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handoutMasterIdLst>
    <p:handoutMasterId r:id="rId61"/>
  </p:handoutMasterIdLst>
  <p:sldIdLst>
    <p:sldId id="265" r:id="rId2"/>
    <p:sldId id="310" r:id="rId3"/>
    <p:sldId id="326" r:id="rId4"/>
    <p:sldId id="327" r:id="rId5"/>
    <p:sldId id="328" r:id="rId6"/>
    <p:sldId id="329" r:id="rId7"/>
    <p:sldId id="330" r:id="rId8"/>
    <p:sldId id="332" r:id="rId9"/>
    <p:sldId id="334" r:id="rId10"/>
    <p:sldId id="263" r:id="rId11"/>
    <p:sldId id="336" r:id="rId12"/>
    <p:sldId id="264" r:id="rId13"/>
    <p:sldId id="266" r:id="rId14"/>
    <p:sldId id="267" r:id="rId15"/>
    <p:sldId id="268" r:id="rId16"/>
    <p:sldId id="344" r:id="rId17"/>
    <p:sldId id="269" r:id="rId18"/>
    <p:sldId id="272" r:id="rId19"/>
    <p:sldId id="270" r:id="rId20"/>
    <p:sldId id="271" r:id="rId21"/>
    <p:sldId id="345" r:id="rId22"/>
    <p:sldId id="276" r:id="rId23"/>
    <p:sldId id="347" r:id="rId24"/>
    <p:sldId id="277" r:id="rId25"/>
    <p:sldId id="349" r:id="rId26"/>
    <p:sldId id="350" r:id="rId27"/>
    <p:sldId id="348" r:id="rId28"/>
    <p:sldId id="354" r:id="rId29"/>
    <p:sldId id="346" r:id="rId30"/>
    <p:sldId id="353" r:id="rId31"/>
    <p:sldId id="311" r:id="rId32"/>
    <p:sldId id="313" r:id="rId33"/>
    <p:sldId id="312" r:id="rId34"/>
    <p:sldId id="342" r:id="rId35"/>
    <p:sldId id="320" r:id="rId36"/>
    <p:sldId id="321" r:id="rId37"/>
    <p:sldId id="314" r:id="rId38"/>
    <p:sldId id="323" r:id="rId39"/>
    <p:sldId id="324" r:id="rId40"/>
    <p:sldId id="325" r:id="rId41"/>
    <p:sldId id="316" r:id="rId42"/>
    <p:sldId id="286" r:id="rId43"/>
    <p:sldId id="337" r:id="rId44"/>
    <p:sldId id="338" r:id="rId45"/>
    <p:sldId id="287" r:id="rId46"/>
    <p:sldId id="288" r:id="rId47"/>
    <p:sldId id="351" r:id="rId48"/>
    <p:sldId id="352" r:id="rId49"/>
    <p:sldId id="293" r:id="rId50"/>
    <p:sldId id="295" r:id="rId51"/>
    <p:sldId id="296" r:id="rId52"/>
    <p:sldId id="298" r:id="rId53"/>
    <p:sldId id="299" r:id="rId54"/>
    <p:sldId id="301" r:id="rId55"/>
    <p:sldId id="302" r:id="rId56"/>
    <p:sldId id="297" r:id="rId57"/>
    <p:sldId id="355" r:id="rId58"/>
    <p:sldId id="341" r:id="rId59"/>
  </p:sldIdLst>
  <p:sldSz cx="12188825" cy="6858000"/>
  <p:notesSz cx="6858000" cy="9144000"/>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3" autoAdjust="0"/>
    <p:restoredTop sz="94629" autoAdjust="0"/>
  </p:normalViewPr>
  <p:slideViewPr>
    <p:cSldViewPr showGuides="1">
      <p:cViewPr varScale="1">
        <p:scale>
          <a:sx n="92" d="100"/>
          <a:sy n="92" d="100"/>
        </p:scale>
        <p:origin x="48" y="225"/>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63" d="100"/>
          <a:sy n="63" d="100"/>
        </p:scale>
        <p:origin x="198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t>3/2/2019</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t>‹#›</a:t>
            </a:fld>
            <a:endParaRPr/>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27T12:55:12.6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20,'205'11,"-104"0,1-3,-1-6,20-4,8 0,1137 2,-1093-14,693 14,-823 0,5 1,0-2,0-2,20-6,15-2,0 4,0 3,64 7,-22-1,9199-3,-9312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27T14:42:44.6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0,'1229'0,"-1059"28,-55-26,-89-3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27T12:55:22.3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1,'1559'0,"-1414"14,-20 1,73 3,83-7,518-12,-625 27,158-21,-194-7,1827 2,-1952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27T12:55:30.2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1 128,'371'0,"-206"14,1103-14,-1085-29,-165 27,1 0,-1-2,0 0,-1-1,1-1,6-3,12-2,0 3,1 0,0 3,0 0,0 3,1 1,1 2,32-2,208-13,336 14,-731 1,-54 0,-89-14,153 1,70 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27T13:10:15.4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1 233,'506'0,"-332"-27,-3-15,-46-14,127 9,-201 33,1 2,0 3,45-2,-27 3,165 1,-144 9,238 3,-90 5,-70 18,161-28,16 1,-154 13,176 0,-104 15,137-15,-362-14,-6-1,0 1,0 2,0 1,19 5,-11-1,1-1,0-3,0-1,4-2,21 1,152 13,4461-15,-4668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27T13:10:29.0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0 507,'742'0,"-715"-3,0-1,0-1,-1-1,0-1,0-2,0 0,-1-2,11-7,19-6,94-36,106-25,-154 56,-39 10,1 3,0 3,36-2,132 1,-86 11,107-19,-14 6,184 13,-226 4,328-1,-1055-14,4 13,152-25,-163-3,-314 27,524-12,125 5,-189-12,373 21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27T14:08:21.6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30,'296'-11,"-12"-6,124 15,-209 3,2652-1,-2836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27T14:08:28.2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0,'8003'0,"-7859"26,58-9,38-2,69-15,-294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27T14:09:02.1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0 116,'1904'0,"-1595"-14,12 13,-83-27,-49 13,36 1,2787 14,282 0,-3148 13,75 1,-80-1,0-6,85-9,-66 1,766 1,-243-30,-438 19,198-18,-234 15,61 11,83 3,-337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27T14:42:38.2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15,'1071'0,"-736"-14,2988 14,591 0,-3898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3/2/2019</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1828800"/>
            <a:ext cx="8229600" cy="2895600"/>
          </a:xfrm>
        </p:spPr>
        <p:txBody>
          <a:bodyPr anchor="b">
            <a:normAutofit/>
          </a:bodyPr>
          <a:lstStyle>
            <a:lvl1pPr>
              <a:lnSpc>
                <a:spcPct val="80000"/>
              </a:lnSpc>
              <a:defRPr sz="660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3/2/2019</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381001"/>
            <a:ext cx="1524001" cy="56388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412" y="381001"/>
            <a:ext cx="7391399"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3/2/2019</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3/2/2019</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3/2/2019</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t>3/2/2019</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dirty="0"/>
          </a:p>
        </p:txBody>
      </p:sp>
      <p:sp>
        <p:nvSpPr>
          <p:cNvPr id="7" name="Date Placeholder 6"/>
          <p:cNvSpPr>
            <a:spLocks noGrp="1"/>
          </p:cNvSpPr>
          <p:nvPr>
            <p:ph type="dt" sz="half" idx="10"/>
          </p:nvPr>
        </p:nvSpPr>
        <p:spPr/>
        <p:txBody>
          <a:bodyPr/>
          <a:lstStyle/>
          <a:p>
            <a:fld id="{03F41C87-7AD9-4845-A077-840E4A0F3F06}" type="datetimeFigureOut">
              <a:rPr lang="en-US"/>
              <a:t>3/2/2019</a:t>
            </a:fld>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03F41C87-7AD9-4845-A077-840E4A0F3F06}" type="datetimeFigureOut">
              <a:rPr lang="en-US"/>
              <a:t>3/2/2019</a:t>
            </a:fld>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03F41C87-7AD9-4845-A077-840E4A0F3F06}" type="datetimeFigureOut">
              <a:rPr lang="en-US"/>
              <a:t>3/2/2019</a:t>
            </a:fld>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Content Placeholder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03F41C87-7AD9-4845-A077-840E4A0F3F06}" type="datetimeFigureOut">
              <a:rPr lang="en-US"/>
              <a:t>3/2/2019</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pPr/>
              <a:t>3/2/2019</a:t>
            </a:fld>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4" name="Date Placehold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03F41C87-7AD9-4845-A077-840E4A0F3F06}" type="datetimeFigureOut">
              <a:rPr lang="en-US" smtClean="0"/>
              <a:pPr/>
              <a:t>3/2/2019</a:t>
            </a:fld>
            <a:endParaRPr lang="en-US"/>
          </a:p>
        </p:txBody>
      </p:sp>
      <p:sp>
        <p:nvSpPr>
          <p:cNvPr id="6" name="Slide Number Placehold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customXml" Target="../ink/ink5.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3" Type="http://schemas.openxmlformats.org/officeDocument/2006/relationships/customXml" Target="../ink/ink6.xml"/><Relationship Id="rId7" Type="http://schemas.openxmlformats.org/officeDocument/2006/relationships/customXml" Target="../ink/ink8.xml"/><Relationship Id="rId12" Type="http://schemas.openxmlformats.org/officeDocument/2006/relationships/customXml" Target="../ink/ink10.xml"/><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customXml" Target="../ink/ink7.xml"/><Relationship Id="rId10" Type="http://schemas.openxmlformats.org/officeDocument/2006/relationships/customXml" Target="../ink/ink9.xml"/><Relationship Id="rId4" Type="http://schemas.openxmlformats.org/officeDocument/2006/relationships/image" Target="../media/image45.png"/><Relationship Id="rId9" Type="http://schemas.openxmlformats.org/officeDocument/2006/relationships/image" Target="../media/image14.JPG"/><Relationship Id="rId14" Type="http://schemas.openxmlformats.org/officeDocument/2006/relationships/image" Target="../media/image1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www.weforum.org/agenda/authors/klaus-schwab"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customXml" Target="../ink/ink1.xml"/><Relationship Id="rId7" Type="http://schemas.openxmlformats.org/officeDocument/2006/relationships/customXml" Target="../ink/ink2.xml"/><Relationship Id="rId2" Type="http://schemas.openxmlformats.org/officeDocument/2006/relationships/image" Target="../media/image5.JPG"/><Relationship Id="rId1" Type="http://schemas.openxmlformats.org/officeDocument/2006/relationships/slideLayout" Target="../slideLayouts/slideLayout6.xml"/><Relationship Id="rId6" Type="http://schemas.openxmlformats.org/officeDocument/2006/relationships/image" Target="../media/image37.png"/><Relationship Id="rId10" Type="http://schemas.openxmlformats.org/officeDocument/2006/relationships/image" Target="../media/image39.png"/><Relationship Id="rId9" Type="http://schemas.openxmlformats.org/officeDocument/2006/relationships/customXml" Target="../ink/ink3.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09836" y="836712"/>
            <a:ext cx="10369152" cy="2391544"/>
          </a:xfrm>
        </p:spPr>
        <p:txBody>
          <a:bodyPr>
            <a:normAutofit fontScale="90000"/>
          </a:bodyPr>
          <a:lstStyle/>
          <a:p>
            <a:r>
              <a:rPr lang="en-US" dirty="0"/>
              <a:t>Distributed Ledger Technology (Blockchain) to Transform Healthcare</a:t>
            </a:r>
          </a:p>
        </p:txBody>
      </p:sp>
      <p:sp>
        <p:nvSpPr>
          <p:cNvPr id="2" name="TextBox 1">
            <a:extLst>
              <a:ext uri="{FF2B5EF4-FFF2-40B4-BE49-F238E27FC236}">
                <a16:creationId xmlns:a16="http://schemas.microsoft.com/office/drawing/2014/main" id="{86FADACF-F49C-4925-AAC4-FC7878ED15FC}"/>
              </a:ext>
            </a:extLst>
          </p:cNvPr>
          <p:cNvSpPr txBox="1"/>
          <p:nvPr/>
        </p:nvSpPr>
        <p:spPr>
          <a:xfrm>
            <a:off x="3934172" y="5445224"/>
            <a:ext cx="7272808" cy="769441"/>
          </a:xfrm>
          <a:prstGeom prst="rect">
            <a:avLst/>
          </a:prstGeom>
          <a:noFill/>
        </p:spPr>
        <p:txBody>
          <a:bodyPr wrap="square" rtlCol="0">
            <a:spAutoFit/>
          </a:bodyPr>
          <a:lstStyle/>
          <a:p>
            <a:pPr algn="r"/>
            <a:r>
              <a:rPr lang="en-GB" sz="2400" dirty="0"/>
              <a:t>J Kabyemela, MD, MSc, FRCOG</a:t>
            </a:r>
          </a:p>
          <a:p>
            <a:pPr algn="r"/>
            <a:r>
              <a:rPr lang="en-GB" sz="2000" dirty="0"/>
              <a:t>EAH&amp;S Conference, Dar es Salaam, Tanzania, March 2019</a:t>
            </a:r>
          </a:p>
        </p:txBody>
      </p:sp>
      <p:sp>
        <p:nvSpPr>
          <p:cNvPr id="7" name="TextBox 6">
            <a:extLst>
              <a:ext uri="{FF2B5EF4-FFF2-40B4-BE49-F238E27FC236}">
                <a16:creationId xmlns:a16="http://schemas.microsoft.com/office/drawing/2014/main" id="{72019043-7A49-45EE-80C7-D2CB5EDF082E}"/>
              </a:ext>
            </a:extLst>
          </p:cNvPr>
          <p:cNvSpPr txBox="1"/>
          <p:nvPr/>
        </p:nvSpPr>
        <p:spPr>
          <a:xfrm>
            <a:off x="1065212" y="3789040"/>
            <a:ext cx="8485583" cy="707886"/>
          </a:xfrm>
          <a:prstGeom prst="rect">
            <a:avLst/>
          </a:prstGeom>
          <a:noFill/>
        </p:spPr>
        <p:txBody>
          <a:bodyPr wrap="square" rtlCol="0">
            <a:spAutoFit/>
          </a:bodyPr>
          <a:lstStyle/>
          <a:p>
            <a:r>
              <a:rPr lang="en-GB" sz="4000" i="1" dirty="0">
                <a:solidFill>
                  <a:srgbClr val="FFC000"/>
                </a:solidFill>
              </a:rPr>
              <a:t>Is The Promise Real?</a:t>
            </a:r>
          </a:p>
        </p:txBody>
      </p:sp>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4A248-21C5-4514-8FD0-5208533F0F53}"/>
              </a:ext>
            </a:extLst>
          </p:cNvPr>
          <p:cNvSpPr>
            <a:spLocks noGrp="1"/>
          </p:cNvSpPr>
          <p:nvPr>
            <p:ph type="title"/>
          </p:nvPr>
        </p:nvSpPr>
        <p:spPr/>
        <p:txBody>
          <a:bodyPr/>
          <a:lstStyle/>
          <a:p>
            <a:r>
              <a:rPr lang="en-GB" dirty="0">
                <a:solidFill>
                  <a:srgbClr val="FFC000"/>
                </a:solidFill>
              </a:rPr>
              <a:t>The EMR problem</a:t>
            </a:r>
          </a:p>
        </p:txBody>
      </p:sp>
      <p:sp>
        <p:nvSpPr>
          <p:cNvPr id="3" name="Content Placeholder 2">
            <a:extLst>
              <a:ext uri="{FF2B5EF4-FFF2-40B4-BE49-F238E27FC236}">
                <a16:creationId xmlns:a16="http://schemas.microsoft.com/office/drawing/2014/main" id="{DB18842F-D330-41C4-92D5-A665E8C18D49}"/>
              </a:ext>
            </a:extLst>
          </p:cNvPr>
          <p:cNvSpPr>
            <a:spLocks noGrp="1"/>
          </p:cNvSpPr>
          <p:nvPr>
            <p:ph idx="1"/>
          </p:nvPr>
        </p:nvSpPr>
        <p:spPr>
          <a:xfrm>
            <a:off x="1982955" y="1817238"/>
            <a:ext cx="8129960" cy="4023077"/>
          </a:xfrm>
        </p:spPr>
        <p:txBody>
          <a:bodyPr>
            <a:normAutofit/>
          </a:bodyPr>
          <a:lstStyle/>
          <a:p>
            <a:endParaRPr lang="en-GB" dirty="0"/>
          </a:p>
          <a:p>
            <a:pPr marL="0" indent="0" algn="ctr">
              <a:buNone/>
            </a:pPr>
            <a:endParaRPr lang="en-GB" dirty="0"/>
          </a:p>
          <a:p>
            <a:pPr marL="0" indent="0" algn="ctr">
              <a:buNone/>
            </a:pPr>
            <a:endParaRPr lang="en-GB" dirty="0"/>
          </a:p>
          <a:p>
            <a:pPr marL="0" indent="0" algn="ctr">
              <a:buNone/>
            </a:pPr>
            <a:endParaRPr lang="en-GB" dirty="0"/>
          </a:p>
          <a:p>
            <a:pPr marL="0" indent="0" algn="ctr">
              <a:buNone/>
            </a:pPr>
            <a:r>
              <a:rPr lang="en-GB" sz="7198" dirty="0"/>
              <a:t>Inter-operability</a:t>
            </a:r>
          </a:p>
        </p:txBody>
      </p:sp>
      <p:sp>
        <p:nvSpPr>
          <p:cNvPr id="7" name="TextBox 6">
            <a:extLst>
              <a:ext uri="{FF2B5EF4-FFF2-40B4-BE49-F238E27FC236}">
                <a16:creationId xmlns:a16="http://schemas.microsoft.com/office/drawing/2014/main" id="{9D7152DB-0AB8-4456-BBD4-A46CE8085430}"/>
              </a:ext>
            </a:extLst>
          </p:cNvPr>
          <p:cNvSpPr txBox="1"/>
          <p:nvPr/>
        </p:nvSpPr>
        <p:spPr>
          <a:xfrm>
            <a:off x="5446340" y="2924944"/>
            <a:ext cx="1599783" cy="3046195"/>
          </a:xfrm>
          <a:prstGeom prst="rect">
            <a:avLst/>
          </a:prstGeom>
          <a:noFill/>
        </p:spPr>
        <p:txBody>
          <a:bodyPr wrap="square" rtlCol="0">
            <a:spAutoFit/>
          </a:bodyPr>
          <a:lstStyle/>
          <a:p>
            <a:r>
              <a:rPr lang="en-GB" sz="19194" b="1" dirty="0">
                <a:solidFill>
                  <a:srgbClr val="FF0000"/>
                </a:solidFill>
              </a:rPr>
              <a:t>x</a:t>
            </a:r>
          </a:p>
        </p:txBody>
      </p:sp>
    </p:spTree>
    <p:extLst>
      <p:ext uri="{BB962C8B-B14F-4D97-AF65-F5344CB8AC3E}">
        <p14:creationId xmlns:p14="http://schemas.microsoft.com/office/powerpoint/2010/main" val="254089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4A248-21C5-4514-8FD0-5208533F0F53}"/>
              </a:ext>
            </a:extLst>
          </p:cNvPr>
          <p:cNvSpPr>
            <a:spLocks noGrp="1"/>
          </p:cNvSpPr>
          <p:nvPr>
            <p:ph type="title"/>
          </p:nvPr>
        </p:nvSpPr>
        <p:spPr>
          <a:xfrm>
            <a:off x="1413892" y="332656"/>
            <a:ext cx="9144001" cy="627856"/>
          </a:xfrm>
        </p:spPr>
        <p:txBody>
          <a:bodyPr/>
          <a:lstStyle/>
          <a:p>
            <a:r>
              <a:rPr lang="en-GB" dirty="0">
                <a:solidFill>
                  <a:srgbClr val="FFC000"/>
                </a:solidFill>
              </a:rPr>
              <a:t>The EMR problem</a:t>
            </a:r>
          </a:p>
        </p:txBody>
      </p:sp>
      <p:pic>
        <p:nvPicPr>
          <p:cNvPr id="6" name="Content Placeholder 5" descr="A screenshot of a cell phone&#10;&#10;Description automatically generated">
            <a:extLst>
              <a:ext uri="{FF2B5EF4-FFF2-40B4-BE49-F238E27FC236}">
                <a16:creationId xmlns:a16="http://schemas.microsoft.com/office/drawing/2014/main" id="{F2760166-1BE6-4B07-A671-B0E9C130C4D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29916" y="1041595"/>
            <a:ext cx="7344816" cy="5781106"/>
          </a:xfrm>
        </p:spPr>
      </p:pic>
    </p:spTree>
    <p:extLst>
      <p:ext uri="{BB962C8B-B14F-4D97-AF65-F5344CB8AC3E}">
        <p14:creationId xmlns:p14="http://schemas.microsoft.com/office/powerpoint/2010/main" val="59714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4A248-21C5-4514-8FD0-5208533F0F53}"/>
              </a:ext>
            </a:extLst>
          </p:cNvPr>
          <p:cNvSpPr>
            <a:spLocks noGrp="1"/>
          </p:cNvSpPr>
          <p:nvPr>
            <p:ph type="title"/>
          </p:nvPr>
        </p:nvSpPr>
        <p:spPr>
          <a:xfrm>
            <a:off x="765821" y="381000"/>
            <a:ext cx="9900594" cy="1371600"/>
          </a:xfrm>
        </p:spPr>
        <p:txBody>
          <a:bodyPr/>
          <a:lstStyle/>
          <a:p>
            <a:r>
              <a:rPr lang="en-GB" dirty="0">
                <a:solidFill>
                  <a:srgbClr val="FFC000"/>
                </a:solidFill>
              </a:rPr>
              <a:t>The EMR problem</a:t>
            </a:r>
          </a:p>
        </p:txBody>
      </p:sp>
      <p:sp>
        <p:nvSpPr>
          <p:cNvPr id="3" name="Content Placeholder 2">
            <a:extLst>
              <a:ext uri="{FF2B5EF4-FFF2-40B4-BE49-F238E27FC236}">
                <a16:creationId xmlns:a16="http://schemas.microsoft.com/office/drawing/2014/main" id="{DB18842F-D330-41C4-92D5-A665E8C18D49}"/>
              </a:ext>
            </a:extLst>
          </p:cNvPr>
          <p:cNvSpPr>
            <a:spLocks noGrp="1"/>
          </p:cNvSpPr>
          <p:nvPr>
            <p:ph idx="1"/>
          </p:nvPr>
        </p:nvSpPr>
        <p:spPr>
          <a:xfrm>
            <a:off x="693812" y="1988840"/>
            <a:ext cx="10665375" cy="4402470"/>
          </a:xfrm>
        </p:spPr>
        <p:txBody>
          <a:bodyPr>
            <a:normAutofit lnSpcReduction="10000"/>
          </a:bodyPr>
          <a:lstStyle/>
          <a:p>
            <a:endParaRPr lang="en-GB" dirty="0"/>
          </a:p>
          <a:p>
            <a:r>
              <a:rPr lang="en-GB" sz="2800" dirty="0"/>
              <a:t> EMR systems are dependent on centralised computer systems. </a:t>
            </a:r>
          </a:p>
          <a:p>
            <a:r>
              <a:rPr lang="en-GB" sz="2800" dirty="0"/>
              <a:t>Patient information is private and has to be kept so at all times, </a:t>
            </a:r>
          </a:p>
          <a:p>
            <a:r>
              <a:rPr lang="en-GB" sz="2800" dirty="0"/>
              <a:t>Healthcare providers have to invest in expensive IT systems</a:t>
            </a:r>
          </a:p>
          <a:p>
            <a:r>
              <a:rPr lang="en-GB" sz="2800" dirty="0"/>
              <a:t>Maintenance and security costs are recurrent and the expertise is not cheap</a:t>
            </a:r>
          </a:p>
          <a:p>
            <a:r>
              <a:rPr lang="en-GB" sz="2800" dirty="0"/>
              <a:t>The hardware requires replacement every so often</a:t>
            </a:r>
          </a:p>
          <a:p>
            <a:r>
              <a:rPr lang="en-GB" sz="2800" dirty="0"/>
              <a:t>Personnel = the </a:t>
            </a:r>
            <a:r>
              <a:rPr lang="en-GB" sz="2800" b="1" dirty="0">
                <a:solidFill>
                  <a:srgbClr val="FFC000"/>
                </a:solidFill>
              </a:rPr>
              <a:t>weakest link</a:t>
            </a:r>
            <a:endParaRPr lang="en-GB" sz="2800" dirty="0">
              <a:solidFill>
                <a:srgbClr val="FFC000"/>
              </a:solidFill>
            </a:endParaRPr>
          </a:p>
          <a:p>
            <a:endParaRPr lang="en-GB" dirty="0"/>
          </a:p>
        </p:txBody>
      </p:sp>
    </p:spTree>
    <p:extLst>
      <p:ext uri="{BB962C8B-B14F-4D97-AF65-F5344CB8AC3E}">
        <p14:creationId xmlns:p14="http://schemas.microsoft.com/office/powerpoint/2010/main" val="429237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4A248-21C5-4514-8FD0-5208533F0F53}"/>
              </a:ext>
            </a:extLst>
          </p:cNvPr>
          <p:cNvSpPr>
            <a:spLocks noGrp="1"/>
          </p:cNvSpPr>
          <p:nvPr>
            <p:ph type="title"/>
          </p:nvPr>
        </p:nvSpPr>
        <p:spPr>
          <a:xfrm>
            <a:off x="837829" y="381000"/>
            <a:ext cx="9828586" cy="1371600"/>
          </a:xfrm>
        </p:spPr>
        <p:txBody>
          <a:bodyPr/>
          <a:lstStyle/>
          <a:p>
            <a:r>
              <a:rPr lang="en-GB" dirty="0">
                <a:solidFill>
                  <a:srgbClr val="FFC000"/>
                </a:solidFill>
              </a:rPr>
              <a:t>EMR and security</a:t>
            </a:r>
          </a:p>
        </p:txBody>
      </p:sp>
      <p:sp>
        <p:nvSpPr>
          <p:cNvPr id="3" name="Content Placeholder 2">
            <a:extLst>
              <a:ext uri="{FF2B5EF4-FFF2-40B4-BE49-F238E27FC236}">
                <a16:creationId xmlns:a16="http://schemas.microsoft.com/office/drawing/2014/main" id="{DB18842F-D330-41C4-92D5-A665E8C18D49}"/>
              </a:ext>
            </a:extLst>
          </p:cNvPr>
          <p:cNvSpPr>
            <a:spLocks noGrp="1"/>
          </p:cNvSpPr>
          <p:nvPr>
            <p:ph idx="1"/>
          </p:nvPr>
        </p:nvSpPr>
        <p:spPr>
          <a:xfrm>
            <a:off x="685621" y="2194882"/>
            <a:ext cx="9966904" cy="4023077"/>
          </a:xfrm>
        </p:spPr>
        <p:txBody>
          <a:bodyPr>
            <a:normAutofit/>
          </a:bodyPr>
          <a:lstStyle/>
          <a:p>
            <a:pPr marL="0" indent="0">
              <a:buNone/>
            </a:pPr>
            <a:endParaRPr lang="en-GB" sz="2399" b="1" dirty="0">
              <a:solidFill>
                <a:srgbClr val="C00000"/>
              </a:solidFill>
            </a:endParaRPr>
          </a:p>
          <a:p>
            <a:r>
              <a:rPr lang="en-GB" sz="2800" dirty="0"/>
              <a:t>All modern EMR systems depend on these </a:t>
            </a:r>
            <a:r>
              <a:rPr lang="en-GB" sz="2800" b="1" dirty="0"/>
              <a:t>centralised</a:t>
            </a:r>
            <a:r>
              <a:rPr lang="en-GB" sz="2800" dirty="0"/>
              <a:t> computer systems </a:t>
            </a:r>
          </a:p>
          <a:p>
            <a:r>
              <a:rPr lang="en-GB" sz="2800" dirty="0"/>
              <a:t>Vulnerable to hackers and increasingly targeted</a:t>
            </a:r>
          </a:p>
          <a:p>
            <a:r>
              <a:rPr lang="en-GB" sz="2800" dirty="0"/>
              <a:t>Security breaches particularly devastating for individuals affected</a:t>
            </a:r>
          </a:p>
          <a:p>
            <a:r>
              <a:rPr lang="en-GB" sz="2800" dirty="0"/>
              <a:t>Breaches cripplingly expensive for healthcare providers and/or insurers</a:t>
            </a:r>
          </a:p>
        </p:txBody>
      </p:sp>
    </p:spTree>
    <p:extLst>
      <p:ext uri="{BB962C8B-B14F-4D97-AF65-F5344CB8AC3E}">
        <p14:creationId xmlns:p14="http://schemas.microsoft.com/office/powerpoint/2010/main" val="2949214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4A248-21C5-4514-8FD0-5208533F0F53}"/>
              </a:ext>
            </a:extLst>
          </p:cNvPr>
          <p:cNvSpPr>
            <a:spLocks noGrp="1"/>
          </p:cNvSpPr>
          <p:nvPr>
            <p:ph type="title"/>
          </p:nvPr>
        </p:nvSpPr>
        <p:spPr>
          <a:xfrm>
            <a:off x="1522411" y="476672"/>
            <a:ext cx="9144001" cy="1059904"/>
          </a:xfrm>
        </p:spPr>
        <p:txBody>
          <a:bodyPr/>
          <a:lstStyle/>
          <a:p>
            <a:r>
              <a:rPr lang="en-GB" dirty="0">
                <a:solidFill>
                  <a:srgbClr val="FFC000"/>
                </a:solidFill>
              </a:rPr>
              <a:t>EMR and security</a:t>
            </a:r>
          </a:p>
        </p:txBody>
      </p:sp>
      <p:pic>
        <p:nvPicPr>
          <p:cNvPr id="6" name="Picture 5">
            <a:extLst>
              <a:ext uri="{FF2B5EF4-FFF2-40B4-BE49-F238E27FC236}">
                <a16:creationId xmlns:a16="http://schemas.microsoft.com/office/drawing/2014/main" id="{B0BB9717-D7B3-4191-880A-FF801FBBA20B}"/>
              </a:ext>
            </a:extLst>
          </p:cNvPr>
          <p:cNvPicPr>
            <a:picLocks noChangeAspect="1"/>
          </p:cNvPicPr>
          <p:nvPr/>
        </p:nvPicPr>
        <p:blipFill>
          <a:blip r:embed="rId2"/>
          <a:stretch>
            <a:fillRect/>
          </a:stretch>
        </p:blipFill>
        <p:spPr>
          <a:xfrm>
            <a:off x="1580738" y="1822489"/>
            <a:ext cx="8163973" cy="4771458"/>
          </a:xfrm>
          <a:prstGeom prst="rect">
            <a:avLst/>
          </a:prstGeom>
        </p:spPr>
      </p:pic>
    </p:spTree>
    <p:extLst>
      <p:ext uri="{BB962C8B-B14F-4D97-AF65-F5344CB8AC3E}">
        <p14:creationId xmlns:p14="http://schemas.microsoft.com/office/powerpoint/2010/main" val="30808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4A248-21C5-4514-8FD0-5208533F0F53}"/>
              </a:ext>
            </a:extLst>
          </p:cNvPr>
          <p:cNvSpPr>
            <a:spLocks noGrp="1"/>
          </p:cNvSpPr>
          <p:nvPr>
            <p:ph type="title"/>
          </p:nvPr>
        </p:nvSpPr>
        <p:spPr>
          <a:xfrm>
            <a:off x="621805" y="731989"/>
            <a:ext cx="9177710" cy="706780"/>
          </a:xfrm>
        </p:spPr>
        <p:txBody>
          <a:bodyPr/>
          <a:lstStyle/>
          <a:p>
            <a:r>
              <a:rPr lang="en-GB" dirty="0">
                <a:solidFill>
                  <a:srgbClr val="FFC000"/>
                </a:solidFill>
              </a:rPr>
              <a:t>EMR and security</a:t>
            </a:r>
          </a:p>
        </p:txBody>
      </p:sp>
      <p:pic>
        <p:nvPicPr>
          <p:cNvPr id="5" name="Picture 4">
            <a:extLst>
              <a:ext uri="{FF2B5EF4-FFF2-40B4-BE49-F238E27FC236}">
                <a16:creationId xmlns:a16="http://schemas.microsoft.com/office/drawing/2014/main" id="{6AE9053B-3F97-4A7B-AAD9-37D11876E9A0}"/>
              </a:ext>
            </a:extLst>
          </p:cNvPr>
          <p:cNvPicPr>
            <a:picLocks noChangeAspect="1"/>
          </p:cNvPicPr>
          <p:nvPr/>
        </p:nvPicPr>
        <p:blipFill>
          <a:blip r:embed="rId2"/>
          <a:stretch>
            <a:fillRect/>
          </a:stretch>
        </p:blipFill>
        <p:spPr>
          <a:xfrm>
            <a:off x="559819" y="2287683"/>
            <a:ext cx="10161671" cy="4456873"/>
          </a:xfrm>
          <a:prstGeom prst="rect">
            <a:avLst/>
          </a:prstGeom>
        </p:spPr>
      </p:pic>
      <p:sp>
        <p:nvSpPr>
          <p:cNvPr id="8" name="TextBox 7">
            <a:extLst>
              <a:ext uri="{FF2B5EF4-FFF2-40B4-BE49-F238E27FC236}">
                <a16:creationId xmlns:a16="http://schemas.microsoft.com/office/drawing/2014/main" id="{57CF0A9A-1C20-499B-80D8-6497926759FD}"/>
              </a:ext>
            </a:extLst>
          </p:cNvPr>
          <p:cNvSpPr txBox="1"/>
          <p:nvPr/>
        </p:nvSpPr>
        <p:spPr>
          <a:xfrm flipH="1">
            <a:off x="559819" y="1570544"/>
            <a:ext cx="9796747" cy="461545"/>
          </a:xfrm>
          <a:prstGeom prst="rect">
            <a:avLst/>
          </a:prstGeom>
          <a:noFill/>
        </p:spPr>
        <p:txBody>
          <a:bodyPr wrap="square" rtlCol="0">
            <a:spAutoFit/>
          </a:bodyPr>
          <a:lstStyle/>
          <a:p>
            <a:r>
              <a:rPr lang="en-GB" sz="2399" dirty="0">
                <a:solidFill>
                  <a:srgbClr val="FFFF00"/>
                </a:solidFill>
              </a:rPr>
              <a:t>Countries most affected by the </a:t>
            </a:r>
            <a:r>
              <a:rPr lang="en-GB" sz="2399" dirty="0" err="1">
                <a:solidFill>
                  <a:srgbClr val="FFFF00"/>
                </a:solidFill>
              </a:rPr>
              <a:t>Wannacry</a:t>
            </a:r>
            <a:r>
              <a:rPr lang="en-GB" sz="2399" dirty="0">
                <a:solidFill>
                  <a:srgbClr val="FFFF00"/>
                </a:solidFill>
              </a:rPr>
              <a:t> ransomware in 2017</a:t>
            </a:r>
          </a:p>
        </p:txBody>
      </p:sp>
    </p:spTree>
    <p:extLst>
      <p:ext uri="{BB962C8B-B14F-4D97-AF65-F5344CB8AC3E}">
        <p14:creationId xmlns:p14="http://schemas.microsoft.com/office/powerpoint/2010/main" val="47801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4A248-21C5-4514-8FD0-5208533F0F53}"/>
              </a:ext>
            </a:extLst>
          </p:cNvPr>
          <p:cNvSpPr>
            <a:spLocks noGrp="1"/>
          </p:cNvSpPr>
          <p:nvPr>
            <p:ph type="title"/>
          </p:nvPr>
        </p:nvSpPr>
        <p:spPr>
          <a:xfrm>
            <a:off x="992639" y="548680"/>
            <a:ext cx="8759131" cy="706780"/>
          </a:xfrm>
        </p:spPr>
        <p:txBody>
          <a:bodyPr/>
          <a:lstStyle/>
          <a:p>
            <a:r>
              <a:rPr lang="en-GB" dirty="0">
                <a:solidFill>
                  <a:srgbClr val="FFC000"/>
                </a:solidFill>
              </a:rPr>
              <a:t>The cost…</a:t>
            </a:r>
          </a:p>
        </p:txBody>
      </p:sp>
      <p:pic>
        <p:nvPicPr>
          <p:cNvPr id="5" name="Picture 4">
            <a:extLst>
              <a:ext uri="{FF2B5EF4-FFF2-40B4-BE49-F238E27FC236}">
                <a16:creationId xmlns:a16="http://schemas.microsoft.com/office/drawing/2014/main" id="{6AE9053B-3F97-4A7B-AAD9-37D11876E9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2639" y="1386404"/>
            <a:ext cx="8846189" cy="5358153"/>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EFF3D780-AAF5-41EA-BFB9-849CDFCF02E4}"/>
                  </a:ext>
                </a:extLst>
              </p14:cNvPr>
              <p14:cNvContentPartPr/>
              <p14:nvPr/>
            </p14:nvContentPartPr>
            <p14:xfrm>
              <a:off x="3433713" y="5807741"/>
              <a:ext cx="3574800" cy="84240"/>
            </p14:xfrm>
          </p:contentPart>
        </mc:Choice>
        <mc:Fallback xmlns="">
          <p:pic>
            <p:nvPicPr>
              <p:cNvPr id="7" name="Ink 6">
                <a:extLst>
                  <a:ext uri="{FF2B5EF4-FFF2-40B4-BE49-F238E27FC236}">
                    <a16:creationId xmlns:a16="http://schemas.microsoft.com/office/drawing/2014/main" id="{EFF3D780-AAF5-41EA-BFB9-849CDFCF02E4}"/>
                  </a:ext>
                </a:extLst>
              </p:cNvPr>
              <p:cNvPicPr/>
              <p:nvPr/>
            </p:nvPicPr>
            <p:blipFill>
              <a:blip r:embed="rId4"/>
              <a:stretch>
                <a:fillRect/>
              </a:stretch>
            </p:blipFill>
            <p:spPr>
              <a:xfrm>
                <a:off x="3380073" y="5699741"/>
                <a:ext cx="3682440" cy="299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33A89E4F-E58D-4AD0-8BC8-D8FA7F324426}"/>
                  </a:ext>
                </a:extLst>
              </p14:cNvPr>
              <p14:cNvContentPartPr/>
              <p14:nvPr/>
            </p14:nvContentPartPr>
            <p14:xfrm>
              <a:off x="3397713" y="6031301"/>
              <a:ext cx="1383840" cy="182520"/>
            </p14:xfrm>
          </p:contentPart>
        </mc:Choice>
        <mc:Fallback xmlns="">
          <p:pic>
            <p:nvPicPr>
              <p:cNvPr id="9" name="Ink 8">
                <a:extLst>
                  <a:ext uri="{FF2B5EF4-FFF2-40B4-BE49-F238E27FC236}">
                    <a16:creationId xmlns:a16="http://schemas.microsoft.com/office/drawing/2014/main" id="{33A89E4F-E58D-4AD0-8BC8-D8FA7F324426}"/>
                  </a:ext>
                </a:extLst>
              </p:cNvPr>
              <p:cNvPicPr/>
              <p:nvPr/>
            </p:nvPicPr>
            <p:blipFill>
              <a:blip r:embed="rId6"/>
              <a:stretch>
                <a:fillRect/>
              </a:stretch>
            </p:blipFill>
            <p:spPr>
              <a:xfrm>
                <a:off x="3343713" y="5923661"/>
                <a:ext cx="1491480" cy="398160"/>
              </a:xfrm>
              <a:prstGeom prst="rect">
                <a:avLst/>
              </a:prstGeom>
            </p:spPr>
          </p:pic>
        </mc:Fallback>
      </mc:AlternateContent>
    </p:spTree>
    <p:extLst>
      <p:ext uri="{BB962C8B-B14F-4D97-AF65-F5344CB8AC3E}">
        <p14:creationId xmlns:p14="http://schemas.microsoft.com/office/powerpoint/2010/main" val="166652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4A248-21C5-4514-8FD0-5208533F0F53}"/>
              </a:ext>
            </a:extLst>
          </p:cNvPr>
          <p:cNvSpPr>
            <a:spLocks noGrp="1"/>
          </p:cNvSpPr>
          <p:nvPr>
            <p:ph type="title"/>
          </p:nvPr>
        </p:nvSpPr>
        <p:spPr>
          <a:xfrm>
            <a:off x="549797" y="381000"/>
            <a:ext cx="10116618" cy="1371600"/>
          </a:xfrm>
        </p:spPr>
        <p:txBody>
          <a:bodyPr/>
          <a:lstStyle/>
          <a:p>
            <a:r>
              <a:rPr lang="en-GB" dirty="0">
                <a:solidFill>
                  <a:srgbClr val="FFC000"/>
                </a:solidFill>
              </a:rPr>
              <a:t>EMR and security</a:t>
            </a:r>
          </a:p>
        </p:txBody>
      </p:sp>
      <p:sp>
        <p:nvSpPr>
          <p:cNvPr id="3" name="Content Placeholder 2">
            <a:extLst>
              <a:ext uri="{FF2B5EF4-FFF2-40B4-BE49-F238E27FC236}">
                <a16:creationId xmlns:a16="http://schemas.microsoft.com/office/drawing/2014/main" id="{DB18842F-D330-41C4-92D5-A665E8C18D49}"/>
              </a:ext>
            </a:extLst>
          </p:cNvPr>
          <p:cNvSpPr>
            <a:spLocks noGrp="1"/>
          </p:cNvSpPr>
          <p:nvPr>
            <p:ph idx="1"/>
          </p:nvPr>
        </p:nvSpPr>
        <p:spPr>
          <a:xfrm>
            <a:off x="4797252" y="2194882"/>
            <a:ext cx="5855272" cy="4023077"/>
          </a:xfrm>
        </p:spPr>
        <p:txBody>
          <a:bodyPr>
            <a:normAutofit/>
          </a:bodyPr>
          <a:lstStyle/>
          <a:p>
            <a:endParaRPr lang="en-GB" dirty="0"/>
          </a:p>
          <a:p>
            <a:pPr marL="0" indent="0">
              <a:buNone/>
            </a:pPr>
            <a:endParaRPr lang="en-GB" sz="2399" b="1" dirty="0">
              <a:solidFill>
                <a:srgbClr val="FFFF00"/>
              </a:solidFill>
            </a:endParaRPr>
          </a:p>
        </p:txBody>
      </p:sp>
      <p:pic>
        <p:nvPicPr>
          <p:cNvPr id="6" name="Picture 5">
            <a:extLst>
              <a:ext uri="{FF2B5EF4-FFF2-40B4-BE49-F238E27FC236}">
                <a16:creationId xmlns:a16="http://schemas.microsoft.com/office/drawing/2014/main" id="{01D10A3F-230C-42BB-ADAD-070C57461E6B}"/>
              </a:ext>
            </a:extLst>
          </p:cNvPr>
          <p:cNvPicPr>
            <a:picLocks noChangeAspect="1"/>
          </p:cNvPicPr>
          <p:nvPr/>
        </p:nvPicPr>
        <p:blipFill>
          <a:blip r:embed="rId2"/>
          <a:stretch>
            <a:fillRect/>
          </a:stretch>
        </p:blipFill>
        <p:spPr>
          <a:xfrm>
            <a:off x="7199025" y="2648665"/>
            <a:ext cx="4210874" cy="2367933"/>
          </a:xfrm>
          <a:prstGeom prst="rect">
            <a:avLst/>
          </a:prstGeom>
        </p:spPr>
      </p:pic>
      <p:sp>
        <p:nvSpPr>
          <p:cNvPr id="7" name="TextBox 6">
            <a:extLst>
              <a:ext uri="{FF2B5EF4-FFF2-40B4-BE49-F238E27FC236}">
                <a16:creationId xmlns:a16="http://schemas.microsoft.com/office/drawing/2014/main" id="{76C80B2A-60F3-4424-A03C-E98E0C79DC07}"/>
              </a:ext>
            </a:extLst>
          </p:cNvPr>
          <p:cNvSpPr txBox="1"/>
          <p:nvPr/>
        </p:nvSpPr>
        <p:spPr>
          <a:xfrm>
            <a:off x="272977" y="2419590"/>
            <a:ext cx="6462617" cy="3106837"/>
          </a:xfrm>
          <a:prstGeom prst="rect">
            <a:avLst/>
          </a:prstGeom>
          <a:noFill/>
        </p:spPr>
        <p:txBody>
          <a:bodyPr wrap="square" rtlCol="0">
            <a:spAutoFit/>
          </a:bodyPr>
          <a:lstStyle/>
          <a:p>
            <a:pPr marL="285664" indent="-285664">
              <a:buFont typeface="Arial" panose="020B0604020202020204" pitchFamily="34" charset="0"/>
              <a:buChar char="•"/>
            </a:pPr>
            <a:r>
              <a:rPr lang="en-GB" sz="2799" dirty="0"/>
              <a:t>Anthem®; 2nd largest health insurer in the United States</a:t>
            </a:r>
          </a:p>
          <a:p>
            <a:pPr marL="285664" indent="-285664">
              <a:buFont typeface="Arial" panose="020B0604020202020204" pitchFamily="34" charset="0"/>
              <a:buChar char="•"/>
            </a:pPr>
            <a:r>
              <a:rPr lang="en-GB" sz="2799" dirty="0"/>
              <a:t>In 2015, a security breach affected records of </a:t>
            </a:r>
            <a:r>
              <a:rPr lang="en-GB" sz="2799" b="1" dirty="0">
                <a:solidFill>
                  <a:srgbClr val="FFFF00"/>
                </a:solidFill>
              </a:rPr>
              <a:t>80 million </a:t>
            </a:r>
            <a:r>
              <a:rPr lang="en-GB" sz="2799" dirty="0"/>
              <a:t>clients</a:t>
            </a:r>
          </a:p>
          <a:p>
            <a:pPr marL="285664" indent="-285664">
              <a:buFont typeface="Arial" panose="020B0604020202020204" pitchFamily="34" charset="0"/>
              <a:buChar char="•"/>
            </a:pPr>
            <a:r>
              <a:rPr lang="en-GB" sz="2799" b="1" dirty="0">
                <a:solidFill>
                  <a:srgbClr val="FFFF00"/>
                </a:solidFill>
              </a:rPr>
              <a:t>115 million </a:t>
            </a:r>
            <a:r>
              <a:rPr lang="en-GB" sz="2799" dirty="0"/>
              <a:t>breaches across the US that year alone</a:t>
            </a:r>
          </a:p>
          <a:p>
            <a:pPr marL="285664" indent="-285664">
              <a:buFont typeface="Arial" panose="020B0604020202020204" pitchFamily="34" charset="0"/>
              <a:buChar char="•"/>
            </a:pPr>
            <a:r>
              <a:rPr lang="en-GB" sz="2799" dirty="0"/>
              <a:t>Damages paid: </a:t>
            </a:r>
            <a:r>
              <a:rPr lang="en-GB" sz="2799" b="1" dirty="0">
                <a:solidFill>
                  <a:srgbClr val="FFFF00"/>
                </a:solidFill>
              </a:rPr>
              <a:t>$6 billion</a:t>
            </a:r>
          </a:p>
        </p:txBody>
      </p:sp>
    </p:spTree>
    <p:extLst>
      <p:ext uri="{BB962C8B-B14F-4D97-AF65-F5344CB8AC3E}">
        <p14:creationId xmlns:p14="http://schemas.microsoft.com/office/powerpoint/2010/main" val="181738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4A248-21C5-4514-8FD0-5208533F0F53}"/>
              </a:ext>
            </a:extLst>
          </p:cNvPr>
          <p:cNvSpPr>
            <a:spLocks noGrp="1"/>
          </p:cNvSpPr>
          <p:nvPr>
            <p:ph type="title"/>
          </p:nvPr>
        </p:nvSpPr>
        <p:spPr>
          <a:xfrm>
            <a:off x="1053852" y="262516"/>
            <a:ext cx="8608358" cy="860643"/>
          </a:xfrm>
        </p:spPr>
        <p:txBody>
          <a:bodyPr/>
          <a:lstStyle/>
          <a:p>
            <a:r>
              <a:rPr lang="en-GB" dirty="0">
                <a:solidFill>
                  <a:srgbClr val="FFC000"/>
                </a:solidFill>
              </a:rPr>
              <a:t>EMR and security</a:t>
            </a:r>
          </a:p>
        </p:txBody>
      </p:sp>
      <p:sp>
        <p:nvSpPr>
          <p:cNvPr id="3" name="Content Placeholder 2">
            <a:extLst>
              <a:ext uri="{FF2B5EF4-FFF2-40B4-BE49-F238E27FC236}">
                <a16:creationId xmlns:a16="http://schemas.microsoft.com/office/drawing/2014/main" id="{DB18842F-D330-41C4-92D5-A665E8C18D49}"/>
              </a:ext>
            </a:extLst>
          </p:cNvPr>
          <p:cNvSpPr>
            <a:spLocks noGrp="1"/>
          </p:cNvSpPr>
          <p:nvPr>
            <p:ph idx="1"/>
          </p:nvPr>
        </p:nvSpPr>
        <p:spPr>
          <a:xfrm>
            <a:off x="4797252" y="2194882"/>
            <a:ext cx="5855272" cy="4023077"/>
          </a:xfrm>
        </p:spPr>
        <p:txBody>
          <a:bodyPr>
            <a:normAutofit/>
          </a:bodyPr>
          <a:lstStyle/>
          <a:p>
            <a:endParaRPr lang="en-GB" dirty="0"/>
          </a:p>
          <a:p>
            <a:pPr marL="0" indent="0">
              <a:buNone/>
            </a:pPr>
            <a:endParaRPr lang="en-GB" sz="2399" b="1" dirty="0">
              <a:solidFill>
                <a:srgbClr val="FFFF00"/>
              </a:solidFill>
            </a:endParaRPr>
          </a:p>
        </p:txBody>
      </p:sp>
      <p:pic>
        <p:nvPicPr>
          <p:cNvPr id="8" name="Picture 7">
            <a:extLst>
              <a:ext uri="{FF2B5EF4-FFF2-40B4-BE49-F238E27FC236}">
                <a16:creationId xmlns:a16="http://schemas.microsoft.com/office/drawing/2014/main" id="{F0B4CBAB-99E7-49A5-A8D5-9B85222824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851" y="1412776"/>
            <a:ext cx="9852057" cy="5151876"/>
          </a:xfrm>
          <a:prstGeom prst="rect">
            <a:avLst/>
          </a:prstGeom>
        </p:spPr>
      </p:pic>
    </p:spTree>
    <p:extLst>
      <p:ext uri="{BB962C8B-B14F-4D97-AF65-F5344CB8AC3E}">
        <p14:creationId xmlns:p14="http://schemas.microsoft.com/office/powerpoint/2010/main" val="2035027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4A248-21C5-4514-8FD0-5208533F0F53}"/>
              </a:ext>
            </a:extLst>
          </p:cNvPr>
          <p:cNvSpPr>
            <a:spLocks noGrp="1"/>
          </p:cNvSpPr>
          <p:nvPr>
            <p:ph type="title"/>
          </p:nvPr>
        </p:nvSpPr>
        <p:spPr>
          <a:xfrm>
            <a:off x="405780" y="109090"/>
            <a:ext cx="8608358" cy="1006540"/>
          </a:xfrm>
        </p:spPr>
        <p:txBody>
          <a:bodyPr/>
          <a:lstStyle/>
          <a:p>
            <a:r>
              <a:rPr lang="en-GB" dirty="0">
                <a:solidFill>
                  <a:srgbClr val="FFC000"/>
                </a:solidFill>
              </a:rPr>
              <a:t>EMR and security</a:t>
            </a:r>
          </a:p>
        </p:txBody>
      </p:sp>
      <p:sp>
        <p:nvSpPr>
          <p:cNvPr id="3" name="Content Placeholder 2">
            <a:extLst>
              <a:ext uri="{FF2B5EF4-FFF2-40B4-BE49-F238E27FC236}">
                <a16:creationId xmlns:a16="http://schemas.microsoft.com/office/drawing/2014/main" id="{DB18842F-D330-41C4-92D5-A665E8C18D49}"/>
              </a:ext>
            </a:extLst>
          </p:cNvPr>
          <p:cNvSpPr>
            <a:spLocks noGrp="1"/>
          </p:cNvSpPr>
          <p:nvPr>
            <p:ph idx="1"/>
          </p:nvPr>
        </p:nvSpPr>
        <p:spPr>
          <a:xfrm>
            <a:off x="4797252" y="2194882"/>
            <a:ext cx="5855272" cy="4023077"/>
          </a:xfrm>
        </p:spPr>
        <p:txBody>
          <a:bodyPr>
            <a:normAutofit/>
          </a:bodyPr>
          <a:lstStyle/>
          <a:p>
            <a:endParaRPr lang="en-GB" dirty="0"/>
          </a:p>
          <a:p>
            <a:pPr marL="0" indent="0">
              <a:buNone/>
            </a:pPr>
            <a:endParaRPr lang="en-GB" sz="2399" b="1" dirty="0">
              <a:solidFill>
                <a:srgbClr val="FFFF00"/>
              </a:solidFill>
            </a:endParaRPr>
          </a:p>
        </p:txBody>
      </p:sp>
      <p:pic>
        <p:nvPicPr>
          <p:cNvPr id="10" name="Picture 9">
            <a:extLst>
              <a:ext uri="{FF2B5EF4-FFF2-40B4-BE49-F238E27FC236}">
                <a16:creationId xmlns:a16="http://schemas.microsoft.com/office/drawing/2014/main" id="{1E17D877-2BF8-47B3-A62E-4BC36FCB7B1F}"/>
              </a:ext>
            </a:extLst>
          </p:cNvPr>
          <p:cNvPicPr>
            <a:picLocks noChangeAspect="1"/>
          </p:cNvPicPr>
          <p:nvPr/>
        </p:nvPicPr>
        <p:blipFill>
          <a:blip r:embed="rId2"/>
          <a:stretch>
            <a:fillRect/>
          </a:stretch>
        </p:blipFill>
        <p:spPr>
          <a:xfrm>
            <a:off x="308264" y="1228633"/>
            <a:ext cx="7699743" cy="5612698"/>
          </a:xfrm>
          <a:prstGeom prst="rect">
            <a:avLst/>
          </a:prstGeom>
        </p:spPr>
      </p:pic>
      <p:sp>
        <p:nvSpPr>
          <p:cNvPr id="11" name="TextBox 10">
            <a:extLst>
              <a:ext uri="{FF2B5EF4-FFF2-40B4-BE49-F238E27FC236}">
                <a16:creationId xmlns:a16="http://schemas.microsoft.com/office/drawing/2014/main" id="{B9669D7C-7189-4C1A-9337-FAD64D8EE42E}"/>
              </a:ext>
            </a:extLst>
          </p:cNvPr>
          <p:cNvSpPr txBox="1"/>
          <p:nvPr/>
        </p:nvSpPr>
        <p:spPr>
          <a:xfrm>
            <a:off x="8144127" y="2420888"/>
            <a:ext cx="3736434" cy="2245543"/>
          </a:xfrm>
          <a:prstGeom prst="rect">
            <a:avLst/>
          </a:prstGeom>
          <a:noFill/>
        </p:spPr>
        <p:txBody>
          <a:bodyPr wrap="square" rtlCol="0">
            <a:spAutoFit/>
          </a:bodyPr>
          <a:lstStyle/>
          <a:p>
            <a:pPr fontAlgn="base"/>
            <a:r>
              <a:rPr lang="en-GB" sz="2799" b="1" dirty="0"/>
              <a:t>Annual number of data breaches and exposed records in the United States from 2005 to 2017 (in millions)</a:t>
            </a:r>
            <a:endParaRPr lang="en-GB" sz="2799" dirty="0"/>
          </a:p>
        </p:txBody>
      </p:sp>
    </p:spTree>
    <p:extLst>
      <p:ext uri="{BB962C8B-B14F-4D97-AF65-F5344CB8AC3E}">
        <p14:creationId xmlns:p14="http://schemas.microsoft.com/office/powerpoint/2010/main" val="945690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125860" y="476672"/>
            <a:ext cx="9504041" cy="771872"/>
          </a:xfrm>
        </p:spPr>
        <p:txBody>
          <a:bodyPr/>
          <a:lstStyle/>
          <a:p>
            <a:r>
              <a:rPr lang="en-US" dirty="0">
                <a:solidFill>
                  <a:srgbClr val="FFC000"/>
                </a:solidFill>
              </a:rPr>
              <a:t>Distributed Ledger Technology (DLT)</a:t>
            </a:r>
          </a:p>
        </p:txBody>
      </p:sp>
      <p:sp>
        <p:nvSpPr>
          <p:cNvPr id="6" name="Content Placeholder 2">
            <a:extLst>
              <a:ext uri="{FF2B5EF4-FFF2-40B4-BE49-F238E27FC236}">
                <a16:creationId xmlns:a16="http://schemas.microsoft.com/office/drawing/2014/main" id="{2E24DD33-8942-4E46-906C-7D9980504BD2}"/>
              </a:ext>
            </a:extLst>
          </p:cNvPr>
          <p:cNvSpPr>
            <a:spLocks noGrp="1"/>
          </p:cNvSpPr>
          <p:nvPr>
            <p:ph idx="1"/>
          </p:nvPr>
        </p:nvSpPr>
        <p:spPr>
          <a:xfrm>
            <a:off x="1053853" y="1556792"/>
            <a:ext cx="10225136" cy="4968552"/>
          </a:xfrm>
        </p:spPr>
        <p:txBody>
          <a:bodyPr>
            <a:noAutofit/>
          </a:bodyPr>
          <a:lstStyle/>
          <a:p>
            <a:r>
              <a:rPr lang="en-GB" dirty="0"/>
              <a:t>A process of </a:t>
            </a:r>
            <a:r>
              <a:rPr lang="en-GB" b="1" dirty="0"/>
              <a:t>transacting</a:t>
            </a:r>
            <a:r>
              <a:rPr lang="en-GB" dirty="0"/>
              <a:t> and </a:t>
            </a:r>
            <a:r>
              <a:rPr lang="en-GB" b="1" dirty="0"/>
              <a:t>storing</a:t>
            </a:r>
            <a:r>
              <a:rPr lang="en-GB" dirty="0"/>
              <a:t> information on a </a:t>
            </a:r>
            <a:r>
              <a:rPr lang="en-GB" b="1" dirty="0">
                <a:solidFill>
                  <a:srgbClr val="FFFF00"/>
                </a:solidFill>
              </a:rPr>
              <a:t>decentralized</a:t>
            </a:r>
            <a:r>
              <a:rPr lang="en-GB" dirty="0">
                <a:solidFill>
                  <a:srgbClr val="FFFF00"/>
                </a:solidFill>
              </a:rPr>
              <a:t>, </a:t>
            </a:r>
            <a:r>
              <a:rPr lang="en-GB" b="1" dirty="0">
                <a:solidFill>
                  <a:srgbClr val="FFFF00"/>
                </a:solidFill>
              </a:rPr>
              <a:t>distributed</a:t>
            </a:r>
            <a:r>
              <a:rPr lang="en-GB" dirty="0">
                <a:solidFill>
                  <a:srgbClr val="FFFF00"/>
                </a:solidFill>
              </a:rPr>
              <a:t> </a:t>
            </a:r>
            <a:r>
              <a:rPr lang="en-GB" dirty="0"/>
              <a:t>ledger; information that is </a:t>
            </a:r>
          </a:p>
          <a:p>
            <a:pPr lvl="1"/>
            <a:r>
              <a:rPr lang="en-GB" sz="2400" dirty="0"/>
              <a:t>reliable, </a:t>
            </a:r>
          </a:p>
          <a:p>
            <a:pPr lvl="1"/>
            <a:r>
              <a:rPr lang="en-GB" sz="2400" dirty="0"/>
              <a:t>unchangeable, and </a:t>
            </a:r>
          </a:p>
          <a:p>
            <a:pPr lvl="1"/>
            <a:r>
              <a:rPr lang="en-GB" sz="2400" dirty="0"/>
              <a:t>readily available to relevant individuals and entities anywhere in the world</a:t>
            </a:r>
          </a:p>
          <a:p>
            <a:pPr marL="268288" lvl="1" indent="0">
              <a:buNone/>
            </a:pPr>
            <a:endParaRPr lang="en-GB" sz="2400" dirty="0"/>
          </a:p>
          <a:p>
            <a:pPr marL="268288" lvl="1" indent="0">
              <a:buNone/>
            </a:pPr>
            <a:r>
              <a:rPr lang="en-GB" sz="2400" i="1" dirty="0">
                <a:solidFill>
                  <a:srgbClr val="FFFF00"/>
                </a:solidFill>
              </a:rPr>
              <a:t>In other words…</a:t>
            </a:r>
          </a:p>
          <a:p>
            <a:pPr marL="268288" lvl="1" indent="0">
              <a:buNone/>
            </a:pPr>
            <a:r>
              <a:rPr lang="en-GB" sz="2400" dirty="0"/>
              <a:t>A blockchain is a shared, immutable record of peer-to-peer transactions built from linked transaction blocks and stored in a digital ledger</a:t>
            </a:r>
          </a:p>
          <a:p>
            <a:pPr marL="268288" lvl="1" indent="0">
              <a:buNone/>
            </a:pPr>
            <a:r>
              <a:rPr lang="en-GB" sz="2400" dirty="0"/>
              <a:t>The data is in a network of hundreds or thousands of computers (nodes) distributed around the world and, crucially, </a:t>
            </a:r>
            <a:r>
              <a:rPr lang="en-GB" sz="2400" i="1" dirty="0">
                <a:solidFill>
                  <a:srgbClr val="FFFF00"/>
                </a:solidFill>
              </a:rPr>
              <a:t>there is no central entity (server)</a:t>
            </a:r>
          </a:p>
          <a:p>
            <a:pPr marL="268288" lvl="1" indent="0">
              <a:buNone/>
            </a:pPr>
            <a:endParaRPr lang="en-GB" sz="2400" dirty="0"/>
          </a:p>
        </p:txBody>
      </p:sp>
    </p:spTree>
    <p:extLst>
      <p:ext uri="{BB962C8B-B14F-4D97-AF65-F5344CB8AC3E}">
        <p14:creationId xmlns:p14="http://schemas.microsoft.com/office/powerpoint/2010/main" val="213913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4A248-21C5-4514-8FD0-5208533F0F53}"/>
              </a:ext>
            </a:extLst>
          </p:cNvPr>
          <p:cNvSpPr>
            <a:spLocks noGrp="1"/>
          </p:cNvSpPr>
          <p:nvPr>
            <p:ph type="title"/>
          </p:nvPr>
        </p:nvSpPr>
        <p:spPr>
          <a:xfrm>
            <a:off x="837829" y="381000"/>
            <a:ext cx="9828586" cy="1371600"/>
          </a:xfrm>
        </p:spPr>
        <p:txBody>
          <a:bodyPr/>
          <a:lstStyle/>
          <a:p>
            <a:r>
              <a:rPr lang="en-GB" dirty="0">
                <a:solidFill>
                  <a:srgbClr val="FFC000"/>
                </a:solidFill>
              </a:rPr>
              <a:t>EMR and fraud</a:t>
            </a:r>
          </a:p>
        </p:txBody>
      </p:sp>
      <p:sp>
        <p:nvSpPr>
          <p:cNvPr id="3" name="Content Placeholder 2">
            <a:extLst>
              <a:ext uri="{FF2B5EF4-FFF2-40B4-BE49-F238E27FC236}">
                <a16:creationId xmlns:a16="http://schemas.microsoft.com/office/drawing/2014/main" id="{DB18842F-D330-41C4-92D5-A665E8C18D49}"/>
              </a:ext>
            </a:extLst>
          </p:cNvPr>
          <p:cNvSpPr>
            <a:spLocks noGrp="1"/>
          </p:cNvSpPr>
          <p:nvPr>
            <p:ph idx="1"/>
          </p:nvPr>
        </p:nvSpPr>
        <p:spPr>
          <a:xfrm>
            <a:off x="685621" y="2194881"/>
            <a:ext cx="10538255" cy="4662226"/>
          </a:xfrm>
        </p:spPr>
        <p:txBody>
          <a:bodyPr>
            <a:normAutofit lnSpcReduction="10000"/>
          </a:bodyPr>
          <a:lstStyle/>
          <a:p>
            <a:pPr marL="0" indent="0">
              <a:buNone/>
            </a:pPr>
            <a:endParaRPr lang="en-GB" sz="3599" b="1" dirty="0">
              <a:solidFill>
                <a:srgbClr val="C00000"/>
              </a:solidFill>
            </a:endParaRPr>
          </a:p>
          <a:p>
            <a:r>
              <a:rPr lang="en-GB" sz="2800" dirty="0"/>
              <a:t>Falsification of medical information is a major problem and costs billions annually </a:t>
            </a:r>
          </a:p>
          <a:p>
            <a:r>
              <a:rPr lang="en-GB" sz="2800" dirty="0"/>
              <a:t>Global problem</a:t>
            </a:r>
          </a:p>
          <a:p>
            <a:r>
              <a:rPr lang="en-GB" sz="2800" dirty="0"/>
              <a:t>In the USA, this fraud responsible for up to 20% of all medical expenses </a:t>
            </a:r>
          </a:p>
          <a:p>
            <a:r>
              <a:rPr lang="en-GB" sz="2800" dirty="0"/>
              <a:t>US health insurance fraud  $68 billion annually; 3% of total annual healthcare expenditure (2010)</a:t>
            </a:r>
          </a:p>
          <a:p>
            <a:r>
              <a:rPr lang="en-GB" sz="2800" dirty="0"/>
              <a:t>Globally, $260 billion or </a:t>
            </a:r>
            <a:r>
              <a:rPr lang="en-GB" sz="2800" b="1" dirty="0">
                <a:solidFill>
                  <a:srgbClr val="FFFF00"/>
                </a:solidFill>
              </a:rPr>
              <a:t>6% of total annual health expenditure</a:t>
            </a:r>
          </a:p>
        </p:txBody>
      </p:sp>
    </p:spTree>
    <p:extLst>
      <p:ext uri="{BB962C8B-B14F-4D97-AF65-F5344CB8AC3E}">
        <p14:creationId xmlns:p14="http://schemas.microsoft.com/office/powerpoint/2010/main" val="404362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4A248-21C5-4514-8FD0-5208533F0F53}"/>
              </a:ext>
            </a:extLst>
          </p:cNvPr>
          <p:cNvSpPr>
            <a:spLocks noGrp="1"/>
          </p:cNvSpPr>
          <p:nvPr>
            <p:ph type="title"/>
          </p:nvPr>
        </p:nvSpPr>
        <p:spPr/>
        <p:txBody>
          <a:bodyPr/>
          <a:lstStyle/>
          <a:p>
            <a:r>
              <a:rPr lang="en-GB" dirty="0"/>
              <a:t>EMR and fraud</a:t>
            </a:r>
          </a:p>
        </p:txBody>
      </p:sp>
      <p:pic>
        <p:nvPicPr>
          <p:cNvPr id="7" name="Content Placeholder 6">
            <a:extLst>
              <a:ext uri="{FF2B5EF4-FFF2-40B4-BE49-F238E27FC236}">
                <a16:creationId xmlns:a16="http://schemas.microsoft.com/office/drawing/2014/main" id="{2502CF2A-D30B-4252-8A18-8170B2C2A7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715" y="288846"/>
            <a:ext cx="7344816" cy="4804268"/>
          </a:xfrm>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BF9832B8-EDF0-4DDC-B051-0470291E9F01}"/>
                  </a:ext>
                </a:extLst>
              </p14:cNvPr>
              <p14:cNvContentPartPr/>
              <p14:nvPr/>
            </p14:nvContentPartPr>
            <p14:xfrm>
              <a:off x="6634473" y="5361341"/>
              <a:ext cx="1459800" cy="11160"/>
            </p14:xfrm>
          </p:contentPart>
        </mc:Choice>
        <mc:Fallback xmlns="">
          <p:pic>
            <p:nvPicPr>
              <p:cNvPr id="8" name="Ink 7">
                <a:extLst>
                  <a:ext uri="{FF2B5EF4-FFF2-40B4-BE49-F238E27FC236}">
                    <a16:creationId xmlns:a16="http://schemas.microsoft.com/office/drawing/2014/main" id="{BF9832B8-EDF0-4DDC-B051-0470291E9F01}"/>
                  </a:ext>
                </a:extLst>
              </p:cNvPr>
              <p:cNvPicPr/>
              <p:nvPr/>
            </p:nvPicPr>
            <p:blipFill>
              <a:blip r:embed="rId4"/>
              <a:stretch>
                <a:fillRect/>
              </a:stretch>
            </p:blipFill>
            <p:spPr>
              <a:xfrm>
                <a:off x="6580833" y="5253341"/>
                <a:ext cx="156744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0D79D3B5-EAA7-4676-84B6-3DAE09810562}"/>
                  </a:ext>
                </a:extLst>
              </p14:cNvPr>
              <p14:cNvContentPartPr/>
              <p14:nvPr/>
            </p14:nvContentPartPr>
            <p14:xfrm>
              <a:off x="1843953" y="5637101"/>
              <a:ext cx="3209040" cy="21240"/>
            </p14:xfrm>
          </p:contentPart>
        </mc:Choice>
        <mc:Fallback xmlns="">
          <p:pic>
            <p:nvPicPr>
              <p:cNvPr id="9" name="Ink 8">
                <a:extLst>
                  <a:ext uri="{FF2B5EF4-FFF2-40B4-BE49-F238E27FC236}">
                    <a16:creationId xmlns:a16="http://schemas.microsoft.com/office/drawing/2014/main" id="{0D79D3B5-EAA7-4676-84B6-3DAE09810562}"/>
                  </a:ext>
                </a:extLst>
              </p:cNvPr>
              <p:cNvPicPr/>
              <p:nvPr/>
            </p:nvPicPr>
            <p:blipFill>
              <a:blip r:embed="rId6"/>
              <a:stretch>
                <a:fillRect/>
              </a:stretch>
            </p:blipFill>
            <p:spPr>
              <a:xfrm>
                <a:off x="1790313" y="5529101"/>
                <a:ext cx="331668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C872D6D6-C24C-445F-84EF-0644C511F84C}"/>
                  </a:ext>
                </a:extLst>
              </p14:cNvPr>
              <p14:cNvContentPartPr/>
              <p14:nvPr/>
            </p14:nvContentPartPr>
            <p14:xfrm>
              <a:off x="1807953" y="6062621"/>
              <a:ext cx="4921920" cy="42120"/>
            </p14:xfrm>
          </p:contentPart>
        </mc:Choice>
        <mc:Fallback xmlns="">
          <p:pic>
            <p:nvPicPr>
              <p:cNvPr id="10" name="Ink 9">
                <a:extLst>
                  <a:ext uri="{FF2B5EF4-FFF2-40B4-BE49-F238E27FC236}">
                    <a16:creationId xmlns:a16="http://schemas.microsoft.com/office/drawing/2014/main" id="{C872D6D6-C24C-445F-84EF-0644C511F84C}"/>
                  </a:ext>
                </a:extLst>
              </p:cNvPr>
              <p:cNvPicPr/>
              <p:nvPr/>
            </p:nvPicPr>
            <p:blipFill>
              <a:blip r:embed="rId8"/>
              <a:stretch>
                <a:fillRect/>
              </a:stretch>
            </p:blipFill>
            <p:spPr>
              <a:xfrm>
                <a:off x="1753953" y="5954981"/>
                <a:ext cx="5029560" cy="257760"/>
              </a:xfrm>
              <a:prstGeom prst="rect">
                <a:avLst/>
              </a:prstGeom>
            </p:spPr>
          </p:pic>
        </mc:Fallback>
      </mc:AlternateContent>
      <p:pic>
        <p:nvPicPr>
          <p:cNvPr id="12" name="Picture 11">
            <a:extLst>
              <a:ext uri="{FF2B5EF4-FFF2-40B4-BE49-F238E27FC236}">
                <a16:creationId xmlns:a16="http://schemas.microsoft.com/office/drawing/2014/main" id="{EC2F33E4-523D-497A-93C8-F053566BD1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74092" y="446643"/>
            <a:ext cx="6535800" cy="6104740"/>
          </a:xfrm>
          <a:prstGeom prst="rect">
            <a:avLst/>
          </a:prstGeom>
        </p:spPr>
      </p:pic>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3A86FE6A-7D03-4EB3-A19B-1976A7C1A910}"/>
                  </a:ext>
                </a:extLst>
              </p14:cNvPr>
              <p14:cNvContentPartPr/>
              <p14:nvPr/>
            </p14:nvContentPartPr>
            <p14:xfrm>
              <a:off x="7637073" y="6052181"/>
              <a:ext cx="3117960" cy="5760"/>
            </p14:xfrm>
          </p:contentPart>
        </mc:Choice>
        <mc:Fallback xmlns="">
          <p:pic>
            <p:nvPicPr>
              <p:cNvPr id="13" name="Ink 12">
                <a:extLst>
                  <a:ext uri="{FF2B5EF4-FFF2-40B4-BE49-F238E27FC236}">
                    <a16:creationId xmlns:a16="http://schemas.microsoft.com/office/drawing/2014/main" id="{3A86FE6A-7D03-4EB3-A19B-1976A7C1A910}"/>
                  </a:ext>
                </a:extLst>
              </p:cNvPr>
              <p:cNvPicPr/>
              <p:nvPr/>
            </p:nvPicPr>
            <p:blipFill>
              <a:blip r:embed="rId11"/>
              <a:stretch>
                <a:fillRect/>
              </a:stretch>
            </p:blipFill>
            <p:spPr>
              <a:xfrm>
                <a:off x="7583433" y="5944541"/>
                <a:ext cx="322560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4E4F03E1-C9B9-43B2-B9AE-938A2133C5E9}"/>
                  </a:ext>
                </a:extLst>
              </p14:cNvPr>
              <p14:cNvContentPartPr/>
              <p14:nvPr/>
            </p14:nvContentPartPr>
            <p14:xfrm>
              <a:off x="5241993" y="6255221"/>
              <a:ext cx="554760" cy="10800"/>
            </p14:xfrm>
          </p:contentPart>
        </mc:Choice>
        <mc:Fallback xmlns="">
          <p:pic>
            <p:nvPicPr>
              <p:cNvPr id="14" name="Ink 13">
                <a:extLst>
                  <a:ext uri="{FF2B5EF4-FFF2-40B4-BE49-F238E27FC236}">
                    <a16:creationId xmlns:a16="http://schemas.microsoft.com/office/drawing/2014/main" id="{4E4F03E1-C9B9-43B2-B9AE-938A2133C5E9}"/>
                  </a:ext>
                </a:extLst>
              </p:cNvPr>
              <p:cNvPicPr/>
              <p:nvPr/>
            </p:nvPicPr>
            <p:blipFill>
              <a:blip r:embed="rId13"/>
              <a:stretch>
                <a:fillRect/>
              </a:stretch>
            </p:blipFill>
            <p:spPr>
              <a:xfrm>
                <a:off x="5187993" y="6147221"/>
                <a:ext cx="662400" cy="226440"/>
              </a:xfrm>
              <a:prstGeom prst="rect">
                <a:avLst/>
              </a:prstGeom>
            </p:spPr>
          </p:pic>
        </mc:Fallback>
      </mc:AlternateContent>
      <p:pic>
        <p:nvPicPr>
          <p:cNvPr id="16" name="Picture 15">
            <a:extLst>
              <a:ext uri="{FF2B5EF4-FFF2-40B4-BE49-F238E27FC236}">
                <a16:creationId xmlns:a16="http://schemas.microsoft.com/office/drawing/2014/main" id="{B1EA4F60-2EA0-4A01-9457-5A85D5EBCE0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08190" y="664945"/>
            <a:ext cx="6972166" cy="6532479"/>
          </a:xfrm>
          <a:prstGeom prst="rect">
            <a:avLst/>
          </a:prstGeom>
        </p:spPr>
      </p:pic>
    </p:spTree>
    <p:extLst>
      <p:ext uri="{BB962C8B-B14F-4D97-AF65-F5344CB8AC3E}">
        <p14:creationId xmlns:p14="http://schemas.microsoft.com/office/powerpoint/2010/main" val="2586257146"/>
      </p:ext>
    </p:extLst>
  </p:cSld>
  <p:clrMapOvr>
    <a:masterClrMapping/>
  </p:clrMapOvr>
  <mc:AlternateContent xmlns:mc="http://schemas.openxmlformats.org/markup-compatibility/2006" xmlns:p14="http://schemas.microsoft.com/office/powerpoint/2010/main">
    <mc:Choice Requires="p14">
      <p:transition spd="slow" p14:dur="200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200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2000" fill="hold"/>
                                        <p:tgtEl>
                                          <p:spTgt spid="12"/>
                                        </p:tgtEl>
                                        <p:attrNameLst>
                                          <p:attrName>ppt_x</p:attrName>
                                        </p:attrNameLst>
                                      </p:cBhvr>
                                      <p:tavLst>
                                        <p:tav tm="0">
                                          <p:val>
                                            <p:strVal val="#ppt_x"/>
                                          </p:val>
                                        </p:tav>
                                        <p:tav tm="100000">
                                          <p:val>
                                            <p:strVal val="#ppt_x"/>
                                          </p:val>
                                        </p:tav>
                                      </p:tavLst>
                                    </p:anim>
                                    <p:anim calcmode="lin" valueType="num">
                                      <p:cBhvr additive="base">
                                        <p:cTn id="13" dur="20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4500"/>
                            </p:stCondLst>
                            <p:childTnLst>
                              <p:par>
                                <p:cTn id="15" presetID="2" presetClass="entr" presetSubtype="4" fill="hold" nodeType="afterEffect">
                                  <p:stCondLst>
                                    <p:cond delay="200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2000" fill="hold"/>
                                        <p:tgtEl>
                                          <p:spTgt spid="16"/>
                                        </p:tgtEl>
                                        <p:attrNameLst>
                                          <p:attrName>ppt_x</p:attrName>
                                        </p:attrNameLst>
                                      </p:cBhvr>
                                      <p:tavLst>
                                        <p:tav tm="0">
                                          <p:val>
                                            <p:strVal val="#ppt_x"/>
                                          </p:val>
                                        </p:tav>
                                        <p:tav tm="100000">
                                          <p:val>
                                            <p:strVal val="#ppt_x"/>
                                          </p:val>
                                        </p:tav>
                                      </p:tavLst>
                                    </p:anim>
                                    <p:anim calcmode="lin" valueType="num">
                                      <p:cBhvr additive="base">
                                        <p:cTn id="18" dur="2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4A248-21C5-4514-8FD0-5208533F0F53}"/>
              </a:ext>
            </a:extLst>
          </p:cNvPr>
          <p:cNvSpPr>
            <a:spLocks noGrp="1"/>
          </p:cNvSpPr>
          <p:nvPr>
            <p:ph type="title"/>
          </p:nvPr>
        </p:nvSpPr>
        <p:spPr>
          <a:xfrm>
            <a:off x="837828" y="393792"/>
            <a:ext cx="9995515" cy="877786"/>
          </a:xfrm>
        </p:spPr>
        <p:txBody>
          <a:bodyPr/>
          <a:lstStyle/>
          <a:p>
            <a:r>
              <a:rPr lang="en-GB" dirty="0">
                <a:solidFill>
                  <a:srgbClr val="FFC000"/>
                </a:solidFill>
              </a:rPr>
              <a:t>Healthcare Equity, Telemedicine and Blockchain</a:t>
            </a:r>
          </a:p>
        </p:txBody>
      </p:sp>
      <p:sp>
        <p:nvSpPr>
          <p:cNvPr id="3" name="Content Placeholder 2">
            <a:extLst>
              <a:ext uri="{FF2B5EF4-FFF2-40B4-BE49-F238E27FC236}">
                <a16:creationId xmlns:a16="http://schemas.microsoft.com/office/drawing/2014/main" id="{DB18842F-D330-41C4-92D5-A665E8C18D49}"/>
              </a:ext>
            </a:extLst>
          </p:cNvPr>
          <p:cNvSpPr>
            <a:spLocks noGrp="1"/>
          </p:cNvSpPr>
          <p:nvPr>
            <p:ph idx="1"/>
          </p:nvPr>
        </p:nvSpPr>
        <p:spPr>
          <a:xfrm>
            <a:off x="685621" y="1676856"/>
            <a:ext cx="10538255" cy="4926317"/>
          </a:xfrm>
        </p:spPr>
        <p:txBody>
          <a:bodyPr>
            <a:noAutofit/>
          </a:bodyPr>
          <a:lstStyle/>
          <a:p>
            <a:pPr marL="0" indent="0">
              <a:buNone/>
            </a:pPr>
            <a:r>
              <a:rPr lang="en-GB" sz="2399" dirty="0"/>
              <a:t>EAC countries remain poor but aspire to middle income status in less than a decade</a:t>
            </a:r>
          </a:p>
          <a:p>
            <a:pPr marL="0" indent="0">
              <a:buNone/>
            </a:pPr>
            <a:endParaRPr lang="en-GB" dirty="0"/>
          </a:p>
          <a:p>
            <a:pPr marL="0" indent="0">
              <a:buNone/>
            </a:pPr>
            <a:endParaRPr lang="en-GB" dirty="0"/>
          </a:p>
          <a:p>
            <a:endParaRPr lang="en-GB" sz="2399" dirty="0"/>
          </a:p>
        </p:txBody>
      </p:sp>
      <p:graphicFrame>
        <p:nvGraphicFramePr>
          <p:cNvPr id="7" name="Table 6">
            <a:extLst>
              <a:ext uri="{FF2B5EF4-FFF2-40B4-BE49-F238E27FC236}">
                <a16:creationId xmlns:a16="http://schemas.microsoft.com/office/drawing/2014/main" id="{8852AE8D-5377-423D-9862-24D0DE01FAEB}"/>
              </a:ext>
            </a:extLst>
          </p:cNvPr>
          <p:cNvGraphicFramePr>
            <a:graphicFrameLocks noGrp="1"/>
          </p:cNvGraphicFramePr>
          <p:nvPr>
            <p:extLst>
              <p:ext uri="{D42A27DB-BD31-4B8C-83A1-F6EECF244321}">
                <p14:modId xmlns:p14="http://schemas.microsoft.com/office/powerpoint/2010/main" val="963452623"/>
              </p:ext>
            </p:extLst>
          </p:nvPr>
        </p:nvGraphicFramePr>
        <p:xfrm>
          <a:off x="837828" y="2636912"/>
          <a:ext cx="9527104" cy="3560983"/>
        </p:xfrm>
        <a:graphic>
          <a:graphicData uri="http://schemas.openxmlformats.org/drawingml/2006/table">
            <a:tbl>
              <a:tblPr firstRow="1" firstCol="1" bandRow="1">
                <a:tableStyleId>{22838BEF-8BB2-4498-84A7-C5851F593DF1}</a:tableStyleId>
              </a:tblPr>
              <a:tblGrid>
                <a:gridCol w="4714815">
                  <a:extLst>
                    <a:ext uri="{9D8B030D-6E8A-4147-A177-3AD203B41FA5}">
                      <a16:colId xmlns:a16="http://schemas.microsoft.com/office/drawing/2014/main" val="2786534379"/>
                    </a:ext>
                  </a:extLst>
                </a:gridCol>
                <a:gridCol w="4812289">
                  <a:extLst>
                    <a:ext uri="{9D8B030D-6E8A-4147-A177-3AD203B41FA5}">
                      <a16:colId xmlns:a16="http://schemas.microsoft.com/office/drawing/2014/main" val="2726033571"/>
                    </a:ext>
                  </a:extLst>
                </a:gridCol>
              </a:tblGrid>
              <a:tr h="880584">
                <a:tc gridSpan="2">
                  <a:txBody>
                    <a:bodyPr/>
                    <a:lstStyle/>
                    <a:p>
                      <a:pPr>
                        <a:spcAft>
                          <a:spcPts val="0"/>
                        </a:spcAft>
                      </a:pPr>
                      <a:r>
                        <a:rPr lang="en-GB" sz="3600" kern="1400" spc="-50" dirty="0">
                          <a:solidFill>
                            <a:schemeClr val="bg2">
                              <a:lumMod val="75000"/>
                              <a:lumOff val="25000"/>
                            </a:schemeClr>
                          </a:solidFill>
                          <a:effectLst/>
                        </a:rPr>
                        <a:t>Health Per Capita Expenditure 2015</a:t>
                      </a:r>
                    </a:p>
                    <a:p>
                      <a:pPr>
                        <a:lnSpc>
                          <a:spcPct val="107000"/>
                        </a:lnSpc>
                        <a:spcAft>
                          <a:spcPts val="0"/>
                        </a:spcAft>
                      </a:pPr>
                      <a:r>
                        <a:rPr lang="en-GB" sz="1100" dirty="0">
                          <a:solidFill>
                            <a:schemeClr val="bg2">
                              <a:lumMod val="75000"/>
                              <a:lumOff val="25000"/>
                            </a:schemeClr>
                          </a:solidFill>
                          <a:effectLst/>
                        </a:rPr>
                        <a:t> </a:t>
                      </a:r>
                      <a:endParaRPr lang="en-GB" sz="1100" dirty="0">
                        <a:solidFill>
                          <a:schemeClr val="bg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779811069"/>
                  </a:ext>
                </a:extLst>
              </a:tr>
              <a:tr h="252397">
                <a:tc>
                  <a:txBody>
                    <a:bodyPr/>
                    <a:lstStyle/>
                    <a:p>
                      <a:pPr>
                        <a:lnSpc>
                          <a:spcPct val="107000"/>
                        </a:lnSpc>
                        <a:spcAft>
                          <a:spcPts val="0"/>
                        </a:spcAft>
                      </a:pPr>
                      <a:r>
                        <a:rPr lang="en-GB" sz="2400">
                          <a:effectLst/>
                        </a:rPr>
                        <a:t>Kenya</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400">
                          <a:effectLst/>
                        </a:rPr>
                        <a:t>$70</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5224838"/>
                  </a:ext>
                </a:extLst>
              </a:tr>
              <a:tr h="252397">
                <a:tc>
                  <a:txBody>
                    <a:bodyPr/>
                    <a:lstStyle/>
                    <a:p>
                      <a:pPr>
                        <a:lnSpc>
                          <a:spcPct val="107000"/>
                        </a:lnSpc>
                        <a:spcAft>
                          <a:spcPts val="0"/>
                        </a:spcAft>
                      </a:pPr>
                      <a:r>
                        <a:rPr lang="en-GB" sz="2400">
                          <a:effectLst/>
                        </a:rPr>
                        <a:t>Uganda</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400">
                          <a:effectLst/>
                        </a:rPr>
                        <a:t>$46</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18492715"/>
                  </a:ext>
                </a:extLst>
              </a:tr>
              <a:tr h="252397">
                <a:tc>
                  <a:txBody>
                    <a:bodyPr/>
                    <a:lstStyle/>
                    <a:p>
                      <a:pPr>
                        <a:lnSpc>
                          <a:spcPct val="107000"/>
                        </a:lnSpc>
                        <a:spcAft>
                          <a:spcPts val="0"/>
                        </a:spcAft>
                      </a:pPr>
                      <a:r>
                        <a:rPr lang="en-GB" sz="2400">
                          <a:effectLst/>
                        </a:rPr>
                        <a:t>Rwanda</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400">
                          <a:effectLst/>
                        </a:rPr>
                        <a:t>$57</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65781700"/>
                  </a:ext>
                </a:extLst>
              </a:tr>
              <a:tr h="252397">
                <a:tc>
                  <a:txBody>
                    <a:bodyPr/>
                    <a:lstStyle/>
                    <a:p>
                      <a:pPr>
                        <a:lnSpc>
                          <a:spcPct val="107000"/>
                        </a:lnSpc>
                        <a:spcAft>
                          <a:spcPts val="0"/>
                        </a:spcAft>
                      </a:pPr>
                      <a:r>
                        <a:rPr lang="en-GB" sz="2400">
                          <a:effectLst/>
                        </a:rPr>
                        <a:t>Tanzania</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400">
                          <a:effectLst/>
                        </a:rPr>
                        <a:t>$32</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59321456"/>
                  </a:ext>
                </a:extLst>
              </a:tr>
              <a:tr h="252397">
                <a:tc>
                  <a:txBody>
                    <a:bodyPr/>
                    <a:lstStyle/>
                    <a:p>
                      <a:pPr>
                        <a:lnSpc>
                          <a:spcPct val="107000"/>
                        </a:lnSpc>
                        <a:spcAft>
                          <a:spcPts val="0"/>
                        </a:spcAft>
                      </a:pPr>
                      <a:r>
                        <a:rPr lang="en-GB" sz="2400">
                          <a:effectLst/>
                        </a:rPr>
                        <a:t>Burundi</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400">
                          <a:effectLst/>
                        </a:rPr>
                        <a:t>$24</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8461823"/>
                  </a:ext>
                </a:extLst>
              </a:tr>
              <a:tr h="252397">
                <a:tc>
                  <a:txBody>
                    <a:bodyPr/>
                    <a:lstStyle/>
                    <a:p>
                      <a:pPr>
                        <a:lnSpc>
                          <a:spcPct val="107000"/>
                        </a:lnSpc>
                        <a:spcAft>
                          <a:spcPts val="0"/>
                        </a:spcAft>
                      </a:pPr>
                      <a:r>
                        <a:rPr lang="en-GB" sz="2400">
                          <a:effectLst/>
                        </a:rPr>
                        <a:t>South Sudan</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400">
                          <a:effectLst/>
                        </a:rPr>
                        <a:t>$28</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6738714"/>
                  </a:ext>
                </a:extLst>
              </a:tr>
              <a:tr h="252397">
                <a:tc>
                  <a:txBody>
                    <a:bodyPr/>
                    <a:lstStyle/>
                    <a:p>
                      <a:pPr>
                        <a:lnSpc>
                          <a:spcPct val="107000"/>
                        </a:lnSpc>
                        <a:spcAft>
                          <a:spcPts val="0"/>
                        </a:spcAft>
                      </a:pPr>
                      <a:r>
                        <a:rPr lang="en-GB" sz="2800" b="1" dirty="0">
                          <a:solidFill>
                            <a:srgbClr val="FFFF00"/>
                          </a:solidFill>
                          <a:effectLst/>
                        </a:rPr>
                        <a:t>Brazil</a:t>
                      </a:r>
                      <a:endParaRPr lang="en-GB" sz="28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tc>
                  <a:txBody>
                    <a:bodyPr/>
                    <a:lstStyle/>
                    <a:p>
                      <a:pPr algn="ctr">
                        <a:lnSpc>
                          <a:spcPct val="107000"/>
                        </a:lnSpc>
                        <a:spcAft>
                          <a:spcPts val="0"/>
                        </a:spcAft>
                      </a:pPr>
                      <a:r>
                        <a:rPr lang="en-GB" sz="2800" b="1" dirty="0">
                          <a:solidFill>
                            <a:srgbClr val="FFFF00"/>
                          </a:solidFill>
                          <a:effectLst/>
                        </a:rPr>
                        <a:t>$780</a:t>
                      </a:r>
                      <a:endParaRPr lang="en-GB" sz="28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extLst>
                  <a:ext uri="{0D108BD9-81ED-4DB2-BD59-A6C34878D82A}">
                    <a16:rowId xmlns:a16="http://schemas.microsoft.com/office/drawing/2014/main" val="3689214002"/>
                  </a:ext>
                </a:extLst>
              </a:tr>
            </a:tbl>
          </a:graphicData>
        </a:graphic>
      </p:graphicFrame>
    </p:spTree>
    <p:extLst>
      <p:ext uri="{BB962C8B-B14F-4D97-AF65-F5344CB8AC3E}">
        <p14:creationId xmlns:p14="http://schemas.microsoft.com/office/powerpoint/2010/main" val="258033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4A248-21C5-4514-8FD0-5208533F0F53}"/>
              </a:ext>
            </a:extLst>
          </p:cNvPr>
          <p:cNvSpPr>
            <a:spLocks noGrp="1"/>
          </p:cNvSpPr>
          <p:nvPr>
            <p:ph type="title"/>
          </p:nvPr>
        </p:nvSpPr>
        <p:spPr>
          <a:xfrm>
            <a:off x="837828" y="393792"/>
            <a:ext cx="9995515" cy="877786"/>
          </a:xfrm>
        </p:spPr>
        <p:txBody>
          <a:bodyPr/>
          <a:lstStyle/>
          <a:p>
            <a:r>
              <a:rPr lang="en-GB" dirty="0">
                <a:solidFill>
                  <a:srgbClr val="FFC000"/>
                </a:solidFill>
              </a:rPr>
              <a:t>Healthcare Equity, Telemedicine and Blockchain</a:t>
            </a:r>
          </a:p>
        </p:txBody>
      </p:sp>
      <p:sp>
        <p:nvSpPr>
          <p:cNvPr id="3" name="Content Placeholder 2">
            <a:extLst>
              <a:ext uri="{FF2B5EF4-FFF2-40B4-BE49-F238E27FC236}">
                <a16:creationId xmlns:a16="http://schemas.microsoft.com/office/drawing/2014/main" id="{DB18842F-D330-41C4-92D5-A665E8C18D49}"/>
              </a:ext>
            </a:extLst>
          </p:cNvPr>
          <p:cNvSpPr>
            <a:spLocks noGrp="1"/>
          </p:cNvSpPr>
          <p:nvPr>
            <p:ph idx="1"/>
          </p:nvPr>
        </p:nvSpPr>
        <p:spPr>
          <a:xfrm>
            <a:off x="685621" y="1676856"/>
            <a:ext cx="10538255" cy="4926317"/>
          </a:xfrm>
        </p:spPr>
        <p:txBody>
          <a:bodyPr>
            <a:noAutofit/>
          </a:bodyPr>
          <a:lstStyle/>
          <a:p>
            <a:pPr marL="0" indent="0">
              <a:buNone/>
            </a:pPr>
            <a:r>
              <a:rPr lang="en-GB" sz="2399" dirty="0"/>
              <a:t>Pregnancy remains a high risk experience for women in developing countries</a:t>
            </a:r>
          </a:p>
          <a:p>
            <a:pPr marL="0" indent="0">
              <a:buNone/>
            </a:pPr>
            <a:endParaRPr lang="en-GB" dirty="0"/>
          </a:p>
          <a:p>
            <a:pPr marL="0" indent="0">
              <a:buNone/>
            </a:pPr>
            <a:endParaRPr lang="en-GB" dirty="0"/>
          </a:p>
          <a:p>
            <a:endParaRPr lang="en-GB" sz="2399" dirty="0"/>
          </a:p>
        </p:txBody>
      </p:sp>
      <p:graphicFrame>
        <p:nvGraphicFramePr>
          <p:cNvPr id="4" name="Table 3">
            <a:extLst>
              <a:ext uri="{FF2B5EF4-FFF2-40B4-BE49-F238E27FC236}">
                <a16:creationId xmlns:a16="http://schemas.microsoft.com/office/drawing/2014/main" id="{7AF04D63-AD9C-482E-88CA-D6D1141C41DF}"/>
              </a:ext>
            </a:extLst>
          </p:cNvPr>
          <p:cNvGraphicFramePr>
            <a:graphicFrameLocks noGrp="1"/>
          </p:cNvGraphicFramePr>
          <p:nvPr>
            <p:extLst>
              <p:ext uri="{D42A27DB-BD31-4B8C-83A1-F6EECF244321}">
                <p14:modId xmlns:p14="http://schemas.microsoft.com/office/powerpoint/2010/main" val="1361198903"/>
              </p:ext>
            </p:extLst>
          </p:nvPr>
        </p:nvGraphicFramePr>
        <p:xfrm>
          <a:off x="909836" y="2764154"/>
          <a:ext cx="9505056" cy="3872990"/>
        </p:xfrm>
        <a:graphic>
          <a:graphicData uri="http://schemas.openxmlformats.org/drawingml/2006/table">
            <a:tbl>
              <a:tblPr firstRow="1" firstCol="1" bandRow="1">
                <a:tableStyleId>{5C22544A-7EE6-4342-B048-85BDC9FD1C3A}</a:tableStyleId>
              </a:tblPr>
              <a:tblGrid>
                <a:gridCol w="4752528">
                  <a:extLst>
                    <a:ext uri="{9D8B030D-6E8A-4147-A177-3AD203B41FA5}">
                      <a16:colId xmlns:a16="http://schemas.microsoft.com/office/drawing/2014/main" val="1327662551"/>
                    </a:ext>
                  </a:extLst>
                </a:gridCol>
                <a:gridCol w="4752528">
                  <a:extLst>
                    <a:ext uri="{9D8B030D-6E8A-4147-A177-3AD203B41FA5}">
                      <a16:colId xmlns:a16="http://schemas.microsoft.com/office/drawing/2014/main" val="1345733066"/>
                    </a:ext>
                  </a:extLst>
                </a:gridCol>
              </a:tblGrid>
              <a:tr h="880870">
                <a:tc gridSpan="2">
                  <a:txBody>
                    <a:bodyPr/>
                    <a:lstStyle/>
                    <a:p>
                      <a:pPr>
                        <a:spcAft>
                          <a:spcPts val="0"/>
                        </a:spcAft>
                      </a:pPr>
                      <a:r>
                        <a:rPr lang="en-GB" sz="2800" kern="1400" spc="-50" dirty="0">
                          <a:effectLst/>
                        </a:rPr>
                        <a:t>Maternal Mortality Ratio 2015 (per 100,000 live births)</a:t>
                      </a:r>
                    </a:p>
                  </a:txBody>
                  <a:tcPr marL="68580" marR="68580" marT="0" marB="0"/>
                </a:tc>
                <a:tc hMerge="1">
                  <a:txBody>
                    <a:bodyPr/>
                    <a:lstStyle/>
                    <a:p>
                      <a:endParaRPr lang="en-GB"/>
                    </a:p>
                  </a:txBody>
                  <a:tcPr/>
                </a:tc>
                <a:extLst>
                  <a:ext uri="{0D108BD9-81ED-4DB2-BD59-A6C34878D82A}">
                    <a16:rowId xmlns:a16="http://schemas.microsoft.com/office/drawing/2014/main" val="2139607723"/>
                  </a:ext>
                </a:extLst>
              </a:tr>
              <a:tr h="269083">
                <a:tc>
                  <a:txBody>
                    <a:bodyPr/>
                    <a:lstStyle/>
                    <a:p>
                      <a:pPr>
                        <a:lnSpc>
                          <a:spcPct val="107000"/>
                        </a:lnSpc>
                        <a:spcAft>
                          <a:spcPts val="0"/>
                        </a:spcAft>
                      </a:pPr>
                      <a:r>
                        <a:rPr lang="en-GB" sz="2400">
                          <a:effectLst/>
                        </a:rPr>
                        <a:t>Kenya</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400">
                          <a:effectLst/>
                        </a:rPr>
                        <a:t>510</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0479523"/>
                  </a:ext>
                </a:extLst>
              </a:tr>
              <a:tr h="269083">
                <a:tc>
                  <a:txBody>
                    <a:bodyPr/>
                    <a:lstStyle/>
                    <a:p>
                      <a:pPr>
                        <a:lnSpc>
                          <a:spcPct val="107000"/>
                        </a:lnSpc>
                        <a:spcAft>
                          <a:spcPts val="0"/>
                        </a:spcAft>
                      </a:pPr>
                      <a:r>
                        <a:rPr lang="en-GB" sz="2400">
                          <a:effectLst/>
                        </a:rPr>
                        <a:t>Uganda</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400">
                          <a:effectLst/>
                        </a:rPr>
                        <a:t>343</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1690969"/>
                  </a:ext>
                </a:extLst>
              </a:tr>
              <a:tr h="269083">
                <a:tc>
                  <a:txBody>
                    <a:bodyPr/>
                    <a:lstStyle/>
                    <a:p>
                      <a:pPr>
                        <a:lnSpc>
                          <a:spcPct val="107000"/>
                        </a:lnSpc>
                        <a:spcAft>
                          <a:spcPts val="0"/>
                        </a:spcAft>
                      </a:pPr>
                      <a:r>
                        <a:rPr lang="en-GB" sz="2400">
                          <a:effectLst/>
                        </a:rPr>
                        <a:t>Rwanda</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400">
                          <a:effectLst/>
                        </a:rPr>
                        <a:t>290</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17751015"/>
                  </a:ext>
                </a:extLst>
              </a:tr>
              <a:tr h="269083">
                <a:tc>
                  <a:txBody>
                    <a:bodyPr/>
                    <a:lstStyle/>
                    <a:p>
                      <a:pPr>
                        <a:lnSpc>
                          <a:spcPct val="107000"/>
                        </a:lnSpc>
                        <a:spcAft>
                          <a:spcPts val="0"/>
                        </a:spcAft>
                      </a:pPr>
                      <a:r>
                        <a:rPr lang="en-GB" sz="2400">
                          <a:effectLst/>
                        </a:rPr>
                        <a:t>Tanzania</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400" dirty="0">
                          <a:effectLst/>
                        </a:rPr>
                        <a:t>398</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39675635"/>
                  </a:ext>
                </a:extLst>
              </a:tr>
              <a:tr h="269083">
                <a:tc>
                  <a:txBody>
                    <a:bodyPr/>
                    <a:lstStyle/>
                    <a:p>
                      <a:pPr>
                        <a:lnSpc>
                          <a:spcPct val="107000"/>
                        </a:lnSpc>
                        <a:spcAft>
                          <a:spcPts val="0"/>
                        </a:spcAft>
                      </a:pPr>
                      <a:r>
                        <a:rPr lang="en-GB" sz="2400">
                          <a:effectLst/>
                        </a:rPr>
                        <a:t>Burundi</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400">
                          <a:effectLst/>
                        </a:rPr>
                        <a:t>712</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77769204"/>
                  </a:ext>
                </a:extLst>
              </a:tr>
              <a:tr h="269083">
                <a:tc>
                  <a:txBody>
                    <a:bodyPr/>
                    <a:lstStyle/>
                    <a:p>
                      <a:pPr>
                        <a:lnSpc>
                          <a:spcPct val="107000"/>
                        </a:lnSpc>
                        <a:spcAft>
                          <a:spcPts val="0"/>
                        </a:spcAft>
                      </a:pPr>
                      <a:r>
                        <a:rPr lang="en-GB" sz="2400">
                          <a:effectLst/>
                        </a:rPr>
                        <a:t>South Sudan</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400">
                          <a:effectLst/>
                        </a:rPr>
                        <a:t>789</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47322502"/>
                  </a:ext>
                </a:extLst>
              </a:tr>
              <a:tr h="269083">
                <a:tc>
                  <a:txBody>
                    <a:bodyPr/>
                    <a:lstStyle/>
                    <a:p>
                      <a:pPr>
                        <a:lnSpc>
                          <a:spcPct val="107000"/>
                        </a:lnSpc>
                        <a:spcAft>
                          <a:spcPts val="0"/>
                        </a:spcAft>
                      </a:pPr>
                      <a:r>
                        <a:rPr lang="en-GB" sz="2400">
                          <a:effectLst/>
                        </a:rPr>
                        <a:t>Brazil</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50000"/>
                      </a:schemeClr>
                    </a:solidFill>
                  </a:tcPr>
                </a:tc>
                <a:tc>
                  <a:txBody>
                    <a:bodyPr/>
                    <a:lstStyle/>
                    <a:p>
                      <a:pPr algn="ctr">
                        <a:lnSpc>
                          <a:spcPct val="107000"/>
                        </a:lnSpc>
                        <a:spcAft>
                          <a:spcPts val="0"/>
                        </a:spcAft>
                      </a:pPr>
                      <a:r>
                        <a:rPr lang="en-GB" sz="2400" b="1" dirty="0">
                          <a:solidFill>
                            <a:schemeClr val="tx1"/>
                          </a:solidFill>
                          <a:effectLst/>
                        </a:rPr>
                        <a:t>44</a:t>
                      </a:r>
                      <a:endParaRPr lang="en-GB"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50000"/>
                      </a:schemeClr>
                    </a:solidFill>
                  </a:tcPr>
                </a:tc>
                <a:extLst>
                  <a:ext uri="{0D108BD9-81ED-4DB2-BD59-A6C34878D82A}">
                    <a16:rowId xmlns:a16="http://schemas.microsoft.com/office/drawing/2014/main" val="3949240035"/>
                  </a:ext>
                </a:extLst>
              </a:tr>
              <a:tr h="269083">
                <a:tc>
                  <a:txBody>
                    <a:bodyPr/>
                    <a:lstStyle/>
                    <a:p>
                      <a:pPr>
                        <a:lnSpc>
                          <a:spcPct val="107000"/>
                        </a:lnSpc>
                        <a:spcAft>
                          <a:spcPts val="0"/>
                        </a:spcAft>
                      </a:pPr>
                      <a:r>
                        <a:rPr lang="en-GB" sz="2400" dirty="0">
                          <a:effectLst/>
                        </a:rPr>
                        <a:t>UK</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algn="ctr">
                        <a:lnSpc>
                          <a:spcPct val="107000"/>
                        </a:lnSpc>
                        <a:spcAft>
                          <a:spcPts val="0"/>
                        </a:spcAft>
                      </a:pPr>
                      <a:r>
                        <a:rPr lang="en-GB" sz="2400" b="1" dirty="0">
                          <a:solidFill>
                            <a:schemeClr val="tx1"/>
                          </a:solidFill>
                          <a:effectLst/>
                        </a:rPr>
                        <a:t>9</a:t>
                      </a:r>
                      <a:endParaRPr lang="en-GB"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extLst>
                  <a:ext uri="{0D108BD9-81ED-4DB2-BD59-A6C34878D82A}">
                    <a16:rowId xmlns:a16="http://schemas.microsoft.com/office/drawing/2014/main" val="2863292627"/>
                  </a:ext>
                </a:extLst>
              </a:tr>
            </a:tbl>
          </a:graphicData>
        </a:graphic>
      </p:graphicFrame>
    </p:spTree>
    <p:extLst>
      <p:ext uri="{BB962C8B-B14F-4D97-AF65-F5344CB8AC3E}">
        <p14:creationId xmlns:p14="http://schemas.microsoft.com/office/powerpoint/2010/main" val="102653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4A248-21C5-4514-8FD0-5208533F0F53}"/>
              </a:ext>
            </a:extLst>
          </p:cNvPr>
          <p:cNvSpPr>
            <a:spLocks noGrp="1"/>
          </p:cNvSpPr>
          <p:nvPr>
            <p:ph type="title"/>
          </p:nvPr>
        </p:nvSpPr>
        <p:spPr>
          <a:xfrm>
            <a:off x="685621" y="476672"/>
            <a:ext cx="9972602" cy="843880"/>
          </a:xfrm>
        </p:spPr>
        <p:txBody>
          <a:bodyPr/>
          <a:lstStyle/>
          <a:p>
            <a:r>
              <a:rPr lang="en-GB" dirty="0">
                <a:solidFill>
                  <a:srgbClr val="FFC000"/>
                </a:solidFill>
              </a:rPr>
              <a:t>Equity Through  Telemedicine </a:t>
            </a:r>
          </a:p>
        </p:txBody>
      </p:sp>
      <p:sp>
        <p:nvSpPr>
          <p:cNvPr id="3" name="Content Placeholder 2">
            <a:extLst>
              <a:ext uri="{FF2B5EF4-FFF2-40B4-BE49-F238E27FC236}">
                <a16:creationId xmlns:a16="http://schemas.microsoft.com/office/drawing/2014/main" id="{DB18842F-D330-41C4-92D5-A665E8C18D49}"/>
              </a:ext>
            </a:extLst>
          </p:cNvPr>
          <p:cNvSpPr>
            <a:spLocks noGrp="1"/>
          </p:cNvSpPr>
          <p:nvPr>
            <p:ph idx="1"/>
          </p:nvPr>
        </p:nvSpPr>
        <p:spPr>
          <a:xfrm>
            <a:off x="685621" y="1320553"/>
            <a:ext cx="11268315" cy="5204792"/>
          </a:xfrm>
        </p:spPr>
        <p:txBody>
          <a:bodyPr>
            <a:noAutofit/>
          </a:bodyPr>
          <a:lstStyle/>
          <a:p>
            <a:pPr marL="0" indent="0">
              <a:buNone/>
            </a:pPr>
            <a:endParaRPr lang="en-GB" sz="2800" b="1" dirty="0">
              <a:solidFill>
                <a:srgbClr val="FFFF00"/>
              </a:solidFill>
            </a:endParaRPr>
          </a:p>
          <a:p>
            <a:r>
              <a:rPr lang="en-GB" sz="2800" dirty="0"/>
              <a:t>Healthcare facilities use = distance and cost</a:t>
            </a:r>
          </a:p>
          <a:p>
            <a:r>
              <a:rPr lang="en-GB" sz="2800" dirty="0"/>
              <a:t>In Tanzania, up to 36% of births take place at home, many not out of choice</a:t>
            </a:r>
          </a:p>
          <a:p>
            <a:r>
              <a:rPr lang="en-GB" sz="2800" dirty="0"/>
              <a:t>In Kenya, home births made up 20.4% of all births in 2012; dropped to 7.7% in 2016</a:t>
            </a:r>
          </a:p>
          <a:p>
            <a:r>
              <a:rPr lang="en-GB" sz="2800" dirty="0"/>
              <a:t>Inequitable distribution of resources. Only large referral hospitals have specialist services. </a:t>
            </a:r>
          </a:p>
          <a:p>
            <a:r>
              <a:rPr lang="en-GB" sz="2800" dirty="0"/>
              <a:t>Challenging healthcare facilities and transport infrastructure throughout the region</a:t>
            </a:r>
          </a:p>
          <a:p>
            <a:endParaRPr lang="en-GB" sz="2800" dirty="0"/>
          </a:p>
        </p:txBody>
      </p:sp>
    </p:spTree>
    <p:extLst>
      <p:ext uri="{BB962C8B-B14F-4D97-AF65-F5344CB8AC3E}">
        <p14:creationId xmlns:p14="http://schemas.microsoft.com/office/powerpoint/2010/main" val="216887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4A248-21C5-4514-8FD0-5208533F0F53}"/>
              </a:ext>
            </a:extLst>
          </p:cNvPr>
          <p:cNvSpPr>
            <a:spLocks noGrp="1"/>
          </p:cNvSpPr>
          <p:nvPr>
            <p:ph type="title"/>
          </p:nvPr>
        </p:nvSpPr>
        <p:spPr>
          <a:xfrm>
            <a:off x="687562" y="260648"/>
            <a:ext cx="9972602" cy="843880"/>
          </a:xfrm>
        </p:spPr>
        <p:txBody>
          <a:bodyPr/>
          <a:lstStyle/>
          <a:p>
            <a:r>
              <a:rPr lang="en-GB" dirty="0">
                <a:solidFill>
                  <a:srgbClr val="FFC000"/>
                </a:solidFill>
              </a:rPr>
              <a:t>Equity Through  Telemedicine </a:t>
            </a:r>
          </a:p>
        </p:txBody>
      </p:sp>
      <p:sp>
        <p:nvSpPr>
          <p:cNvPr id="3" name="Content Placeholder 2">
            <a:extLst>
              <a:ext uri="{FF2B5EF4-FFF2-40B4-BE49-F238E27FC236}">
                <a16:creationId xmlns:a16="http://schemas.microsoft.com/office/drawing/2014/main" id="{DB18842F-D330-41C4-92D5-A665E8C18D49}"/>
              </a:ext>
            </a:extLst>
          </p:cNvPr>
          <p:cNvSpPr>
            <a:spLocks noGrp="1"/>
          </p:cNvSpPr>
          <p:nvPr>
            <p:ph idx="1"/>
          </p:nvPr>
        </p:nvSpPr>
        <p:spPr>
          <a:xfrm>
            <a:off x="716015" y="1196752"/>
            <a:ext cx="11268315" cy="507509"/>
          </a:xfrm>
        </p:spPr>
        <p:txBody>
          <a:bodyPr>
            <a:noAutofit/>
          </a:bodyPr>
          <a:lstStyle/>
          <a:p>
            <a:pPr marL="0" indent="0">
              <a:buNone/>
            </a:pPr>
            <a:r>
              <a:rPr lang="en-GB" sz="2399" b="1" dirty="0">
                <a:solidFill>
                  <a:srgbClr val="FFFF00"/>
                </a:solidFill>
              </a:rPr>
              <a:t>Severe and enduring shortage of healthcare workers</a:t>
            </a:r>
          </a:p>
          <a:p>
            <a:endParaRPr lang="en-GB" sz="2399" dirty="0"/>
          </a:p>
        </p:txBody>
      </p:sp>
      <p:pic>
        <p:nvPicPr>
          <p:cNvPr id="5" name="Picture 4">
            <a:extLst>
              <a:ext uri="{FF2B5EF4-FFF2-40B4-BE49-F238E27FC236}">
                <a16:creationId xmlns:a16="http://schemas.microsoft.com/office/drawing/2014/main" id="{4D1A8385-94A3-48C8-8F3C-F09C838119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7828" y="1693045"/>
            <a:ext cx="7873642" cy="4950665"/>
          </a:xfrm>
          <a:prstGeom prst="rect">
            <a:avLst/>
          </a:prstGeom>
        </p:spPr>
      </p:pic>
    </p:spTree>
    <p:extLst>
      <p:ext uri="{BB962C8B-B14F-4D97-AF65-F5344CB8AC3E}">
        <p14:creationId xmlns:p14="http://schemas.microsoft.com/office/powerpoint/2010/main" val="38309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4A248-21C5-4514-8FD0-5208533F0F53}"/>
              </a:ext>
            </a:extLst>
          </p:cNvPr>
          <p:cNvSpPr>
            <a:spLocks noGrp="1"/>
          </p:cNvSpPr>
          <p:nvPr>
            <p:ph type="title"/>
          </p:nvPr>
        </p:nvSpPr>
        <p:spPr>
          <a:xfrm>
            <a:off x="725617" y="116632"/>
            <a:ext cx="9972602" cy="843880"/>
          </a:xfrm>
        </p:spPr>
        <p:txBody>
          <a:bodyPr/>
          <a:lstStyle/>
          <a:p>
            <a:r>
              <a:rPr lang="en-GB" dirty="0">
                <a:solidFill>
                  <a:srgbClr val="FFC000"/>
                </a:solidFill>
              </a:rPr>
              <a:t>Equity Through  Telemedicine </a:t>
            </a:r>
          </a:p>
        </p:txBody>
      </p:sp>
      <p:pic>
        <p:nvPicPr>
          <p:cNvPr id="5" name="Picture 4">
            <a:extLst>
              <a:ext uri="{FF2B5EF4-FFF2-40B4-BE49-F238E27FC236}">
                <a16:creationId xmlns:a16="http://schemas.microsoft.com/office/drawing/2014/main" id="{4D1A8385-94A3-48C8-8F3C-F09C838119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617" y="1052736"/>
            <a:ext cx="9185219" cy="3604387"/>
          </a:xfrm>
          <a:prstGeom prst="rect">
            <a:avLst/>
          </a:prstGeom>
        </p:spPr>
      </p:pic>
      <p:pic>
        <p:nvPicPr>
          <p:cNvPr id="8" name="Picture 7" descr="A screenshot of a cell phone&#10;&#10;Description generated with very high confidence">
            <a:extLst>
              <a:ext uri="{FF2B5EF4-FFF2-40B4-BE49-F238E27FC236}">
                <a16:creationId xmlns:a16="http://schemas.microsoft.com/office/drawing/2014/main" id="{621A325E-C438-4B9D-AF0B-C75A0DE1B8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12" y="4725144"/>
            <a:ext cx="9199088" cy="2158822"/>
          </a:xfrm>
          <a:prstGeom prst="rect">
            <a:avLst/>
          </a:prstGeom>
        </p:spPr>
      </p:pic>
    </p:spTree>
    <p:extLst>
      <p:ext uri="{BB962C8B-B14F-4D97-AF65-F5344CB8AC3E}">
        <p14:creationId xmlns:p14="http://schemas.microsoft.com/office/powerpoint/2010/main" val="324885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4A248-21C5-4514-8FD0-5208533F0F53}"/>
              </a:ext>
            </a:extLst>
          </p:cNvPr>
          <p:cNvSpPr>
            <a:spLocks noGrp="1"/>
          </p:cNvSpPr>
          <p:nvPr>
            <p:ph type="title"/>
          </p:nvPr>
        </p:nvSpPr>
        <p:spPr>
          <a:xfrm>
            <a:off x="685621" y="332656"/>
            <a:ext cx="9972602" cy="771872"/>
          </a:xfrm>
        </p:spPr>
        <p:txBody>
          <a:bodyPr/>
          <a:lstStyle/>
          <a:p>
            <a:r>
              <a:rPr lang="en-GB" dirty="0">
                <a:solidFill>
                  <a:srgbClr val="FFC000"/>
                </a:solidFill>
              </a:rPr>
              <a:t>Telemedicine: The Uganda Experience</a:t>
            </a:r>
          </a:p>
        </p:txBody>
      </p:sp>
      <p:sp>
        <p:nvSpPr>
          <p:cNvPr id="3" name="Content Placeholder 2">
            <a:extLst>
              <a:ext uri="{FF2B5EF4-FFF2-40B4-BE49-F238E27FC236}">
                <a16:creationId xmlns:a16="http://schemas.microsoft.com/office/drawing/2014/main" id="{DB18842F-D330-41C4-92D5-A665E8C18D49}"/>
              </a:ext>
            </a:extLst>
          </p:cNvPr>
          <p:cNvSpPr>
            <a:spLocks noGrp="1"/>
          </p:cNvSpPr>
          <p:nvPr>
            <p:ph idx="1"/>
          </p:nvPr>
        </p:nvSpPr>
        <p:spPr>
          <a:xfrm>
            <a:off x="685621" y="1412775"/>
            <a:ext cx="11268315" cy="4595689"/>
          </a:xfrm>
        </p:spPr>
        <p:txBody>
          <a:bodyPr>
            <a:noAutofit/>
          </a:bodyPr>
          <a:lstStyle/>
          <a:p>
            <a:pPr marL="0" indent="0">
              <a:buNone/>
            </a:pPr>
            <a:endParaRPr lang="en-GB" sz="2399" b="1" dirty="0">
              <a:solidFill>
                <a:srgbClr val="FFFF00"/>
              </a:solidFill>
            </a:endParaRPr>
          </a:p>
          <a:p>
            <a:r>
              <a:rPr lang="en-GB" b="1" dirty="0"/>
              <a:t>East African Telemedicine Project (HealthNet): 1983 </a:t>
            </a:r>
          </a:p>
          <a:p>
            <a:r>
              <a:rPr lang="en-GB" b="1" dirty="0"/>
              <a:t>The ITU Telemedicine Project (2000)</a:t>
            </a:r>
          </a:p>
          <a:p>
            <a:r>
              <a:rPr lang="en-GB" b="1" dirty="0"/>
              <a:t>Africa Tele-dermatology Project (2007)</a:t>
            </a:r>
          </a:p>
          <a:p>
            <a:r>
              <a:rPr lang="en-GB" b="1" dirty="0"/>
              <a:t>The Uganda Communication Commission and </a:t>
            </a:r>
            <a:r>
              <a:rPr lang="en-GB" b="1" dirty="0" err="1"/>
              <a:t>MoH</a:t>
            </a:r>
            <a:r>
              <a:rPr lang="en-GB" b="1" dirty="0"/>
              <a:t> eHealth Collaboration (2012)</a:t>
            </a:r>
          </a:p>
          <a:p>
            <a:r>
              <a:rPr lang="en-GB" b="1" dirty="0"/>
              <a:t>UNICEF Karamoja Project: 2013 </a:t>
            </a:r>
          </a:p>
          <a:p>
            <a:r>
              <a:rPr lang="en-GB" b="1" dirty="0"/>
              <a:t>The </a:t>
            </a:r>
            <a:r>
              <a:rPr lang="en-GB" b="1" dirty="0" err="1"/>
              <a:t>Masaka</a:t>
            </a:r>
            <a:r>
              <a:rPr lang="en-GB" b="1" dirty="0"/>
              <a:t> Referral Hospital Mulago Hospital eHealth tie-up</a:t>
            </a:r>
          </a:p>
          <a:p>
            <a:pPr marL="0" indent="0">
              <a:buNone/>
            </a:pPr>
            <a:r>
              <a:rPr lang="en-GB" b="1" i="1" dirty="0">
                <a:solidFill>
                  <a:srgbClr val="FFFF00"/>
                </a:solidFill>
              </a:rPr>
              <a:t>Almost all have either withered and died or stagnated</a:t>
            </a:r>
            <a:endParaRPr lang="en-GB" i="1" dirty="0">
              <a:solidFill>
                <a:srgbClr val="FFFF00"/>
              </a:solidFill>
            </a:endParaRPr>
          </a:p>
          <a:p>
            <a:endParaRPr lang="en-GB" dirty="0"/>
          </a:p>
          <a:p>
            <a:endParaRPr lang="en-GB" dirty="0"/>
          </a:p>
          <a:p>
            <a:endParaRPr lang="en-GB" dirty="0"/>
          </a:p>
          <a:p>
            <a:endParaRPr lang="en-GB" sz="2399" dirty="0"/>
          </a:p>
        </p:txBody>
      </p:sp>
    </p:spTree>
    <p:extLst>
      <p:ext uri="{BB962C8B-B14F-4D97-AF65-F5344CB8AC3E}">
        <p14:creationId xmlns:p14="http://schemas.microsoft.com/office/powerpoint/2010/main" val="203094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4A248-21C5-4514-8FD0-5208533F0F53}"/>
              </a:ext>
            </a:extLst>
          </p:cNvPr>
          <p:cNvSpPr>
            <a:spLocks noGrp="1"/>
          </p:cNvSpPr>
          <p:nvPr>
            <p:ph type="title"/>
          </p:nvPr>
        </p:nvSpPr>
        <p:spPr>
          <a:xfrm>
            <a:off x="837828" y="1026839"/>
            <a:ext cx="9972602" cy="771872"/>
          </a:xfrm>
        </p:spPr>
        <p:txBody>
          <a:bodyPr>
            <a:noAutofit/>
          </a:bodyPr>
          <a:lstStyle/>
          <a:p>
            <a:pPr algn="ctr"/>
            <a:r>
              <a:rPr lang="en-GB" sz="4800" dirty="0">
                <a:solidFill>
                  <a:srgbClr val="FFC000"/>
                </a:solidFill>
              </a:rPr>
              <a:t>Distributed Ledger Technology / Blockchain: The Tech</a:t>
            </a:r>
          </a:p>
        </p:txBody>
      </p:sp>
      <p:sp>
        <p:nvSpPr>
          <p:cNvPr id="5" name="Rectangle 4">
            <a:extLst>
              <a:ext uri="{FF2B5EF4-FFF2-40B4-BE49-F238E27FC236}">
                <a16:creationId xmlns:a16="http://schemas.microsoft.com/office/drawing/2014/main" id="{5949BCD8-F83E-4885-92B7-DA89DDB55684}"/>
              </a:ext>
            </a:extLst>
          </p:cNvPr>
          <p:cNvSpPr/>
          <p:nvPr/>
        </p:nvSpPr>
        <p:spPr>
          <a:xfrm>
            <a:off x="1053852" y="2564904"/>
            <a:ext cx="7200800" cy="4247317"/>
          </a:xfrm>
          <a:prstGeom prst="rect">
            <a:avLst/>
          </a:prstGeom>
        </p:spPr>
        <p:txBody>
          <a:bodyPr wrap="square">
            <a:spAutoFit/>
          </a:bodyPr>
          <a:lstStyle/>
          <a:p>
            <a:r>
              <a:rPr lang="en-GB" sz="2400" i="1" dirty="0">
                <a:latin typeface="Times New Roman" panose="02020603050405020304" pitchFamily="18" charset="0"/>
                <a:cs typeface="Times New Roman" panose="02020603050405020304" pitchFamily="18" charset="0"/>
              </a:rPr>
              <a:t>“We stand on the brink of a technological revolution that will fundamentally alter the way we live, work, and relate to one another. In its scale, scope, and complexity, the transformation will be unlike anything humankind has experienced before”. </a:t>
            </a:r>
          </a:p>
          <a:p>
            <a:endParaRPr lang="en-GB" sz="2400" i="1" dirty="0">
              <a:latin typeface="Times New Roman" panose="02020603050405020304" pitchFamily="18" charset="0"/>
              <a:cs typeface="Times New Roman" panose="02020603050405020304" pitchFamily="18" charset="0"/>
            </a:endParaRPr>
          </a:p>
          <a:p>
            <a:r>
              <a:rPr lang="en-GB" sz="2800" i="1" dirty="0">
                <a:latin typeface="Times New Roman" panose="02020603050405020304" pitchFamily="18" charset="0"/>
                <a:cs typeface="Times New Roman" panose="02020603050405020304" pitchFamily="18" charset="0"/>
              </a:rPr>
              <a:t>----</a:t>
            </a:r>
            <a:r>
              <a:rPr lang="en-GB" sz="2000" dirty="0">
                <a:latin typeface="Times New Roman" panose="02020603050405020304" pitchFamily="18" charset="0"/>
                <a:cs typeface="Times New Roman" panose="02020603050405020304" pitchFamily="18" charset="0"/>
                <a:hlinkClick r:id="rId2"/>
              </a:rPr>
              <a:t>Klaus Schwab</a:t>
            </a:r>
            <a:r>
              <a:rPr lang="en-GB" sz="2000" dirty="0">
                <a:latin typeface="Times New Roman" panose="02020603050405020304" pitchFamily="18" charset="0"/>
                <a:cs typeface="Times New Roman" panose="02020603050405020304" pitchFamily="18" charset="0"/>
              </a:rPr>
              <a:t>, Founder and Executive Chairman, World Economic Forum </a:t>
            </a:r>
          </a:p>
          <a:p>
            <a:endParaRPr lang="en-GB" sz="2000" dirty="0">
              <a:latin typeface="Times New Roman" panose="02020603050405020304" pitchFamily="18" charset="0"/>
              <a:cs typeface="Times New Roman" panose="02020603050405020304" pitchFamily="18" charset="0"/>
            </a:endParaRPr>
          </a:p>
          <a:p>
            <a:pPr algn="ctr"/>
            <a:r>
              <a:rPr lang="en-GB" sz="2000" dirty="0">
                <a:latin typeface="Times New Roman" panose="02020603050405020304" pitchFamily="18" charset="0"/>
                <a:cs typeface="Times New Roman" panose="02020603050405020304" pitchFamily="18" charset="0"/>
              </a:rPr>
              <a:t>****</a:t>
            </a:r>
          </a:p>
          <a:p>
            <a:pPr algn="ctr"/>
            <a:endParaRPr lang="en-GB" sz="2000" dirty="0">
              <a:latin typeface="Times New Roman" panose="02020603050405020304" pitchFamily="18" charset="0"/>
              <a:cs typeface="Times New Roman" panose="02020603050405020304" pitchFamily="18" charset="0"/>
            </a:endParaRPr>
          </a:p>
          <a:p>
            <a:endParaRPr lang="en-GB" dirty="0"/>
          </a:p>
        </p:txBody>
      </p:sp>
      <p:pic>
        <p:nvPicPr>
          <p:cNvPr id="6" name="Picture 5" descr="A person wearing a suit and tie&#10;&#10;Description automatically generated">
            <a:extLst>
              <a:ext uri="{FF2B5EF4-FFF2-40B4-BE49-F238E27FC236}">
                <a16:creationId xmlns:a16="http://schemas.microsoft.com/office/drawing/2014/main" id="{DA220CC4-A731-4998-8B43-A9D7328741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4652" y="2600330"/>
            <a:ext cx="3477760" cy="2088232"/>
          </a:xfrm>
          <a:prstGeom prst="rect">
            <a:avLst/>
          </a:prstGeom>
        </p:spPr>
      </p:pic>
    </p:spTree>
    <p:extLst>
      <p:ext uri="{BB962C8B-B14F-4D97-AF65-F5344CB8AC3E}">
        <p14:creationId xmlns:p14="http://schemas.microsoft.com/office/powerpoint/2010/main" val="114576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1" y="344252"/>
            <a:ext cx="9144001" cy="987896"/>
          </a:xfrm>
        </p:spPr>
        <p:txBody>
          <a:bodyPr>
            <a:normAutofit/>
          </a:bodyPr>
          <a:lstStyle/>
          <a:p>
            <a:r>
              <a:rPr lang="en-US" sz="4800" dirty="0">
                <a:solidFill>
                  <a:srgbClr val="FFC000"/>
                </a:solidFill>
              </a:rPr>
              <a:t>Blockchain Baby?!</a:t>
            </a:r>
          </a:p>
        </p:txBody>
      </p:sp>
      <p:pic>
        <p:nvPicPr>
          <p:cNvPr id="5" name="Content Placeholder 4" descr="A screenshot of a social media post&#10;&#10;Description generated with very high confidence">
            <a:extLst>
              <a:ext uri="{FF2B5EF4-FFF2-40B4-BE49-F238E27FC236}">
                <a16:creationId xmlns:a16="http://schemas.microsoft.com/office/drawing/2014/main" id="{B8F2AE1E-E02F-4BDB-A1A3-222CF14C9C1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01924" y="1583185"/>
            <a:ext cx="7200800" cy="5020742"/>
          </a:xfrm>
        </p:spPr>
      </p:pic>
    </p:spTree>
    <p:extLst>
      <p:ext uri="{BB962C8B-B14F-4D97-AF65-F5344CB8AC3E}">
        <p14:creationId xmlns:p14="http://schemas.microsoft.com/office/powerpoint/2010/main" val="1441560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2">
            <a:extLst>
              <a:ext uri="{FF2B5EF4-FFF2-40B4-BE49-F238E27FC236}">
                <a16:creationId xmlns:a16="http://schemas.microsoft.com/office/drawing/2014/main" id="{2B3E79A0-24A3-44ED-80E6-105A89651647}"/>
              </a:ext>
            </a:extLst>
          </p:cNvPr>
          <p:cNvSpPr>
            <a:spLocks noGrp="1"/>
          </p:cNvSpPr>
          <p:nvPr>
            <p:ph type="title"/>
          </p:nvPr>
        </p:nvSpPr>
        <p:spPr>
          <a:xfrm>
            <a:off x="981845" y="381000"/>
            <a:ext cx="9684570" cy="1103784"/>
          </a:xfrm>
        </p:spPr>
        <p:txBody>
          <a:bodyPr>
            <a:normAutofit/>
          </a:bodyPr>
          <a:lstStyle/>
          <a:p>
            <a:r>
              <a:rPr lang="en-US" sz="4400" dirty="0">
                <a:solidFill>
                  <a:srgbClr val="FFC000"/>
                </a:solidFill>
              </a:rPr>
              <a:t>Deploying Blockchain in Healthcare</a:t>
            </a:r>
          </a:p>
        </p:txBody>
      </p:sp>
      <p:sp>
        <p:nvSpPr>
          <p:cNvPr id="7" name="Content Placeholder 4">
            <a:extLst>
              <a:ext uri="{FF2B5EF4-FFF2-40B4-BE49-F238E27FC236}">
                <a16:creationId xmlns:a16="http://schemas.microsoft.com/office/drawing/2014/main" id="{D333F901-211F-4C1A-9DEC-A36D7C9DA8BE}"/>
              </a:ext>
            </a:extLst>
          </p:cNvPr>
          <p:cNvSpPr txBox="1">
            <a:spLocks/>
          </p:cNvSpPr>
          <p:nvPr/>
        </p:nvSpPr>
        <p:spPr>
          <a:xfrm>
            <a:off x="1197868" y="2204864"/>
            <a:ext cx="8825659" cy="3456384"/>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nSpc>
                <a:spcPct val="150000"/>
              </a:lnSpc>
              <a:buFont typeface="Arial" pitchFamily="34" charset="0"/>
              <a:buNone/>
            </a:pPr>
            <a:r>
              <a:rPr lang="en-GB" sz="3200" b="1" dirty="0">
                <a:solidFill>
                  <a:srgbClr val="FFFF00"/>
                </a:solidFill>
              </a:rPr>
              <a:t>Main areas</a:t>
            </a:r>
            <a:endParaRPr lang="en-GB" sz="2800" dirty="0"/>
          </a:p>
          <a:p>
            <a:pPr>
              <a:lnSpc>
                <a:spcPct val="100000"/>
              </a:lnSpc>
            </a:pPr>
            <a:r>
              <a:rPr lang="en-GB" sz="2800" dirty="0"/>
              <a:t>Health Records</a:t>
            </a:r>
          </a:p>
          <a:p>
            <a:pPr>
              <a:lnSpc>
                <a:spcPct val="100000"/>
              </a:lnSpc>
            </a:pPr>
            <a:r>
              <a:rPr lang="en-GB" sz="2800" dirty="0"/>
              <a:t>Supply Chain</a:t>
            </a:r>
          </a:p>
          <a:p>
            <a:pPr>
              <a:lnSpc>
                <a:spcPct val="100000"/>
              </a:lnSpc>
            </a:pPr>
            <a:r>
              <a:rPr lang="en-GB" sz="2800" dirty="0"/>
              <a:t>Research</a:t>
            </a:r>
          </a:p>
          <a:p>
            <a:pPr marL="0" indent="0">
              <a:lnSpc>
                <a:spcPct val="150000"/>
              </a:lnSpc>
              <a:buFont typeface="Arial" pitchFamily="34" charset="0"/>
              <a:buNone/>
            </a:pPr>
            <a:endParaRPr lang="en-GB" sz="2800" dirty="0"/>
          </a:p>
          <a:p>
            <a:pPr marL="0" indent="0">
              <a:lnSpc>
                <a:spcPct val="150000"/>
              </a:lnSpc>
              <a:buFont typeface="Arial" pitchFamily="34" charset="0"/>
              <a:buNone/>
            </a:pPr>
            <a:endParaRPr lang="en-GB" sz="2800" dirty="0"/>
          </a:p>
          <a:p>
            <a:pPr marL="0" indent="0">
              <a:lnSpc>
                <a:spcPct val="150000"/>
              </a:lnSpc>
              <a:buFont typeface="Arial" pitchFamily="34" charset="0"/>
              <a:buNone/>
            </a:pPr>
            <a:endParaRPr lang="en-GB" sz="2800" dirty="0"/>
          </a:p>
        </p:txBody>
      </p:sp>
    </p:spTree>
    <p:extLst>
      <p:ext uri="{BB962C8B-B14F-4D97-AF65-F5344CB8AC3E}">
        <p14:creationId xmlns:p14="http://schemas.microsoft.com/office/powerpoint/2010/main" val="1361166439"/>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click.wav"/>
          </p:stSnd>
        </p:sndAc>
      </p:transition>
    </mc:Choice>
    <mc:Fallback xmlns="">
      <p:transition spd="med">
        <p:fade/>
        <p:sndAc>
          <p:stSnd>
            <p:snd r:embed="rId3"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25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3250"/>
                            </p:stCondLst>
                            <p:childTnLst>
                              <p:par>
                                <p:cTn id="11" presetID="42" presetClass="entr" presetSubtype="0" fill="hold" nodeType="afterEffect">
                                  <p:stCondLst>
                                    <p:cond delay="200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1000"/>
                                        <p:tgtEl>
                                          <p:spTgt spid="7">
                                            <p:txEl>
                                              <p:pRg st="2" end="2"/>
                                            </p:txEl>
                                          </p:spTgt>
                                        </p:tgtEl>
                                      </p:cBhvr>
                                    </p:animEffect>
                                    <p:anim calcmode="lin" valueType="num">
                                      <p:cBhvr>
                                        <p:cTn id="1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6250"/>
                            </p:stCondLst>
                            <p:childTnLst>
                              <p:par>
                                <p:cTn id="17" presetID="42" presetClass="entr" presetSubtype="0" fill="hold" nodeType="afterEffect">
                                  <p:stCondLst>
                                    <p:cond delay="200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1000"/>
                                        <p:tgtEl>
                                          <p:spTgt spid="7">
                                            <p:txEl>
                                              <p:pRg st="3" end="3"/>
                                            </p:txEl>
                                          </p:spTgt>
                                        </p:tgtEl>
                                      </p:cBhvr>
                                    </p:animEffect>
                                    <p:anim calcmode="lin" valueType="num">
                                      <p:cBhvr>
                                        <p:cTn id="2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21805" y="381000"/>
            <a:ext cx="10044610" cy="1103784"/>
          </a:xfrm>
        </p:spPr>
        <p:txBody>
          <a:bodyPr/>
          <a:lstStyle/>
          <a:p>
            <a:r>
              <a:rPr lang="en-US" dirty="0">
                <a:solidFill>
                  <a:srgbClr val="FFC000"/>
                </a:solidFill>
              </a:rPr>
              <a:t>Distributed Ledger Technology / Blockchain</a:t>
            </a:r>
          </a:p>
        </p:txBody>
      </p:sp>
      <p:sp>
        <p:nvSpPr>
          <p:cNvPr id="6" name="Content Placeholder 2">
            <a:extLst>
              <a:ext uri="{FF2B5EF4-FFF2-40B4-BE49-F238E27FC236}">
                <a16:creationId xmlns:a16="http://schemas.microsoft.com/office/drawing/2014/main" id="{2E24DD33-8942-4E46-906C-7D9980504BD2}"/>
              </a:ext>
            </a:extLst>
          </p:cNvPr>
          <p:cNvSpPr>
            <a:spLocks noGrp="1"/>
          </p:cNvSpPr>
          <p:nvPr>
            <p:ph idx="1"/>
          </p:nvPr>
        </p:nvSpPr>
        <p:spPr>
          <a:xfrm>
            <a:off x="621805" y="1905000"/>
            <a:ext cx="10035083" cy="4620344"/>
          </a:xfrm>
        </p:spPr>
        <p:txBody>
          <a:bodyPr>
            <a:normAutofit fontScale="92500" lnSpcReduction="10000"/>
          </a:bodyPr>
          <a:lstStyle/>
          <a:p>
            <a:r>
              <a:rPr lang="en-GB" sz="2600" dirty="0"/>
              <a:t>A process of </a:t>
            </a:r>
            <a:r>
              <a:rPr lang="en-GB" sz="2600" b="1" dirty="0"/>
              <a:t>transacting</a:t>
            </a:r>
            <a:r>
              <a:rPr lang="en-GB" sz="2600" dirty="0"/>
              <a:t> and </a:t>
            </a:r>
            <a:r>
              <a:rPr lang="en-GB" sz="2600" b="1" dirty="0"/>
              <a:t>storing</a:t>
            </a:r>
            <a:r>
              <a:rPr lang="en-GB" sz="2600" dirty="0"/>
              <a:t> information on a </a:t>
            </a:r>
            <a:r>
              <a:rPr lang="en-GB" sz="2600" b="1" dirty="0">
                <a:solidFill>
                  <a:srgbClr val="FFFF00"/>
                </a:solidFill>
              </a:rPr>
              <a:t>decentralized</a:t>
            </a:r>
            <a:r>
              <a:rPr lang="en-GB" sz="2600" dirty="0">
                <a:solidFill>
                  <a:srgbClr val="FFFF00"/>
                </a:solidFill>
              </a:rPr>
              <a:t>, </a:t>
            </a:r>
            <a:r>
              <a:rPr lang="en-GB" sz="2600" b="1" dirty="0">
                <a:solidFill>
                  <a:srgbClr val="FFFF00"/>
                </a:solidFill>
              </a:rPr>
              <a:t>distributed</a:t>
            </a:r>
            <a:r>
              <a:rPr lang="en-GB" sz="2600" dirty="0">
                <a:solidFill>
                  <a:srgbClr val="FFFF00"/>
                </a:solidFill>
              </a:rPr>
              <a:t> </a:t>
            </a:r>
            <a:r>
              <a:rPr lang="en-GB" sz="2600" dirty="0"/>
              <a:t>ledger; information that is </a:t>
            </a:r>
          </a:p>
          <a:p>
            <a:pPr lvl="1"/>
            <a:r>
              <a:rPr lang="en-GB" sz="2600" dirty="0"/>
              <a:t>reliable, </a:t>
            </a:r>
          </a:p>
          <a:p>
            <a:pPr lvl="1"/>
            <a:r>
              <a:rPr lang="en-GB" sz="2600" dirty="0"/>
              <a:t>unchangeable, and </a:t>
            </a:r>
          </a:p>
          <a:p>
            <a:pPr lvl="1"/>
            <a:r>
              <a:rPr lang="en-GB" sz="2600" dirty="0"/>
              <a:t>readily available to relevant individuals and entities anywhere in the world</a:t>
            </a:r>
          </a:p>
          <a:p>
            <a:pPr marL="268288" lvl="1" indent="0">
              <a:buNone/>
            </a:pPr>
            <a:endParaRPr lang="en-GB" sz="2200" dirty="0"/>
          </a:p>
          <a:p>
            <a:pPr marL="268288" lvl="1" indent="0">
              <a:buNone/>
            </a:pPr>
            <a:r>
              <a:rPr lang="en-GB" sz="2600" i="1" dirty="0">
                <a:solidFill>
                  <a:srgbClr val="FFFF00"/>
                </a:solidFill>
              </a:rPr>
              <a:t>In other words…</a:t>
            </a:r>
          </a:p>
          <a:p>
            <a:pPr marL="268288" lvl="1" indent="0">
              <a:buNone/>
            </a:pPr>
            <a:r>
              <a:rPr lang="en-GB" sz="2200" dirty="0"/>
              <a:t>A blockchain is a shared, immutable record of peer-to-peer transactions built from linked transaction blocks and stored in a digital ledger</a:t>
            </a:r>
          </a:p>
          <a:p>
            <a:pPr marL="268288" lvl="1" indent="0">
              <a:buNone/>
            </a:pPr>
            <a:endParaRPr lang="en-GB" sz="2200" dirty="0"/>
          </a:p>
          <a:p>
            <a:pPr marL="268288" lvl="1" indent="0">
              <a:buNone/>
            </a:pPr>
            <a:r>
              <a:rPr lang="en-GB" sz="2200" dirty="0"/>
              <a:t>The data is in a network of hundreds or thousands of computers (nodes) distributed around the world and, crucially, there is no central entity (server)</a:t>
            </a:r>
          </a:p>
          <a:p>
            <a:pPr marL="268288" lvl="1" indent="0">
              <a:buNone/>
            </a:pPr>
            <a:endParaRPr lang="en-GB" dirty="0"/>
          </a:p>
        </p:txBody>
      </p:sp>
    </p:spTree>
    <p:extLst>
      <p:ext uri="{BB962C8B-B14F-4D97-AF65-F5344CB8AC3E}">
        <p14:creationId xmlns:p14="http://schemas.microsoft.com/office/powerpoint/2010/main" val="384293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solidFill>
                  <a:srgbClr val="FFC000"/>
                </a:solidFill>
              </a:rPr>
              <a:t>Blockchain: The Technology</a:t>
            </a:r>
          </a:p>
        </p:txBody>
      </p:sp>
      <p:pic>
        <p:nvPicPr>
          <p:cNvPr id="5" name="Content Placeholder 5" descr="A close up of a map&#10;&#10;Description generated with high confidence">
            <a:extLst>
              <a:ext uri="{FF2B5EF4-FFF2-40B4-BE49-F238E27FC236}">
                <a16:creationId xmlns:a16="http://schemas.microsoft.com/office/drawing/2014/main" id="{C2889CEE-58FE-4815-9781-1534DBD7500D}"/>
              </a:ext>
            </a:extLst>
          </p:cNvPr>
          <p:cNvPicPr>
            <a:picLocks noGrp="1" noChangeAspect="1"/>
          </p:cNvPicPr>
          <p:nvPr>
            <p:ph idx="1"/>
          </p:nvPr>
        </p:nvPicPr>
        <p:blipFill>
          <a:blip r:embed="rId2"/>
          <a:stretch>
            <a:fillRect/>
          </a:stretch>
        </p:blipFill>
        <p:spPr>
          <a:xfrm>
            <a:off x="1522413" y="2369052"/>
            <a:ext cx="10056108" cy="3508219"/>
          </a:xfrm>
        </p:spPr>
      </p:pic>
    </p:spTree>
    <p:extLst>
      <p:ext uri="{BB962C8B-B14F-4D97-AF65-F5344CB8AC3E}">
        <p14:creationId xmlns:p14="http://schemas.microsoft.com/office/powerpoint/2010/main" val="310620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Blockchain: The Technology</a:t>
            </a:r>
          </a:p>
        </p:txBody>
      </p:sp>
      <p:pic>
        <p:nvPicPr>
          <p:cNvPr id="10" name="Content Placeholder 4">
            <a:extLst>
              <a:ext uri="{FF2B5EF4-FFF2-40B4-BE49-F238E27FC236}">
                <a16:creationId xmlns:a16="http://schemas.microsoft.com/office/drawing/2014/main" id="{595625F1-A05E-4C28-BD2F-B92D1161F0F5}"/>
              </a:ext>
            </a:extLst>
          </p:cNvPr>
          <p:cNvPicPr>
            <a:picLocks noGrp="1" noChangeAspect="1"/>
          </p:cNvPicPr>
          <p:nvPr>
            <p:ph sz="half" idx="1"/>
          </p:nvPr>
        </p:nvPicPr>
        <p:blipFill>
          <a:blip r:embed="rId2"/>
          <a:stretch>
            <a:fillRect/>
          </a:stretch>
        </p:blipFill>
        <p:spPr>
          <a:xfrm>
            <a:off x="1904727" y="1905000"/>
            <a:ext cx="8974683" cy="4114800"/>
          </a:xfrm>
        </p:spPr>
      </p:pic>
    </p:spTree>
    <p:extLst>
      <p:ext uri="{BB962C8B-B14F-4D97-AF65-F5344CB8AC3E}">
        <p14:creationId xmlns:p14="http://schemas.microsoft.com/office/powerpoint/2010/main" val="420698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solidFill>
                  <a:srgbClr val="FFC000"/>
                </a:solidFill>
              </a:rPr>
              <a:t>Blockchain: The Technology</a:t>
            </a:r>
          </a:p>
        </p:txBody>
      </p:sp>
      <p:sp>
        <p:nvSpPr>
          <p:cNvPr id="5" name="Content Placeholder 3">
            <a:extLst>
              <a:ext uri="{FF2B5EF4-FFF2-40B4-BE49-F238E27FC236}">
                <a16:creationId xmlns:a16="http://schemas.microsoft.com/office/drawing/2014/main" id="{F75B471B-BD25-417F-9F7E-28D89BAC9F30}"/>
              </a:ext>
            </a:extLst>
          </p:cNvPr>
          <p:cNvSpPr>
            <a:spLocks noGrp="1"/>
          </p:cNvSpPr>
          <p:nvPr>
            <p:ph idx="1"/>
          </p:nvPr>
        </p:nvSpPr>
        <p:spPr>
          <a:xfrm>
            <a:off x="1522413" y="1905000"/>
            <a:ext cx="9134475" cy="4114800"/>
          </a:xfrm>
        </p:spPr>
        <p:txBody>
          <a:bodyPr>
            <a:normAutofit/>
          </a:bodyPr>
          <a:lstStyle/>
          <a:p>
            <a:pPr marL="0" indent="0">
              <a:buNone/>
            </a:pPr>
            <a:r>
              <a:rPr lang="en-GB" sz="2800" b="1" i="1" dirty="0">
                <a:solidFill>
                  <a:srgbClr val="FFFF00"/>
                </a:solidFill>
              </a:rPr>
              <a:t>10 years old</a:t>
            </a:r>
          </a:p>
          <a:p>
            <a:pPr marL="0" indent="0">
              <a:buNone/>
            </a:pPr>
            <a:r>
              <a:rPr lang="en-GB" sz="2800" dirty="0"/>
              <a:t>There has been </a:t>
            </a:r>
            <a:r>
              <a:rPr lang="en-GB" sz="2800" b="1" u="sng" dirty="0"/>
              <a:t>three</a:t>
            </a:r>
            <a:r>
              <a:rPr lang="en-GB" sz="2800" dirty="0"/>
              <a:t> generations</a:t>
            </a:r>
          </a:p>
          <a:p>
            <a:pPr marL="0" indent="0">
              <a:buNone/>
            </a:pPr>
            <a:r>
              <a:rPr lang="en-GB" sz="2800" dirty="0"/>
              <a:t>1</a:t>
            </a:r>
            <a:r>
              <a:rPr lang="en-GB" sz="2800" baseline="30000" dirty="0"/>
              <a:t>st</a:t>
            </a:r>
            <a:r>
              <a:rPr lang="en-GB" sz="2800" dirty="0"/>
              <a:t>: Bitcoin</a:t>
            </a:r>
          </a:p>
          <a:p>
            <a:pPr marL="0" indent="0">
              <a:buNone/>
            </a:pPr>
            <a:r>
              <a:rPr lang="en-GB" sz="2800" dirty="0"/>
              <a:t>2</a:t>
            </a:r>
            <a:r>
              <a:rPr lang="en-GB" sz="2800" baseline="30000" dirty="0"/>
              <a:t>nd</a:t>
            </a:r>
            <a:r>
              <a:rPr lang="en-GB" sz="2800" dirty="0"/>
              <a:t>: Ethereum</a:t>
            </a:r>
          </a:p>
          <a:p>
            <a:pPr marL="0" indent="0">
              <a:buNone/>
            </a:pPr>
            <a:r>
              <a:rPr lang="en-GB" sz="2800" dirty="0"/>
              <a:t>3</a:t>
            </a:r>
            <a:r>
              <a:rPr lang="en-GB" sz="2800" baseline="30000" dirty="0"/>
              <a:t>rd</a:t>
            </a:r>
            <a:r>
              <a:rPr lang="en-GB" sz="2800" dirty="0"/>
              <a:t>: </a:t>
            </a:r>
            <a:r>
              <a:rPr lang="en-GB" sz="2800" dirty="0" err="1"/>
              <a:t>Cardano</a:t>
            </a:r>
            <a:r>
              <a:rPr lang="en-GB" sz="2800" dirty="0"/>
              <a:t>, EOS, Stellar etc.</a:t>
            </a:r>
            <a:endParaRPr lang="en-GB" sz="3200" dirty="0"/>
          </a:p>
          <a:p>
            <a:pPr marL="0" lvl="2" indent="0">
              <a:buNone/>
            </a:pPr>
            <a:endParaRPr lang="en-GB" sz="2400" b="1" dirty="0"/>
          </a:p>
        </p:txBody>
      </p:sp>
    </p:spTree>
    <p:extLst>
      <p:ext uri="{BB962C8B-B14F-4D97-AF65-F5344CB8AC3E}">
        <p14:creationId xmlns:p14="http://schemas.microsoft.com/office/powerpoint/2010/main" val="46223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solidFill>
                  <a:srgbClr val="FFC000"/>
                </a:solidFill>
              </a:rPr>
              <a:t>DAG</a:t>
            </a:r>
            <a:r>
              <a:rPr lang="en-US" dirty="0"/>
              <a:t>: </a:t>
            </a:r>
            <a:r>
              <a:rPr lang="en-US" dirty="0">
                <a:solidFill>
                  <a:srgbClr val="FFC000"/>
                </a:solidFill>
              </a:rPr>
              <a:t>The</a:t>
            </a:r>
            <a:r>
              <a:rPr lang="en-US" dirty="0"/>
              <a:t> </a:t>
            </a:r>
            <a:r>
              <a:rPr lang="en-US" dirty="0">
                <a:solidFill>
                  <a:srgbClr val="FFC000"/>
                </a:solidFill>
              </a:rPr>
              <a:t>Technology</a:t>
            </a:r>
          </a:p>
        </p:txBody>
      </p:sp>
      <p:sp>
        <p:nvSpPr>
          <p:cNvPr id="5" name="Content Placeholder 3">
            <a:extLst>
              <a:ext uri="{FF2B5EF4-FFF2-40B4-BE49-F238E27FC236}">
                <a16:creationId xmlns:a16="http://schemas.microsoft.com/office/drawing/2014/main" id="{F75B471B-BD25-417F-9F7E-28D89BAC9F30}"/>
              </a:ext>
            </a:extLst>
          </p:cNvPr>
          <p:cNvSpPr>
            <a:spLocks noGrp="1"/>
          </p:cNvSpPr>
          <p:nvPr>
            <p:ph idx="1"/>
          </p:nvPr>
        </p:nvSpPr>
        <p:spPr>
          <a:xfrm>
            <a:off x="1522413" y="1905000"/>
            <a:ext cx="9134475" cy="4114800"/>
          </a:xfrm>
        </p:spPr>
        <p:txBody>
          <a:bodyPr>
            <a:normAutofit/>
          </a:bodyPr>
          <a:lstStyle/>
          <a:p>
            <a:pPr marL="0" indent="0">
              <a:buNone/>
            </a:pPr>
            <a:r>
              <a:rPr lang="en-GB" sz="2800" b="1" i="1" dirty="0">
                <a:solidFill>
                  <a:srgbClr val="FFFF00"/>
                </a:solidFill>
              </a:rPr>
              <a:t>IOTA is </a:t>
            </a:r>
            <a:r>
              <a:rPr lang="en-GB" sz="2800" b="1" i="1" strike="sngStrike" dirty="0">
                <a:solidFill>
                  <a:srgbClr val="FFFF00"/>
                </a:solidFill>
              </a:rPr>
              <a:t>slightly</a:t>
            </a:r>
            <a:r>
              <a:rPr lang="en-GB" sz="2800" b="1" i="1" dirty="0">
                <a:solidFill>
                  <a:srgbClr val="FFFF00"/>
                </a:solidFill>
              </a:rPr>
              <a:t> a lot different</a:t>
            </a:r>
          </a:p>
          <a:p>
            <a:pPr marL="0" indent="0">
              <a:buNone/>
            </a:pPr>
            <a:r>
              <a:rPr lang="en-GB" sz="2800" dirty="0"/>
              <a:t>Utilises </a:t>
            </a:r>
            <a:r>
              <a:rPr lang="en-GB" sz="3200" b="1" dirty="0">
                <a:solidFill>
                  <a:schemeClr val="accent5"/>
                </a:solidFill>
              </a:rPr>
              <a:t>the tangle </a:t>
            </a:r>
            <a:r>
              <a:rPr lang="en-GB" sz="2800" dirty="0"/>
              <a:t>rather than blockchain</a:t>
            </a:r>
          </a:p>
          <a:p>
            <a:pPr marL="0" indent="0">
              <a:buNone/>
            </a:pPr>
            <a:r>
              <a:rPr lang="en-GB" sz="2800" dirty="0"/>
              <a:t>Based on Directed Acyclic Graph (DAG)</a:t>
            </a:r>
          </a:p>
          <a:p>
            <a:pPr marL="0" indent="0">
              <a:buNone/>
            </a:pPr>
            <a:r>
              <a:rPr lang="en-GB" sz="2800" dirty="0"/>
              <a:t>DAG may have advantages particularly on scalability</a:t>
            </a:r>
          </a:p>
          <a:p>
            <a:pPr marL="0" lvl="2" indent="0">
              <a:buNone/>
            </a:pPr>
            <a:endParaRPr lang="en-GB" sz="2400" b="1" dirty="0"/>
          </a:p>
        </p:txBody>
      </p:sp>
    </p:spTree>
    <p:extLst>
      <p:ext uri="{BB962C8B-B14F-4D97-AF65-F5344CB8AC3E}">
        <p14:creationId xmlns:p14="http://schemas.microsoft.com/office/powerpoint/2010/main" val="184658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solidFill>
                  <a:srgbClr val="FFC000"/>
                </a:solidFill>
              </a:rPr>
              <a:t>The How…</a:t>
            </a:r>
          </a:p>
        </p:txBody>
      </p:sp>
      <p:sp>
        <p:nvSpPr>
          <p:cNvPr id="4" name="Content Placeholder 3">
            <a:extLst>
              <a:ext uri="{FF2B5EF4-FFF2-40B4-BE49-F238E27FC236}">
                <a16:creationId xmlns:a16="http://schemas.microsoft.com/office/drawing/2014/main" id="{7D24275B-0AA5-4114-8ED7-0508A1478319}"/>
              </a:ext>
            </a:extLst>
          </p:cNvPr>
          <p:cNvSpPr>
            <a:spLocks noGrp="1"/>
          </p:cNvSpPr>
          <p:nvPr>
            <p:ph idx="1"/>
          </p:nvPr>
        </p:nvSpPr>
        <p:spPr>
          <a:xfrm>
            <a:off x="1522413" y="1905000"/>
            <a:ext cx="9134475" cy="4114800"/>
          </a:xfrm>
        </p:spPr>
        <p:txBody>
          <a:bodyPr>
            <a:normAutofit fontScale="70000" lnSpcReduction="20000"/>
          </a:bodyPr>
          <a:lstStyle/>
          <a:p>
            <a:pPr marL="0" indent="0">
              <a:buNone/>
            </a:pPr>
            <a:r>
              <a:rPr lang="en-GB" sz="2800" dirty="0"/>
              <a:t> </a:t>
            </a:r>
          </a:p>
          <a:p>
            <a:pPr marL="0" indent="0">
              <a:buNone/>
            </a:pPr>
            <a:r>
              <a:rPr lang="en-GB" sz="3800" b="1" dirty="0"/>
              <a:t>Information input:</a:t>
            </a:r>
            <a:endParaRPr lang="en-GB" sz="5400" b="1" i="1" dirty="0">
              <a:solidFill>
                <a:srgbClr val="FFFF00"/>
              </a:solidFill>
              <a:highlight>
                <a:srgbClr val="FF0000"/>
              </a:highlight>
            </a:endParaRPr>
          </a:p>
          <a:p>
            <a:pPr>
              <a:lnSpc>
                <a:spcPct val="150000"/>
              </a:lnSpc>
            </a:pPr>
            <a:r>
              <a:rPr lang="en-GB" sz="4500" dirty="0"/>
              <a:t>Information is put in the system, </a:t>
            </a:r>
          </a:p>
          <a:p>
            <a:pPr lvl="1">
              <a:lnSpc>
                <a:spcPct val="150000"/>
              </a:lnSpc>
            </a:pPr>
            <a:r>
              <a:rPr lang="en-GB" sz="4500" dirty="0"/>
              <a:t>run through a secure algorithm and </a:t>
            </a:r>
          </a:p>
          <a:p>
            <a:pPr lvl="2">
              <a:lnSpc>
                <a:spcPct val="150000"/>
              </a:lnSpc>
            </a:pPr>
            <a:r>
              <a:rPr lang="en-GB" sz="4500" dirty="0"/>
              <a:t>output with a unique algorithm. </a:t>
            </a:r>
          </a:p>
          <a:p>
            <a:pPr marL="914400" lvl="2" indent="0">
              <a:lnSpc>
                <a:spcPct val="150000"/>
              </a:lnSpc>
              <a:buNone/>
            </a:pPr>
            <a:r>
              <a:rPr lang="en-GB" sz="4500" b="1" dirty="0"/>
              <a:t>That is the </a:t>
            </a:r>
            <a:r>
              <a:rPr lang="en-GB" sz="4500" b="1" u="sng" dirty="0">
                <a:solidFill>
                  <a:srgbClr val="FFFF00"/>
                </a:solidFill>
              </a:rPr>
              <a:t>HASH</a:t>
            </a:r>
          </a:p>
          <a:p>
            <a:pPr marL="0" lvl="2" indent="0">
              <a:buNone/>
            </a:pPr>
            <a:endParaRPr lang="en-GB" sz="2400" b="1" dirty="0"/>
          </a:p>
        </p:txBody>
      </p:sp>
    </p:spTree>
    <p:extLst>
      <p:ext uri="{BB962C8B-B14F-4D97-AF65-F5344CB8AC3E}">
        <p14:creationId xmlns:p14="http://schemas.microsoft.com/office/powerpoint/2010/main" val="176600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1500"/>
                                  </p:stCondLst>
                                  <p:childTnLst>
                                    <p:set>
                                      <p:cBhvr>
                                        <p:cTn id="11" dur="1" fill="hold">
                                          <p:stCondLst>
                                            <p:cond delay="0"/>
                                          </p:stCondLst>
                                        </p:cTn>
                                        <p:tgtEl>
                                          <p:spTgt spid="4">
                                            <p:txEl>
                                              <p:pRg st="3" end="3"/>
                                            </p:txEl>
                                          </p:spTgt>
                                        </p:tgtEl>
                                        <p:attrNameLst>
                                          <p:attrName>style.visibility</p:attrName>
                                        </p:attrNameLst>
                                      </p:cBhvr>
                                      <p:to>
                                        <p:strVal val="visible"/>
                                      </p:to>
                                    </p:set>
                                    <p:anim calcmode="lin" valueType="num">
                                      <p:cBhvr additive="base">
                                        <p:cTn id="12"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nodeType="afterEffect">
                                  <p:stCondLst>
                                    <p:cond delay="1500"/>
                                  </p:stCondLst>
                                  <p:childTnLst>
                                    <p:set>
                                      <p:cBhvr>
                                        <p:cTn id="16" dur="1" fill="hold">
                                          <p:stCondLst>
                                            <p:cond delay="0"/>
                                          </p:stCondLst>
                                        </p:cTn>
                                        <p:tgtEl>
                                          <p:spTgt spid="4">
                                            <p:txEl>
                                              <p:pRg st="4" end="4"/>
                                            </p:txEl>
                                          </p:spTgt>
                                        </p:tgtEl>
                                        <p:attrNameLst>
                                          <p:attrName>style.visibility</p:attrName>
                                        </p:attrNameLst>
                                      </p:cBhvr>
                                      <p:to>
                                        <p:strVal val="visible"/>
                                      </p:to>
                                    </p:set>
                                    <p:anim calcmode="lin" valueType="num">
                                      <p:cBhvr additive="base">
                                        <p:cTn id="17"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nodeType="clickEffect">
                                  <p:stCondLst>
                                    <p:cond delay="0"/>
                                  </p:stCondLst>
                                  <p:iterate type="lt">
                                    <p:tmPct val="10000"/>
                                  </p:iterate>
                                  <p:childTnLst>
                                    <p:set>
                                      <p:cBhvr>
                                        <p:cTn id="22" dur="1" fill="hold">
                                          <p:stCondLst>
                                            <p:cond delay="0"/>
                                          </p:stCondLst>
                                        </p:cTn>
                                        <p:tgtEl>
                                          <p:spTgt spid="4">
                                            <p:txEl>
                                              <p:pRg st="5" end="5"/>
                                            </p:txEl>
                                          </p:spTgt>
                                        </p:tgtEl>
                                        <p:attrNameLst>
                                          <p:attrName>style.visibility</p:attrName>
                                        </p:attrNameLst>
                                      </p:cBhvr>
                                      <p:to>
                                        <p:strVal val="visible"/>
                                      </p:to>
                                    </p:set>
                                    <p:anim calcmode="lin" valueType="num">
                                      <p:cBhvr>
                                        <p:cTn id="23" dur="500" fill="hold"/>
                                        <p:tgtEl>
                                          <p:spTgt spid="4">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4">
                                            <p:txEl>
                                              <p:pRg st="5" end="5"/>
                                            </p:txEl>
                                          </p:spTgt>
                                        </p:tgtEl>
                                        <p:attrNameLst>
                                          <p:attrName>ppt_y</p:attrName>
                                        </p:attrNameLst>
                                      </p:cBhvr>
                                      <p:tavLst>
                                        <p:tav tm="0">
                                          <p:val>
                                            <p:strVal val="#ppt_y"/>
                                          </p:val>
                                        </p:tav>
                                        <p:tav tm="100000">
                                          <p:val>
                                            <p:strVal val="#ppt_y"/>
                                          </p:val>
                                        </p:tav>
                                      </p:tavLst>
                                    </p:anim>
                                    <p:anim calcmode="lin" valueType="num">
                                      <p:cBhvr>
                                        <p:cTn id="25" dur="500" fill="hold"/>
                                        <p:tgtEl>
                                          <p:spTgt spid="4">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4">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12885" y="548680"/>
            <a:ext cx="9144001" cy="915888"/>
          </a:xfrm>
        </p:spPr>
        <p:txBody>
          <a:bodyPr/>
          <a:lstStyle/>
          <a:p>
            <a:r>
              <a:rPr lang="en-US" dirty="0"/>
              <a:t>The term </a:t>
            </a:r>
            <a:r>
              <a:rPr lang="en-US" dirty="0">
                <a:solidFill>
                  <a:srgbClr val="FFC000"/>
                </a:solidFill>
              </a:rPr>
              <a:t>‘blockchain’</a:t>
            </a:r>
            <a:r>
              <a:rPr lang="en-US" dirty="0"/>
              <a:t>…</a:t>
            </a:r>
          </a:p>
        </p:txBody>
      </p:sp>
      <p:sp>
        <p:nvSpPr>
          <p:cNvPr id="4" name="Content Placeholder 3">
            <a:extLst>
              <a:ext uri="{FF2B5EF4-FFF2-40B4-BE49-F238E27FC236}">
                <a16:creationId xmlns:a16="http://schemas.microsoft.com/office/drawing/2014/main" id="{7D24275B-0AA5-4114-8ED7-0508A1478319}"/>
              </a:ext>
            </a:extLst>
          </p:cNvPr>
          <p:cNvSpPr>
            <a:spLocks noGrp="1"/>
          </p:cNvSpPr>
          <p:nvPr>
            <p:ph idx="1"/>
          </p:nvPr>
        </p:nvSpPr>
        <p:spPr>
          <a:xfrm>
            <a:off x="1522411" y="1341512"/>
            <a:ext cx="9134475" cy="3815680"/>
          </a:xfrm>
        </p:spPr>
        <p:txBody>
          <a:bodyPr>
            <a:normAutofit/>
          </a:bodyPr>
          <a:lstStyle/>
          <a:p>
            <a:pPr marL="0" indent="0" algn="ctr">
              <a:buNone/>
            </a:pPr>
            <a:endParaRPr lang="en-GB" sz="800" b="1" i="1" dirty="0">
              <a:solidFill>
                <a:srgbClr val="FFFF00"/>
              </a:solidFill>
              <a:highlight>
                <a:srgbClr val="FF0000"/>
              </a:highlight>
            </a:endParaRPr>
          </a:p>
          <a:p>
            <a:pPr>
              <a:lnSpc>
                <a:spcPct val="150000"/>
              </a:lnSpc>
            </a:pPr>
            <a:r>
              <a:rPr lang="en-GB" sz="2800" dirty="0"/>
              <a:t>The hash is added to the </a:t>
            </a:r>
            <a:r>
              <a:rPr lang="en-GB" sz="2800" b="1" dirty="0"/>
              <a:t>ledger</a:t>
            </a:r>
            <a:endParaRPr lang="en-GB" sz="2800" dirty="0"/>
          </a:p>
          <a:p>
            <a:pPr lvl="2">
              <a:lnSpc>
                <a:spcPct val="150000"/>
              </a:lnSpc>
            </a:pPr>
            <a:r>
              <a:rPr lang="en-GB" sz="2800" dirty="0"/>
              <a:t>The hash on the ledger is put in a </a:t>
            </a:r>
            <a:r>
              <a:rPr lang="en-GB" sz="2800" b="1" dirty="0"/>
              <a:t>block </a:t>
            </a:r>
          </a:p>
          <a:p>
            <a:pPr lvl="3">
              <a:lnSpc>
                <a:spcPct val="150000"/>
              </a:lnSpc>
            </a:pPr>
            <a:r>
              <a:rPr lang="en-GB" sz="2800" b="1" dirty="0"/>
              <a:t>The block </a:t>
            </a:r>
            <a:r>
              <a:rPr lang="en-GB" sz="2800" dirty="0"/>
              <a:t>is connected to the previous one and will be connected to the next one thereby –</a:t>
            </a:r>
          </a:p>
          <a:p>
            <a:pPr lvl="4">
              <a:lnSpc>
                <a:spcPct val="150000"/>
              </a:lnSpc>
            </a:pPr>
            <a:r>
              <a:rPr lang="en-GB" sz="2600" b="1" dirty="0">
                <a:solidFill>
                  <a:srgbClr val="FFFF00"/>
                </a:solidFill>
              </a:rPr>
              <a:t>creating a chain: The blockchain</a:t>
            </a:r>
          </a:p>
          <a:p>
            <a:pPr marL="0" indent="0">
              <a:buNone/>
            </a:pPr>
            <a:endParaRPr lang="en-GB" sz="2800" dirty="0"/>
          </a:p>
        </p:txBody>
      </p:sp>
      <p:pic>
        <p:nvPicPr>
          <p:cNvPr id="3" name="Picture 2">
            <a:extLst>
              <a:ext uri="{FF2B5EF4-FFF2-40B4-BE49-F238E27FC236}">
                <a16:creationId xmlns:a16="http://schemas.microsoft.com/office/drawing/2014/main" id="{C4FB58E4-B433-4B59-B3CF-393848A947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028" y="5250465"/>
            <a:ext cx="4752528" cy="1512656"/>
          </a:xfrm>
          <a:prstGeom prst="rect">
            <a:avLst/>
          </a:prstGeom>
        </p:spPr>
      </p:pic>
    </p:spTree>
    <p:extLst>
      <p:ext uri="{BB962C8B-B14F-4D97-AF65-F5344CB8AC3E}">
        <p14:creationId xmlns:p14="http://schemas.microsoft.com/office/powerpoint/2010/main" val="3972010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2">
            <a:extLst>
              <a:ext uri="{FF2B5EF4-FFF2-40B4-BE49-F238E27FC236}">
                <a16:creationId xmlns:a16="http://schemas.microsoft.com/office/drawing/2014/main" id="{2B3E79A0-24A3-44ED-80E6-105A89651647}"/>
              </a:ext>
            </a:extLst>
          </p:cNvPr>
          <p:cNvSpPr>
            <a:spLocks noGrp="1"/>
          </p:cNvSpPr>
          <p:nvPr>
            <p:ph type="title"/>
          </p:nvPr>
        </p:nvSpPr>
        <p:spPr>
          <a:xfrm>
            <a:off x="1197869" y="381000"/>
            <a:ext cx="9468546" cy="1371600"/>
          </a:xfrm>
        </p:spPr>
        <p:txBody>
          <a:bodyPr/>
          <a:lstStyle/>
          <a:p>
            <a:r>
              <a:rPr lang="en-US" dirty="0">
                <a:solidFill>
                  <a:srgbClr val="FFC000"/>
                </a:solidFill>
              </a:rPr>
              <a:t>The Technology</a:t>
            </a:r>
          </a:p>
        </p:txBody>
      </p:sp>
      <p:sp>
        <p:nvSpPr>
          <p:cNvPr id="7" name="Content Placeholder 4">
            <a:extLst>
              <a:ext uri="{FF2B5EF4-FFF2-40B4-BE49-F238E27FC236}">
                <a16:creationId xmlns:a16="http://schemas.microsoft.com/office/drawing/2014/main" id="{D333F901-211F-4C1A-9DEC-A36D7C9DA8BE}"/>
              </a:ext>
            </a:extLst>
          </p:cNvPr>
          <p:cNvSpPr txBox="1">
            <a:spLocks/>
          </p:cNvSpPr>
          <p:nvPr/>
        </p:nvSpPr>
        <p:spPr>
          <a:xfrm>
            <a:off x="1197868" y="2204864"/>
            <a:ext cx="8825659" cy="4248472"/>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nSpc>
                <a:spcPct val="150000"/>
              </a:lnSpc>
              <a:buFont typeface="Arial" pitchFamily="34" charset="0"/>
              <a:buNone/>
            </a:pPr>
            <a:r>
              <a:rPr lang="en-GB" sz="3200" b="1" dirty="0">
                <a:solidFill>
                  <a:srgbClr val="FFFF00"/>
                </a:solidFill>
              </a:rPr>
              <a:t>Security:</a:t>
            </a:r>
          </a:p>
          <a:p>
            <a:pPr marL="0" indent="0">
              <a:lnSpc>
                <a:spcPct val="150000"/>
              </a:lnSpc>
              <a:buFont typeface="Arial" pitchFamily="34" charset="0"/>
              <a:buNone/>
            </a:pPr>
            <a:r>
              <a:rPr lang="en-GB" sz="2800" dirty="0"/>
              <a:t>Transactions of any kind (data, financial etc.) are gathered in blocks which are secured on the chain using</a:t>
            </a:r>
            <a:r>
              <a:rPr lang="en-GB" sz="2800" dirty="0">
                <a:solidFill>
                  <a:srgbClr val="C00000"/>
                </a:solidFill>
              </a:rPr>
              <a:t> </a:t>
            </a:r>
            <a:r>
              <a:rPr lang="en-GB" sz="3200" b="1" i="1" dirty="0">
                <a:solidFill>
                  <a:srgbClr val="FFFF00"/>
                </a:solidFill>
              </a:rPr>
              <a:t>cryptography</a:t>
            </a:r>
            <a:r>
              <a:rPr lang="en-GB" sz="2800" dirty="0">
                <a:solidFill>
                  <a:srgbClr val="C00000"/>
                </a:solidFill>
              </a:rPr>
              <a:t> </a:t>
            </a:r>
            <a:r>
              <a:rPr lang="en-GB" sz="2800" dirty="0"/>
              <a:t>i.e. designed to be tamper-proof or, at the very least, extremely tamper-resistant </a:t>
            </a:r>
          </a:p>
          <a:p>
            <a:pPr marL="0" indent="0">
              <a:lnSpc>
                <a:spcPct val="150000"/>
              </a:lnSpc>
              <a:buFont typeface="Arial" pitchFamily="34" charset="0"/>
              <a:buNone/>
            </a:pPr>
            <a:endParaRPr lang="en-GB" sz="2800" dirty="0"/>
          </a:p>
        </p:txBody>
      </p:sp>
    </p:spTree>
    <p:extLst>
      <p:ext uri="{BB962C8B-B14F-4D97-AF65-F5344CB8AC3E}">
        <p14:creationId xmlns:p14="http://schemas.microsoft.com/office/powerpoint/2010/main" val="247816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2">
            <a:extLst>
              <a:ext uri="{FF2B5EF4-FFF2-40B4-BE49-F238E27FC236}">
                <a16:creationId xmlns:a16="http://schemas.microsoft.com/office/drawing/2014/main" id="{2B3E79A0-24A3-44ED-80E6-105A89651647}"/>
              </a:ext>
            </a:extLst>
          </p:cNvPr>
          <p:cNvSpPr>
            <a:spLocks noGrp="1"/>
          </p:cNvSpPr>
          <p:nvPr>
            <p:ph type="title"/>
          </p:nvPr>
        </p:nvSpPr>
        <p:spPr>
          <a:xfrm>
            <a:off x="1197869" y="381000"/>
            <a:ext cx="9468546" cy="1371600"/>
          </a:xfrm>
        </p:spPr>
        <p:txBody>
          <a:bodyPr/>
          <a:lstStyle/>
          <a:p>
            <a:r>
              <a:rPr lang="en-US" dirty="0">
                <a:solidFill>
                  <a:srgbClr val="FFC000"/>
                </a:solidFill>
              </a:rPr>
              <a:t>The Technology</a:t>
            </a:r>
          </a:p>
        </p:txBody>
      </p:sp>
      <p:sp>
        <p:nvSpPr>
          <p:cNvPr id="7" name="Content Placeholder 4">
            <a:extLst>
              <a:ext uri="{FF2B5EF4-FFF2-40B4-BE49-F238E27FC236}">
                <a16:creationId xmlns:a16="http://schemas.microsoft.com/office/drawing/2014/main" id="{D333F901-211F-4C1A-9DEC-A36D7C9DA8BE}"/>
              </a:ext>
            </a:extLst>
          </p:cNvPr>
          <p:cNvSpPr txBox="1">
            <a:spLocks/>
          </p:cNvSpPr>
          <p:nvPr/>
        </p:nvSpPr>
        <p:spPr>
          <a:xfrm>
            <a:off x="1197868" y="2204864"/>
            <a:ext cx="8825659" cy="4248472"/>
          </a:xfrm>
          <a:prstGeom prst="rect">
            <a:avLst/>
          </a:prstGeom>
        </p:spPr>
        <p:txBody>
          <a:bodyPr vert="horz" lIns="91440" tIns="45720" rIns="91440" bIns="45720" rtlCol="0">
            <a:normAutofit lnSpcReduction="10000"/>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nSpc>
                <a:spcPct val="150000"/>
              </a:lnSpc>
              <a:buFont typeface="Arial" pitchFamily="34" charset="0"/>
              <a:buNone/>
            </a:pPr>
            <a:r>
              <a:rPr lang="en-GB" sz="3200" b="1" dirty="0">
                <a:solidFill>
                  <a:srgbClr val="FFFF00"/>
                </a:solidFill>
              </a:rPr>
              <a:t>Unlike the Internet…</a:t>
            </a:r>
            <a:endParaRPr lang="en-GB" sz="2800" dirty="0"/>
          </a:p>
          <a:p>
            <a:pPr marL="0" indent="0">
              <a:lnSpc>
                <a:spcPct val="150000"/>
              </a:lnSpc>
              <a:buFont typeface="Arial" pitchFamily="34" charset="0"/>
              <a:buNone/>
            </a:pPr>
            <a:r>
              <a:rPr lang="en-GB" sz="2800" dirty="0"/>
              <a:t>…underpinned by TCP/IP technology where intermediaries are integral in the transaction or validation process</a:t>
            </a:r>
          </a:p>
          <a:p>
            <a:pPr marL="0" indent="0">
              <a:lnSpc>
                <a:spcPct val="150000"/>
              </a:lnSpc>
              <a:buFont typeface="Arial" pitchFamily="34" charset="0"/>
              <a:buNone/>
            </a:pPr>
            <a:r>
              <a:rPr lang="en-GB" sz="2800" dirty="0"/>
              <a:t>With blockchain, the P2P decentralised network has trust encoded in its protocol, does not rely on any 3</a:t>
            </a:r>
            <a:r>
              <a:rPr lang="en-GB" sz="2800" baseline="30000" dirty="0"/>
              <a:t>rd</a:t>
            </a:r>
            <a:r>
              <a:rPr lang="en-GB" sz="2800" dirty="0"/>
              <a:t> party or validation = </a:t>
            </a:r>
            <a:r>
              <a:rPr lang="en-GB" sz="2800" b="1" dirty="0" err="1">
                <a:solidFill>
                  <a:srgbClr val="FFC000"/>
                </a:solidFill>
              </a:rPr>
              <a:t>Trustless</a:t>
            </a:r>
            <a:r>
              <a:rPr lang="en-GB" sz="2800" b="1" dirty="0">
                <a:solidFill>
                  <a:srgbClr val="FFC000"/>
                </a:solidFill>
              </a:rPr>
              <a:t>. </a:t>
            </a:r>
          </a:p>
          <a:p>
            <a:pPr marL="0" indent="0">
              <a:lnSpc>
                <a:spcPct val="150000"/>
              </a:lnSpc>
              <a:buFont typeface="Arial" pitchFamily="34" charset="0"/>
              <a:buNone/>
            </a:pPr>
            <a:endParaRPr lang="en-GB" sz="2800" dirty="0"/>
          </a:p>
        </p:txBody>
      </p:sp>
    </p:spTree>
    <p:extLst>
      <p:ext uri="{BB962C8B-B14F-4D97-AF65-F5344CB8AC3E}">
        <p14:creationId xmlns:p14="http://schemas.microsoft.com/office/powerpoint/2010/main" val="267251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2">
            <a:extLst>
              <a:ext uri="{FF2B5EF4-FFF2-40B4-BE49-F238E27FC236}">
                <a16:creationId xmlns:a16="http://schemas.microsoft.com/office/drawing/2014/main" id="{2B3E79A0-24A3-44ED-80E6-105A89651647}"/>
              </a:ext>
            </a:extLst>
          </p:cNvPr>
          <p:cNvSpPr>
            <a:spLocks noGrp="1"/>
          </p:cNvSpPr>
          <p:nvPr>
            <p:ph type="title"/>
          </p:nvPr>
        </p:nvSpPr>
        <p:spPr>
          <a:xfrm>
            <a:off x="1197869" y="381000"/>
            <a:ext cx="9468546" cy="1371600"/>
          </a:xfrm>
        </p:spPr>
        <p:txBody>
          <a:bodyPr/>
          <a:lstStyle/>
          <a:p>
            <a:r>
              <a:rPr lang="en-US" dirty="0">
                <a:solidFill>
                  <a:srgbClr val="FFC000"/>
                </a:solidFill>
              </a:rPr>
              <a:t>The Technology</a:t>
            </a:r>
          </a:p>
        </p:txBody>
      </p:sp>
      <p:sp>
        <p:nvSpPr>
          <p:cNvPr id="7" name="Content Placeholder 4">
            <a:extLst>
              <a:ext uri="{FF2B5EF4-FFF2-40B4-BE49-F238E27FC236}">
                <a16:creationId xmlns:a16="http://schemas.microsoft.com/office/drawing/2014/main" id="{D333F901-211F-4C1A-9DEC-A36D7C9DA8BE}"/>
              </a:ext>
            </a:extLst>
          </p:cNvPr>
          <p:cNvSpPr txBox="1">
            <a:spLocks/>
          </p:cNvSpPr>
          <p:nvPr/>
        </p:nvSpPr>
        <p:spPr>
          <a:xfrm>
            <a:off x="1197868" y="2204864"/>
            <a:ext cx="8825659" cy="4248472"/>
          </a:xfrm>
          <a:prstGeom prst="rect">
            <a:avLst/>
          </a:prstGeom>
        </p:spPr>
        <p:txBody>
          <a:bodyPr vert="horz" lIns="91440" tIns="45720" rIns="91440" bIns="45720" rtlCol="0">
            <a:normAutofit fontScale="92500" lnSpcReduction="10000"/>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nSpc>
                <a:spcPct val="150000"/>
              </a:lnSpc>
              <a:buFont typeface="Arial" pitchFamily="34" charset="0"/>
              <a:buNone/>
            </a:pPr>
            <a:r>
              <a:rPr lang="en-GB" sz="3200" b="1" dirty="0">
                <a:solidFill>
                  <a:srgbClr val="FFFF00"/>
                </a:solidFill>
              </a:rPr>
              <a:t>Advantages</a:t>
            </a:r>
            <a:endParaRPr lang="en-GB" sz="2800" dirty="0"/>
          </a:p>
          <a:p>
            <a:pPr>
              <a:lnSpc>
                <a:spcPct val="100000"/>
              </a:lnSpc>
            </a:pPr>
            <a:r>
              <a:rPr lang="en-GB" sz="2800" dirty="0"/>
              <a:t>Much better transparency </a:t>
            </a:r>
          </a:p>
          <a:p>
            <a:pPr>
              <a:lnSpc>
                <a:spcPct val="100000"/>
              </a:lnSpc>
            </a:pPr>
            <a:r>
              <a:rPr lang="en-GB" sz="2800" dirty="0"/>
              <a:t>Data Integrity</a:t>
            </a:r>
          </a:p>
          <a:p>
            <a:pPr>
              <a:lnSpc>
                <a:spcPct val="100000"/>
              </a:lnSpc>
            </a:pPr>
            <a:r>
              <a:rPr lang="en-GB" sz="2800" dirty="0"/>
              <a:t>Traceability precision</a:t>
            </a:r>
          </a:p>
          <a:p>
            <a:pPr>
              <a:lnSpc>
                <a:spcPct val="100000"/>
              </a:lnSpc>
            </a:pPr>
            <a:r>
              <a:rPr lang="en-GB" sz="2800" dirty="0"/>
              <a:t>Enhanced privacy</a:t>
            </a:r>
          </a:p>
          <a:p>
            <a:pPr>
              <a:lnSpc>
                <a:spcPct val="100000"/>
              </a:lnSpc>
            </a:pPr>
            <a:r>
              <a:rPr lang="en-GB" sz="2800" dirty="0"/>
              <a:t>Reduced cost</a:t>
            </a:r>
          </a:p>
          <a:p>
            <a:pPr>
              <a:lnSpc>
                <a:spcPct val="100000"/>
              </a:lnSpc>
            </a:pPr>
            <a:r>
              <a:rPr lang="en-GB" sz="2800" dirty="0"/>
              <a:t>Enhanced speed and efficiency</a:t>
            </a:r>
          </a:p>
          <a:p>
            <a:pPr marL="0" indent="0">
              <a:lnSpc>
                <a:spcPct val="150000"/>
              </a:lnSpc>
              <a:buFont typeface="Arial" pitchFamily="34" charset="0"/>
              <a:buNone/>
            </a:pPr>
            <a:endParaRPr lang="en-GB" sz="2800" dirty="0"/>
          </a:p>
          <a:p>
            <a:pPr marL="0" indent="0">
              <a:lnSpc>
                <a:spcPct val="150000"/>
              </a:lnSpc>
              <a:buFont typeface="Arial" pitchFamily="34" charset="0"/>
              <a:buNone/>
            </a:pPr>
            <a:endParaRPr lang="en-GB" sz="2800" dirty="0"/>
          </a:p>
          <a:p>
            <a:pPr marL="0" indent="0">
              <a:lnSpc>
                <a:spcPct val="150000"/>
              </a:lnSpc>
              <a:buFont typeface="Arial" pitchFamily="34" charset="0"/>
              <a:buNone/>
            </a:pPr>
            <a:endParaRPr lang="en-GB" sz="2800" dirty="0"/>
          </a:p>
        </p:txBody>
      </p:sp>
    </p:spTree>
    <p:extLst>
      <p:ext uri="{BB962C8B-B14F-4D97-AF65-F5344CB8AC3E}">
        <p14:creationId xmlns:p14="http://schemas.microsoft.com/office/powerpoint/2010/main" val="318486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2">
            <a:extLst>
              <a:ext uri="{FF2B5EF4-FFF2-40B4-BE49-F238E27FC236}">
                <a16:creationId xmlns:a16="http://schemas.microsoft.com/office/drawing/2014/main" id="{2B3E79A0-24A3-44ED-80E6-105A89651647}"/>
              </a:ext>
            </a:extLst>
          </p:cNvPr>
          <p:cNvSpPr>
            <a:spLocks noGrp="1"/>
          </p:cNvSpPr>
          <p:nvPr>
            <p:ph type="title"/>
          </p:nvPr>
        </p:nvSpPr>
        <p:spPr>
          <a:xfrm>
            <a:off x="1053853" y="692696"/>
            <a:ext cx="9612562" cy="1059904"/>
          </a:xfrm>
        </p:spPr>
        <p:txBody>
          <a:bodyPr>
            <a:normAutofit/>
          </a:bodyPr>
          <a:lstStyle/>
          <a:p>
            <a:r>
              <a:rPr lang="en-US" sz="4400" dirty="0">
                <a:solidFill>
                  <a:srgbClr val="FFC000"/>
                </a:solidFill>
              </a:rPr>
              <a:t>Supply chain in Healthcare</a:t>
            </a:r>
          </a:p>
        </p:txBody>
      </p:sp>
      <p:sp>
        <p:nvSpPr>
          <p:cNvPr id="7" name="Content Placeholder 4">
            <a:extLst>
              <a:ext uri="{FF2B5EF4-FFF2-40B4-BE49-F238E27FC236}">
                <a16:creationId xmlns:a16="http://schemas.microsoft.com/office/drawing/2014/main" id="{D333F901-211F-4C1A-9DEC-A36D7C9DA8BE}"/>
              </a:ext>
            </a:extLst>
          </p:cNvPr>
          <p:cNvSpPr txBox="1">
            <a:spLocks/>
          </p:cNvSpPr>
          <p:nvPr/>
        </p:nvSpPr>
        <p:spPr>
          <a:xfrm>
            <a:off x="1197868" y="2204864"/>
            <a:ext cx="8825659" cy="4248472"/>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nSpc>
                <a:spcPct val="150000"/>
              </a:lnSpc>
              <a:buFont typeface="Arial" pitchFamily="34" charset="0"/>
              <a:buNone/>
            </a:pPr>
            <a:r>
              <a:rPr lang="en-GB" sz="3200" b="1" dirty="0">
                <a:solidFill>
                  <a:srgbClr val="FFFF00"/>
                </a:solidFill>
              </a:rPr>
              <a:t>Pharmaceutical</a:t>
            </a:r>
            <a:endParaRPr lang="en-GB" sz="2800" dirty="0"/>
          </a:p>
          <a:p>
            <a:pPr marL="0" indent="0">
              <a:lnSpc>
                <a:spcPct val="150000"/>
              </a:lnSpc>
              <a:buFont typeface="Arial" pitchFamily="34" charset="0"/>
              <a:buNone/>
            </a:pPr>
            <a:r>
              <a:rPr lang="en-GB" sz="2800" dirty="0"/>
              <a:t>Ensuring product’s </a:t>
            </a:r>
            <a:r>
              <a:rPr lang="en-GB" sz="2800" dirty="0">
                <a:solidFill>
                  <a:srgbClr val="FFFF00"/>
                </a:solidFill>
              </a:rPr>
              <a:t>authenticity</a:t>
            </a:r>
            <a:r>
              <a:rPr lang="en-GB" sz="2800" dirty="0"/>
              <a:t> and </a:t>
            </a:r>
            <a:r>
              <a:rPr lang="en-GB" sz="2800" dirty="0">
                <a:solidFill>
                  <a:srgbClr val="FFFF00"/>
                </a:solidFill>
              </a:rPr>
              <a:t>integrity</a:t>
            </a:r>
            <a:r>
              <a:rPr lang="en-GB" sz="2800" dirty="0"/>
              <a:t> is paramount</a:t>
            </a:r>
          </a:p>
          <a:p>
            <a:pPr marL="0" indent="0">
              <a:lnSpc>
                <a:spcPct val="150000"/>
              </a:lnSpc>
              <a:buFont typeface="Arial" pitchFamily="34" charset="0"/>
              <a:buNone/>
            </a:pPr>
            <a:r>
              <a:rPr lang="en-GB" sz="2800" dirty="0"/>
              <a:t>Counterfeit and sub-standard products cause serious harm and thousands of deaths throughout the world</a:t>
            </a:r>
          </a:p>
          <a:p>
            <a:pPr marL="0" indent="0">
              <a:lnSpc>
                <a:spcPct val="150000"/>
              </a:lnSpc>
              <a:buFont typeface="Arial" pitchFamily="34" charset="0"/>
              <a:buNone/>
            </a:pPr>
            <a:r>
              <a:rPr lang="en-GB" sz="2800" dirty="0"/>
              <a:t>The cost is estimated to be approx. $200 billion annually</a:t>
            </a:r>
          </a:p>
          <a:p>
            <a:pPr marL="0" indent="0">
              <a:lnSpc>
                <a:spcPct val="150000"/>
              </a:lnSpc>
              <a:buFont typeface="Arial" pitchFamily="34" charset="0"/>
              <a:buNone/>
            </a:pPr>
            <a:endParaRPr lang="en-GB" sz="2800" dirty="0"/>
          </a:p>
          <a:p>
            <a:pPr marL="0" indent="0">
              <a:lnSpc>
                <a:spcPct val="150000"/>
              </a:lnSpc>
              <a:buFont typeface="Arial" pitchFamily="34" charset="0"/>
              <a:buNone/>
            </a:pPr>
            <a:endParaRPr lang="en-GB" sz="2800" dirty="0"/>
          </a:p>
        </p:txBody>
      </p:sp>
    </p:spTree>
    <p:extLst>
      <p:ext uri="{BB962C8B-B14F-4D97-AF65-F5344CB8AC3E}">
        <p14:creationId xmlns:p14="http://schemas.microsoft.com/office/powerpoint/2010/main" val="3095637271"/>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click.wav"/>
          </p:stSnd>
        </p:sndAc>
      </p:transition>
    </mc:Choice>
    <mc:Fallback xmlns="">
      <p:transition spd="med">
        <p:fade/>
        <p:sndAc>
          <p:stSnd>
            <p:snd r:embed="rId3"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25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3250"/>
                            </p:stCondLst>
                            <p:childTnLst>
                              <p:par>
                                <p:cTn id="11" presetID="42" presetClass="entr" presetSubtype="0" fill="hold" nodeType="afterEffect">
                                  <p:stCondLst>
                                    <p:cond delay="225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1000"/>
                                        <p:tgtEl>
                                          <p:spTgt spid="7">
                                            <p:txEl>
                                              <p:pRg st="1" end="1"/>
                                            </p:txEl>
                                          </p:spTgt>
                                        </p:tgtEl>
                                      </p:cBhvr>
                                    </p:animEffect>
                                    <p:anim calcmode="lin" valueType="num">
                                      <p:cBhvr>
                                        <p:cTn id="1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6500"/>
                            </p:stCondLst>
                            <p:childTnLst>
                              <p:par>
                                <p:cTn id="17" presetID="42" presetClass="entr" presetSubtype="0" fill="hold" nodeType="afterEffect">
                                  <p:stCondLst>
                                    <p:cond delay="225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9750"/>
                            </p:stCondLst>
                            <p:childTnLst>
                              <p:par>
                                <p:cTn id="23" presetID="42" presetClass="entr" presetSubtype="0" fill="hold" nodeType="afterEffect">
                                  <p:stCondLst>
                                    <p:cond delay="225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fade">
                                      <p:cBhvr>
                                        <p:cTn id="25" dur="1000"/>
                                        <p:tgtEl>
                                          <p:spTgt spid="7">
                                            <p:txEl>
                                              <p:pRg st="3" end="3"/>
                                            </p:txEl>
                                          </p:spTgt>
                                        </p:tgtEl>
                                      </p:cBhvr>
                                    </p:animEffect>
                                    <p:anim calcmode="lin" valueType="num">
                                      <p:cBhvr>
                                        <p:cTn id="2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2">
            <a:extLst>
              <a:ext uri="{FF2B5EF4-FFF2-40B4-BE49-F238E27FC236}">
                <a16:creationId xmlns:a16="http://schemas.microsoft.com/office/drawing/2014/main" id="{2B3E79A0-24A3-44ED-80E6-105A89651647}"/>
              </a:ext>
            </a:extLst>
          </p:cNvPr>
          <p:cNvSpPr>
            <a:spLocks noGrp="1"/>
          </p:cNvSpPr>
          <p:nvPr>
            <p:ph type="title"/>
          </p:nvPr>
        </p:nvSpPr>
        <p:spPr>
          <a:xfrm>
            <a:off x="1269877" y="381000"/>
            <a:ext cx="9396538" cy="1371600"/>
          </a:xfrm>
        </p:spPr>
        <p:txBody>
          <a:bodyPr/>
          <a:lstStyle/>
          <a:p>
            <a:r>
              <a:rPr lang="en-US" dirty="0">
                <a:solidFill>
                  <a:srgbClr val="FFC000"/>
                </a:solidFill>
              </a:rPr>
              <a:t>Blockchain deployment</a:t>
            </a:r>
          </a:p>
        </p:txBody>
      </p:sp>
      <p:sp>
        <p:nvSpPr>
          <p:cNvPr id="7" name="Content Placeholder 4">
            <a:extLst>
              <a:ext uri="{FF2B5EF4-FFF2-40B4-BE49-F238E27FC236}">
                <a16:creationId xmlns:a16="http://schemas.microsoft.com/office/drawing/2014/main" id="{D333F901-211F-4C1A-9DEC-A36D7C9DA8BE}"/>
              </a:ext>
            </a:extLst>
          </p:cNvPr>
          <p:cNvSpPr txBox="1">
            <a:spLocks/>
          </p:cNvSpPr>
          <p:nvPr/>
        </p:nvSpPr>
        <p:spPr>
          <a:xfrm>
            <a:off x="1197868" y="2204864"/>
            <a:ext cx="8825659" cy="4248472"/>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nSpc>
                <a:spcPct val="100000"/>
              </a:lnSpc>
            </a:pPr>
            <a:r>
              <a:rPr lang="en-GB" sz="2800" dirty="0"/>
              <a:t>Financial and banking industry – for transactions and cyber-security</a:t>
            </a:r>
          </a:p>
          <a:p>
            <a:pPr>
              <a:lnSpc>
                <a:spcPct val="100000"/>
              </a:lnSpc>
            </a:pPr>
            <a:r>
              <a:rPr lang="en-GB" sz="2800" dirty="0"/>
              <a:t>Public sector: </a:t>
            </a:r>
            <a:r>
              <a:rPr lang="en-GB" sz="2800" dirty="0">
                <a:solidFill>
                  <a:srgbClr val="FFFF00"/>
                </a:solidFill>
              </a:rPr>
              <a:t>Estonia</a:t>
            </a:r>
            <a:r>
              <a:rPr lang="en-GB" sz="2800" dirty="0"/>
              <a:t>: Judicial, legislative, transport, security and NHS. Other countries: </a:t>
            </a:r>
            <a:r>
              <a:rPr lang="en-GB" sz="2800" dirty="0">
                <a:solidFill>
                  <a:srgbClr val="FFFF00"/>
                </a:solidFill>
              </a:rPr>
              <a:t>Dubai</a:t>
            </a:r>
            <a:r>
              <a:rPr lang="en-GB" sz="2800" dirty="0"/>
              <a:t> and </a:t>
            </a:r>
            <a:r>
              <a:rPr lang="en-GB" sz="2800" dirty="0">
                <a:solidFill>
                  <a:srgbClr val="FFFF00"/>
                </a:solidFill>
              </a:rPr>
              <a:t>Georgia</a:t>
            </a:r>
            <a:r>
              <a:rPr lang="en-GB" sz="2800" dirty="0"/>
              <a:t> – government data and records</a:t>
            </a:r>
          </a:p>
          <a:p>
            <a:pPr>
              <a:lnSpc>
                <a:spcPct val="100000"/>
              </a:lnSpc>
            </a:pPr>
            <a:r>
              <a:rPr lang="en-GB" sz="2800" dirty="0"/>
              <a:t>IoT decentralised networks</a:t>
            </a:r>
          </a:p>
          <a:p>
            <a:pPr marL="0" indent="0">
              <a:lnSpc>
                <a:spcPct val="150000"/>
              </a:lnSpc>
              <a:buFont typeface="Arial" pitchFamily="34" charset="0"/>
              <a:buNone/>
            </a:pPr>
            <a:endParaRPr lang="en-GB" sz="2800" dirty="0"/>
          </a:p>
          <a:p>
            <a:pPr marL="0" indent="0">
              <a:lnSpc>
                <a:spcPct val="150000"/>
              </a:lnSpc>
              <a:buFont typeface="Arial" pitchFamily="34" charset="0"/>
              <a:buNone/>
            </a:pPr>
            <a:endParaRPr lang="en-GB" sz="2800" dirty="0"/>
          </a:p>
          <a:p>
            <a:pPr marL="0" indent="0">
              <a:lnSpc>
                <a:spcPct val="150000"/>
              </a:lnSpc>
              <a:buFont typeface="Arial" pitchFamily="34" charset="0"/>
              <a:buNone/>
            </a:pPr>
            <a:endParaRPr lang="en-GB" sz="2800" dirty="0"/>
          </a:p>
        </p:txBody>
      </p:sp>
    </p:spTree>
    <p:extLst>
      <p:ext uri="{BB962C8B-B14F-4D97-AF65-F5344CB8AC3E}">
        <p14:creationId xmlns:p14="http://schemas.microsoft.com/office/powerpoint/2010/main" val="256793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solidFill>
                  <a:srgbClr val="FFC000"/>
                </a:solidFill>
              </a:rPr>
              <a:t>Blockchain and Healthcare</a:t>
            </a:r>
          </a:p>
        </p:txBody>
      </p:sp>
      <p:sp>
        <p:nvSpPr>
          <p:cNvPr id="3" name="Content Placeholder 4">
            <a:extLst>
              <a:ext uri="{FF2B5EF4-FFF2-40B4-BE49-F238E27FC236}">
                <a16:creationId xmlns:a16="http://schemas.microsoft.com/office/drawing/2014/main" id="{BC5EEE2C-1F05-4D34-BE81-DFA0BFBA293B}"/>
              </a:ext>
            </a:extLst>
          </p:cNvPr>
          <p:cNvSpPr txBox="1">
            <a:spLocks/>
          </p:cNvSpPr>
          <p:nvPr/>
        </p:nvSpPr>
        <p:spPr>
          <a:xfrm>
            <a:off x="1197868" y="2204864"/>
            <a:ext cx="8825659" cy="4248472"/>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nSpc>
                <a:spcPct val="100000"/>
              </a:lnSpc>
            </a:pPr>
            <a:r>
              <a:rPr lang="en-GB" sz="2800" dirty="0"/>
              <a:t>The US has  the highest per capita healthcare expenditure in the developed world despite absence of Universal Healthcare Coverage (UHC)</a:t>
            </a:r>
          </a:p>
          <a:p>
            <a:pPr>
              <a:lnSpc>
                <a:spcPct val="100000"/>
              </a:lnSpc>
            </a:pPr>
            <a:r>
              <a:rPr lang="en-GB" sz="2800" dirty="0"/>
              <a:t>Most developed countries have some form of UHC</a:t>
            </a:r>
          </a:p>
          <a:p>
            <a:pPr>
              <a:lnSpc>
                <a:spcPct val="100000"/>
              </a:lnSpc>
            </a:pPr>
            <a:r>
              <a:rPr lang="en-GB" sz="2800" dirty="0"/>
              <a:t>Common challenges include exorbitant administrative, operational and management costs</a:t>
            </a:r>
          </a:p>
          <a:p>
            <a:pPr marL="0" indent="0">
              <a:lnSpc>
                <a:spcPct val="150000"/>
              </a:lnSpc>
              <a:buFont typeface="Arial" pitchFamily="34" charset="0"/>
              <a:buNone/>
            </a:pPr>
            <a:endParaRPr lang="en-GB" sz="2800" dirty="0"/>
          </a:p>
          <a:p>
            <a:pPr marL="0" indent="0">
              <a:lnSpc>
                <a:spcPct val="150000"/>
              </a:lnSpc>
              <a:buFont typeface="Arial" pitchFamily="34" charset="0"/>
              <a:buNone/>
            </a:pPr>
            <a:endParaRPr lang="en-GB" sz="2800" dirty="0"/>
          </a:p>
          <a:p>
            <a:pPr marL="0" indent="0">
              <a:lnSpc>
                <a:spcPct val="150000"/>
              </a:lnSpc>
              <a:buFont typeface="Arial" pitchFamily="34" charset="0"/>
              <a:buNone/>
            </a:pPr>
            <a:endParaRPr lang="en-GB" sz="2800" dirty="0"/>
          </a:p>
        </p:txBody>
      </p:sp>
    </p:spTree>
    <p:extLst>
      <p:ext uri="{BB962C8B-B14F-4D97-AF65-F5344CB8AC3E}">
        <p14:creationId xmlns:p14="http://schemas.microsoft.com/office/powerpoint/2010/main" val="259050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E93B8-042C-4BFF-A86F-EF22EFB00243}"/>
              </a:ext>
            </a:extLst>
          </p:cNvPr>
          <p:cNvSpPr>
            <a:spLocks noGrp="1"/>
          </p:cNvSpPr>
          <p:nvPr>
            <p:ph type="title"/>
          </p:nvPr>
        </p:nvSpPr>
        <p:spPr>
          <a:xfrm>
            <a:off x="981844" y="404664"/>
            <a:ext cx="9144001" cy="792088"/>
          </a:xfrm>
        </p:spPr>
        <p:txBody>
          <a:bodyPr/>
          <a:lstStyle/>
          <a:p>
            <a:r>
              <a:rPr lang="en-GB" dirty="0">
                <a:solidFill>
                  <a:srgbClr val="FFC000"/>
                </a:solidFill>
              </a:rPr>
              <a:t>Blockchain-based EMR applications</a:t>
            </a:r>
          </a:p>
        </p:txBody>
      </p:sp>
      <p:sp>
        <p:nvSpPr>
          <p:cNvPr id="5" name="Content Placeholder 4">
            <a:extLst>
              <a:ext uri="{FF2B5EF4-FFF2-40B4-BE49-F238E27FC236}">
                <a16:creationId xmlns:a16="http://schemas.microsoft.com/office/drawing/2014/main" id="{317CE25A-D50B-4CF1-828B-6131FAACA06A}"/>
              </a:ext>
            </a:extLst>
          </p:cNvPr>
          <p:cNvSpPr>
            <a:spLocks noGrp="1"/>
          </p:cNvSpPr>
          <p:nvPr>
            <p:ph idx="1"/>
          </p:nvPr>
        </p:nvSpPr>
        <p:spPr>
          <a:xfrm>
            <a:off x="679273" y="1628800"/>
            <a:ext cx="10487468" cy="5120385"/>
          </a:xfrm>
        </p:spPr>
        <p:txBody>
          <a:bodyPr>
            <a:normAutofit/>
          </a:bodyPr>
          <a:lstStyle/>
          <a:p>
            <a:r>
              <a:rPr lang="en-GB" b="1" dirty="0">
                <a:solidFill>
                  <a:srgbClr val="FFFF00"/>
                </a:solidFill>
              </a:rPr>
              <a:t>A number of Distributed Ledger Technology (blockchain) platforms already available that are fit for eHealth /EMR purposes</a:t>
            </a:r>
          </a:p>
          <a:p>
            <a:pPr lvl="1"/>
            <a:r>
              <a:rPr lang="en-GB" sz="2800" dirty="0"/>
              <a:t>Patient retaining </a:t>
            </a:r>
            <a:r>
              <a:rPr lang="en-GB" sz="2800" b="1" dirty="0"/>
              <a:t>control</a:t>
            </a:r>
            <a:r>
              <a:rPr lang="en-GB" sz="2800" dirty="0"/>
              <a:t> of the information and the sole ability to grant access, fully or partially, to healthcare professionals and/or others when the need arises</a:t>
            </a:r>
          </a:p>
          <a:p>
            <a:pPr lvl="1"/>
            <a:r>
              <a:rPr lang="en-GB" sz="2800" dirty="0"/>
              <a:t>Any information entered is </a:t>
            </a:r>
            <a:r>
              <a:rPr lang="en-GB" sz="2800" b="1" dirty="0">
                <a:solidFill>
                  <a:srgbClr val="FFFF00"/>
                </a:solidFill>
              </a:rPr>
              <a:t>unalterable</a:t>
            </a:r>
            <a:r>
              <a:rPr lang="en-GB" sz="2800" dirty="0"/>
              <a:t> and </a:t>
            </a:r>
            <a:r>
              <a:rPr lang="en-GB" sz="2800" b="1" dirty="0">
                <a:solidFill>
                  <a:srgbClr val="FFFF00"/>
                </a:solidFill>
              </a:rPr>
              <a:t>permanent</a:t>
            </a:r>
            <a:r>
              <a:rPr lang="en-GB" sz="2800" dirty="0"/>
              <a:t>. It can be updated but cannot be deleted</a:t>
            </a:r>
          </a:p>
          <a:p>
            <a:pPr lvl="1"/>
            <a:r>
              <a:rPr lang="en-GB" sz="2800" dirty="0"/>
              <a:t>With the individual’s consent (or from one with </a:t>
            </a:r>
            <a:r>
              <a:rPr lang="en-GB" sz="2800" dirty="0" err="1"/>
              <a:t>PoA</a:t>
            </a:r>
            <a:r>
              <a:rPr lang="en-GB" sz="2800" dirty="0"/>
              <a:t>), healthcare professionals or others can access the records. </a:t>
            </a:r>
          </a:p>
          <a:p>
            <a:pPr lvl="1"/>
            <a:r>
              <a:rPr lang="en-GB" sz="2800" dirty="0"/>
              <a:t>Details of the access automatically recorded including the </a:t>
            </a:r>
            <a:r>
              <a:rPr lang="en-GB" sz="2800" b="1" dirty="0"/>
              <a:t>identity</a:t>
            </a:r>
            <a:r>
              <a:rPr lang="en-GB" sz="2800" dirty="0"/>
              <a:t> of the person accessing, the </a:t>
            </a:r>
            <a:r>
              <a:rPr lang="en-GB" sz="2800" b="1" dirty="0"/>
              <a:t>date</a:t>
            </a:r>
            <a:r>
              <a:rPr lang="en-GB" sz="2800" dirty="0"/>
              <a:t> and </a:t>
            </a:r>
            <a:r>
              <a:rPr lang="en-GB" sz="2800" b="1" dirty="0"/>
              <a:t>time, location</a:t>
            </a:r>
            <a:r>
              <a:rPr lang="en-GB" sz="2800" dirty="0"/>
              <a:t>, and </a:t>
            </a:r>
            <a:r>
              <a:rPr lang="en-GB" sz="2800" b="1" dirty="0"/>
              <a:t>duration</a:t>
            </a:r>
          </a:p>
          <a:p>
            <a:pPr lvl="1"/>
            <a:endParaRPr lang="en-GB" dirty="0"/>
          </a:p>
          <a:p>
            <a:pPr lvl="1"/>
            <a:endParaRPr lang="en-GB" dirty="0"/>
          </a:p>
          <a:p>
            <a:pPr lvl="1"/>
            <a:endParaRPr lang="en-GB" dirty="0"/>
          </a:p>
        </p:txBody>
      </p:sp>
    </p:spTree>
    <p:extLst>
      <p:ext uri="{BB962C8B-B14F-4D97-AF65-F5344CB8AC3E}">
        <p14:creationId xmlns:p14="http://schemas.microsoft.com/office/powerpoint/2010/main" val="287270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anim calcmode="lin" valueType="num">
                                      <p:cBhvr>
                                        <p:cTn id="8" dur="2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2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2000"/>
                                        <p:tgtEl>
                                          <p:spTgt spid="5">
                                            <p:txEl>
                                              <p:pRg st="2" end="2"/>
                                            </p:txEl>
                                          </p:spTgt>
                                        </p:tgtEl>
                                      </p:cBhvr>
                                    </p:animEffect>
                                    <p:anim calcmode="lin" valueType="num">
                                      <p:cBhvr>
                                        <p:cTn id="15" dur="2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2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2000"/>
                                        <p:tgtEl>
                                          <p:spTgt spid="5">
                                            <p:txEl>
                                              <p:pRg st="3" end="3"/>
                                            </p:txEl>
                                          </p:spTgt>
                                        </p:tgtEl>
                                      </p:cBhvr>
                                    </p:animEffect>
                                    <p:anim calcmode="lin" valueType="num">
                                      <p:cBhvr>
                                        <p:cTn id="22" dur="2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3" dur="2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2000"/>
                                        <p:tgtEl>
                                          <p:spTgt spid="5">
                                            <p:txEl>
                                              <p:pRg st="4" end="4"/>
                                            </p:txEl>
                                          </p:spTgt>
                                        </p:tgtEl>
                                      </p:cBhvr>
                                    </p:animEffect>
                                    <p:anim calcmode="lin" valueType="num">
                                      <p:cBhvr>
                                        <p:cTn id="29" dur="2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0" dur="2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E93B8-042C-4BFF-A86F-EF22EFB00243}"/>
              </a:ext>
            </a:extLst>
          </p:cNvPr>
          <p:cNvSpPr>
            <a:spLocks noGrp="1"/>
          </p:cNvSpPr>
          <p:nvPr>
            <p:ph type="title"/>
          </p:nvPr>
        </p:nvSpPr>
        <p:spPr>
          <a:xfrm>
            <a:off x="981844" y="404664"/>
            <a:ext cx="9144001" cy="720080"/>
          </a:xfrm>
        </p:spPr>
        <p:txBody>
          <a:bodyPr/>
          <a:lstStyle/>
          <a:p>
            <a:r>
              <a:rPr lang="en-GB" dirty="0">
                <a:solidFill>
                  <a:srgbClr val="FFC000"/>
                </a:solidFill>
              </a:rPr>
              <a:t>The Estonia experience</a:t>
            </a:r>
          </a:p>
        </p:txBody>
      </p:sp>
      <p:sp>
        <p:nvSpPr>
          <p:cNvPr id="5" name="Content Placeholder 4">
            <a:extLst>
              <a:ext uri="{FF2B5EF4-FFF2-40B4-BE49-F238E27FC236}">
                <a16:creationId xmlns:a16="http://schemas.microsoft.com/office/drawing/2014/main" id="{317CE25A-D50B-4CF1-828B-6131FAACA06A}"/>
              </a:ext>
            </a:extLst>
          </p:cNvPr>
          <p:cNvSpPr>
            <a:spLocks noGrp="1"/>
          </p:cNvSpPr>
          <p:nvPr>
            <p:ph idx="1"/>
          </p:nvPr>
        </p:nvSpPr>
        <p:spPr>
          <a:xfrm>
            <a:off x="549796" y="1484784"/>
            <a:ext cx="10487468" cy="4865550"/>
          </a:xfrm>
        </p:spPr>
        <p:txBody>
          <a:bodyPr>
            <a:normAutofit lnSpcReduction="10000"/>
          </a:bodyPr>
          <a:lstStyle/>
          <a:p>
            <a:pPr lvl="1"/>
            <a:r>
              <a:rPr lang="en-GB" sz="2800" dirty="0"/>
              <a:t>Estonia is the first country in the world to deploy blockchain technology to secure health records for each of its inhabitants</a:t>
            </a:r>
          </a:p>
          <a:p>
            <a:pPr lvl="1"/>
            <a:r>
              <a:rPr lang="en-GB" sz="2800" dirty="0"/>
              <a:t>Runs a national health service providing universal healthcare to its citizens and residents financed through general taxation</a:t>
            </a:r>
          </a:p>
          <a:p>
            <a:pPr lvl="1"/>
            <a:r>
              <a:rPr lang="en-GB" sz="2800" dirty="0"/>
              <a:t>The Estonia eHealth Foundation launched in 2005 runs  the ENHIS whose projects include EHR, Digital Registration, Digital Images, and Digital Prescription</a:t>
            </a:r>
          </a:p>
          <a:p>
            <a:pPr lvl="1"/>
            <a:r>
              <a:rPr lang="en-GB" sz="2800" dirty="0"/>
              <a:t>Deployed </a:t>
            </a:r>
            <a:r>
              <a:rPr lang="en-GB" sz="2800" dirty="0" err="1"/>
              <a:t>Guardtime’s</a:t>
            </a:r>
            <a:r>
              <a:rPr lang="en-GB" sz="2800" dirty="0"/>
              <a:t> </a:t>
            </a:r>
            <a:r>
              <a:rPr lang="en-GB" sz="2800" dirty="0">
                <a:solidFill>
                  <a:srgbClr val="FFFF00"/>
                </a:solidFill>
              </a:rPr>
              <a:t>Keyless Signature Infrastructure (KSI) blockchain technology </a:t>
            </a:r>
            <a:r>
              <a:rPr lang="en-GB" sz="2800" dirty="0"/>
              <a:t>to secure health records in 2007</a:t>
            </a:r>
          </a:p>
          <a:p>
            <a:pPr lvl="1"/>
            <a:r>
              <a:rPr lang="en-GB" sz="2800" dirty="0"/>
              <a:t>KSI uses hash-function cryptography providing data authentication without reliance on centralised trust authorities</a:t>
            </a:r>
          </a:p>
          <a:p>
            <a:pPr lvl="1"/>
            <a:endParaRPr lang="en-GB" dirty="0"/>
          </a:p>
          <a:p>
            <a:pPr lvl="1"/>
            <a:endParaRPr lang="en-GB" dirty="0"/>
          </a:p>
          <a:p>
            <a:pPr lvl="1"/>
            <a:endParaRPr lang="en-GB" dirty="0"/>
          </a:p>
        </p:txBody>
      </p:sp>
    </p:spTree>
    <p:extLst>
      <p:ext uri="{BB962C8B-B14F-4D97-AF65-F5344CB8AC3E}">
        <p14:creationId xmlns:p14="http://schemas.microsoft.com/office/powerpoint/2010/main" val="264179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E93B8-042C-4BFF-A86F-EF22EFB00243}"/>
              </a:ext>
            </a:extLst>
          </p:cNvPr>
          <p:cNvSpPr>
            <a:spLocks noGrp="1"/>
          </p:cNvSpPr>
          <p:nvPr>
            <p:ph type="title"/>
          </p:nvPr>
        </p:nvSpPr>
        <p:spPr>
          <a:xfrm>
            <a:off x="909836" y="404664"/>
            <a:ext cx="9144001" cy="1011560"/>
          </a:xfrm>
        </p:spPr>
        <p:txBody>
          <a:bodyPr/>
          <a:lstStyle/>
          <a:p>
            <a:r>
              <a:rPr lang="en-GB" dirty="0">
                <a:solidFill>
                  <a:srgbClr val="FFC000"/>
                </a:solidFill>
              </a:rPr>
              <a:t>The Estonia experience</a:t>
            </a:r>
          </a:p>
        </p:txBody>
      </p:sp>
      <p:sp>
        <p:nvSpPr>
          <p:cNvPr id="5" name="Content Placeholder 4">
            <a:extLst>
              <a:ext uri="{FF2B5EF4-FFF2-40B4-BE49-F238E27FC236}">
                <a16:creationId xmlns:a16="http://schemas.microsoft.com/office/drawing/2014/main" id="{317CE25A-D50B-4CF1-828B-6131FAACA06A}"/>
              </a:ext>
            </a:extLst>
          </p:cNvPr>
          <p:cNvSpPr>
            <a:spLocks noGrp="1"/>
          </p:cNvSpPr>
          <p:nvPr>
            <p:ph idx="1"/>
          </p:nvPr>
        </p:nvSpPr>
        <p:spPr>
          <a:xfrm>
            <a:off x="549796" y="1700808"/>
            <a:ext cx="10487468" cy="5040560"/>
          </a:xfrm>
        </p:spPr>
        <p:txBody>
          <a:bodyPr>
            <a:normAutofit fontScale="47500" lnSpcReduction="20000"/>
          </a:bodyPr>
          <a:lstStyle/>
          <a:p>
            <a:pPr marL="0" indent="0" fontAlgn="base">
              <a:buNone/>
            </a:pPr>
            <a:r>
              <a:rPr lang="en-GB" sz="5100" dirty="0"/>
              <a:t>Access to one’s health records is through the </a:t>
            </a:r>
            <a:r>
              <a:rPr lang="en-GB" sz="5100" b="1" dirty="0">
                <a:solidFill>
                  <a:srgbClr val="FFFF00"/>
                </a:solidFill>
              </a:rPr>
              <a:t>eHealth Patient Portal </a:t>
            </a:r>
            <a:r>
              <a:rPr lang="en-GB" sz="5100" dirty="0"/>
              <a:t>using the National ID card .</a:t>
            </a:r>
          </a:p>
          <a:p>
            <a:pPr marL="0" indent="0" fontAlgn="base">
              <a:buNone/>
            </a:pPr>
            <a:r>
              <a:rPr lang="en-GB" sz="5100" dirty="0"/>
              <a:t>Health Records that can be accessed by the individual consists of:</a:t>
            </a:r>
          </a:p>
          <a:p>
            <a:pPr fontAlgn="base"/>
            <a:r>
              <a:rPr lang="en-GB" sz="5000" dirty="0"/>
              <a:t>Illness data from healthcare system</a:t>
            </a:r>
          </a:p>
          <a:p>
            <a:pPr fontAlgn="base"/>
            <a:r>
              <a:rPr lang="en-GB" sz="5000" dirty="0"/>
              <a:t>Self-monitoring data</a:t>
            </a:r>
          </a:p>
          <a:p>
            <a:pPr fontAlgn="base"/>
            <a:r>
              <a:rPr lang="en-GB" sz="5000" dirty="0"/>
              <a:t>Wellness data from third parties</a:t>
            </a:r>
          </a:p>
          <a:p>
            <a:pPr fontAlgn="base"/>
            <a:r>
              <a:rPr lang="en-GB" sz="5000" dirty="0"/>
              <a:t>Data from social system</a:t>
            </a:r>
          </a:p>
          <a:p>
            <a:pPr fontAlgn="base"/>
            <a:r>
              <a:rPr lang="en-GB" sz="5000" dirty="0"/>
              <a:t>Screening remainders</a:t>
            </a:r>
          </a:p>
          <a:p>
            <a:pPr fontAlgn="base"/>
            <a:r>
              <a:rPr lang="en-GB" sz="5000" dirty="0"/>
              <a:t>Decision support</a:t>
            </a:r>
          </a:p>
          <a:p>
            <a:pPr fontAlgn="base"/>
            <a:r>
              <a:rPr lang="en-GB" sz="5000" dirty="0"/>
              <a:t>Self-care</a:t>
            </a:r>
          </a:p>
          <a:p>
            <a:pPr fontAlgn="base"/>
            <a:r>
              <a:rPr lang="en-GB" sz="5000" dirty="0"/>
              <a:t>Virtual health check</a:t>
            </a:r>
          </a:p>
          <a:p>
            <a:pPr lvl="1"/>
            <a:endParaRPr lang="en-GB" dirty="0"/>
          </a:p>
          <a:p>
            <a:pPr lvl="1"/>
            <a:endParaRPr lang="en-GB" dirty="0"/>
          </a:p>
          <a:p>
            <a:pPr lvl="1"/>
            <a:endParaRPr lang="en-GB" dirty="0"/>
          </a:p>
        </p:txBody>
      </p:sp>
    </p:spTree>
    <p:extLst>
      <p:ext uri="{BB962C8B-B14F-4D97-AF65-F5344CB8AC3E}">
        <p14:creationId xmlns:p14="http://schemas.microsoft.com/office/powerpoint/2010/main" val="176625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17CE25A-D50B-4CF1-828B-6131FAACA06A}"/>
              </a:ext>
            </a:extLst>
          </p:cNvPr>
          <p:cNvSpPr>
            <a:spLocks noGrp="1"/>
          </p:cNvSpPr>
          <p:nvPr>
            <p:ph idx="1"/>
          </p:nvPr>
        </p:nvSpPr>
        <p:spPr>
          <a:xfrm>
            <a:off x="680144" y="2337157"/>
            <a:ext cx="9611357" cy="4338156"/>
          </a:xfrm>
        </p:spPr>
        <p:txBody>
          <a:bodyPr>
            <a:normAutofit/>
          </a:bodyPr>
          <a:lstStyle/>
          <a:p>
            <a:pPr lvl="1"/>
            <a:r>
              <a:rPr lang="en-GB" dirty="0"/>
              <a:t>Blockchain medical records applications are already being launched across the world</a:t>
            </a:r>
          </a:p>
          <a:p>
            <a:pPr marL="457063" lvl="1" indent="0">
              <a:buNone/>
            </a:pPr>
            <a:endParaRPr lang="en-GB" dirty="0"/>
          </a:p>
          <a:p>
            <a:pPr lvl="1"/>
            <a:endParaRPr lang="en-GB" dirty="0"/>
          </a:p>
        </p:txBody>
      </p:sp>
      <p:pic>
        <p:nvPicPr>
          <p:cNvPr id="6" name="Picture 5" descr="A screenshot of a cell phone&#10;&#10;Description generated with very high confidence">
            <a:extLst>
              <a:ext uri="{FF2B5EF4-FFF2-40B4-BE49-F238E27FC236}">
                <a16:creationId xmlns:a16="http://schemas.microsoft.com/office/drawing/2014/main" id="{7888D8B9-6057-44D3-A7B7-CE1528A2233C}"/>
              </a:ext>
            </a:extLst>
          </p:cNvPr>
          <p:cNvPicPr>
            <a:picLocks noChangeAspect="1"/>
          </p:cNvPicPr>
          <p:nvPr/>
        </p:nvPicPr>
        <p:blipFill>
          <a:blip r:embed="rId2"/>
          <a:stretch>
            <a:fillRect/>
          </a:stretch>
        </p:blipFill>
        <p:spPr>
          <a:xfrm>
            <a:off x="549796" y="182687"/>
            <a:ext cx="11254198" cy="6291605"/>
          </a:xfrm>
          <a:prstGeom prst="rect">
            <a:avLst/>
          </a:prstGeom>
        </p:spPr>
      </p:pic>
      <p:pic>
        <p:nvPicPr>
          <p:cNvPr id="8" name="Picture 7" descr="A screenshot of a cell phone&#10;&#10;Description generated with very high confidence">
            <a:extLst>
              <a:ext uri="{FF2B5EF4-FFF2-40B4-BE49-F238E27FC236}">
                <a16:creationId xmlns:a16="http://schemas.microsoft.com/office/drawing/2014/main" id="{0B1032AD-4228-4500-AE24-B59840C0DFEE}"/>
              </a:ext>
            </a:extLst>
          </p:cNvPr>
          <p:cNvPicPr>
            <a:picLocks noChangeAspect="1"/>
          </p:cNvPicPr>
          <p:nvPr/>
        </p:nvPicPr>
        <p:blipFill>
          <a:blip r:embed="rId3"/>
          <a:stretch>
            <a:fillRect/>
          </a:stretch>
        </p:blipFill>
        <p:spPr>
          <a:xfrm>
            <a:off x="1413892" y="182687"/>
            <a:ext cx="9209141" cy="6915560"/>
          </a:xfrm>
          <a:prstGeom prst="rect">
            <a:avLst/>
          </a:prstGeom>
        </p:spPr>
      </p:pic>
      <p:pic>
        <p:nvPicPr>
          <p:cNvPr id="10" name="Picture 9" descr="A screenshot of a social media post&#10;&#10;Description generated with very high confidence">
            <a:extLst>
              <a:ext uri="{FF2B5EF4-FFF2-40B4-BE49-F238E27FC236}">
                <a16:creationId xmlns:a16="http://schemas.microsoft.com/office/drawing/2014/main" id="{107DC221-6560-42B4-BC44-430A05943824}"/>
              </a:ext>
            </a:extLst>
          </p:cNvPr>
          <p:cNvPicPr>
            <a:picLocks noChangeAspect="1"/>
          </p:cNvPicPr>
          <p:nvPr/>
        </p:nvPicPr>
        <p:blipFill>
          <a:blip r:embed="rId4"/>
          <a:stretch>
            <a:fillRect/>
          </a:stretch>
        </p:blipFill>
        <p:spPr>
          <a:xfrm>
            <a:off x="33392" y="180258"/>
            <a:ext cx="11815834" cy="6856214"/>
          </a:xfrm>
          <a:prstGeom prst="rect">
            <a:avLst/>
          </a:prstGeom>
        </p:spPr>
      </p:pic>
    </p:spTree>
    <p:extLst>
      <p:ext uri="{BB962C8B-B14F-4D97-AF65-F5344CB8AC3E}">
        <p14:creationId xmlns:p14="http://schemas.microsoft.com/office/powerpoint/2010/main" val="267931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par>
                          <p:cTn id="9" fill="hold">
                            <p:stCondLst>
                              <p:cond delay="500"/>
                            </p:stCondLst>
                            <p:childTnLst>
                              <p:par>
                                <p:cTn id="10" presetID="35" presetClass="entr" presetSubtype="0" fill="hold" nodeType="after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style.rotation</p:attrName>
                                        </p:attrNameLst>
                                      </p:cBhvr>
                                      <p:tavLst>
                                        <p:tav tm="0">
                                          <p:val>
                                            <p:fltVal val="720"/>
                                          </p:val>
                                        </p:tav>
                                        <p:tav tm="100000">
                                          <p:val>
                                            <p:fltVal val="0"/>
                                          </p:val>
                                        </p:tav>
                                      </p:tavLst>
                                    </p:anim>
                                    <p:anim calcmode="lin" valueType="num">
                                      <p:cBhvr>
                                        <p:cTn id="14" dur="2000" fill="hold"/>
                                        <p:tgtEl>
                                          <p:spTgt spid="8"/>
                                        </p:tgtEl>
                                        <p:attrNameLst>
                                          <p:attrName>ppt_h</p:attrName>
                                        </p:attrNameLst>
                                      </p:cBhvr>
                                      <p:tavLst>
                                        <p:tav tm="0">
                                          <p:val>
                                            <p:fltVal val="0"/>
                                          </p:val>
                                        </p:tav>
                                        <p:tav tm="100000">
                                          <p:val>
                                            <p:strVal val="#ppt_h"/>
                                          </p:val>
                                        </p:tav>
                                      </p:tavLst>
                                    </p:anim>
                                    <p:anim calcmode="lin" valueType="num">
                                      <p:cBhvr>
                                        <p:cTn id="15" dur="2000" fill="hold"/>
                                        <p:tgtEl>
                                          <p:spTgt spid="8"/>
                                        </p:tgtEl>
                                        <p:attrNameLst>
                                          <p:attrName>ppt_w</p:attrName>
                                        </p:attrNameLst>
                                      </p:cBhvr>
                                      <p:tavLst>
                                        <p:tav tm="0">
                                          <p:val>
                                            <p:fltVal val="0"/>
                                          </p:val>
                                        </p:tav>
                                        <p:tav tm="100000">
                                          <p:val>
                                            <p:strVal val="#ppt_w"/>
                                          </p:val>
                                        </p:tav>
                                      </p:tavLst>
                                    </p:anim>
                                  </p:childTnLst>
                                </p:cTn>
                              </p:par>
                            </p:childTnLst>
                          </p:cTn>
                        </p:par>
                        <p:par>
                          <p:cTn id="16" fill="hold">
                            <p:stCondLst>
                              <p:cond delay="2750"/>
                            </p:stCondLst>
                            <p:childTnLst>
                              <p:par>
                                <p:cTn id="17" presetID="35" presetClass="entr" presetSubtype="0" fill="hold" nodeType="afterEffect">
                                  <p:stCondLst>
                                    <p:cond delay="10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anim calcmode="lin" valueType="num">
                                      <p:cBhvr>
                                        <p:cTn id="20" dur="2000" fill="hold"/>
                                        <p:tgtEl>
                                          <p:spTgt spid="10"/>
                                        </p:tgtEl>
                                        <p:attrNameLst>
                                          <p:attrName>style.rotation</p:attrName>
                                        </p:attrNameLst>
                                      </p:cBhvr>
                                      <p:tavLst>
                                        <p:tav tm="0">
                                          <p:val>
                                            <p:fltVal val="720"/>
                                          </p:val>
                                        </p:tav>
                                        <p:tav tm="100000">
                                          <p:val>
                                            <p:fltVal val="0"/>
                                          </p:val>
                                        </p:tav>
                                      </p:tavLst>
                                    </p:anim>
                                    <p:anim calcmode="lin" valueType="num">
                                      <p:cBhvr>
                                        <p:cTn id="21" dur="2000" fill="hold"/>
                                        <p:tgtEl>
                                          <p:spTgt spid="10"/>
                                        </p:tgtEl>
                                        <p:attrNameLst>
                                          <p:attrName>ppt_h</p:attrName>
                                        </p:attrNameLst>
                                      </p:cBhvr>
                                      <p:tavLst>
                                        <p:tav tm="0">
                                          <p:val>
                                            <p:fltVal val="0"/>
                                          </p:val>
                                        </p:tav>
                                        <p:tav tm="100000">
                                          <p:val>
                                            <p:strVal val="#ppt_h"/>
                                          </p:val>
                                        </p:tav>
                                      </p:tavLst>
                                    </p:anim>
                                    <p:anim calcmode="lin" valueType="num">
                                      <p:cBhvr>
                                        <p:cTn id="22" dur="2000" fill="hold"/>
                                        <p:tgtEl>
                                          <p:spTgt spid="1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E93B8-042C-4BFF-A86F-EF22EFB00243}"/>
              </a:ext>
            </a:extLst>
          </p:cNvPr>
          <p:cNvSpPr>
            <a:spLocks noGrp="1"/>
          </p:cNvSpPr>
          <p:nvPr>
            <p:ph type="title"/>
          </p:nvPr>
        </p:nvSpPr>
        <p:spPr>
          <a:xfrm>
            <a:off x="981845" y="381000"/>
            <a:ext cx="9684570" cy="1371600"/>
          </a:xfrm>
        </p:spPr>
        <p:txBody>
          <a:bodyPr/>
          <a:lstStyle/>
          <a:p>
            <a:r>
              <a:rPr lang="en-GB" dirty="0">
                <a:solidFill>
                  <a:srgbClr val="FFC000"/>
                </a:solidFill>
              </a:rPr>
              <a:t>Blockchain applications’ potential</a:t>
            </a:r>
          </a:p>
        </p:txBody>
      </p:sp>
      <p:sp>
        <p:nvSpPr>
          <p:cNvPr id="5" name="Content Placeholder 4">
            <a:extLst>
              <a:ext uri="{FF2B5EF4-FFF2-40B4-BE49-F238E27FC236}">
                <a16:creationId xmlns:a16="http://schemas.microsoft.com/office/drawing/2014/main" id="{317CE25A-D50B-4CF1-828B-6131FAACA06A}"/>
              </a:ext>
            </a:extLst>
          </p:cNvPr>
          <p:cNvSpPr>
            <a:spLocks noGrp="1"/>
          </p:cNvSpPr>
          <p:nvPr>
            <p:ph idx="1"/>
          </p:nvPr>
        </p:nvSpPr>
        <p:spPr>
          <a:xfrm>
            <a:off x="549796" y="2194882"/>
            <a:ext cx="5757921" cy="4282118"/>
          </a:xfrm>
        </p:spPr>
        <p:txBody>
          <a:bodyPr>
            <a:noAutofit/>
          </a:bodyPr>
          <a:lstStyle/>
          <a:p>
            <a:pPr marL="457063" lvl="1" indent="0">
              <a:buNone/>
            </a:pPr>
            <a:r>
              <a:rPr lang="en-GB" sz="2800" dirty="0">
                <a:solidFill>
                  <a:srgbClr val="FFFF00"/>
                </a:solidFill>
              </a:rPr>
              <a:t>Integration</a:t>
            </a:r>
          </a:p>
          <a:p>
            <a:pPr lvl="1"/>
            <a:r>
              <a:rPr lang="en-GB" sz="2800" dirty="0"/>
              <a:t>Blockchain applications ideal for integration with wearables and other mobile devices. Facilitation of health data input </a:t>
            </a:r>
            <a:r>
              <a:rPr lang="en-GB" sz="2800" i="1" dirty="0">
                <a:solidFill>
                  <a:srgbClr val="FFFF00"/>
                </a:solidFill>
              </a:rPr>
              <a:t>by the patient</a:t>
            </a:r>
          </a:p>
          <a:p>
            <a:pPr lvl="1"/>
            <a:r>
              <a:rPr lang="en-GB" sz="2800" dirty="0"/>
              <a:t>Living platforms with  ever-expanding functionality. The software’s API and SDK available to developers</a:t>
            </a:r>
          </a:p>
        </p:txBody>
      </p:sp>
      <p:pic>
        <p:nvPicPr>
          <p:cNvPr id="6" name="Picture 5" descr="A picture containing object, watch&#10;&#10;Description generated with high confidence">
            <a:extLst>
              <a:ext uri="{FF2B5EF4-FFF2-40B4-BE49-F238E27FC236}">
                <a16:creationId xmlns:a16="http://schemas.microsoft.com/office/drawing/2014/main" id="{FBE525E7-E2F8-4FD8-A21E-10ACA31DE620}"/>
              </a:ext>
            </a:extLst>
          </p:cNvPr>
          <p:cNvPicPr>
            <a:picLocks noChangeAspect="1"/>
          </p:cNvPicPr>
          <p:nvPr/>
        </p:nvPicPr>
        <p:blipFill rotWithShape="1">
          <a:blip r:embed="rId3"/>
          <a:srcRect l="19690" r="20385"/>
          <a:stretch/>
        </p:blipFill>
        <p:spPr>
          <a:xfrm rot="1980079">
            <a:off x="6585349" y="2219357"/>
            <a:ext cx="2557003" cy="2560183"/>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8" name="Picture 7">
            <a:extLst>
              <a:ext uri="{FF2B5EF4-FFF2-40B4-BE49-F238E27FC236}">
                <a16:creationId xmlns:a16="http://schemas.microsoft.com/office/drawing/2014/main" id="{AE21271D-61CA-42E6-9A08-17AD4B75EA89}"/>
              </a:ext>
            </a:extLst>
          </p:cNvPr>
          <p:cNvPicPr>
            <a:picLocks noChangeAspect="1"/>
          </p:cNvPicPr>
          <p:nvPr/>
        </p:nvPicPr>
        <p:blipFill>
          <a:blip r:embed="rId4"/>
          <a:stretch>
            <a:fillRect/>
          </a:stretch>
        </p:blipFill>
        <p:spPr>
          <a:xfrm rot="1375959">
            <a:off x="6889336" y="4380007"/>
            <a:ext cx="2833094" cy="1890446"/>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0" name="Picture 9" descr="A picture containing person, indoor, object&#10;&#10;Description generated with high confidence">
            <a:extLst>
              <a:ext uri="{FF2B5EF4-FFF2-40B4-BE49-F238E27FC236}">
                <a16:creationId xmlns:a16="http://schemas.microsoft.com/office/drawing/2014/main" id="{3F126140-D72B-4D32-9688-E95E8CB361A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7568" t="5569" r="7390" b="8470"/>
          <a:stretch/>
        </p:blipFill>
        <p:spPr>
          <a:xfrm rot="20313789">
            <a:off x="9088861" y="2841964"/>
            <a:ext cx="2562388" cy="2201445"/>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3848253439"/>
      </p:ext>
    </p:extLst>
  </p:cSld>
  <p:clrMapOvr>
    <a:masterClrMapping/>
  </p:clrMapOvr>
  <mc:AlternateContent xmlns:mc="http://schemas.openxmlformats.org/markup-compatibility/2006" xmlns:p14="http://schemas.microsoft.com/office/powerpoint/2010/main">
    <mc:Choice Requires="p14">
      <p:transition spd="slow" p14:dur="1750">
        <p:sndAc>
          <p:stSnd>
            <p:snd r:embed="rId2" name="arrow.wav"/>
          </p:stSnd>
        </p:sndAc>
      </p:transition>
    </mc:Choice>
    <mc:Fallback xmlns="">
      <p:transition spd="slow">
        <p:sndAc>
          <p:stSnd>
            <p:snd r:embed="rId7"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 fill="hold"/>
                                        <p:tgtEl>
                                          <p:spTgt spid="6"/>
                                        </p:tgtEl>
                                        <p:attrNameLst>
                                          <p:attrName>ppt_w</p:attrName>
                                        </p:attrNameLst>
                                      </p:cBhvr>
                                      <p:tavLst>
                                        <p:tav tm="0">
                                          <p:val>
                                            <p:fltVal val="0"/>
                                          </p:val>
                                        </p:tav>
                                        <p:tav tm="100000">
                                          <p:val>
                                            <p:strVal val="#ppt_w"/>
                                          </p:val>
                                        </p:tav>
                                      </p:tavLst>
                                    </p:anim>
                                    <p:anim calcmode="lin" valueType="num">
                                      <p:cBhvr>
                                        <p:cTn id="8" dur="1500" fill="hold"/>
                                        <p:tgtEl>
                                          <p:spTgt spid="6"/>
                                        </p:tgtEl>
                                        <p:attrNameLst>
                                          <p:attrName>ppt_h</p:attrName>
                                        </p:attrNameLst>
                                      </p:cBhvr>
                                      <p:tavLst>
                                        <p:tav tm="0">
                                          <p:val>
                                            <p:fltVal val="0"/>
                                          </p:val>
                                        </p:tav>
                                        <p:tav tm="100000">
                                          <p:val>
                                            <p:strVal val="#ppt_h"/>
                                          </p:val>
                                        </p:tav>
                                      </p:tavLst>
                                    </p:anim>
                                    <p:anim calcmode="lin" valueType="num">
                                      <p:cBhvr>
                                        <p:cTn id="9" dur="15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5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500"/>
                            </p:stCondLst>
                            <p:childTnLst>
                              <p:par>
                                <p:cTn id="12" presetID="15" presetClass="entr" presetSubtype="0" fill="hold" nodeType="afterEffect">
                                  <p:stCondLst>
                                    <p:cond delay="3000"/>
                                  </p:stCondLst>
                                  <p:childTnLst>
                                    <p:set>
                                      <p:cBhvr>
                                        <p:cTn id="13" dur="1" fill="hold">
                                          <p:stCondLst>
                                            <p:cond delay="0"/>
                                          </p:stCondLst>
                                        </p:cTn>
                                        <p:tgtEl>
                                          <p:spTgt spid="8"/>
                                        </p:tgtEl>
                                        <p:attrNameLst>
                                          <p:attrName>style.visibility</p:attrName>
                                        </p:attrNameLst>
                                      </p:cBhvr>
                                      <p:to>
                                        <p:strVal val="visible"/>
                                      </p:to>
                                    </p:set>
                                    <p:anim calcmode="lin" valueType="num">
                                      <p:cBhvr>
                                        <p:cTn id="14" dur="1750" fill="hold"/>
                                        <p:tgtEl>
                                          <p:spTgt spid="8"/>
                                        </p:tgtEl>
                                        <p:attrNameLst>
                                          <p:attrName>ppt_w</p:attrName>
                                        </p:attrNameLst>
                                      </p:cBhvr>
                                      <p:tavLst>
                                        <p:tav tm="0">
                                          <p:val>
                                            <p:fltVal val="0"/>
                                          </p:val>
                                        </p:tav>
                                        <p:tav tm="100000">
                                          <p:val>
                                            <p:strVal val="#ppt_w"/>
                                          </p:val>
                                        </p:tav>
                                      </p:tavLst>
                                    </p:anim>
                                    <p:anim calcmode="lin" valueType="num">
                                      <p:cBhvr>
                                        <p:cTn id="15" dur="1750" fill="hold"/>
                                        <p:tgtEl>
                                          <p:spTgt spid="8"/>
                                        </p:tgtEl>
                                        <p:attrNameLst>
                                          <p:attrName>ppt_h</p:attrName>
                                        </p:attrNameLst>
                                      </p:cBhvr>
                                      <p:tavLst>
                                        <p:tav tm="0">
                                          <p:val>
                                            <p:fltVal val="0"/>
                                          </p:val>
                                        </p:tav>
                                        <p:tav tm="100000">
                                          <p:val>
                                            <p:strVal val="#ppt_h"/>
                                          </p:val>
                                        </p:tav>
                                      </p:tavLst>
                                    </p:anim>
                                    <p:anim calcmode="lin" valueType="num">
                                      <p:cBhvr>
                                        <p:cTn id="16" dur="1750" fill="hold"/>
                                        <p:tgtEl>
                                          <p:spTgt spid="8"/>
                                        </p:tgtEl>
                                        <p:attrNameLst>
                                          <p:attrName>ppt_x</p:attrName>
                                        </p:attrNameLst>
                                      </p:cBhvr>
                                      <p:tavLst>
                                        <p:tav tm="0" fmla="#ppt_x+(cos(-2*pi*(1-$))*-#ppt_x-sin(-2*pi*(1-$))*(1-#ppt_y))*(1-$)">
                                          <p:val>
                                            <p:fltVal val="0"/>
                                          </p:val>
                                        </p:tav>
                                        <p:tav tm="100000">
                                          <p:val>
                                            <p:fltVal val="1"/>
                                          </p:val>
                                        </p:tav>
                                      </p:tavLst>
                                    </p:anim>
                                    <p:anim calcmode="lin" valueType="num">
                                      <p:cBhvr>
                                        <p:cTn id="17" dur="175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6250"/>
                            </p:stCondLst>
                            <p:childTnLst>
                              <p:par>
                                <p:cTn id="19" presetID="15" presetClass="entr" presetSubtype="0" fill="hold" nodeType="afterEffect">
                                  <p:stCondLst>
                                    <p:cond delay="30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750" fill="hold"/>
                                        <p:tgtEl>
                                          <p:spTgt spid="10"/>
                                        </p:tgtEl>
                                        <p:attrNameLst>
                                          <p:attrName>ppt_w</p:attrName>
                                        </p:attrNameLst>
                                      </p:cBhvr>
                                      <p:tavLst>
                                        <p:tav tm="0">
                                          <p:val>
                                            <p:fltVal val="0"/>
                                          </p:val>
                                        </p:tav>
                                        <p:tav tm="100000">
                                          <p:val>
                                            <p:strVal val="#ppt_w"/>
                                          </p:val>
                                        </p:tav>
                                      </p:tavLst>
                                    </p:anim>
                                    <p:anim calcmode="lin" valueType="num">
                                      <p:cBhvr>
                                        <p:cTn id="22" dur="1750" fill="hold"/>
                                        <p:tgtEl>
                                          <p:spTgt spid="10"/>
                                        </p:tgtEl>
                                        <p:attrNameLst>
                                          <p:attrName>ppt_h</p:attrName>
                                        </p:attrNameLst>
                                      </p:cBhvr>
                                      <p:tavLst>
                                        <p:tav tm="0">
                                          <p:val>
                                            <p:fltVal val="0"/>
                                          </p:val>
                                        </p:tav>
                                        <p:tav tm="100000">
                                          <p:val>
                                            <p:strVal val="#ppt_h"/>
                                          </p:val>
                                        </p:tav>
                                      </p:tavLst>
                                    </p:anim>
                                    <p:anim calcmode="lin" valueType="num">
                                      <p:cBhvr>
                                        <p:cTn id="23" dur="1750" fill="hold"/>
                                        <p:tgtEl>
                                          <p:spTgt spid="10"/>
                                        </p:tgtEl>
                                        <p:attrNameLst>
                                          <p:attrName>ppt_x</p:attrName>
                                        </p:attrNameLst>
                                      </p:cBhvr>
                                      <p:tavLst>
                                        <p:tav tm="0" fmla="#ppt_x+(cos(-2*pi*(1-$))*-#ppt_x-sin(-2*pi*(1-$))*(1-#ppt_y))*(1-$)">
                                          <p:val>
                                            <p:fltVal val="0"/>
                                          </p:val>
                                        </p:tav>
                                        <p:tav tm="100000">
                                          <p:val>
                                            <p:fltVal val="1"/>
                                          </p:val>
                                        </p:tav>
                                      </p:tavLst>
                                    </p:anim>
                                    <p:anim calcmode="lin" valueType="num">
                                      <p:cBhvr>
                                        <p:cTn id="24" dur="175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4A248-21C5-4514-8FD0-5208533F0F53}"/>
              </a:ext>
            </a:extLst>
          </p:cNvPr>
          <p:cNvSpPr>
            <a:spLocks noGrp="1"/>
          </p:cNvSpPr>
          <p:nvPr>
            <p:ph type="title"/>
          </p:nvPr>
        </p:nvSpPr>
        <p:spPr>
          <a:xfrm>
            <a:off x="685621" y="332656"/>
            <a:ext cx="9972602" cy="771872"/>
          </a:xfrm>
        </p:spPr>
        <p:txBody>
          <a:bodyPr/>
          <a:lstStyle/>
          <a:p>
            <a:r>
              <a:rPr lang="en-GB" dirty="0">
                <a:solidFill>
                  <a:srgbClr val="FFC000"/>
                </a:solidFill>
              </a:rPr>
              <a:t>DLT/Blockchain </a:t>
            </a:r>
            <a:r>
              <a:rPr lang="en-GB" dirty="0" err="1">
                <a:solidFill>
                  <a:srgbClr val="FFC000"/>
                </a:solidFill>
              </a:rPr>
              <a:t>andTelemedicine</a:t>
            </a:r>
            <a:r>
              <a:rPr lang="en-GB" dirty="0">
                <a:solidFill>
                  <a:srgbClr val="FFC000"/>
                </a:solidFill>
              </a:rPr>
              <a:t> </a:t>
            </a:r>
          </a:p>
        </p:txBody>
      </p:sp>
      <p:sp>
        <p:nvSpPr>
          <p:cNvPr id="3" name="Content Placeholder 2">
            <a:extLst>
              <a:ext uri="{FF2B5EF4-FFF2-40B4-BE49-F238E27FC236}">
                <a16:creationId xmlns:a16="http://schemas.microsoft.com/office/drawing/2014/main" id="{DB18842F-D330-41C4-92D5-A665E8C18D49}"/>
              </a:ext>
            </a:extLst>
          </p:cNvPr>
          <p:cNvSpPr>
            <a:spLocks noGrp="1"/>
          </p:cNvSpPr>
          <p:nvPr>
            <p:ph idx="1"/>
          </p:nvPr>
        </p:nvSpPr>
        <p:spPr>
          <a:xfrm>
            <a:off x="691301" y="712281"/>
            <a:ext cx="11268315" cy="6029087"/>
          </a:xfrm>
        </p:spPr>
        <p:txBody>
          <a:bodyPr>
            <a:noAutofit/>
          </a:bodyPr>
          <a:lstStyle/>
          <a:p>
            <a:pPr marL="0" indent="0">
              <a:buNone/>
            </a:pPr>
            <a:endParaRPr lang="en-GB" sz="2800" b="1" dirty="0">
              <a:solidFill>
                <a:srgbClr val="FFFF00"/>
              </a:solidFill>
            </a:endParaRPr>
          </a:p>
          <a:p>
            <a:r>
              <a:rPr lang="en-GB" sz="2800" dirty="0"/>
              <a:t>At the close of 2017, there were 135 live mobile money services found in 39 sub-Saharan countries with 122 million active accounts.</a:t>
            </a:r>
          </a:p>
          <a:p>
            <a:r>
              <a:rPr lang="en-GB" sz="2800" dirty="0"/>
              <a:t>In Tanzania, as of early 2018, there were 23M regular internet users (40% of the population)</a:t>
            </a:r>
          </a:p>
          <a:p>
            <a:r>
              <a:rPr lang="en-GB" sz="2800" dirty="0"/>
              <a:t>All 169 districts in Tanzania are connected to the broadband network</a:t>
            </a:r>
          </a:p>
          <a:p>
            <a:r>
              <a:rPr lang="en-GB" sz="2800" dirty="0"/>
              <a:t>Smartphone adoption to reach 50% in sub-Saharan Africa in 2020</a:t>
            </a:r>
          </a:p>
          <a:p>
            <a:r>
              <a:rPr lang="en-GB" sz="2800" dirty="0"/>
              <a:t>Increased network competition and cheaper smartphones driving transition to mobile broadband</a:t>
            </a:r>
          </a:p>
          <a:p>
            <a:endParaRPr lang="en-GB" sz="2800" dirty="0"/>
          </a:p>
        </p:txBody>
      </p:sp>
    </p:spTree>
    <p:extLst>
      <p:ext uri="{BB962C8B-B14F-4D97-AF65-F5344CB8AC3E}">
        <p14:creationId xmlns:p14="http://schemas.microsoft.com/office/powerpoint/2010/main" val="331491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14">
            <a:extLst>
              <a:ext uri="{FF2B5EF4-FFF2-40B4-BE49-F238E27FC236}">
                <a16:creationId xmlns:a16="http://schemas.microsoft.com/office/drawing/2014/main" id="{F8304CC6-5AA1-4EA8-BE43-131434EDF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891" y="1988840"/>
            <a:ext cx="9864461" cy="4643163"/>
          </a:xfrm>
          <a:prstGeom prst="rect">
            <a:avLst/>
          </a:prstGeom>
        </p:spPr>
      </p:pic>
      <p:sp>
        <p:nvSpPr>
          <p:cNvPr id="2" name="Title 1">
            <a:extLst>
              <a:ext uri="{FF2B5EF4-FFF2-40B4-BE49-F238E27FC236}">
                <a16:creationId xmlns:a16="http://schemas.microsoft.com/office/drawing/2014/main" id="{F54727B0-4354-423F-9298-3F5163C83828}"/>
              </a:ext>
            </a:extLst>
          </p:cNvPr>
          <p:cNvSpPr>
            <a:spLocks noGrp="1"/>
          </p:cNvSpPr>
          <p:nvPr>
            <p:ph type="title"/>
          </p:nvPr>
        </p:nvSpPr>
        <p:spPr>
          <a:xfrm>
            <a:off x="685621" y="381000"/>
            <a:ext cx="9980793" cy="1371600"/>
          </a:xfrm>
        </p:spPr>
        <p:txBody>
          <a:bodyPr>
            <a:normAutofit/>
          </a:bodyPr>
          <a:lstStyle/>
          <a:p>
            <a:r>
              <a:rPr lang="en-GB" dirty="0">
                <a:solidFill>
                  <a:srgbClr val="FFC000"/>
                </a:solidFill>
              </a:rPr>
              <a:t>Conducive conditions</a:t>
            </a:r>
          </a:p>
        </p:txBody>
      </p:sp>
    </p:spTree>
    <p:extLst>
      <p:ext uri="{BB962C8B-B14F-4D97-AF65-F5344CB8AC3E}">
        <p14:creationId xmlns:p14="http://schemas.microsoft.com/office/powerpoint/2010/main" val="143347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E93B8-042C-4BFF-A86F-EF22EFB00243}"/>
              </a:ext>
            </a:extLst>
          </p:cNvPr>
          <p:cNvSpPr>
            <a:spLocks noGrp="1"/>
          </p:cNvSpPr>
          <p:nvPr>
            <p:ph type="title"/>
          </p:nvPr>
        </p:nvSpPr>
        <p:spPr>
          <a:xfrm>
            <a:off x="549797" y="381000"/>
            <a:ext cx="10116618" cy="1103784"/>
          </a:xfrm>
        </p:spPr>
        <p:txBody>
          <a:bodyPr/>
          <a:lstStyle/>
          <a:p>
            <a:r>
              <a:rPr lang="en-GB" dirty="0">
                <a:solidFill>
                  <a:srgbClr val="FFC000"/>
                </a:solidFill>
              </a:rPr>
              <a:t>Blockchain and Smart Contracts</a:t>
            </a:r>
          </a:p>
        </p:txBody>
      </p:sp>
      <p:sp>
        <p:nvSpPr>
          <p:cNvPr id="5" name="Content Placeholder 4">
            <a:extLst>
              <a:ext uri="{FF2B5EF4-FFF2-40B4-BE49-F238E27FC236}">
                <a16:creationId xmlns:a16="http://schemas.microsoft.com/office/drawing/2014/main" id="{317CE25A-D50B-4CF1-828B-6131FAACA06A}"/>
              </a:ext>
            </a:extLst>
          </p:cNvPr>
          <p:cNvSpPr>
            <a:spLocks noGrp="1"/>
          </p:cNvSpPr>
          <p:nvPr>
            <p:ph idx="1"/>
          </p:nvPr>
        </p:nvSpPr>
        <p:spPr>
          <a:xfrm>
            <a:off x="177390" y="2171343"/>
            <a:ext cx="11317621" cy="4544690"/>
          </a:xfrm>
        </p:spPr>
        <p:txBody>
          <a:bodyPr>
            <a:noAutofit/>
          </a:bodyPr>
          <a:lstStyle/>
          <a:p>
            <a:pPr lvl="1"/>
            <a:r>
              <a:rPr lang="en-GB" sz="2800" dirty="0"/>
              <a:t>The  blockchain smart contract functionality capable of effectively curbing fraud</a:t>
            </a:r>
          </a:p>
          <a:p>
            <a:pPr lvl="1"/>
            <a:r>
              <a:rPr lang="en-GB" sz="2800" dirty="0"/>
              <a:t>A smart contract built on the single ledger shared by all concerned parties means there is transparency and the accuracy is not in dispute</a:t>
            </a:r>
          </a:p>
          <a:p>
            <a:pPr lvl="1"/>
            <a:r>
              <a:rPr lang="en-GB" sz="2800" dirty="0"/>
              <a:t>Automation is based on the premise of consensus among all parties on the validity of transactions recorded on the blockchain. </a:t>
            </a:r>
          </a:p>
          <a:p>
            <a:pPr lvl="1"/>
            <a:r>
              <a:rPr lang="en-GB" sz="2800" dirty="0"/>
              <a:t>The shared ledger is ‘append only’. The patient, the healthcare provider and the insurer have the same version of facts in the right chronology. </a:t>
            </a:r>
            <a:endParaRPr lang="en-GB" sz="2800" i="1" dirty="0"/>
          </a:p>
        </p:txBody>
      </p:sp>
    </p:spTree>
    <p:extLst>
      <p:ext uri="{BB962C8B-B14F-4D97-AF65-F5344CB8AC3E}">
        <p14:creationId xmlns:p14="http://schemas.microsoft.com/office/powerpoint/2010/main" val="348729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4000"/>
                                  </p:stCondLst>
                                  <p:childTnLst>
                                    <p:set>
                                      <p:cBhvr>
                                        <p:cTn id="17" dur="1" fill="hold">
                                          <p:stCondLst>
                                            <p:cond delay="0"/>
                                          </p:stCondLst>
                                        </p:cTn>
                                        <p:tgtEl>
                                          <p:spTgt spid="5">
                                            <p:txEl>
                                              <p:pRg st="2" end="2"/>
                                            </p:txEl>
                                          </p:spTgt>
                                        </p:tgtEl>
                                        <p:attrNameLst>
                                          <p:attrName>style.visibility</p:attrName>
                                        </p:attrNameLst>
                                      </p:cBhvr>
                                      <p:to>
                                        <p:strVal val="visible"/>
                                      </p:to>
                                    </p:set>
                                    <p:anim calcmode="lin" valueType="num">
                                      <p:cBhvr additive="base">
                                        <p:cTn id="18"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20" fill="hold">
                            <p:stCondLst>
                              <p:cond delay="5000"/>
                            </p:stCondLst>
                            <p:childTnLst>
                              <p:par>
                                <p:cTn id="21" presetID="2" presetClass="entr" presetSubtype="4" fill="hold" nodeType="afterEffect">
                                  <p:stCondLst>
                                    <p:cond delay="4000"/>
                                  </p:stCondLst>
                                  <p:childTnLst>
                                    <p:set>
                                      <p:cBhvr>
                                        <p:cTn id="22" dur="1" fill="hold">
                                          <p:stCondLst>
                                            <p:cond delay="0"/>
                                          </p:stCondLst>
                                        </p:cTn>
                                        <p:tgtEl>
                                          <p:spTgt spid="5">
                                            <p:txEl>
                                              <p:pRg st="3" end="3"/>
                                            </p:txEl>
                                          </p:spTgt>
                                        </p:tgtEl>
                                        <p:attrNameLst>
                                          <p:attrName>style.visibility</p:attrName>
                                        </p:attrNameLst>
                                      </p:cBhvr>
                                      <p:to>
                                        <p:strVal val="visible"/>
                                      </p:to>
                                    </p:set>
                                    <p:anim calcmode="lin" valueType="num">
                                      <p:cBhvr additive="base">
                                        <p:cTn id="2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4800" dirty="0"/>
          </a:p>
        </p:txBody>
      </p:sp>
      <p:sp>
        <p:nvSpPr>
          <p:cNvPr id="3" name="Content Placeholder 4">
            <a:extLst>
              <a:ext uri="{FF2B5EF4-FFF2-40B4-BE49-F238E27FC236}">
                <a16:creationId xmlns:a16="http://schemas.microsoft.com/office/drawing/2014/main" id="{BC5EEE2C-1F05-4D34-BE81-DFA0BFBA293B}"/>
              </a:ext>
            </a:extLst>
          </p:cNvPr>
          <p:cNvSpPr txBox="1">
            <a:spLocks/>
          </p:cNvSpPr>
          <p:nvPr/>
        </p:nvSpPr>
        <p:spPr>
          <a:xfrm>
            <a:off x="1197868" y="2204864"/>
            <a:ext cx="8825659" cy="4248472"/>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nSpc>
                <a:spcPct val="150000"/>
              </a:lnSpc>
              <a:buFont typeface="Arial" pitchFamily="34" charset="0"/>
              <a:buNone/>
            </a:pPr>
            <a:endParaRPr lang="en-GB" sz="2800" dirty="0"/>
          </a:p>
          <a:p>
            <a:pPr marL="0" indent="0">
              <a:lnSpc>
                <a:spcPct val="150000"/>
              </a:lnSpc>
              <a:buFont typeface="Arial" pitchFamily="34" charset="0"/>
              <a:buNone/>
            </a:pPr>
            <a:endParaRPr lang="en-GB" sz="2800" dirty="0"/>
          </a:p>
          <a:p>
            <a:pPr marL="0" indent="0">
              <a:lnSpc>
                <a:spcPct val="150000"/>
              </a:lnSpc>
              <a:buFont typeface="Arial" pitchFamily="34" charset="0"/>
              <a:buNone/>
            </a:pPr>
            <a:endParaRPr lang="en-GB" sz="2800" dirty="0"/>
          </a:p>
        </p:txBody>
      </p:sp>
      <p:pic>
        <p:nvPicPr>
          <p:cNvPr id="6" name="Picture 5" descr="A screenshot of a cell phone&#10;&#10;Description generated with very high confidence">
            <a:extLst>
              <a:ext uri="{FF2B5EF4-FFF2-40B4-BE49-F238E27FC236}">
                <a16:creationId xmlns:a16="http://schemas.microsoft.com/office/drawing/2014/main" id="{C4E7A257-AECC-49FC-B9A4-D03223CA35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6828" y="193036"/>
            <a:ext cx="8356735" cy="6471928"/>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04701EF6-3727-4030-BBD1-3F14A80B52AF}"/>
                  </a:ext>
                </a:extLst>
              </p14:cNvPr>
              <p14:cNvContentPartPr/>
              <p14:nvPr/>
            </p14:nvContentPartPr>
            <p14:xfrm>
              <a:off x="2556033" y="5468981"/>
              <a:ext cx="4743360" cy="19080"/>
            </p14:xfrm>
          </p:contentPart>
        </mc:Choice>
        <mc:Fallback xmlns="">
          <p:pic>
            <p:nvPicPr>
              <p:cNvPr id="8" name="Ink 7">
                <a:extLst>
                  <a:ext uri="{FF2B5EF4-FFF2-40B4-BE49-F238E27FC236}">
                    <a16:creationId xmlns:a16="http://schemas.microsoft.com/office/drawing/2014/main" id="{04701EF6-3727-4030-BBD1-3F14A80B52AF}"/>
                  </a:ext>
                </a:extLst>
              </p:cNvPr>
              <p:cNvPicPr/>
              <p:nvPr/>
            </p:nvPicPr>
            <p:blipFill>
              <a:blip r:embed="rId6"/>
              <a:stretch>
                <a:fillRect/>
              </a:stretch>
            </p:blipFill>
            <p:spPr>
              <a:xfrm>
                <a:off x="2502033" y="5360981"/>
                <a:ext cx="485100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B7A5870B-E2B2-47FB-8C48-114322472593}"/>
                  </a:ext>
                </a:extLst>
              </p14:cNvPr>
              <p14:cNvContentPartPr/>
              <p14:nvPr/>
            </p14:nvContentPartPr>
            <p14:xfrm>
              <a:off x="5886393" y="6395261"/>
              <a:ext cx="2062440" cy="32040"/>
            </p14:xfrm>
          </p:contentPart>
        </mc:Choice>
        <mc:Fallback xmlns="">
          <p:pic>
            <p:nvPicPr>
              <p:cNvPr id="9" name="Ink 8">
                <a:extLst>
                  <a:ext uri="{FF2B5EF4-FFF2-40B4-BE49-F238E27FC236}">
                    <a16:creationId xmlns:a16="http://schemas.microsoft.com/office/drawing/2014/main" id="{B7A5870B-E2B2-47FB-8C48-114322472593}"/>
                  </a:ext>
                </a:extLst>
              </p:cNvPr>
              <p:cNvPicPr/>
              <p:nvPr/>
            </p:nvPicPr>
            <p:blipFill>
              <a:blip r:embed="rId8"/>
              <a:stretch>
                <a:fillRect/>
              </a:stretch>
            </p:blipFill>
            <p:spPr>
              <a:xfrm>
                <a:off x="5832393" y="6287621"/>
                <a:ext cx="217008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13834EFC-AF0A-4AF5-8FB1-18E7E4247EB8}"/>
                  </a:ext>
                </a:extLst>
              </p14:cNvPr>
              <p14:cNvContentPartPr/>
              <p14:nvPr/>
            </p14:nvContentPartPr>
            <p14:xfrm>
              <a:off x="2514273" y="6578141"/>
              <a:ext cx="1217520" cy="51480"/>
            </p14:xfrm>
          </p:contentPart>
        </mc:Choice>
        <mc:Fallback xmlns="">
          <p:pic>
            <p:nvPicPr>
              <p:cNvPr id="10" name="Ink 9">
                <a:extLst>
                  <a:ext uri="{FF2B5EF4-FFF2-40B4-BE49-F238E27FC236}">
                    <a16:creationId xmlns:a16="http://schemas.microsoft.com/office/drawing/2014/main" id="{13834EFC-AF0A-4AF5-8FB1-18E7E4247EB8}"/>
                  </a:ext>
                </a:extLst>
              </p:cNvPr>
              <p:cNvPicPr/>
              <p:nvPr/>
            </p:nvPicPr>
            <p:blipFill>
              <a:blip r:embed="rId10"/>
              <a:stretch>
                <a:fillRect/>
              </a:stretch>
            </p:blipFill>
            <p:spPr>
              <a:xfrm>
                <a:off x="2460633" y="6470141"/>
                <a:ext cx="1325160" cy="267120"/>
              </a:xfrm>
              <a:prstGeom prst="rect">
                <a:avLst/>
              </a:prstGeom>
            </p:spPr>
          </p:pic>
        </mc:Fallback>
      </mc:AlternateContent>
    </p:spTree>
    <p:extLst>
      <p:ext uri="{BB962C8B-B14F-4D97-AF65-F5344CB8AC3E}">
        <p14:creationId xmlns:p14="http://schemas.microsoft.com/office/powerpoint/2010/main" val="138063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14">
            <a:extLst>
              <a:ext uri="{FF2B5EF4-FFF2-40B4-BE49-F238E27FC236}">
                <a16:creationId xmlns:a16="http://schemas.microsoft.com/office/drawing/2014/main" id="{F8304CC6-5AA1-4EA8-BE43-131434EDFDBE}"/>
              </a:ext>
            </a:extLst>
          </p:cNvPr>
          <p:cNvPicPr>
            <a:picLocks noChangeAspect="1"/>
          </p:cNvPicPr>
          <p:nvPr/>
        </p:nvPicPr>
        <p:blipFill rotWithShape="1">
          <a:blip r:embed="rId2"/>
          <a:srcRect t="2249" r="3" b="27338"/>
          <a:stretch/>
        </p:blipFill>
        <p:spPr>
          <a:xfrm>
            <a:off x="7289855" y="2229878"/>
            <a:ext cx="4084428" cy="1919740"/>
          </a:xfrm>
          <a:prstGeom prst="rect">
            <a:avLst/>
          </a:prstGeom>
        </p:spPr>
      </p:pic>
      <p:pic>
        <p:nvPicPr>
          <p:cNvPr id="17" name="Picture 16" descr="A person on a computer&#10;&#10;Description generated with very high confidence">
            <a:extLst>
              <a:ext uri="{FF2B5EF4-FFF2-40B4-BE49-F238E27FC236}">
                <a16:creationId xmlns:a16="http://schemas.microsoft.com/office/drawing/2014/main" id="{D5AFB5E5-7F68-4D88-B3EF-4928654B40A9}"/>
              </a:ext>
            </a:extLst>
          </p:cNvPr>
          <p:cNvPicPr>
            <a:picLocks noChangeAspect="1"/>
          </p:cNvPicPr>
          <p:nvPr/>
        </p:nvPicPr>
        <p:blipFill rotWithShape="1">
          <a:blip r:embed="rId3"/>
          <a:srcRect t="11043" b="12580"/>
          <a:stretch/>
        </p:blipFill>
        <p:spPr>
          <a:xfrm>
            <a:off x="7289855" y="4298219"/>
            <a:ext cx="4084428" cy="1919740"/>
          </a:xfrm>
          <a:prstGeom prst="rect">
            <a:avLst/>
          </a:prstGeom>
        </p:spPr>
      </p:pic>
      <p:sp>
        <p:nvSpPr>
          <p:cNvPr id="2" name="Title 1">
            <a:extLst>
              <a:ext uri="{FF2B5EF4-FFF2-40B4-BE49-F238E27FC236}">
                <a16:creationId xmlns:a16="http://schemas.microsoft.com/office/drawing/2014/main" id="{F54727B0-4354-423F-9298-3F5163C83828}"/>
              </a:ext>
            </a:extLst>
          </p:cNvPr>
          <p:cNvSpPr>
            <a:spLocks noGrp="1"/>
          </p:cNvSpPr>
          <p:nvPr>
            <p:ph type="title"/>
          </p:nvPr>
        </p:nvSpPr>
        <p:spPr>
          <a:xfrm>
            <a:off x="685621" y="381000"/>
            <a:ext cx="9980793" cy="1371600"/>
          </a:xfrm>
        </p:spPr>
        <p:txBody>
          <a:bodyPr>
            <a:normAutofit/>
          </a:bodyPr>
          <a:lstStyle/>
          <a:p>
            <a:r>
              <a:rPr lang="en-GB" dirty="0">
                <a:solidFill>
                  <a:srgbClr val="FFC000"/>
                </a:solidFill>
              </a:rPr>
              <a:t>DLT/Blockchain and Telemedicine</a:t>
            </a:r>
          </a:p>
        </p:txBody>
      </p:sp>
      <p:sp>
        <p:nvSpPr>
          <p:cNvPr id="25" name="Content Placeholder 21">
            <a:extLst>
              <a:ext uri="{FF2B5EF4-FFF2-40B4-BE49-F238E27FC236}">
                <a16:creationId xmlns:a16="http://schemas.microsoft.com/office/drawing/2014/main" id="{8DC684AB-8623-4BE2-8F6A-F2A9A981B987}"/>
              </a:ext>
            </a:extLst>
          </p:cNvPr>
          <p:cNvSpPr>
            <a:spLocks noGrp="1"/>
          </p:cNvSpPr>
          <p:nvPr>
            <p:ph idx="1"/>
          </p:nvPr>
        </p:nvSpPr>
        <p:spPr>
          <a:xfrm>
            <a:off x="685621" y="2084550"/>
            <a:ext cx="6604234" cy="4427337"/>
          </a:xfrm>
        </p:spPr>
        <p:txBody>
          <a:bodyPr>
            <a:normAutofit/>
          </a:bodyPr>
          <a:lstStyle/>
          <a:p>
            <a:r>
              <a:rPr lang="en-GB" sz="2800" dirty="0"/>
              <a:t>DLT apps  to facilitate consultations by patients with a specialist located anywhere in the country or further afield.</a:t>
            </a:r>
          </a:p>
          <a:p>
            <a:r>
              <a:rPr lang="en-GB" sz="2800" dirty="0"/>
              <a:t> Telemedicine hitherto hampered by costly video-based telecommunication and inaccessibility of a patient’s medical records to the consulting physician</a:t>
            </a:r>
          </a:p>
          <a:p>
            <a:r>
              <a:rPr lang="en-GB" sz="2800" dirty="0"/>
              <a:t> Ability to deliver services remotely is a strategic asset for any healthcare provider</a:t>
            </a:r>
          </a:p>
          <a:p>
            <a:endParaRPr lang="en-GB" dirty="0"/>
          </a:p>
          <a:p>
            <a:endParaRPr lang="en-US" dirty="0"/>
          </a:p>
        </p:txBody>
      </p:sp>
    </p:spTree>
    <p:extLst>
      <p:ext uri="{BB962C8B-B14F-4D97-AF65-F5344CB8AC3E}">
        <p14:creationId xmlns:p14="http://schemas.microsoft.com/office/powerpoint/2010/main" val="232926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14">
            <a:extLst>
              <a:ext uri="{FF2B5EF4-FFF2-40B4-BE49-F238E27FC236}">
                <a16:creationId xmlns:a16="http://schemas.microsoft.com/office/drawing/2014/main" id="{F8304CC6-5AA1-4EA8-BE43-131434EDFDBE}"/>
              </a:ext>
            </a:extLst>
          </p:cNvPr>
          <p:cNvPicPr>
            <a:picLocks noChangeAspect="1"/>
          </p:cNvPicPr>
          <p:nvPr/>
        </p:nvPicPr>
        <p:blipFill>
          <a:blip r:embed="rId2"/>
          <a:stretch>
            <a:fillRect/>
          </a:stretch>
        </p:blipFill>
        <p:spPr>
          <a:xfrm>
            <a:off x="5721769" y="1942246"/>
            <a:ext cx="6226031" cy="4150688"/>
          </a:xfrm>
          <a:prstGeom prst="rect">
            <a:avLst/>
          </a:prstGeom>
        </p:spPr>
      </p:pic>
      <p:pic>
        <p:nvPicPr>
          <p:cNvPr id="17" name="Picture 16">
            <a:extLst>
              <a:ext uri="{FF2B5EF4-FFF2-40B4-BE49-F238E27FC236}">
                <a16:creationId xmlns:a16="http://schemas.microsoft.com/office/drawing/2014/main" id="{D5AFB5E5-7F68-4D88-B3EF-4928654B40A9}"/>
              </a:ext>
            </a:extLst>
          </p:cNvPr>
          <p:cNvPicPr>
            <a:picLocks noChangeAspect="1"/>
          </p:cNvPicPr>
          <p:nvPr/>
        </p:nvPicPr>
        <p:blipFill>
          <a:blip r:embed="rId3"/>
          <a:stretch>
            <a:fillRect/>
          </a:stretch>
        </p:blipFill>
        <p:spPr>
          <a:xfrm>
            <a:off x="5201300" y="1942246"/>
            <a:ext cx="6524201" cy="4340133"/>
          </a:xfrm>
          <a:prstGeom prst="rect">
            <a:avLst/>
          </a:prstGeom>
        </p:spPr>
      </p:pic>
      <p:sp>
        <p:nvSpPr>
          <p:cNvPr id="2" name="Title 1">
            <a:extLst>
              <a:ext uri="{FF2B5EF4-FFF2-40B4-BE49-F238E27FC236}">
                <a16:creationId xmlns:a16="http://schemas.microsoft.com/office/drawing/2014/main" id="{F54727B0-4354-423F-9298-3F5163C83828}"/>
              </a:ext>
            </a:extLst>
          </p:cNvPr>
          <p:cNvSpPr>
            <a:spLocks noGrp="1"/>
          </p:cNvSpPr>
          <p:nvPr>
            <p:ph type="title"/>
          </p:nvPr>
        </p:nvSpPr>
        <p:spPr>
          <a:xfrm>
            <a:off x="685621" y="381000"/>
            <a:ext cx="9980793" cy="1371600"/>
          </a:xfrm>
        </p:spPr>
        <p:txBody>
          <a:bodyPr>
            <a:normAutofit/>
          </a:bodyPr>
          <a:lstStyle/>
          <a:p>
            <a:r>
              <a:rPr lang="en-GB" dirty="0">
                <a:solidFill>
                  <a:srgbClr val="FFC000"/>
                </a:solidFill>
              </a:rPr>
              <a:t>DLT/Blockchain and Telemedicine</a:t>
            </a:r>
          </a:p>
        </p:txBody>
      </p:sp>
      <p:sp>
        <p:nvSpPr>
          <p:cNvPr id="25" name="Content Placeholder 21">
            <a:extLst>
              <a:ext uri="{FF2B5EF4-FFF2-40B4-BE49-F238E27FC236}">
                <a16:creationId xmlns:a16="http://schemas.microsoft.com/office/drawing/2014/main" id="{8DC684AB-8623-4BE2-8F6A-F2A9A981B987}"/>
              </a:ext>
            </a:extLst>
          </p:cNvPr>
          <p:cNvSpPr>
            <a:spLocks noGrp="1"/>
          </p:cNvSpPr>
          <p:nvPr>
            <p:ph idx="1"/>
          </p:nvPr>
        </p:nvSpPr>
        <p:spPr>
          <a:xfrm>
            <a:off x="685621" y="2194882"/>
            <a:ext cx="4611392" cy="4023077"/>
          </a:xfrm>
        </p:spPr>
        <p:txBody>
          <a:bodyPr>
            <a:normAutofit/>
          </a:bodyPr>
          <a:lstStyle/>
          <a:p>
            <a:r>
              <a:rPr lang="en-GB" sz="3200" dirty="0"/>
              <a:t>Costly dedicated specialist equipment not necessary to establish this service</a:t>
            </a:r>
          </a:p>
          <a:p>
            <a:endParaRPr lang="en-US" dirty="0"/>
          </a:p>
        </p:txBody>
      </p:sp>
    </p:spTree>
    <p:extLst>
      <p:ext uri="{BB962C8B-B14F-4D97-AF65-F5344CB8AC3E}">
        <p14:creationId xmlns:p14="http://schemas.microsoft.com/office/powerpoint/2010/main" val="335296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4"/>
                                        </p:tgtEl>
                                      </p:cBhvr>
                                    </p:animEffect>
                                    <p:set>
                                      <p:cBhvr>
                                        <p:cTn id="7" dur="1" fill="hold">
                                          <p:stCondLst>
                                            <p:cond delay="1999"/>
                                          </p:stCondLst>
                                        </p:cTn>
                                        <p:tgtEl>
                                          <p:spTgt spid="24"/>
                                        </p:tgtEl>
                                        <p:attrNameLst>
                                          <p:attrName>style.visibility</p:attrName>
                                        </p:attrNameLst>
                                      </p:cBhvr>
                                      <p:to>
                                        <p:strVal val="hidden"/>
                                      </p:to>
                                    </p:set>
                                  </p:childTnLst>
                                </p:cTn>
                              </p:par>
                            </p:childTnLst>
                          </p:cTn>
                        </p:par>
                        <p:par>
                          <p:cTn id="8" fill="hold">
                            <p:stCondLst>
                              <p:cond delay="2000"/>
                            </p:stCondLst>
                            <p:childTnLst>
                              <p:par>
                                <p:cTn id="9" presetID="1" presetClass="entr" presetSubtype="0" fill="hold" nodeType="afterEffect">
                                  <p:stCondLst>
                                    <p:cond delay="750"/>
                                  </p:stCondLst>
                                  <p:childTnLst>
                                    <p:set>
                                      <p:cBhvr>
                                        <p:cTn id="10" dur="1" fill="hold">
                                          <p:stCondLst>
                                            <p:cond delay="199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125DDB-6862-4DAF-A1DA-2CB32A5B22AD}"/>
              </a:ext>
            </a:extLst>
          </p:cNvPr>
          <p:cNvSpPr>
            <a:spLocks noGrp="1"/>
          </p:cNvSpPr>
          <p:nvPr>
            <p:ph idx="1"/>
          </p:nvPr>
        </p:nvSpPr>
        <p:spPr/>
        <p:txBody>
          <a:bodyPr/>
          <a:lstStyle/>
          <a:p>
            <a:endParaRPr lang="en-GB" dirty="0"/>
          </a:p>
          <a:p>
            <a:endParaRPr lang="en-GB" dirty="0"/>
          </a:p>
          <a:p>
            <a:endParaRPr lang="en-GB" dirty="0"/>
          </a:p>
          <a:p>
            <a:endParaRPr lang="en-GB" dirty="0"/>
          </a:p>
          <a:p>
            <a:pPr marL="0" indent="0" algn="ctr">
              <a:buNone/>
            </a:pPr>
            <a:r>
              <a:rPr lang="en-GB" sz="5398" i="1" dirty="0">
                <a:latin typeface="Bradley Hand ITC" panose="03070402050302030203" pitchFamily="66" charset="0"/>
              </a:rPr>
              <a:t>…to sum up</a:t>
            </a:r>
          </a:p>
        </p:txBody>
      </p:sp>
    </p:spTree>
    <p:extLst>
      <p:ext uri="{BB962C8B-B14F-4D97-AF65-F5344CB8AC3E}">
        <p14:creationId xmlns:p14="http://schemas.microsoft.com/office/powerpoint/2010/main" val="233966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p:cTn id="7" dur="1250" fill="hold"/>
                                        <p:tgtEl>
                                          <p:spTgt spid="3">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1250" fill="hold"/>
                                        <p:tgtEl>
                                          <p:spTgt spid="3">
                                            <p:txEl>
                                              <p:pRg st="4" end="4"/>
                                            </p:txEl>
                                          </p:spTgt>
                                        </p:tgtEl>
                                        <p:attrNameLst>
                                          <p:attrName>ppt_y</p:attrName>
                                        </p:attrNameLst>
                                      </p:cBhvr>
                                      <p:tavLst>
                                        <p:tav tm="0">
                                          <p:val>
                                            <p:strVal val="#ppt_y"/>
                                          </p:val>
                                        </p:tav>
                                        <p:tav tm="100000">
                                          <p:val>
                                            <p:strVal val="#ppt_y"/>
                                          </p:val>
                                        </p:tav>
                                      </p:tavLst>
                                    </p:anim>
                                    <p:anim calcmode="lin" valueType="num">
                                      <p:cBhvr>
                                        <p:cTn id="9" dur="1250" fill="hold"/>
                                        <p:tgtEl>
                                          <p:spTgt spid="3">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1250" fill="hold"/>
                                        <p:tgtEl>
                                          <p:spTgt spid="3">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250" tmFilter="0,0; .5, 1; 1, 1"/>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D7C69-DF35-477C-A452-D2C656CC54DD}"/>
              </a:ext>
            </a:extLst>
          </p:cNvPr>
          <p:cNvSpPr>
            <a:spLocks noGrp="1"/>
          </p:cNvSpPr>
          <p:nvPr>
            <p:ph type="title"/>
          </p:nvPr>
        </p:nvSpPr>
        <p:spPr>
          <a:xfrm>
            <a:off x="434274" y="141387"/>
            <a:ext cx="11410672" cy="1292691"/>
          </a:xfrm>
        </p:spPr>
        <p:txBody>
          <a:bodyPr/>
          <a:lstStyle/>
          <a:p>
            <a:r>
              <a:rPr lang="en-GB" dirty="0">
                <a:solidFill>
                  <a:srgbClr val="FFC000"/>
                </a:solidFill>
              </a:rPr>
              <a:t>Benefits: healthcare provider</a:t>
            </a:r>
          </a:p>
        </p:txBody>
      </p:sp>
      <p:sp>
        <p:nvSpPr>
          <p:cNvPr id="3" name="Content Placeholder 2">
            <a:extLst>
              <a:ext uri="{FF2B5EF4-FFF2-40B4-BE49-F238E27FC236}">
                <a16:creationId xmlns:a16="http://schemas.microsoft.com/office/drawing/2014/main" id="{12A2C97A-378C-431D-9795-27A07B6B209E}"/>
              </a:ext>
            </a:extLst>
          </p:cNvPr>
          <p:cNvSpPr>
            <a:spLocks noGrp="1"/>
          </p:cNvSpPr>
          <p:nvPr>
            <p:ph idx="1"/>
          </p:nvPr>
        </p:nvSpPr>
        <p:spPr>
          <a:xfrm>
            <a:off x="434274" y="1932782"/>
            <a:ext cx="8252426" cy="4808586"/>
          </a:xfrm>
        </p:spPr>
        <p:txBody>
          <a:bodyPr>
            <a:normAutofit fontScale="32500" lnSpcReduction="20000"/>
          </a:bodyPr>
          <a:lstStyle/>
          <a:p>
            <a:pPr>
              <a:lnSpc>
                <a:spcPct val="100000"/>
              </a:lnSpc>
            </a:pPr>
            <a:r>
              <a:rPr lang="en-GB" sz="6800" dirty="0"/>
              <a:t>Instant access of patients’ complete medical records facilitating enhanced care quality 	 	</a:t>
            </a:r>
          </a:p>
          <a:p>
            <a:pPr>
              <a:lnSpc>
                <a:spcPct val="100000"/>
              </a:lnSpc>
            </a:pPr>
            <a:r>
              <a:rPr lang="en-GB" sz="6800" dirty="0"/>
              <a:t>Reduced need for expensive servers and recurrent data security expenses translating into markedly reduced IT capital and maintenance costs </a:t>
            </a:r>
          </a:p>
          <a:p>
            <a:pPr>
              <a:lnSpc>
                <a:spcPct val="100000"/>
              </a:lnSpc>
            </a:pPr>
            <a:r>
              <a:rPr lang="en-GB" sz="6800" dirty="0"/>
              <a:t>Enhanced quality and reliability of care quality data 	</a:t>
            </a:r>
          </a:p>
          <a:p>
            <a:pPr>
              <a:lnSpc>
                <a:spcPct val="100000"/>
              </a:lnSpc>
            </a:pPr>
            <a:r>
              <a:rPr lang="en-GB" sz="6800" dirty="0"/>
              <a:t>Reduced medical errors and delayed intervention 		</a:t>
            </a:r>
          </a:p>
          <a:p>
            <a:pPr>
              <a:lnSpc>
                <a:spcPct val="100000"/>
              </a:lnSpc>
            </a:pPr>
            <a:r>
              <a:rPr lang="en-GB" sz="6800" dirty="0"/>
              <a:t>Transformed engagement with partners and enhanced liquidity through automated settlements via smart contracts 	</a:t>
            </a:r>
          </a:p>
          <a:p>
            <a:r>
              <a:rPr lang="en-GB" sz="6800" dirty="0"/>
              <a:t>Ability to expand reach through telemedicine services </a:t>
            </a:r>
            <a:r>
              <a:rPr lang="en-GB" sz="4400" dirty="0"/>
              <a:t>	</a:t>
            </a:r>
          </a:p>
          <a:p>
            <a:pPr marL="0" indent="0">
              <a:buNone/>
            </a:pPr>
            <a:r>
              <a:rPr lang="en-GB" dirty="0"/>
              <a:t>	</a:t>
            </a:r>
          </a:p>
          <a:p>
            <a:pPr marL="0" indent="0">
              <a:buNone/>
            </a:pPr>
            <a:r>
              <a:rPr lang="en-GB" dirty="0"/>
              <a:t>	</a:t>
            </a:r>
          </a:p>
          <a:p>
            <a:endParaRPr lang="en-GB" dirty="0"/>
          </a:p>
          <a:p>
            <a:endParaRPr lang="en-GB" dirty="0"/>
          </a:p>
          <a:p>
            <a:endParaRPr lang="en-GB" dirty="0"/>
          </a:p>
          <a:p>
            <a:endParaRPr lang="en-GB" dirty="0"/>
          </a:p>
        </p:txBody>
      </p:sp>
      <p:pic>
        <p:nvPicPr>
          <p:cNvPr id="6" name="Picture 5">
            <a:extLst>
              <a:ext uri="{FF2B5EF4-FFF2-40B4-BE49-F238E27FC236}">
                <a16:creationId xmlns:a16="http://schemas.microsoft.com/office/drawing/2014/main" id="{549A3970-DE19-42A4-9E7F-E710CDE8461A}"/>
              </a:ext>
            </a:extLst>
          </p:cNvPr>
          <p:cNvPicPr>
            <a:picLocks noChangeAspect="1"/>
          </p:cNvPicPr>
          <p:nvPr/>
        </p:nvPicPr>
        <p:blipFill>
          <a:blip r:embed="rId2"/>
          <a:stretch>
            <a:fillRect/>
          </a:stretch>
        </p:blipFill>
        <p:spPr>
          <a:xfrm>
            <a:off x="8542683" y="1932781"/>
            <a:ext cx="3510241" cy="1846733"/>
          </a:xfrm>
          <a:prstGeom prst="rect">
            <a:avLst/>
          </a:prstGeom>
        </p:spPr>
      </p:pic>
    </p:spTree>
    <p:extLst>
      <p:ext uri="{BB962C8B-B14F-4D97-AF65-F5344CB8AC3E}">
        <p14:creationId xmlns:p14="http://schemas.microsoft.com/office/powerpoint/2010/main" val="266828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D7C69-DF35-477C-A452-D2C656CC54DD}"/>
              </a:ext>
            </a:extLst>
          </p:cNvPr>
          <p:cNvSpPr>
            <a:spLocks noGrp="1"/>
          </p:cNvSpPr>
          <p:nvPr>
            <p:ph type="title"/>
          </p:nvPr>
        </p:nvSpPr>
        <p:spPr>
          <a:xfrm>
            <a:off x="549796" y="188640"/>
            <a:ext cx="8608358" cy="1292691"/>
          </a:xfrm>
        </p:spPr>
        <p:txBody>
          <a:bodyPr/>
          <a:lstStyle/>
          <a:p>
            <a:r>
              <a:rPr lang="en-GB" dirty="0">
                <a:solidFill>
                  <a:srgbClr val="FFC000"/>
                </a:solidFill>
              </a:rPr>
              <a:t>Benefits: Government/Health authorities</a:t>
            </a:r>
          </a:p>
        </p:txBody>
      </p:sp>
      <p:sp>
        <p:nvSpPr>
          <p:cNvPr id="3" name="Content Placeholder 2">
            <a:extLst>
              <a:ext uri="{FF2B5EF4-FFF2-40B4-BE49-F238E27FC236}">
                <a16:creationId xmlns:a16="http://schemas.microsoft.com/office/drawing/2014/main" id="{12A2C97A-378C-431D-9795-27A07B6B209E}"/>
              </a:ext>
            </a:extLst>
          </p:cNvPr>
          <p:cNvSpPr>
            <a:spLocks noGrp="1"/>
          </p:cNvSpPr>
          <p:nvPr>
            <p:ph idx="1"/>
          </p:nvPr>
        </p:nvSpPr>
        <p:spPr>
          <a:xfrm>
            <a:off x="406293" y="2172867"/>
            <a:ext cx="11160727" cy="4424485"/>
          </a:xfrm>
        </p:spPr>
        <p:txBody>
          <a:bodyPr>
            <a:noAutofit/>
          </a:bodyPr>
          <a:lstStyle/>
          <a:p>
            <a:pPr>
              <a:lnSpc>
                <a:spcPct val="100000"/>
              </a:lnSpc>
            </a:pPr>
            <a:r>
              <a:rPr lang="en-GB" dirty="0"/>
              <a:t>Enhanced capacity for public health planning via reliable up to date comprehensive data 	</a:t>
            </a:r>
          </a:p>
          <a:p>
            <a:pPr>
              <a:lnSpc>
                <a:spcPct val="100000"/>
              </a:lnSpc>
            </a:pPr>
            <a:r>
              <a:rPr lang="en-GB" dirty="0"/>
              <a:t>Enhanced capability for surveillance of drugs safety and effectiveness 		 	</a:t>
            </a:r>
          </a:p>
          <a:p>
            <a:pPr>
              <a:lnSpc>
                <a:spcPct val="100000"/>
              </a:lnSpc>
            </a:pPr>
            <a:r>
              <a:rPr lang="en-GB" dirty="0"/>
              <a:t>Improved ability to monitor quality of care across service providers 	</a:t>
            </a:r>
          </a:p>
          <a:p>
            <a:pPr>
              <a:lnSpc>
                <a:spcPct val="100000"/>
              </a:lnSpc>
            </a:pPr>
            <a:r>
              <a:rPr lang="en-GB" dirty="0"/>
              <a:t>Enhanced ability for more accurate modelling for risk and resource planning and allocation 				</a:t>
            </a:r>
          </a:p>
          <a:p>
            <a:pPr>
              <a:lnSpc>
                <a:spcPct val="100000"/>
              </a:lnSpc>
            </a:pPr>
            <a:r>
              <a:rPr lang="en-GB" dirty="0"/>
              <a:t>Ability to reaffirm commitment to accuracy, timeliness, and shared-decision making as achievable care quality standards 	</a:t>
            </a:r>
          </a:p>
          <a:p>
            <a:pPr marL="0" indent="0">
              <a:lnSpc>
                <a:spcPct val="100000"/>
              </a:lnSpc>
              <a:buNone/>
            </a:pPr>
            <a:r>
              <a:rPr lang="en-GB" dirty="0"/>
              <a:t>	</a:t>
            </a:r>
          </a:p>
          <a:p>
            <a:pPr marL="0" indent="0">
              <a:buNone/>
            </a:pPr>
            <a:r>
              <a:rPr lang="en-GB" dirty="0"/>
              <a:t>	</a:t>
            </a: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26753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D7C69-DF35-477C-A452-D2C656CC54DD}"/>
              </a:ext>
            </a:extLst>
          </p:cNvPr>
          <p:cNvSpPr>
            <a:spLocks noGrp="1"/>
          </p:cNvSpPr>
          <p:nvPr>
            <p:ph type="title"/>
          </p:nvPr>
        </p:nvSpPr>
        <p:spPr>
          <a:xfrm>
            <a:off x="405780" y="109827"/>
            <a:ext cx="9409358" cy="1292691"/>
          </a:xfrm>
        </p:spPr>
        <p:txBody>
          <a:bodyPr/>
          <a:lstStyle/>
          <a:p>
            <a:r>
              <a:rPr lang="en-GB" dirty="0">
                <a:solidFill>
                  <a:srgbClr val="FFC000"/>
                </a:solidFill>
              </a:rPr>
              <a:t>Benefits: researchers/developers</a:t>
            </a:r>
          </a:p>
        </p:txBody>
      </p:sp>
      <p:sp>
        <p:nvSpPr>
          <p:cNvPr id="3" name="Content Placeholder 2">
            <a:extLst>
              <a:ext uri="{FF2B5EF4-FFF2-40B4-BE49-F238E27FC236}">
                <a16:creationId xmlns:a16="http://schemas.microsoft.com/office/drawing/2014/main" id="{12A2C97A-378C-431D-9795-27A07B6B209E}"/>
              </a:ext>
            </a:extLst>
          </p:cNvPr>
          <p:cNvSpPr>
            <a:spLocks noGrp="1"/>
          </p:cNvSpPr>
          <p:nvPr>
            <p:ph idx="1"/>
          </p:nvPr>
        </p:nvSpPr>
        <p:spPr>
          <a:xfrm>
            <a:off x="463429" y="1916832"/>
            <a:ext cx="8982910" cy="4799781"/>
          </a:xfrm>
        </p:spPr>
        <p:txBody>
          <a:bodyPr>
            <a:noAutofit/>
          </a:bodyPr>
          <a:lstStyle/>
          <a:p>
            <a:pPr>
              <a:lnSpc>
                <a:spcPct val="100000"/>
              </a:lnSpc>
            </a:pPr>
            <a:r>
              <a:rPr lang="en-GB" dirty="0"/>
              <a:t>Seamless access to real-time anonymised patient health data will save time, money and effort and greatly enhance research efficiency 		</a:t>
            </a:r>
          </a:p>
          <a:p>
            <a:pPr>
              <a:lnSpc>
                <a:spcPct val="100000"/>
              </a:lnSpc>
            </a:pPr>
            <a:r>
              <a:rPr lang="en-GB" dirty="0"/>
              <a:t>Increased interoperability with similar dApps facilitating merging of data 			 	</a:t>
            </a:r>
          </a:p>
          <a:p>
            <a:pPr>
              <a:lnSpc>
                <a:spcPct val="100000"/>
              </a:lnSpc>
            </a:pPr>
            <a:r>
              <a:rPr lang="en-GB" dirty="0"/>
              <a:t>Improved ability to develop and exploit neural networks 		</a:t>
            </a:r>
          </a:p>
          <a:p>
            <a:pPr>
              <a:lnSpc>
                <a:spcPct val="100000"/>
              </a:lnSpc>
            </a:pPr>
            <a:r>
              <a:rPr lang="en-GB" dirty="0"/>
              <a:t>Improved ability to develop and deploy health monitoring Applications and wearables 			</a:t>
            </a:r>
          </a:p>
          <a:p>
            <a:pPr>
              <a:lnSpc>
                <a:spcPct val="100000"/>
              </a:lnSpc>
            </a:pPr>
            <a:r>
              <a:rPr lang="en-GB" dirty="0"/>
              <a:t>Significantly improved opportunities for innovation due to reliable and comprehensive data that is instant, dynamic, and up to date 		</a:t>
            </a:r>
          </a:p>
          <a:p>
            <a:pPr marL="0" indent="0">
              <a:buNone/>
            </a:pPr>
            <a:r>
              <a:rPr lang="en-GB" dirty="0"/>
              <a:t>	</a:t>
            </a:r>
          </a:p>
          <a:p>
            <a:endParaRPr lang="en-GB" dirty="0"/>
          </a:p>
          <a:p>
            <a:endParaRPr lang="en-GB" dirty="0"/>
          </a:p>
          <a:p>
            <a:endParaRPr lang="en-GB" dirty="0"/>
          </a:p>
          <a:p>
            <a:endParaRPr lang="en-GB" dirty="0"/>
          </a:p>
        </p:txBody>
      </p:sp>
      <p:pic>
        <p:nvPicPr>
          <p:cNvPr id="6" name="Picture 5" descr="A person smiling for the camera&#10;&#10;Description generated with very high confidence">
            <a:extLst>
              <a:ext uri="{FF2B5EF4-FFF2-40B4-BE49-F238E27FC236}">
                <a16:creationId xmlns:a16="http://schemas.microsoft.com/office/drawing/2014/main" id="{0B2FFCC2-F61B-4A4E-88D2-5E741D3E21D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532" b="93882" l="481" r="99359">
                        <a14:foregroundMark x1="89583" y1="52532" x2="92628" y2="62553"/>
                        <a14:foregroundMark x1="92628" y1="62553" x2="89583" y2="71730"/>
                        <a14:foregroundMark x1="89583" y1="71730" x2="91186" y2="81646"/>
                        <a14:foregroundMark x1="91186" y1="81646" x2="32051" y2="83861"/>
                        <a14:foregroundMark x1="32051" y1="83861" x2="28686" y2="93460"/>
                        <a14:foregroundMark x1="28686" y1="93460" x2="87340" y2="93565"/>
                        <a14:foregroundMark x1="87340" y1="93565" x2="99038" y2="87658"/>
                        <a14:foregroundMark x1="99038" y1="87658" x2="98878" y2="54325"/>
                        <a14:foregroundMark x1="98878" y1="54325" x2="84615" y2="52215"/>
                        <a14:foregroundMark x1="84615" y1="52215" x2="90385" y2="60865"/>
                        <a14:foregroundMark x1="90385" y1="60865" x2="92949" y2="61181"/>
                        <a14:foregroundMark x1="95513" y1="53481" x2="96314" y2="73101"/>
                        <a14:foregroundMark x1="96314" y1="73101" x2="91346" y2="82068"/>
                        <a14:foregroundMark x1="91346" y1="82068" x2="31731" y2="84599"/>
                        <a14:foregroundMark x1="31731" y1="84599" x2="35096" y2="93776"/>
                        <a14:foregroundMark x1="35096" y1="93776" x2="66506" y2="93776"/>
                        <a14:foregroundMark x1="66506" y1="93776" x2="82051" y2="93565"/>
                        <a14:foregroundMark x1="82051" y1="93565" x2="96955" y2="93565"/>
                        <a14:foregroundMark x1="96955" y1="93565" x2="99679" y2="59810"/>
                        <a14:foregroundMark x1="99679" y1="59810" x2="96955" y2="54747"/>
                        <a14:foregroundMark x1="96474" y1="85127" x2="35577" y2="84283"/>
                        <a14:foregroundMark x1="35577" y1="84283" x2="28365" y2="93460"/>
                        <a14:foregroundMark x1="28365" y1="93460" x2="43429" y2="95359"/>
                        <a14:foregroundMark x1="43429" y1="95359" x2="89103" y2="92932"/>
                        <a14:foregroundMark x1="89103" y1="92932" x2="97596" y2="85443"/>
                        <a14:foregroundMark x1="97596" y1="85443" x2="97596" y2="85443"/>
                        <a14:foregroundMark x1="27564" y1="89135" x2="41026" y2="85970"/>
                        <a14:foregroundMark x1="41026" y1="85970" x2="55929" y2="85549"/>
                        <a14:foregroundMark x1="55929" y1="85549" x2="65224" y2="93038"/>
                        <a14:foregroundMark x1="65224" y1="93038" x2="30609" y2="93882"/>
                        <a14:foregroundMark x1="30609" y1="93882" x2="27885" y2="89241"/>
                        <a14:foregroundMark x1="50000" y1="78797" x2="35096" y2="78797"/>
                        <a14:foregroundMark x1="35096" y1="78797" x2="50000" y2="81857"/>
                        <a14:foregroundMark x1="50000" y1="81857" x2="51442" y2="78481"/>
                        <a14:foregroundMark x1="38622" y1="78903" x2="37660" y2="80063"/>
                        <a14:foregroundMark x1="37981" y1="78797" x2="37019" y2="78481"/>
                        <a14:foregroundMark x1="38782" y1="78797" x2="38782" y2="78797"/>
                        <a14:foregroundMark x1="38301" y1="79430" x2="37019" y2="79219"/>
                        <a14:foregroundMark x1="37660" y1="80274" x2="37019" y2="79852"/>
                        <a14:foregroundMark x1="37821" y1="79852" x2="37019" y2="79325"/>
                        <a14:foregroundMark x1="57692" y1="52848" x2="56410" y2="52215"/>
                        <a14:foregroundMark x1="36218" y1="78481" x2="27404" y2="85759"/>
                        <a14:foregroundMark x1="27404" y1="85759" x2="36538" y2="78586"/>
                        <a14:foregroundMark x1="36538" y1="78586" x2="37019" y2="77215"/>
                        <a14:foregroundMark x1="48558" y1="76688" x2="34295" y2="76688"/>
                        <a14:foregroundMark x1="34295" y1="76688" x2="28365" y2="85549"/>
                        <a14:foregroundMark x1="28365" y1="85549" x2="42308" y2="82173"/>
                        <a14:foregroundMark x1="42308" y1="82173" x2="48077" y2="76899"/>
                        <a14:foregroundMark x1="47115" y1="76477" x2="31731" y2="78692"/>
                        <a14:foregroundMark x1="31731" y1="78692" x2="26442" y2="80802"/>
                        <a14:foregroundMark x1="28686" y1="79430" x2="44071" y2="81435"/>
                        <a14:foregroundMark x1="44071" y1="81435" x2="29647" y2="79536"/>
                        <a14:foregroundMark x1="29647" y1="79536" x2="29487" y2="79641"/>
                        <a14:foregroundMark x1="27885" y1="81224" x2="28686" y2="80591"/>
                        <a14:foregroundMark x1="95192" y1="5274" x2="5769" y2="5907"/>
                        <a14:foregroundMark x1="5769" y1="5907" x2="33333" y2="14030"/>
                        <a14:foregroundMark x1="33333" y1="14030" x2="93429" y2="9599"/>
                        <a14:foregroundMark x1="93429" y1="9599" x2="95353" y2="4536"/>
                        <a14:foregroundMark x1="1923" y1="4219" x2="65064" y2="6118"/>
                        <a14:foregroundMark x1="65064" y1="6118" x2="53205" y2="11814"/>
                        <a14:foregroundMark x1="53205" y1="11814" x2="7532" y2="13713"/>
                        <a14:foregroundMark x1="7532" y1="13713" x2="481" y2="5063"/>
                        <a14:foregroundMark x1="481" y1="5063" x2="1763" y2="2532"/>
                        <a14:foregroundMark x1="26923" y1="5907" x2="42147" y2="5696"/>
                        <a14:foregroundMark x1="42147" y1="5696" x2="33814" y2="13608"/>
                        <a14:foregroundMark x1="33814" y1="13608" x2="25481" y2="5802"/>
                        <a14:foregroundMark x1="25481" y1="5802" x2="25641" y2="4641"/>
                        <a14:foregroundMark x1="76923" y1="6646" x2="89583" y2="11920"/>
                        <a14:foregroundMark x1="89583" y1="11920" x2="75321" y2="7489"/>
                        <a14:foregroundMark x1="75321" y1="7489" x2="74519" y2="7489"/>
                        <a14:foregroundMark x1="69231" y1="6646" x2="84295" y2="6646"/>
                        <a14:foregroundMark x1="84295" y1="6646" x2="74038" y2="13397"/>
                        <a14:foregroundMark x1="74038" y1="13397" x2="69712" y2="4747"/>
                        <a14:foregroundMark x1="67949" y1="9177" x2="84135" y2="9283"/>
                        <a14:foregroundMark x1="84135" y1="9283" x2="94712" y2="15823"/>
                        <a14:foregroundMark x1="94712" y1="15823" x2="80449" y2="15612"/>
                        <a14:foregroundMark x1="80449" y1="15612" x2="70833" y2="9916"/>
                      </a14:backgroundRemoval>
                    </a14:imgEffect>
                  </a14:imgLayer>
                </a14:imgProps>
              </a:ext>
            </a:extLst>
          </a:blip>
          <a:srcRect t="4945" b="6385"/>
          <a:stretch/>
        </p:blipFill>
        <p:spPr>
          <a:xfrm>
            <a:off x="8718471" y="1388460"/>
            <a:ext cx="3361545" cy="4528365"/>
          </a:xfrm>
          <a:prstGeom prst="rect">
            <a:avLst/>
          </a:prstGeom>
        </p:spPr>
      </p:pic>
    </p:spTree>
    <p:extLst>
      <p:ext uri="{BB962C8B-B14F-4D97-AF65-F5344CB8AC3E}">
        <p14:creationId xmlns:p14="http://schemas.microsoft.com/office/powerpoint/2010/main" val="3439831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D7C69-DF35-477C-A452-D2C656CC54DD}"/>
              </a:ext>
            </a:extLst>
          </p:cNvPr>
          <p:cNvSpPr>
            <a:spLocks noGrp="1"/>
          </p:cNvSpPr>
          <p:nvPr>
            <p:ph type="title"/>
          </p:nvPr>
        </p:nvSpPr>
        <p:spPr>
          <a:xfrm>
            <a:off x="549796" y="141387"/>
            <a:ext cx="11295150" cy="1292691"/>
          </a:xfrm>
        </p:spPr>
        <p:txBody>
          <a:bodyPr/>
          <a:lstStyle/>
          <a:p>
            <a:r>
              <a:rPr lang="en-GB" dirty="0">
                <a:solidFill>
                  <a:srgbClr val="FFC000"/>
                </a:solidFill>
              </a:rPr>
              <a:t>Benefits: patient</a:t>
            </a:r>
          </a:p>
        </p:txBody>
      </p:sp>
      <p:sp>
        <p:nvSpPr>
          <p:cNvPr id="3" name="Content Placeholder 2">
            <a:extLst>
              <a:ext uri="{FF2B5EF4-FFF2-40B4-BE49-F238E27FC236}">
                <a16:creationId xmlns:a16="http://schemas.microsoft.com/office/drawing/2014/main" id="{12A2C97A-378C-431D-9795-27A07B6B209E}"/>
              </a:ext>
            </a:extLst>
          </p:cNvPr>
          <p:cNvSpPr>
            <a:spLocks noGrp="1"/>
          </p:cNvSpPr>
          <p:nvPr>
            <p:ph idx="1"/>
          </p:nvPr>
        </p:nvSpPr>
        <p:spPr>
          <a:xfrm>
            <a:off x="368204" y="1772816"/>
            <a:ext cx="7916625" cy="5084291"/>
          </a:xfrm>
        </p:spPr>
        <p:txBody>
          <a:bodyPr>
            <a:normAutofit fontScale="92500" lnSpcReduction="20000"/>
          </a:bodyPr>
          <a:lstStyle/>
          <a:p>
            <a:r>
              <a:rPr lang="en-GB" dirty="0"/>
              <a:t>Retaining control of own medical records and guaranteed privacy 	</a:t>
            </a:r>
          </a:p>
          <a:p>
            <a:r>
              <a:rPr lang="en-GB" dirty="0"/>
              <a:t>Enhanced security of own medical records 	</a:t>
            </a:r>
          </a:p>
          <a:p>
            <a:r>
              <a:rPr lang="en-GB" dirty="0"/>
              <a:t>Portability hence instant access to own medical records whenever and wherever required 	</a:t>
            </a:r>
          </a:p>
          <a:p>
            <a:r>
              <a:rPr lang="en-GB" dirty="0"/>
              <a:t>Enhanced ability to consult doctors/healthcare personnel of own choice 	</a:t>
            </a:r>
          </a:p>
          <a:p>
            <a:r>
              <a:rPr lang="en-GB" dirty="0"/>
              <a:t>Ability to access telemedicine services, occasionally eliminating need for unnecessary / inconvenient and/or expensive travel</a:t>
            </a:r>
          </a:p>
          <a:p>
            <a:r>
              <a:rPr lang="en-GB" dirty="0"/>
              <a:t> Potential to document own health information on official records 	</a:t>
            </a:r>
          </a:p>
          <a:p>
            <a:r>
              <a:rPr lang="en-GB" dirty="0"/>
              <a:t>Potential for reduction of healthcare costs by eliminating need for unnecessary repeat tests 	</a:t>
            </a:r>
          </a:p>
          <a:p>
            <a:pPr marL="0" indent="0">
              <a:buNone/>
            </a:pPr>
            <a:r>
              <a:rPr lang="en-GB" dirty="0"/>
              <a:t>	</a:t>
            </a:r>
          </a:p>
          <a:p>
            <a:endParaRPr lang="en-GB" dirty="0"/>
          </a:p>
          <a:p>
            <a:endParaRPr lang="en-GB" dirty="0"/>
          </a:p>
          <a:p>
            <a:endParaRPr lang="en-GB" dirty="0"/>
          </a:p>
          <a:p>
            <a:endParaRPr lang="en-GB" dirty="0"/>
          </a:p>
        </p:txBody>
      </p:sp>
      <p:pic>
        <p:nvPicPr>
          <p:cNvPr id="6" name="Picture 5" descr="A person in a blue shirt&#10;&#10;Description generated with very high confidence">
            <a:extLst>
              <a:ext uri="{FF2B5EF4-FFF2-40B4-BE49-F238E27FC236}">
                <a16:creationId xmlns:a16="http://schemas.microsoft.com/office/drawing/2014/main" id="{66E016BE-4CEB-43B0-BCCE-228886B0F160}"/>
              </a:ext>
            </a:extLst>
          </p:cNvPr>
          <p:cNvPicPr>
            <a:picLocks noChangeAspect="1"/>
          </p:cNvPicPr>
          <p:nvPr/>
        </p:nvPicPr>
        <p:blipFill rotWithShape="1">
          <a:blip r:embed="rId2"/>
          <a:srcRect l="27657" r="13692"/>
          <a:stretch/>
        </p:blipFill>
        <p:spPr>
          <a:xfrm>
            <a:off x="8403382" y="1333690"/>
            <a:ext cx="3735779" cy="3421611"/>
          </a:xfrm>
          <a:prstGeom prst="rect">
            <a:avLst/>
          </a:prstGeom>
        </p:spPr>
      </p:pic>
    </p:spTree>
    <p:extLst>
      <p:ext uri="{BB962C8B-B14F-4D97-AF65-F5344CB8AC3E}">
        <p14:creationId xmlns:p14="http://schemas.microsoft.com/office/powerpoint/2010/main" val="3434683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7450BF-8A82-466D-AFBD-DBFF1B620EA2}"/>
              </a:ext>
            </a:extLst>
          </p:cNvPr>
          <p:cNvSpPr txBox="1"/>
          <p:nvPr/>
        </p:nvSpPr>
        <p:spPr>
          <a:xfrm>
            <a:off x="4726260" y="3284984"/>
            <a:ext cx="3240360" cy="461665"/>
          </a:xfrm>
          <a:prstGeom prst="rect">
            <a:avLst/>
          </a:prstGeom>
          <a:noFill/>
        </p:spPr>
        <p:txBody>
          <a:bodyPr wrap="square" rtlCol="0">
            <a:spAutoFit/>
          </a:bodyPr>
          <a:lstStyle/>
          <a:p>
            <a:pPr algn="ctr"/>
            <a:r>
              <a:rPr lang="en-GB" sz="2400" i="1" dirty="0"/>
              <a:t>Video clip</a:t>
            </a:r>
          </a:p>
        </p:txBody>
      </p:sp>
    </p:spTree>
    <p:extLst>
      <p:ext uri="{BB962C8B-B14F-4D97-AF65-F5344CB8AC3E}">
        <p14:creationId xmlns:p14="http://schemas.microsoft.com/office/powerpoint/2010/main" val="159857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E311FA-1E96-4F74-97AF-CA80B66C078E}"/>
              </a:ext>
            </a:extLst>
          </p:cNvPr>
          <p:cNvSpPr txBox="1">
            <a:spLocks noGrp="1"/>
          </p:cNvSpPr>
          <p:nvPr>
            <p:ph type="title"/>
          </p:nvPr>
        </p:nvSpPr>
        <p:spPr>
          <a:xfrm>
            <a:off x="1917700" y="765175"/>
            <a:ext cx="8693150" cy="2819400"/>
          </a:xfrm>
          <a:prstGeom prst="rect">
            <a:avLst/>
          </a:prstGeom>
          <a:noFill/>
        </p:spPr>
        <p:txBody>
          <a:bodyPr wrap="square" rtlCol="0">
            <a:spAutoFit/>
          </a:bodyPr>
          <a:lstStyle/>
          <a:p>
            <a:pPr algn="ctr"/>
            <a:r>
              <a:rPr lang="en-GB" sz="2400" i="1" dirty="0">
                <a:latin typeface="Starliner BTN" panose="020F0507030104060806" pitchFamily="34" charset="0"/>
              </a:rPr>
              <a:t>Thank you</a:t>
            </a:r>
          </a:p>
        </p:txBody>
      </p:sp>
    </p:spTree>
    <p:extLst>
      <p:ext uri="{BB962C8B-B14F-4D97-AF65-F5344CB8AC3E}">
        <p14:creationId xmlns:p14="http://schemas.microsoft.com/office/powerpoint/2010/main" val="897109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F183D3-8DD9-42E9-B111-4E165109768A}"/>
              </a:ext>
            </a:extLst>
          </p:cNvPr>
          <p:cNvSpPr txBox="1"/>
          <p:nvPr/>
        </p:nvSpPr>
        <p:spPr>
          <a:xfrm>
            <a:off x="4726260" y="3284984"/>
            <a:ext cx="3240360" cy="461665"/>
          </a:xfrm>
          <a:prstGeom prst="rect">
            <a:avLst/>
          </a:prstGeom>
          <a:noFill/>
        </p:spPr>
        <p:txBody>
          <a:bodyPr wrap="square" rtlCol="0">
            <a:spAutoFit/>
          </a:bodyPr>
          <a:lstStyle/>
          <a:p>
            <a:pPr algn="ctr"/>
            <a:r>
              <a:rPr lang="en-GB" sz="2400" i="1" dirty="0"/>
              <a:t>Video clip</a:t>
            </a:r>
          </a:p>
        </p:txBody>
      </p:sp>
    </p:spTree>
    <p:extLst>
      <p:ext uri="{BB962C8B-B14F-4D97-AF65-F5344CB8AC3E}">
        <p14:creationId xmlns:p14="http://schemas.microsoft.com/office/powerpoint/2010/main" val="4205325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2">
            <a:extLst>
              <a:ext uri="{FF2B5EF4-FFF2-40B4-BE49-F238E27FC236}">
                <a16:creationId xmlns:a16="http://schemas.microsoft.com/office/drawing/2014/main" id="{2B3E79A0-24A3-44ED-80E6-105A89651647}"/>
              </a:ext>
            </a:extLst>
          </p:cNvPr>
          <p:cNvSpPr>
            <a:spLocks noGrp="1"/>
          </p:cNvSpPr>
          <p:nvPr>
            <p:ph type="title"/>
          </p:nvPr>
        </p:nvSpPr>
        <p:spPr>
          <a:xfrm>
            <a:off x="1269877" y="381000"/>
            <a:ext cx="9396538" cy="1371600"/>
          </a:xfrm>
        </p:spPr>
        <p:txBody>
          <a:bodyPr>
            <a:normAutofit/>
          </a:bodyPr>
          <a:lstStyle/>
          <a:p>
            <a:r>
              <a:rPr lang="en-US" sz="4400" dirty="0">
                <a:solidFill>
                  <a:srgbClr val="FFC000"/>
                </a:solidFill>
              </a:rPr>
              <a:t>Supply chain</a:t>
            </a:r>
          </a:p>
        </p:txBody>
      </p:sp>
      <p:sp>
        <p:nvSpPr>
          <p:cNvPr id="7" name="Content Placeholder 4">
            <a:extLst>
              <a:ext uri="{FF2B5EF4-FFF2-40B4-BE49-F238E27FC236}">
                <a16:creationId xmlns:a16="http://schemas.microsoft.com/office/drawing/2014/main" id="{D333F901-211F-4C1A-9DEC-A36D7C9DA8BE}"/>
              </a:ext>
            </a:extLst>
          </p:cNvPr>
          <p:cNvSpPr txBox="1">
            <a:spLocks/>
          </p:cNvSpPr>
          <p:nvPr/>
        </p:nvSpPr>
        <p:spPr>
          <a:xfrm>
            <a:off x="1197868" y="2204864"/>
            <a:ext cx="8825659" cy="4248472"/>
          </a:xfrm>
          <a:prstGeom prst="rect">
            <a:avLst/>
          </a:prstGeom>
        </p:spPr>
        <p:txBody>
          <a:bodyPr vert="horz" lIns="91440" tIns="45720" rIns="91440" bIns="45720" rtlCol="0">
            <a:normAutofit lnSpcReduction="10000"/>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nSpc>
                <a:spcPct val="100000"/>
              </a:lnSpc>
            </a:pPr>
            <a:r>
              <a:rPr lang="en-GB" sz="2800" dirty="0"/>
              <a:t>End-to-end traceability by all stakeholders</a:t>
            </a:r>
          </a:p>
          <a:p>
            <a:pPr>
              <a:lnSpc>
                <a:spcPct val="100000"/>
              </a:lnSpc>
            </a:pPr>
            <a:r>
              <a:rPr lang="en-GB" sz="2800" dirty="0"/>
              <a:t>Ensuring an unalterable auditable records ledger</a:t>
            </a:r>
          </a:p>
          <a:p>
            <a:pPr>
              <a:lnSpc>
                <a:spcPct val="100000"/>
              </a:lnSpc>
            </a:pPr>
            <a:r>
              <a:rPr lang="en-GB" sz="2800" i="1" dirty="0" err="1">
                <a:solidFill>
                  <a:srgbClr val="FFFF00"/>
                </a:solidFill>
              </a:rPr>
              <a:t>Mediledger</a:t>
            </a:r>
            <a:r>
              <a:rPr lang="en-GB" sz="2800" i="1" dirty="0">
                <a:solidFill>
                  <a:srgbClr val="FFFF00"/>
                </a:solidFill>
              </a:rPr>
              <a:t> Project </a:t>
            </a:r>
            <a:r>
              <a:rPr lang="en-GB" sz="2800" dirty="0"/>
              <a:t>currently piloted by Sanofi, Genentech and Pfizer</a:t>
            </a:r>
            <a:endParaRPr lang="en-GB" dirty="0"/>
          </a:p>
          <a:p>
            <a:r>
              <a:rPr lang="en-GB" sz="2800" dirty="0"/>
              <a:t>Blockchain tech combined with embedded sensors to track environmental conditions  </a:t>
            </a:r>
            <a:r>
              <a:rPr lang="en-GB" sz="2800" dirty="0" err="1"/>
              <a:t>esp</a:t>
            </a:r>
            <a:r>
              <a:rPr lang="en-GB" sz="2800" dirty="0"/>
              <a:t> for temperature-sensitive pharmaceuticals during shipment</a:t>
            </a:r>
          </a:p>
          <a:p>
            <a:r>
              <a:rPr lang="en-GB" sz="2800" dirty="0"/>
              <a:t>Data is immutable and permanently available</a:t>
            </a:r>
          </a:p>
          <a:p>
            <a:pPr marL="0" indent="0">
              <a:lnSpc>
                <a:spcPct val="150000"/>
              </a:lnSpc>
              <a:buFont typeface="Arial" pitchFamily="34" charset="0"/>
              <a:buNone/>
            </a:pPr>
            <a:endParaRPr lang="en-GB" sz="2800" dirty="0"/>
          </a:p>
          <a:p>
            <a:pPr marL="0" indent="0">
              <a:lnSpc>
                <a:spcPct val="150000"/>
              </a:lnSpc>
              <a:buFont typeface="Arial" pitchFamily="34" charset="0"/>
              <a:buNone/>
            </a:pPr>
            <a:endParaRPr lang="en-GB" sz="2800" dirty="0"/>
          </a:p>
          <a:p>
            <a:pPr marL="0" indent="0">
              <a:lnSpc>
                <a:spcPct val="150000"/>
              </a:lnSpc>
              <a:buFont typeface="Arial" pitchFamily="34" charset="0"/>
              <a:buNone/>
            </a:pPr>
            <a:endParaRPr lang="en-GB" sz="2800" dirty="0"/>
          </a:p>
        </p:txBody>
      </p:sp>
    </p:spTree>
    <p:extLst>
      <p:ext uri="{BB962C8B-B14F-4D97-AF65-F5344CB8AC3E}">
        <p14:creationId xmlns:p14="http://schemas.microsoft.com/office/powerpoint/2010/main" val="469077935"/>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click.wav"/>
          </p:stSnd>
        </p:sndAc>
      </p:transition>
    </mc:Choice>
    <mc:Fallback xmlns="">
      <p:transition spd="med">
        <p:fade/>
        <p:sndAc>
          <p:stSnd>
            <p:snd r:embed="rId3"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42" presetClass="entr" presetSubtype="0" fill="hold" nodeType="afterEffect">
                                  <p:stCondLst>
                                    <p:cond delay="200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1000"/>
                                        <p:tgtEl>
                                          <p:spTgt spid="7">
                                            <p:txEl>
                                              <p:pRg st="1" end="1"/>
                                            </p:txEl>
                                          </p:spTgt>
                                        </p:tgtEl>
                                      </p:cBhvr>
                                    </p:animEffect>
                                    <p:anim calcmode="lin" valueType="num">
                                      <p:cBhvr>
                                        <p:cTn id="1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6000"/>
                            </p:stCondLst>
                            <p:childTnLst>
                              <p:par>
                                <p:cTn id="17" presetID="42" presetClass="entr" presetSubtype="0" fill="hold" nodeType="afterEffect">
                                  <p:stCondLst>
                                    <p:cond delay="200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9000"/>
                            </p:stCondLst>
                            <p:childTnLst>
                              <p:par>
                                <p:cTn id="23" presetID="42" presetClass="entr" presetSubtype="0" fill="hold" nodeType="afterEffect">
                                  <p:stCondLst>
                                    <p:cond delay="200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fade">
                                      <p:cBhvr>
                                        <p:cTn id="25" dur="1000"/>
                                        <p:tgtEl>
                                          <p:spTgt spid="7">
                                            <p:txEl>
                                              <p:pRg st="3" end="3"/>
                                            </p:txEl>
                                          </p:spTgt>
                                        </p:tgtEl>
                                      </p:cBhvr>
                                    </p:animEffect>
                                    <p:anim calcmode="lin" valueType="num">
                                      <p:cBhvr>
                                        <p:cTn id="2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0"/>
                            </p:stCondLst>
                            <p:childTnLst>
                              <p:par>
                                <p:cTn id="29" presetID="42" presetClass="entr" presetSubtype="0" fill="hold" nodeType="afterEffect">
                                  <p:stCondLst>
                                    <p:cond delay="200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fade">
                                      <p:cBhvr>
                                        <p:cTn id="31" dur="1000"/>
                                        <p:tgtEl>
                                          <p:spTgt spid="7">
                                            <p:txEl>
                                              <p:pRg st="4" end="4"/>
                                            </p:txEl>
                                          </p:spTgt>
                                        </p:tgtEl>
                                      </p:cBhvr>
                                    </p:animEffect>
                                    <p:anim calcmode="lin" valueType="num">
                                      <p:cBhvr>
                                        <p:cTn id="3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2">
            <a:extLst>
              <a:ext uri="{FF2B5EF4-FFF2-40B4-BE49-F238E27FC236}">
                <a16:creationId xmlns:a16="http://schemas.microsoft.com/office/drawing/2014/main" id="{2B3E79A0-24A3-44ED-80E6-105A89651647}"/>
              </a:ext>
            </a:extLst>
          </p:cNvPr>
          <p:cNvSpPr>
            <a:spLocks noGrp="1"/>
          </p:cNvSpPr>
          <p:nvPr>
            <p:ph type="title"/>
          </p:nvPr>
        </p:nvSpPr>
        <p:spPr>
          <a:xfrm>
            <a:off x="1522413" y="381000"/>
            <a:ext cx="9144001" cy="1371600"/>
          </a:xfrm>
        </p:spPr>
        <p:txBody>
          <a:bodyPr>
            <a:normAutofit/>
          </a:bodyPr>
          <a:lstStyle/>
          <a:p>
            <a:r>
              <a:rPr lang="en-US" sz="4400" dirty="0">
                <a:solidFill>
                  <a:srgbClr val="FFC000"/>
                </a:solidFill>
              </a:rPr>
              <a:t>Health/Medical Records</a:t>
            </a:r>
          </a:p>
        </p:txBody>
      </p:sp>
      <p:sp>
        <p:nvSpPr>
          <p:cNvPr id="7" name="Content Placeholder 4">
            <a:extLst>
              <a:ext uri="{FF2B5EF4-FFF2-40B4-BE49-F238E27FC236}">
                <a16:creationId xmlns:a16="http://schemas.microsoft.com/office/drawing/2014/main" id="{D333F901-211F-4C1A-9DEC-A36D7C9DA8BE}"/>
              </a:ext>
            </a:extLst>
          </p:cNvPr>
          <p:cNvSpPr txBox="1">
            <a:spLocks/>
          </p:cNvSpPr>
          <p:nvPr/>
        </p:nvSpPr>
        <p:spPr>
          <a:xfrm>
            <a:off x="1197868" y="2204864"/>
            <a:ext cx="8825659" cy="4248472"/>
          </a:xfrm>
          <a:prstGeom prst="rect">
            <a:avLst/>
          </a:prstGeom>
        </p:spPr>
        <p:txBody>
          <a:bodyPr vert="horz" lIns="91440" tIns="45720" rIns="91440" bIns="45720" rtlCol="0">
            <a:normAutofit fontScale="92500" lnSpcReduction="20000"/>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GB" sz="2800" dirty="0"/>
              <a:t>Fragmentation of medical records is a world-wide problem</a:t>
            </a:r>
          </a:p>
          <a:p>
            <a:r>
              <a:rPr lang="en-GB" sz="2800" dirty="0"/>
              <a:t>Wide adoption of electronic medical records especially over the last 3 decades</a:t>
            </a:r>
          </a:p>
          <a:p>
            <a:r>
              <a:rPr lang="en-GB" sz="2800" dirty="0"/>
              <a:t>1,200 EMR systems in North America and Europe. Most of these cannot communicate with each other</a:t>
            </a:r>
          </a:p>
          <a:p>
            <a:r>
              <a:rPr lang="en-GB" sz="2800" dirty="0"/>
              <a:t>One individual = multiple records held by different healthcare providers</a:t>
            </a:r>
          </a:p>
          <a:p>
            <a:r>
              <a:rPr lang="en-GB" sz="2800" dirty="0"/>
              <a:t>In the developing world EMR initiatives have accelerated  </a:t>
            </a:r>
            <a:r>
              <a:rPr lang="en-GB" sz="2800" i="1" u="sng" dirty="0"/>
              <a:t>but</a:t>
            </a:r>
            <a:r>
              <a:rPr lang="en-GB" sz="2800" dirty="0"/>
              <a:t> records still largely paper-based. </a:t>
            </a:r>
          </a:p>
          <a:p>
            <a:r>
              <a:rPr lang="en-GB" sz="2800" dirty="0"/>
              <a:t>For many </a:t>
            </a:r>
            <a:r>
              <a:rPr lang="en-GB" sz="2800" dirty="0" err="1"/>
              <a:t>esp</a:t>
            </a:r>
            <a:r>
              <a:rPr lang="en-GB" sz="2800" dirty="0"/>
              <a:t> in rural setting, no records at all</a:t>
            </a:r>
          </a:p>
          <a:p>
            <a:pPr marL="0" indent="0">
              <a:lnSpc>
                <a:spcPct val="150000"/>
              </a:lnSpc>
              <a:buFont typeface="Arial" pitchFamily="34" charset="0"/>
              <a:buNone/>
            </a:pPr>
            <a:endParaRPr lang="en-GB" sz="2800" dirty="0"/>
          </a:p>
          <a:p>
            <a:pPr marL="0" indent="0">
              <a:lnSpc>
                <a:spcPct val="150000"/>
              </a:lnSpc>
              <a:buFont typeface="Arial" pitchFamily="34" charset="0"/>
              <a:buNone/>
            </a:pPr>
            <a:endParaRPr lang="en-GB" sz="2800" dirty="0"/>
          </a:p>
          <a:p>
            <a:pPr marL="0" indent="0">
              <a:lnSpc>
                <a:spcPct val="150000"/>
              </a:lnSpc>
              <a:buFont typeface="Arial" pitchFamily="34" charset="0"/>
              <a:buNone/>
            </a:pPr>
            <a:endParaRPr lang="en-GB" sz="2800" dirty="0"/>
          </a:p>
        </p:txBody>
      </p:sp>
    </p:spTree>
    <p:extLst>
      <p:ext uri="{BB962C8B-B14F-4D97-AF65-F5344CB8AC3E}">
        <p14:creationId xmlns:p14="http://schemas.microsoft.com/office/powerpoint/2010/main" val="3288909698"/>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click.wav"/>
          </p:stSnd>
        </p:sndAc>
      </p:transition>
    </mc:Choice>
    <mc:Fallback xmlns="">
      <p:transition spd="med">
        <p:fade/>
        <p:sndAc>
          <p:stSnd>
            <p:snd r:embed="rId3" name="click.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2">
            <a:extLst>
              <a:ext uri="{FF2B5EF4-FFF2-40B4-BE49-F238E27FC236}">
                <a16:creationId xmlns:a16="http://schemas.microsoft.com/office/drawing/2014/main" id="{2B3E79A0-24A3-44ED-80E6-105A89651647}"/>
              </a:ext>
            </a:extLst>
          </p:cNvPr>
          <p:cNvSpPr>
            <a:spLocks noGrp="1"/>
          </p:cNvSpPr>
          <p:nvPr>
            <p:ph type="title"/>
          </p:nvPr>
        </p:nvSpPr>
        <p:spPr>
          <a:xfrm>
            <a:off x="1522413" y="381000"/>
            <a:ext cx="9144001" cy="1371600"/>
          </a:xfrm>
        </p:spPr>
        <p:txBody>
          <a:bodyPr>
            <a:normAutofit/>
          </a:bodyPr>
          <a:lstStyle/>
          <a:p>
            <a:r>
              <a:rPr lang="en-US" sz="4400" dirty="0">
                <a:solidFill>
                  <a:srgbClr val="FFC000"/>
                </a:solidFill>
              </a:rPr>
              <a:t>Health/Medical Records</a:t>
            </a:r>
          </a:p>
        </p:txBody>
      </p:sp>
      <p:sp>
        <p:nvSpPr>
          <p:cNvPr id="7" name="Content Placeholder 4">
            <a:extLst>
              <a:ext uri="{FF2B5EF4-FFF2-40B4-BE49-F238E27FC236}">
                <a16:creationId xmlns:a16="http://schemas.microsoft.com/office/drawing/2014/main" id="{D333F901-211F-4C1A-9DEC-A36D7C9DA8BE}"/>
              </a:ext>
            </a:extLst>
          </p:cNvPr>
          <p:cNvSpPr txBox="1">
            <a:spLocks/>
          </p:cNvSpPr>
          <p:nvPr/>
        </p:nvSpPr>
        <p:spPr>
          <a:xfrm>
            <a:off x="1197868" y="2204864"/>
            <a:ext cx="8825659" cy="4248472"/>
          </a:xfrm>
          <a:prstGeom prst="rect">
            <a:avLst/>
          </a:prstGeom>
        </p:spPr>
        <p:txBody>
          <a:bodyPr vert="horz" lIns="91440" tIns="45720" rIns="91440" bIns="45720" rtlCol="0">
            <a:normAutofit lnSpcReduction="10000"/>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GB" sz="2800" dirty="0"/>
              <a:t>Paper-based records in disparate locations are difficult to access, transfer or share </a:t>
            </a:r>
          </a:p>
          <a:p>
            <a:r>
              <a:rPr lang="en-GB" sz="2800" dirty="0"/>
              <a:t>Even where EMRs are in operation, inter-operability is poor or non-existent</a:t>
            </a:r>
          </a:p>
          <a:p>
            <a:r>
              <a:rPr lang="en-GB" sz="2800" dirty="0"/>
              <a:t>Duplication of tests = increased costs</a:t>
            </a:r>
          </a:p>
          <a:p>
            <a:r>
              <a:rPr lang="en-GB" sz="2800" dirty="0"/>
              <a:t>Where tests unavailable, risk to the wellbeing of the patient</a:t>
            </a:r>
          </a:p>
          <a:p>
            <a:r>
              <a:rPr lang="en-GB" sz="2800" dirty="0"/>
              <a:t>Distant consultations are difficult and often impractical due to inaccessibility of appropriate records</a:t>
            </a:r>
          </a:p>
          <a:p>
            <a:endParaRPr lang="en-GB" sz="2800" dirty="0"/>
          </a:p>
          <a:p>
            <a:pPr marL="0" indent="0">
              <a:lnSpc>
                <a:spcPct val="150000"/>
              </a:lnSpc>
              <a:buFont typeface="Arial" pitchFamily="34" charset="0"/>
              <a:buNone/>
            </a:pPr>
            <a:endParaRPr lang="en-GB" sz="2800" dirty="0"/>
          </a:p>
          <a:p>
            <a:pPr marL="0" indent="0">
              <a:lnSpc>
                <a:spcPct val="150000"/>
              </a:lnSpc>
              <a:buFont typeface="Arial" pitchFamily="34" charset="0"/>
              <a:buNone/>
            </a:pPr>
            <a:endParaRPr lang="en-GB" sz="2800" dirty="0"/>
          </a:p>
          <a:p>
            <a:pPr marL="0" indent="0">
              <a:lnSpc>
                <a:spcPct val="150000"/>
              </a:lnSpc>
              <a:buFont typeface="Arial" pitchFamily="34" charset="0"/>
              <a:buNone/>
            </a:pPr>
            <a:endParaRPr lang="en-GB" sz="2800" dirty="0"/>
          </a:p>
        </p:txBody>
      </p:sp>
    </p:spTree>
    <p:extLst>
      <p:ext uri="{BB962C8B-B14F-4D97-AF65-F5344CB8AC3E}">
        <p14:creationId xmlns:p14="http://schemas.microsoft.com/office/powerpoint/2010/main" val="3711353807"/>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click.wav"/>
          </p:stSnd>
        </p:sndAc>
      </p:transition>
    </mc:Choice>
    <mc:Fallback xmlns="">
      <p:transition spd="med">
        <p:fade/>
        <p:sndAc>
          <p:stSnd>
            <p:snd r:embed="rId3" name="click.wav"/>
          </p:stSnd>
        </p:sndAc>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2895261.potx" id="{4CBF9558-C12D-4F51-9AA3-9D0796951DBC}" vid="{FFC159E6-A134-46E7-B1A0-C306E39FC295}"/>
    </a:ext>
  </a:extLst>
</a:theme>
</file>

<file path=ppt/theme/theme2.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Business digital blue tunnel presentation (widescreen)</Template>
  <TotalTime>18986</TotalTime>
  <Words>1989</Words>
  <Application>Microsoft Office PowerPoint</Application>
  <PresentationFormat>Custom</PresentationFormat>
  <Paragraphs>318</Paragraphs>
  <Slides>58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Arial</vt:lpstr>
      <vt:lpstr>Bradley Hand ITC</vt:lpstr>
      <vt:lpstr>Calibri</vt:lpstr>
      <vt:lpstr>Corbel</vt:lpstr>
      <vt:lpstr>Starliner BTN</vt:lpstr>
      <vt:lpstr>Times New Roman</vt:lpstr>
      <vt:lpstr>Digital Blue Tunnel 16x9</vt:lpstr>
      <vt:lpstr>Distributed Ledger Technology (Blockchain) to Transform Healthcare</vt:lpstr>
      <vt:lpstr>Distributed Ledger Technology (DLT)</vt:lpstr>
      <vt:lpstr>Deploying Blockchain in Healthcare</vt:lpstr>
      <vt:lpstr>Supply chain in Healthcare</vt:lpstr>
      <vt:lpstr>PowerPoint Presentation</vt:lpstr>
      <vt:lpstr>PowerPoint Presentation</vt:lpstr>
      <vt:lpstr>Supply chain</vt:lpstr>
      <vt:lpstr>Health/Medical Records</vt:lpstr>
      <vt:lpstr>Health/Medical Records</vt:lpstr>
      <vt:lpstr>The EMR problem</vt:lpstr>
      <vt:lpstr>The EMR problem</vt:lpstr>
      <vt:lpstr>The EMR problem</vt:lpstr>
      <vt:lpstr>EMR and security</vt:lpstr>
      <vt:lpstr>EMR and security</vt:lpstr>
      <vt:lpstr>EMR and security</vt:lpstr>
      <vt:lpstr>The cost…</vt:lpstr>
      <vt:lpstr>EMR and security</vt:lpstr>
      <vt:lpstr>EMR and security</vt:lpstr>
      <vt:lpstr>EMR and security</vt:lpstr>
      <vt:lpstr>EMR and fraud</vt:lpstr>
      <vt:lpstr>EMR and fraud</vt:lpstr>
      <vt:lpstr>Healthcare Equity, Telemedicine and Blockchain</vt:lpstr>
      <vt:lpstr>Healthcare Equity, Telemedicine and Blockchain</vt:lpstr>
      <vt:lpstr>Equity Through  Telemedicine </vt:lpstr>
      <vt:lpstr>Equity Through  Telemedicine </vt:lpstr>
      <vt:lpstr>Equity Through  Telemedicine </vt:lpstr>
      <vt:lpstr>Telemedicine: The Uganda Experience</vt:lpstr>
      <vt:lpstr>Distributed Ledger Technology / Blockchain: The Tech</vt:lpstr>
      <vt:lpstr>Blockchain Baby?!</vt:lpstr>
      <vt:lpstr>Distributed Ledger Technology / Blockchain</vt:lpstr>
      <vt:lpstr>Blockchain: The Technology</vt:lpstr>
      <vt:lpstr>Blockchain: The Technology</vt:lpstr>
      <vt:lpstr>Blockchain: The Technology</vt:lpstr>
      <vt:lpstr>DAG: The Technology</vt:lpstr>
      <vt:lpstr>The How…</vt:lpstr>
      <vt:lpstr>The term ‘blockchain’…</vt:lpstr>
      <vt:lpstr>The Technology</vt:lpstr>
      <vt:lpstr>The Technology</vt:lpstr>
      <vt:lpstr>The Technology</vt:lpstr>
      <vt:lpstr>Blockchain deployment</vt:lpstr>
      <vt:lpstr>Blockchain and Healthcare</vt:lpstr>
      <vt:lpstr>Blockchain-based EMR applications</vt:lpstr>
      <vt:lpstr>The Estonia experience</vt:lpstr>
      <vt:lpstr>The Estonia experience</vt:lpstr>
      <vt:lpstr>PowerPoint Presentation</vt:lpstr>
      <vt:lpstr>Blockchain applications’ potential</vt:lpstr>
      <vt:lpstr>DLT/Blockchain andTelemedicine </vt:lpstr>
      <vt:lpstr>Conducive conditions</vt:lpstr>
      <vt:lpstr>Blockchain and Smart Contracts</vt:lpstr>
      <vt:lpstr>DLT/Blockchain and Telemedicine</vt:lpstr>
      <vt:lpstr>DLT/Blockchain and Telemedicine</vt:lpstr>
      <vt:lpstr>PowerPoint Presentation</vt:lpstr>
      <vt:lpstr>Benefits: healthcare provider</vt:lpstr>
      <vt:lpstr>Benefits: Government/Health authorities</vt:lpstr>
      <vt:lpstr>Benefits: researchers/developers</vt:lpstr>
      <vt:lpstr>Benefits: patient</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Blockchain and Healthcare</dc:title>
  <dc:creator>Joe Kabyemela</dc:creator>
  <cp:lastModifiedBy>ABELA KIMBERLEY KABYEMELA</cp:lastModifiedBy>
  <cp:revision>113</cp:revision>
  <dcterms:created xsi:type="dcterms:W3CDTF">2018-11-04T17:19:01Z</dcterms:created>
  <dcterms:modified xsi:type="dcterms:W3CDTF">2019-03-02T13:47:03Z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