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sldIdLst>
    <p:sldId id="297" r:id="rId2"/>
    <p:sldId id="262" r:id="rId3"/>
    <p:sldId id="325" r:id="rId4"/>
    <p:sldId id="298" r:id="rId5"/>
    <p:sldId id="273" r:id="rId6"/>
    <p:sldId id="336" r:id="rId7"/>
    <p:sldId id="329" r:id="rId8"/>
    <p:sldId id="301" r:id="rId9"/>
    <p:sldId id="303" r:id="rId10"/>
    <p:sldId id="302" r:id="rId11"/>
    <p:sldId id="276" r:id="rId12"/>
    <p:sldId id="330" r:id="rId13"/>
    <p:sldId id="305" r:id="rId14"/>
    <p:sldId id="319" r:id="rId15"/>
    <p:sldId id="335" r:id="rId16"/>
    <p:sldId id="337"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8027" autoAdjust="0"/>
    <p:restoredTop sz="94624" autoAdjust="0"/>
  </p:normalViewPr>
  <p:slideViewPr>
    <p:cSldViewPr snapToGrid="0">
      <p:cViewPr varScale="1">
        <p:scale>
          <a:sx n="69" d="100"/>
          <a:sy n="69" d="100"/>
        </p:scale>
        <p:origin x="-65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21D815-C54B-4630-8F4D-A6AE33B9C2B5}" type="datetimeFigureOut">
              <a:rPr lang="en-US" smtClean="0"/>
              <a:pPr/>
              <a:t>3/20/2019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7CABF9-9B17-4889-AC6A-2B0BCACEDB2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A7CABF9-9B17-4889-AC6A-2B0BCACEDB2F}" type="slidenum">
              <a:rPr lang="en-US" smtClean="0"/>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D1B96F4-29E5-469B-B919-2207ECB48F0E}" type="datetime1">
              <a:rPr lang="en-US" smtClean="0"/>
              <a:pPr/>
              <a:t>3/20/2019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E1ACAC-C4E3-4069-B64E-53905F6C8826}" type="slidenum">
              <a:rPr lang="en-US" smtClean="0"/>
              <a:pPr/>
              <a:t>‹#›</a:t>
            </a:fld>
            <a:endParaRPr lang="en-US" dirty="0"/>
          </a:p>
        </p:txBody>
      </p:sp>
    </p:spTree>
    <p:extLst>
      <p:ext uri="{BB962C8B-B14F-4D97-AF65-F5344CB8AC3E}">
        <p14:creationId xmlns:p14="http://schemas.microsoft.com/office/powerpoint/2010/main" xmlns="" val="1691622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01F6A7-24C1-4696-93E3-4CB7DC4F757F}" type="datetime1">
              <a:rPr lang="en-US" smtClean="0"/>
              <a:pPr/>
              <a:t>3/20/2019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E1ACAC-C4E3-4069-B64E-53905F6C8826}" type="slidenum">
              <a:rPr lang="en-US" smtClean="0"/>
              <a:pPr/>
              <a:t>‹#›</a:t>
            </a:fld>
            <a:endParaRPr lang="en-US" dirty="0"/>
          </a:p>
        </p:txBody>
      </p:sp>
    </p:spTree>
    <p:extLst>
      <p:ext uri="{BB962C8B-B14F-4D97-AF65-F5344CB8AC3E}">
        <p14:creationId xmlns:p14="http://schemas.microsoft.com/office/powerpoint/2010/main" xmlns="" val="3811431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62E00C-4E6E-471C-B958-8B8155A246DC}" type="datetime1">
              <a:rPr lang="en-US" smtClean="0"/>
              <a:pPr/>
              <a:t>3/20/2019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E1ACAC-C4E3-4069-B64E-53905F6C8826}" type="slidenum">
              <a:rPr lang="en-US" smtClean="0"/>
              <a:pPr/>
              <a:t>‹#›</a:t>
            </a:fld>
            <a:endParaRPr lang="en-US" dirty="0"/>
          </a:p>
        </p:txBody>
      </p:sp>
    </p:spTree>
    <p:extLst>
      <p:ext uri="{BB962C8B-B14F-4D97-AF65-F5344CB8AC3E}">
        <p14:creationId xmlns:p14="http://schemas.microsoft.com/office/powerpoint/2010/main" xmlns="" val="3366442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50DA63-1833-4727-A2CF-02597BBBF153}" type="datetime1">
              <a:rPr lang="en-US" smtClean="0"/>
              <a:pPr/>
              <a:t>3/20/2019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E1ACAC-C4E3-4069-B64E-53905F6C8826}" type="slidenum">
              <a:rPr lang="en-US" smtClean="0"/>
              <a:pPr/>
              <a:t>‹#›</a:t>
            </a:fld>
            <a:endParaRPr lang="en-US" dirty="0"/>
          </a:p>
        </p:txBody>
      </p:sp>
    </p:spTree>
    <p:extLst>
      <p:ext uri="{BB962C8B-B14F-4D97-AF65-F5344CB8AC3E}">
        <p14:creationId xmlns:p14="http://schemas.microsoft.com/office/powerpoint/2010/main" xmlns="" val="1836444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4A408C-4A72-4BBE-A7A6-59DF864BE1A3}" type="datetime1">
              <a:rPr lang="en-US" smtClean="0"/>
              <a:pPr/>
              <a:t>3/20/2019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E1ACAC-C4E3-4069-B64E-53905F6C8826}" type="slidenum">
              <a:rPr lang="en-US" smtClean="0"/>
              <a:pPr/>
              <a:t>‹#›</a:t>
            </a:fld>
            <a:endParaRPr lang="en-US" dirty="0"/>
          </a:p>
        </p:txBody>
      </p:sp>
    </p:spTree>
    <p:extLst>
      <p:ext uri="{BB962C8B-B14F-4D97-AF65-F5344CB8AC3E}">
        <p14:creationId xmlns:p14="http://schemas.microsoft.com/office/powerpoint/2010/main" xmlns="" val="3481583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C7C7B0-CB5B-40BB-9A7E-37620CB3FBC9}" type="datetime1">
              <a:rPr lang="en-US" smtClean="0"/>
              <a:pPr/>
              <a:t>3/20/2019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8E1ACAC-C4E3-4069-B64E-53905F6C8826}" type="slidenum">
              <a:rPr lang="en-US" smtClean="0"/>
              <a:pPr/>
              <a:t>‹#›</a:t>
            </a:fld>
            <a:endParaRPr lang="en-US" dirty="0"/>
          </a:p>
        </p:txBody>
      </p:sp>
    </p:spTree>
    <p:extLst>
      <p:ext uri="{BB962C8B-B14F-4D97-AF65-F5344CB8AC3E}">
        <p14:creationId xmlns:p14="http://schemas.microsoft.com/office/powerpoint/2010/main" xmlns="" val="1422185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4D9597-1B4B-4FC8-B6CC-EE49F196BBE5}" type="datetime1">
              <a:rPr lang="en-US" smtClean="0"/>
              <a:pPr/>
              <a:t>3/20/2019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8E1ACAC-C4E3-4069-B64E-53905F6C8826}" type="slidenum">
              <a:rPr lang="en-US" smtClean="0"/>
              <a:pPr/>
              <a:t>‹#›</a:t>
            </a:fld>
            <a:endParaRPr lang="en-US" dirty="0"/>
          </a:p>
        </p:txBody>
      </p:sp>
    </p:spTree>
    <p:extLst>
      <p:ext uri="{BB962C8B-B14F-4D97-AF65-F5344CB8AC3E}">
        <p14:creationId xmlns:p14="http://schemas.microsoft.com/office/powerpoint/2010/main" xmlns="" val="275380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A639C3C-8D01-47F8-BFF2-05D64885BFA7}" type="datetime1">
              <a:rPr lang="en-US" smtClean="0"/>
              <a:pPr/>
              <a:t>3/20/2019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8E1ACAC-C4E3-4069-B64E-53905F6C8826}" type="slidenum">
              <a:rPr lang="en-US" smtClean="0"/>
              <a:pPr/>
              <a:t>‹#›</a:t>
            </a:fld>
            <a:endParaRPr lang="en-US" dirty="0"/>
          </a:p>
        </p:txBody>
      </p:sp>
    </p:spTree>
    <p:extLst>
      <p:ext uri="{BB962C8B-B14F-4D97-AF65-F5344CB8AC3E}">
        <p14:creationId xmlns:p14="http://schemas.microsoft.com/office/powerpoint/2010/main" xmlns="" val="3712623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9848E6-8F70-4168-A4E0-C1CFC321AE16}" type="datetime1">
              <a:rPr lang="en-US" smtClean="0"/>
              <a:pPr/>
              <a:t>3/20/2019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8E1ACAC-C4E3-4069-B64E-53905F6C8826}" type="slidenum">
              <a:rPr lang="en-US" smtClean="0"/>
              <a:pPr/>
              <a:t>‹#›</a:t>
            </a:fld>
            <a:endParaRPr lang="en-US" dirty="0"/>
          </a:p>
        </p:txBody>
      </p:sp>
    </p:spTree>
    <p:extLst>
      <p:ext uri="{BB962C8B-B14F-4D97-AF65-F5344CB8AC3E}">
        <p14:creationId xmlns:p14="http://schemas.microsoft.com/office/powerpoint/2010/main" xmlns="" val="3736189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7E54E0-4676-4A91-ABDF-35D7BB0ABC9F}" type="datetime1">
              <a:rPr lang="en-US" smtClean="0"/>
              <a:pPr/>
              <a:t>3/20/2019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8E1ACAC-C4E3-4069-B64E-53905F6C8826}" type="slidenum">
              <a:rPr lang="en-US" smtClean="0"/>
              <a:pPr/>
              <a:t>‹#›</a:t>
            </a:fld>
            <a:endParaRPr lang="en-US" dirty="0"/>
          </a:p>
        </p:txBody>
      </p:sp>
    </p:spTree>
    <p:extLst>
      <p:ext uri="{BB962C8B-B14F-4D97-AF65-F5344CB8AC3E}">
        <p14:creationId xmlns:p14="http://schemas.microsoft.com/office/powerpoint/2010/main" xmlns="" val="2395818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303EC0-0DD1-4E14-9020-392BA831176A}" type="datetime1">
              <a:rPr lang="en-US" smtClean="0"/>
              <a:pPr/>
              <a:t>3/20/2019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8E1ACAC-C4E3-4069-B64E-53905F6C8826}" type="slidenum">
              <a:rPr lang="en-US" smtClean="0"/>
              <a:pPr/>
              <a:t>‹#›</a:t>
            </a:fld>
            <a:endParaRPr lang="en-US" dirty="0"/>
          </a:p>
        </p:txBody>
      </p:sp>
    </p:spTree>
    <p:extLst>
      <p:ext uri="{BB962C8B-B14F-4D97-AF65-F5344CB8AC3E}">
        <p14:creationId xmlns:p14="http://schemas.microsoft.com/office/powerpoint/2010/main" xmlns="" val="130786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632070-DBB1-439B-9E1D-DEF5BF29F2CD}" type="datetime1">
              <a:rPr lang="en-US" smtClean="0"/>
              <a:pPr/>
              <a:t>3/20/2019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E1ACAC-C4E3-4069-B64E-53905F6C8826}" type="slidenum">
              <a:rPr lang="en-US" smtClean="0"/>
              <a:pPr/>
              <a:t>‹#›</a:t>
            </a:fld>
            <a:endParaRPr lang="en-US" dirty="0"/>
          </a:p>
        </p:txBody>
      </p:sp>
    </p:spTree>
    <p:extLst>
      <p:ext uri="{BB962C8B-B14F-4D97-AF65-F5344CB8AC3E}">
        <p14:creationId xmlns:p14="http://schemas.microsoft.com/office/powerpoint/2010/main" xmlns="" val="32916154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dodoma-antinetal-pns.or.tz/"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1988800" cy="6858000"/>
          </a:xfrm>
        </p:spPr>
        <p:txBody>
          <a:bodyPr>
            <a:noAutofit/>
          </a:bodyPr>
          <a:lstStyle/>
          <a:p>
            <a:pPr marL="0" indent="0" algn="ctr">
              <a:lnSpc>
                <a:spcPct val="150000"/>
              </a:lnSpc>
              <a:buNone/>
            </a:pPr>
            <a:r>
              <a:rPr lang="en-US" b="1" dirty="0" smtClean="0">
                <a:latin typeface="Century Gothic" pitchFamily="34" charset="0"/>
              </a:rPr>
              <a:t>7</a:t>
            </a:r>
            <a:r>
              <a:rPr lang="en-US" b="1" baseline="30000" dirty="0" smtClean="0">
                <a:latin typeface="Century Gothic" pitchFamily="34" charset="0"/>
              </a:rPr>
              <a:t>th</a:t>
            </a:r>
            <a:r>
              <a:rPr lang="en-US" b="1" dirty="0" smtClean="0">
                <a:latin typeface="Century Gothic" pitchFamily="34" charset="0"/>
              </a:rPr>
              <a:t> East African Health and Scientific Conference </a:t>
            </a:r>
            <a:endParaRPr lang="en-US" dirty="0" smtClean="0">
              <a:latin typeface="Century Gothic" pitchFamily="34" charset="0"/>
            </a:endParaRPr>
          </a:p>
          <a:p>
            <a:pPr marL="0" indent="0" algn="ctr">
              <a:lnSpc>
                <a:spcPct val="150000"/>
              </a:lnSpc>
              <a:buNone/>
            </a:pPr>
            <a:r>
              <a:rPr lang="en-US" dirty="0" smtClean="0">
                <a:latin typeface="Century Gothic" pitchFamily="34" charset="0"/>
                <a:cs typeface="Times New Roman" pitchFamily="18" charset="0"/>
              </a:rPr>
              <a:t>The effectiveness of interactive messaging alert system on improving knowledge level on obstetric and newborn danger signs, service utilization and birth preparedness among pregnant women in Dodoma  Municipal: A quasi-experimental study</a:t>
            </a:r>
          </a:p>
          <a:p>
            <a:pPr marL="0" indent="0" algn="ctr">
              <a:lnSpc>
                <a:spcPct val="150000"/>
              </a:lnSpc>
              <a:buNone/>
            </a:pPr>
            <a:r>
              <a:rPr lang="en-US" b="1" dirty="0" smtClean="0">
                <a:latin typeface="Century Gothic" pitchFamily="34" charset="0"/>
                <a:cs typeface="Arial" panose="020B0604020202020204" pitchFamily="34" charset="0"/>
              </a:rPr>
              <a:t>1.Theresia  J. </a:t>
            </a:r>
            <a:r>
              <a:rPr lang="en-US" b="1" dirty="0" err="1" smtClean="0">
                <a:latin typeface="Century Gothic" pitchFamily="34" charset="0"/>
                <a:cs typeface="Arial" panose="020B0604020202020204" pitchFamily="34" charset="0"/>
              </a:rPr>
              <a:t>Masoi</a:t>
            </a:r>
            <a:r>
              <a:rPr lang="en-US" b="1" dirty="0" smtClean="0">
                <a:latin typeface="Century Gothic" pitchFamily="34" charset="0"/>
                <a:cs typeface="Arial" panose="020B0604020202020204" pitchFamily="34" charset="0"/>
              </a:rPr>
              <a:t> :  RN, </a:t>
            </a:r>
            <a:r>
              <a:rPr lang="en-US" b="1" dirty="0" err="1" smtClean="0">
                <a:latin typeface="Century Gothic" pitchFamily="34" charset="0"/>
                <a:cs typeface="Arial" panose="020B0604020202020204" pitchFamily="34" charset="0"/>
              </a:rPr>
              <a:t>Msc</a:t>
            </a:r>
            <a:r>
              <a:rPr lang="en-US" b="1" dirty="0" smtClean="0">
                <a:latin typeface="Century Gothic" pitchFamily="34" charset="0"/>
                <a:cs typeface="Arial" panose="020B0604020202020204" pitchFamily="34" charset="0"/>
              </a:rPr>
              <a:t>. Midwifery</a:t>
            </a:r>
          </a:p>
          <a:p>
            <a:pPr marL="0" indent="0" algn="ctr">
              <a:lnSpc>
                <a:spcPct val="150000"/>
              </a:lnSpc>
              <a:buNone/>
            </a:pPr>
            <a:r>
              <a:rPr lang="en-US" dirty="0" smtClean="0">
                <a:latin typeface="Century Gothic" pitchFamily="34" charset="0"/>
                <a:cs typeface="Arial" panose="020B0604020202020204" pitchFamily="34" charset="0"/>
              </a:rPr>
              <a:t>2.Dr.STEPHEN KIBUSI (</a:t>
            </a:r>
            <a:r>
              <a:rPr lang="en-US" dirty="0" err="1" smtClean="0">
                <a:latin typeface="Century Gothic" pitchFamily="34" charset="0"/>
                <a:cs typeface="Arial" panose="020B0604020202020204" pitchFamily="34" charset="0"/>
              </a:rPr>
              <a:t>Phd</a:t>
            </a:r>
            <a:r>
              <a:rPr lang="en-US" dirty="0" smtClean="0">
                <a:latin typeface="Century Gothic" pitchFamily="34" charset="0"/>
                <a:cs typeface="Arial" panose="020B0604020202020204" pitchFamily="34" charset="0"/>
              </a:rPr>
              <a:t> )</a:t>
            </a:r>
            <a:endParaRPr lang="en-US" b="1" dirty="0" smtClean="0">
              <a:latin typeface="Century Gothic" pitchFamily="34" charset="0"/>
              <a:cs typeface="Arial" panose="020B0604020202020204" pitchFamily="34" charset="0"/>
            </a:endParaRPr>
          </a:p>
          <a:p>
            <a:pPr marL="0" indent="0" algn="ctr">
              <a:lnSpc>
                <a:spcPct val="100000"/>
              </a:lnSpc>
              <a:buNone/>
            </a:pPr>
            <a:r>
              <a:rPr lang="en-US" dirty="0" smtClean="0">
                <a:latin typeface="Century Gothic" pitchFamily="34" charset="0"/>
                <a:cs typeface="Arial" panose="020B0604020202020204" pitchFamily="34" charset="0"/>
              </a:rPr>
              <a:t>School of Nursing and public health</a:t>
            </a:r>
          </a:p>
          <a:p>
            <a:pPr marL="0" indent="0" algn="ctr">
              <a:lnSpc>
                <a:spcPct val="100000"/>
              </a:lnSpc>
              <a:buNone/>
            </a:pPr>
            <a:r>
              <a:rPr lang="en-US" dirty="0" smtClean="0">
                <a:latin typeface="Century Gothic" pitchFamily="34" charset="0"/>
                <a:cs typeface="Arial" panose="020B0604020202020204" pitchFamily="34" charset="0"/>
              </a:rPr>
              <a:t>The University of Dodoma-Tanzania</a:t>
            </a:r>
          </a:p>
          <a:p>
            <a:pPr marL="0" indent="0" algn="ctr">
              <a:lnSpc>
                <a:spcPct val="100000"/>
              </a:lnSpc>
              <a:buNone/>
            </a:pPr>
            <a:r>
              <a:rPr lang="en-US" dirty="0" smtClean="0">
                <a:latin typeface="Century Gothic" pitchFamily="34" charset="0"/>
                <a:cs typeface="Arial" panose="020B0604020202020204" pitchFamily="34" charset="0"/>
              </a:rPr>
              <a:t>2019</a:t>
            </a:r>
            <a:endParaRPr lang="en-US" dirty="0">
              <a:latin typeface="Century Gothic" pitchFamily="34" charset="0"/>
              <a:cs typeface="Arial" panose="020B0604020202020204" pitchFamily="34" charset="0"/>
            </a:endParaRPr>
          </a:p>
        </p:txBody>
      </p:sp>
    </p:spTree>
    <p:extLst>
      <p:ext uri="{BB962C8B-B14F-4D97-AF65-F5344CB8AC3E}">
        <p14:creationId xmlns:p14="http://schemas.microsoft.com/office/powerpoint/2010/main" xmlns="" val="13232321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80349"/>
          </a:xfrm>
        </p:spPr>
        <p:txBody>
          <a:bodyPr>
            <a:normAutofit fontScale="90000"/>
          </a:bodyPr>
          <a:lstStyle/>
          <a:p>
            <a:r>
              <a:rPr lang="en-US" sz="4000" dirty="0" smtClean="0"/>
              <a:t/>
            </a:r>
            <a:br>
              <a:rPr lang="en-US" sz="4000" dirty="0" smtClean="0"/>
            </a:br>
            <a:r>
              <a:rPr lang="en-US" sz="2700" dirty="0" smtClean="0">
                <a:latin typeface="Century Gothic" pitchFamily="34" charset="0"/>
                <a:cs typeface="Times New Roman" pitchFamily="18" charset="0"/>
              </a:rPr>
              <a:t>logical flow diagram which show how this SMS module for two ways  worked 4/5</a:t>
            </a:r>
            <a:r>
              <a:rPr lang="en-US" dirty="0" smtClean="0"/>
              <a:t/>
            </a:r>
            <a:br>
              <a:rPr lang="en-US" dirty="0" smtClean="0"/>
            </a:br>
            <a:endParaRPr lang="en-US" dirty="0"/>
          </a:p>
        </p:txBody>
      </p:sp>
      <p:pic>
        <p:nvPicPr>
          <p:cNvPr id="4" name="Content Placeholder 3"/>
          <p:cNvPicPr>
            <a:picLocks noGrp="1"/>
          </p:cNvPicPr>
          <p:nvPr>
            <p:ph idx="1"/>
          </p:nvPr>
        </p:nvPicPr>
        <p:blipFill rotWithShape="1">
          <a:blip r:embed="rId2" cstate="print">
            <a:extLst>
              <a:ext uri="{28A0092B-C50C-407E-A947-70E740481C1C}">
                <a14:useLocalDpi xmlns:lc="http://schemas.openxmlformats.org/drawingml/2006/lockedCanvas" xmlns:pic="http://schemas.openxmlformats.org/drawingml/2006/picture" xmlns:arto="http://schemas.microsoft.com/office/word/2006/arto"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15="http://schemas.microsoft.com/office/word/2012/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l="35737" t="28267" r="16827" b="13092"/>
          <a:stretch/>
        </p:blipFill>
        <p:spPr bwMode="auto">
          <a:xfrm>
            <a:off x="744583" y="1476103"/>
            <a:ext cx="9914708" cy="5003074"/>
          </a:xfrm>
          <a:prstGeom prst="rect">
            <a:avLst/>
          </a:prstGeom>
          <a:ln>
            <a:noFill/>
          </a:ln>
          <a:extLst>
            <a:ext uri="{53640926-AAD7-44D8-BBD7-CCE9431645EC}">
              <a14:shadowObscured xmlns:lc="http://schemas.openxmlformats.org/drawingml/2006/lockedCanvas" xmlns:pic="http://schemas.openxmlformats.org/drawingml/2006/picture" xmlns:arto="http://schemas.microsoft.com/office/word/2006/arto"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15="http://schemas.microsoft.com/office/word/2012/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a:ext>
          </a:extLst>
        </p:spPr>
      </p:pic>
      <p:sp>
        <p:nvSpPr>
          <p:cNvPr id="7" name="Slide Number Placeholder 6"/>
          <p:cNvSpPr>
            <a:spLocks noGrp="1"/>
          </p:cNvSpPr>
          <p:nvPr>
            <p:ph type="sldNum" sz="quarter" idx="12"/>
          </p:nvPr>
        </p:nvSpPr>
        <p:spPr/>
        <p:txBody>
          <a:bodyPr/>
          <a:lstStyle/>
          <a:p>
            <a:r>
              <a:rPr lang="en-US" sz="1600" dirty="0" smtClean="0">
                <a:solidFill>
                  <a:schemeClr val="tx1"/>
                </a:solidFill>
              </a:rPr>
              <a:t>8</a:t>
            </a:r>
            <a:endParaRPr lang="en-US" sz="1600"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509450"/>
          </a:xfrm>
        </p:spPr>
        <p:txBody>
          <a:bodyPr>
            <a:noAutofit/>
          </a:bodyPr>
          <a:lstStyle/>
          <a:p>
            <a:pPr algn="ctr"/>
            <a:r>
              <a:rPr lang="en-US" sz="2400" b="1" dirty="0" smtClean="0">
                <a:solidFill>
                  <a:srgbClr val="C00000"/>
                </a:solidFill>
                <a:latin typeface="Century Gothic" pitchFamily="34" charset="0"/>
                <a:cs typeface="Times New Roman" pitchFamily="18" charset="0"/>
              </a:rPr>
              <a:t>DEMOGRAPHIC AND OBSTETRIC CHARACTERISTICS (N=450</a:t>
            </a:r>
            <a:r>
              <a:rPr lang="en-US" sz="2400" b="1" dirty="0" smtClean="0">
                <a:solidFill>
                  <a:srgbClr val="C00000"/>
                </a:solidFill>
                <a:latin typeface="Times New Roman" pitchFamily="18" charset="0"/>
                <a:cs typeface="Times New Roman" pitchFamily="18" charset="0"/>
              </a:rPr>
              <a:t>)</a:t>
            </a:r>
            <a:endParaRPr lang="en-US" sz="2400" b="1" dirty="0">
              <a:solidFill>
                <a:srgbClr val="C00000"/>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706822469"/>
              </p:ext>
            </p:extLst>
          </p:nvPr>
        </p:nvGraphicFramePr>
        <p:xfrm>
          <a:off x="274319" y="548639"/>
          <a:ext cx="11534505" cy="6309361"/>
        </p:xfrm>
        <a:graphic>
          <a:graphicData uri="http://schemas.openxmlformats.org/drawingml/2006/table">
            <a:tbl>
              <a:tblPr firstRow="1" bandRow="1">
                <a:tableStyleId>{2D5ABB26-0587-4C30-8999-92F81FD0307C}</a:tableStyleId>
              </a:tblPr>
              <a:tblGrid>
                <a:gridCol w="2978374">
                  <a:extLst>
                    <a:ext uri="{9D8B030D-6E8A-4147-A177-3AD203B41FA5}">
                      <a16:colId xmlns:a16="http://schemas.microsoft.com/office/drawing/2014/main" xmlns="" val="20000"/>
                    </a:ext>
                  </a:extLst>
                </a:gridCol>
                <a:gridCol w="1186406"/>
                <a:gridCol w="1309990"/>
                <a:gridCol w="1112256"/>
                <a:gridCol w="1464411"/>
                <a:gridCol w="978036"/>
                <a:gridCol w="978036"/>
                <a:gridCol w="1526996"/>
              </a:tblGrid>
              <a:tr h="291734">
                <a:tc rowSpan="2">
                  <a:txBody>
                    <a:bodyPr/>
                    <a:lstStyle/>
                    <a:p>
                      <a:pPr marL="457200" algn="just">
                        <a:lnSpc>
                          <a:spcPct val="100000"/>
                        </a:lnSpc>
                        <a:spcAft>
                          <a:spcPts val="0"/>
                        </a:spcAft>
                      </a:pPr>
                      <a:r>
                        <a:rPr lang="en-US" sz="1600" b="1" dirty="0" smtClean="0">
                          <a:effectLst/>
                          <a:latin typeface="Century Gothic" pitchFamily="34" charset="0"/>
                          <a:ea typeface="Calibri" panose="020F0502020204030204" pitchFamily="34" charset="0"/>
                          <a:cs typeface="Times New Roman" pitchFamily="18" charset="0"/>
                        </a:rPr>
                        <a:t>VARIABLE</a:t>
                      </a:r>
                      <a:endParaRPr lang="en-US" sz="1600" b="1" dirty="0">
                        <a:effectLst/>
                        <a:latin typeface="Century Gothic" pitchFamily="34" charset="0"/>
                        <a:ea typeface="Calibri" panose="020F0502020204030204" pitchFamily="34" charset="0"/>
                        <a:cs typeface="Times New Roman"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457200" algn="just">
                        <a:lnSpc>
                          <a:spcPct val="100000"/>
                        </a:lnSpc>
                        <a:spcAft>
                          <a:spcPts val="0"/>
                        </a:spcAft>
                      </a:pPr>
                      <a:r>
                        <a:rPr lang="en-US" sz="1600" b="1" dirty="0" smtClean="0">
                          <a:effectLst/>
                          <a:latin typeface="Century Gothic" pitchFamily="34" charset="0"/>
                          <a:ea typeface="Calibri" panose="020F0502020204030204" pitchFamily="34" charset="0"/>
                          <a:cs typeface="Times New Roman" pitchFamily="18" charset="0"/>
                        </a:rPr>
                        <a:t>Intervention</a:t>
                      </a:r>
                      <a:endParaRPr lang="en-US" sz="1600" b="1" dirty="0">
                        <a:effectLst/>
                        <a:latin typeface="Century Gothic" pitchFamily="34" charset="0"/>
                        <a:ea typeface="Calibri" panose="020F0502020204030204" pitchFamily="34" charset="0"/>
                        <a:cs typeface="Times New Roman"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lnSpc>
                          <a:spcPct val="100000"/>
                        </a:lnSpc>
                        <a:spcAft>
                          <a:spcPts val="0"/>
                        </a:spcAft>
                      </a:pPr>
                      <a:r>
                        <a:rPr lang="en-US" sz="1600" b="1" dirty="0" smtClean="0">
                          <a:effectLst/>
                          <a:latin typeface="Century Gothic" pitchFamily="34" charset="0"/>
                          <a:ea typeface="Calibri" panose="020F0502020204030204" pitchFamily="34" charset="0"/>
                          <a:cs typeface="Times New Roman" pitchFamily="18" charset="0"/>
                        </a:rPr>
                        <a:t>Control</a:t>
                      </a:r>
                      <a:endParaRPr lang="en-US" sz="1600" b="1" dirty="0">
                        <a:effectLst/>
                        <a:latin typeface="Century Gothic" pitchFamily="34" charset="0"/>
                        <a:ea typeface="Calibri" panose="020F0502020204030204" pitchFamily="34" charset="0"/>
                        <a:cs typeface="Times New Roman"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r>
                        <a:rPr lang="en-US" sz="1600" b="1" dirty="0" smtClean="0">
                          <a:effectLst/>
                          <a:latin typeface="Century Gothic" pitchFamily="34" charset="0"/>
                          <a:ea typeface="Calibri" panose="020F0502020204030204" pitchFamily="34" charset="0"/>
                          <a:cs typeface="Times New Roman" pitchFamily="18" charset="0"/>
                        </a:rPr>
                        <a:t>Total/out</a:t>
                      </a:r>
                      <a:r>
                        <a:rPr lang="en-US" sz="1600" b="1" baseline="0" dirty="0" smtClean="0">
                          <a:effectLst/>
                          <a:latin typeface="Century Gothic" pitchFamily="34" charset="0"/>
                          <a:ea typeface="Calibri" panose="020F0502020204030204" pitchFamily="34" charset="0"/>
                          <a:cs typeface="Times New Roman" pitchFamily="18" charset="0"/>
                        </a:rPr>
                        <a:t> of 450</a:t>
                      </a:r>
                      <a:endParaRPr lang="en-US" sz="1600" b="1" dirty="0">
                        <a:effectLst/>
                        <a:latin typeface="Century Gothic" pitchFamily="34" charset="0"/>
                        <a:ea typeface="Calibri" panose="020F0502020204030204" pitchFamily="34" charset="0"/>
                        <a:cs typeface="Times New Roman"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rowSpan="2">
                  <a:txBody>
                    <a:bodyPr/>
                    <a:lstStyle/>
                    <a:p>
                      <a:r>
                        <a:rPr lang="en-US" sz="1600" b="1" kern="1200" dirty="0" smtClean="0">
                          <a:solidFill>
                            <a:schemeClr val="tx1"/>
                          </a:solidFill>
                          <a:latin typeface="Century Gothic" pitchFamily="34" charset="0"/>
                          <a:ea typeface="+mn-ea"/>
                          <a:cs typeface="Times New Roman" pitchFamily="18" charset="0"/>
                        </a:rPr>
                        <a:t> X</a:t>
                      </a:r>
                      <a:r>
                        <a:rPr lang="en-US" sz="1600" b="1" kern="1200" baseline="30000" dirty="0" smtClean="0">
                          <a:solidFill>
                            <a:schemeClr val="tx1"/>
                          </a:solidFill>
                          <a:latin typeface="Century Gothic" pitchFamily="34" charset="0"/>
                          <a:ea typeface="+mn-ea"/>
                          <a:cs typeface="Times New Roman" pitchFamily="18" charset="0"/>
                        </a:rPr>
                        <a:t>2</a:t>
                      </a:r>
                      <a:endParaRPr lang="en-US" sz="1600" kern="1200" dirty="0" smtClean="0">
                        <a:solidFill>
                          <a:schemeClr val="tx1"/>
                        </a:solidFill>
                        <a:latin typeface="Century Gothic" pitchFamily="34" charset="0"/>
                        <a:ea typeface="+mn-ea"/>
                        <a:cs typeface="Times New Roman" pitchFamily="18" charset="0"/>
                      </a:endParaRPr>
                    </a:p>
                    <a:p>
                      <a:r>
                        <a:rPr lang="en-US" sz="1600" b="1" kern="1200" dirty="0" smtClean="0">
                          <a:solidFill>
                            <a:schemeClr val="tx1"/>
                          </a:solidFill>
                          <a:latin typeface="Century Gothic" pitchFamily="34" charset="0"/>
                          <a:ea typeface="+mn-ea"/>
                          <a:cs typeface="Times New Roman" pitchFamily="18" charset="0"/>
                        </a:rPr>
                        <a:t>  P-value</a:t>
                      </a:r>
                      <a:endParaRPr lang="en-US" sz="1600" b="1" dirty="0">
                        <a:effectLst/>
                        <a:latin typeface="Century Gothic" pitchFamily="34" charset="0"/>
                        <a:ea typeface="Calibri" panose="020F0502020204030204" pitchFamily="34" charset="0"/>
                        <a:cs typeface="Times New Roman"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91734">
                <a:tc vMerge="1">
                  <a:txBody>
                    <a:bodyPr/>
                    <a:lstStyle/>
                    <a:p>
                      <a:pPr marL="457200" algn="just">
                        <a:lnSpc>
                          <a:spcPct val="100000"/>
                        </a:lnSpc>
                        <a:spcAft>
                          <a:spcPts val="0"/>
                        </a:spcAft>
                      </a:pPr>
                      <a:endParaRPr lang="en-US" sz="20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algn="just">
                        <a:lnSpc>
                          <a:spcPct val="100000"/>
                        </a:lnSpc>
                        <a:spcAft>
                          <a:spcPts val="0"/>
                        </a:spcAft>
                      </a:pPr>
                      <a:r>
                        <a:rPr lang="en-US" sz="1600" b="1" dirty="0" smtClean="0">
                          <a:effectLst/>
                          <a:latin typeface="Century Gothic" pitchFamily="34" charset="0"/>
                          <a:ea typeface="Calibri" panose="020F0502020204030204" pitchFamily="34" charset="0"/>
                          <a:cs typeface="Times New Roman" pitchFamily="18" charset="0"/>
                        </a:rPr>
                        <a:t>n</a:t>
                      </a:r>
                      <a:endParaRPr lang="en-US" sz="1600" b="1" dirty="0">
                        <a:effectLst/>
                        <a:latin typeface="Century Gothic" pitchFamily="34" charset="0"/>
                        <a:ea typeface="Calibri" panose="020F0502020204030204" pitchFamily="34" charset="0"/>
                        <a:cs typeface="Times New Roman"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457200" algn="just">
                        <a:lnSpc>
                          <a:spcPct val="100000"/>
                        </a:lnSpc>
                        <a:spcAft>
                          <a:spcPts val="0"/>
                        </a:spcAft>
                      </a:pPr>
                      <a:r>
                        <a:rPr lang="en-US" sz="1600" b="1" dirty="0" smtClean="0">
                          <a:effectLst/>
                          <a:latin typeface="Century Gothic" pitchFamily="34" charset="0"/>
                          <a:ea typeface="Calibri" panose="020F0502020204030204" pitchFamily="34" charset="0"/>
                          <a:cs typeface="Times New Roman" pitchFamily="18" charset="0"/>
                        </a:rPr>
                        <a:t>%</a:t>
                      </a:r>
                      <a:endParaRPr lang="en-US" sz="1600" b="1" dirty="0">
                        <a:effectLst/>
                        <a:latin typeface="Century Gothic" pitchFamily="34" charset="0"/>
                        <a:ea typeface="Calibri" panose="020F0502020204030204" pitchFamily="34" charset="0"/>
                        <a:cs typeface="Times New Roman"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1600" b="1" dirty="0" smtClean="0">
                          <a:effectLst/>
                          <a:latin typeface="Century Gothic" pitchFamily="34" charset="0"/>
                          <a:ea typeface="Calibri" panose="020F0502020204030204" pitchFamily="34" charset="0"/>
                          <a:cs typeface="Times New Roman" pitchFamily="18" charset="0"/>
                        </a:rPr>
                        <a:t>n</a:t>
                      </a:r>
                      <a:endParaRPr lang="en-US" sz="1600" b="1" dirty="0">
                        <a:effectLst/>
                        <a:latin typeface="Century Gothic" pitchFamily="34" charset="0"/>
                        <a:ea typeface="Calibri" panose="020F0502020204030204" pitchFamily="34" charset="0"/>
                        <a:cs typeface="Times New Roman"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1600" b="1" dirty="0" smtClean="0">
                          <a:effectLst/>
                          <a:latin typeface="Century Gothic" pitchFamily="34" charset="0"/>
                          <a:ea typeface="Calibri" panose="020F0502020204030204" pitchFamily="34" charset="0"/>
                          <a:cs typeface="Times New Roman" pitchFamily="18" charset="0"/>
                        </a:rPr>
                        <a:t>%</a:t>
                      </a:r>
                      <a:endParaRPr lang="en-US" sz="1600" b="1" dirty="0">
                        <a:effectLst/>
                        <a:latin typeface="Century Gothic" pitchFamily="34" charset="0"/>
                        <a:ea typeface="Calibri" panose="020F0502020204030204" pitchFamily="34" charset="0"/>
                        <a:cs typeface="Times New Roman"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600" b="1" dirty="0" smtClean="0">
                          <a:effectLst/>
                          <a:latin typeface="Century Gothic" pitchFamily="34" charset="0"/>
                          <a:ea typeface="Calibri" panose="020F0502020204030204" pitchFamily="34" charset="0"/>
                          <a:cs typeface="Times New Roman" pitchFamily="18" charset="0"/>
                        </a:rPr>
                        <a:t>n</a:t>
                      </a:r>
                      <a:endParaRPr lang="en-US" sz="1600" b="1" dirty="0">
                        <a:effectLst/>
                        <a:latin typeface="Century Gothic" pitchFamily="34" charset="0"/>
                        <a:ea typeface="Calibri" panose="020F0502020204030204" pitchFamily="34" charset="0"/>
                        <a:cs typeface="Times New Roman"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600" b="1" dirty="0" smtClean="0">
                          <a:effectLst/>
                          <a:latin typeface="Century Gothic" pitchFamily="34" charset="0"/>
                          <a:ea typeface="Calibri" panose="020F0502020204030204" pitchFamily="34" charset="0"/>
                          <a:cs typeface="Times New Roman" pitchFamily="18" charset="0"/>
                        </a:rPr>
                        <a:t>%</a:t>
                      </a:r>
                      <a:endParaRPr lang="en-US" sz="1600" b="1" dirty="0">
                        <a:effectLst/>
                        <a:latin typeface="Century Gothic" pitchFamily="34" charset="0"/>
                        <a:ea typeface="Calibri" panose="020F0502020204030204" pitchFamily="34" charset="0"/>
                        <a:cs typeface="Times New Roman"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US"/>
                    </a:p>
                  </a:txBody>
                  <a:tcPr/>
                </a:tc>
                <a:extLst>
                  <a:ext uri="{0D108BD9-81ED-4DB2-BD59-A6C34878D82A}">
                    <a16:rowId xmlns:a16="http://schemas.microsoft.com/office/drawing/2014/main" xmlns="" val="10000"/>
                  </a:ext>
                </a:extLst>
              </a:tr>
              <a:tr h="1750404">
                <a:tc>
                  <a:txBody>
                    <a:bodyPr/>
                    <a:lstStyle/>
                    <a:p>
                      <a:pPr algn="just">
                        <a:lnSpc>
                          <a:spcPct val="100000"/>
                        </a:lnSpc>
                        <a:spcAft>
                          <a:spcPts val="0"/>
                        </a:spcAft>
                      </a:pPr>
                      <a:r>
                        <a:rPr lang="en-US" sz="1600" b="1" dirty="0" smtClean="0">
                          <a:effectLst/>
                          <a:latin typeface="Century Gothic" pitchFamily="34" charset="0"/>
                          <a:cs typeface="Times New Roman" pitchFamily="18" charset="0"/>
                        </a:rPr>
                        <a:t>Age</a:t>
                      </a:r>
                    </a:p>
                    <a:p>
                      <a:pPr>
                        <a:lnSpc>
                          <a:spcPct val="100000"/>
                        </a:lnSpc>
                      </a:pPr>
                      <a:r>
                        <a:rPr lang="en-US" sz="1600" kern="1200" dirty="0" smtClean="0">
                          <a:solidFill>
                            <a:schemeClr val="tx1"/>
                          </a:solidFill>
                          <a:latin typeface="Century Gothic" pitchFamily="34" charset="0"/>
                          <a:ea typeface="+mn-ea"/>
                          <a:cs typeface="Times New Roman" pitchFamily="18" charset="0"/>
                        </a:rPr>
                        <a:t>               &lt;20 yrs</a:t>
                      </a:r>
                    </a:p>
                    <a:p>
                      <a:pPr>
                        <a:lnSpc>
                          <a:spcPct val="100000"/>
                        </a:lnSpc>
                      </a:pPr>
                      <a:r>
                        <a:rPr lang="en-US" sz="1600" kern="1200" dirty="0" smtClean="0">
                          <a:solidFill>
                            <a:schemeClr val="tx1"/>
                          </a:solidFill>
                          <a:latin typeface="Century Gothic" pitchFamily="34" charset="0"/>
                          <a:ea typeface="+mn-ea"/>
                          <a:cs typeface="Times New Roman" pitchFamily="18" charset="0"/>
                        </a:rPr>
                        <a:t>               20-34 yrs</a:t>
                      </a:r>
                    </a:p>
                    <a:p>
                      <a:pPr>
                        <a:lnSpc>
                          <a:spcPct val="100000"/>
                        </a:lnSpc>
                      </a:pPr>
                      <a:r>
                        <a:rPr lang="en-US" sz="1600" kern="1200" dirty="0" smtClean="0">
                          <a:solidFill>
                            <a:schemeClr val="tx1"/>
                          </a:solidFill>
                          <a:latin typeface="Century Gothic" pitchFamily="34" charset="0"/>
                          <a:ea typeface="+mn-ea"/>
                          <a:cs typeface="Times New Roman" pitchFamily="18" charset="0"/>
                        </a:rPr>
                        <a:t>                ≥35 yrs</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457200" algn="just">
                        <a:lnSpc>
                          <a:spcPct val="100000"/>
                        </a:lnSpc>
                        <a:spcAft>
                          <a:spcPts val="0"/>
                        </a:spcAft>
                      </a:pPr>
                      <a:endParaRPr lang="en-US" sz="1600" dirty="0" smtClean="0">
                        <a:effectLst/>
                        <a:latin typeface="Century Gothic" pitchFamily="34" charset="0"/>
                        <a:ea typeface="Calibri" panose="020F0502020204030204" pitchFamily="34" charset="0"/>
                        <a:cs typeface="Times New Roman" pitchFamily="18" charset="0"/>
                      </a:endParaRPr>
                    </a:p>
                    <a:p>
                      <a:pPr marL="457200" algn="just">
                        <a:lnSpc>
                          <a:spcPct val="100000"/>
                        </a:lnSpc>
                        <a:spcAft>
                          <a:spcPts val="0"/>
                        </a:spcAft>
                      </a:pPr>
                      <a:r>
                        <a:rPr lang="en-US" sz="1600" dirty="0" smtClean="0">
                          <a:effectLst/>
                          <a:latin typeface="Century Gothic" pitchFamily="34" charset="0"/>
                          <a:ea typeface="Calibri" panose="020F0502020204030204" pitchFamily="34" charset="0"/>
                          <a:cs typeface="Times New Roman" pitchFamily="18" charset="0"/>
                        </a:rPr>
                        <a:t>21</a:t>
                      </a:r>
                    </a:p>
                    <a:p>
                      <a:pPr marL="457200" algn="just">
                        <a:lnSpc>
                          <a:spcPct val="100000"/>
                        </a:lnSpc>
                        <a:spcAft>
                          <a:spcPts val="0"/>
                        </a:spcAft>
                      </a:pPr>
                      <a:r>
                        <a:rPr lang="en-US" sz="1600" dirty="0" smtClean="0">
                          <a:effectLst/>
                          <a:latin typeface="Century Gothic" pitchFamily="34" charset="0"/>
                          <a:ea typeface="Calibri" panose="020F0502020204030204" pitchFamily="34" charset="0"/>
                          <a:cs typeface="Times New Roman" pitchFamily="18" charset="0"/>
                        </a:rPr>
                        <a:t>111</a:t>
                      </a:r>
                    </a:p>
                    <a:p>
                      <a:pPr marL="457200" algn="just">
                        <a:lnSpc>
                          <a:spcPct val="100000"/>
                        </a:lnSpc>
                        <a:spcAft>
                          <a:spcPts val="0"/>
                        </a:spcAft>
                      </a:pPr>
                      <a:r>
                        <a:rPr lang="en-US" sz="1600" dirty="0" smtClean="0">
                          <a:effectLst/>
                          <a:latin typeface="Century Gothic" pitchFamily="34" charset="0"/>
                          <a:ea typeface="Calibri" panose="020F0502020204030204" pitchFamily="34" charset="0"/>
                          <a:cs typeface="Times New Roman" pitchFamily="18" charset="0"/>
                        </a:rPr>
                        <a:t>18</a:t>
                      </a:r>
                    </a:p>
                    <a:p>
                      <a:pPr marL="457200" algn="just">
                        <a:lnSpc>
                          <a:spcPct val="100000"/>
                        </a:lnSpc>
                        <a:spcAft>
                          <a:spcPts val="0"/>
                        </a:spcAft>
                      </a:pPr>
                      <a:endParaRPr lang="en-US" sz="1600" dirty="0" smtClean="0">
                        <a:effectLst/>
                        <a:latin typeface="Century Gothic" pitchFamily="34" charset="0"/>
                        <a:ea typeface="Calibri" panose="020F0502020204030204" pitchFamily="34" charset="0"/>
                        <a:cs typeface="Times New Roman" pitchFamily="18" charset="0"/>
                      </a:endParaRPr>
                    </a:p>
                    <a:p>
                      <a:pPr marL="457200" algn="just">
                        <a:lnSpc>
                          <a:spcPct val="100000"/>
                        </a:lnSpc>
                        <a:spcAft>
                          <a:spcPts val="0"/>
                        </a:spcAft>
                      </a:pPr>
                      <a:endParaRPr lang="en-US" sz="1600" dirty="0">
                        <a:effectLst/>
                        <a:latin typeface="Century Gothic" pitchFamily="34" charset="0"/>
                        <a:ea typeface="Calibri" panose="020F0502020204030204" pitchFamily="34" charset="0"/>
                        <a:cs typeface="Times New Roman"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457200" algn="just">
                        <a:lnSpc>
                          <a:spcPct val="100000"/>
                        </a:lnSpc>
                        <a:spcAft>
                          <a:spcPts val="0"/>
                        </a:spcAft>
                      </a:pPr>
                      <a:endParaRPr lang="en-US" sz="1600" dirty="0" smtClean="0">
                        <a:effectLst/>
                        <a:latin typeface="Century Gothic" pitchFamily="34" charset="0"/>
                        <a:ea typeface="Calibri" panose="020F0502020204030204" pitchFamily="34" charset="0"/>
                        <a:cs typeface="Times New Roman" pitchFamily="18" charset="0"/>
                      </a:endParaRPr>
                    </a:p>
                    <a:p>
                      <a:pPr marL="457200" algn="just">
                        <a:lnSpc>
                          <a:spcPct val="100000"/>
                        </a:lnSpc>
                        <a:spcAft>
                          <a:spcPts val="0"/>
                        </a:spcAft>
                      </a:pPr>
                      <a:r>
                        <a:rPr lang="en-US" sz="1600" dirty="0" smtClean="0">
                          <a:effectLst/>
                          <a:latin typeface="Century Gothic" pitchFamily="34" charset="0"/>
                          <a:ea typeface="Calibri" panose="020F0502020204030204" pitchFamily="34" charset="0"/>
                          <a:cs typeface="Times New Roman" pitchFamily="18" charset="0"/>
                        </a:rPr>
                        <a:t>14.0</a:t>
                      </a:r>
                    </a:p>
                    <a:p>
                      <a:pPr marL="457200" algn="just">
                        <a:lnSpc>
                          <a:spcPct val="100000"/>
                        </a:lnSpc>
                        <a:spcAft>
                          <a:spcPts val="0"/>
                        </a:spcAft>
                      </a:pPr>
                      <a:r>
                        <a:rPr lang="en-US" sz="1600" dirty="0" smtClean="0">
                          <a:effectLst/>
                          <a:latin typeface="Century Gothic" pitchFamily="34" charset="0"/>
                          <a:ea typeface="Calibri" panose="020F0502020204030204" pitchFamily="34" charset="0"/>
                          <a:cs typeface="Times New Roman" pitchFamily="18" charset="0"/>
                        </a:rPr>
                        <a:t>74.0</a:t>
                      </a:r>
                    </a:p>
                    <a:p>
                      <a:pPr marL="457200" algn="just">
                        <a:lnSpc>
                          <a:spcPct val="100000"/>
                        </a:lnSpc>
                        <a:spcAft>
                          <a:spcPts val="0"/>
                        </a:spcAft>
                      </a:pPr>
                      <a:r>
                        <a:rPr lang="en-US" sz="1600" dirty="0" smtClean="0">
                          <a:effectLst/>
                          <a:latin typeface="Century Gothic" pitchFamily="34" charset="0"/>
                          <a:ea typeface="Calibri" panose="020F0502020204030204" pitchFamily="34" charset="0"/>
                          <a:cs typeface="Times New Roman" pitchFamily="18" charset="0"/>
                        </a:rPr>
                        <a:t>12.0</a:t>
                      </a:r>
                      <a:endParaRPr lang="en-US" sz="1600" dirty="0">
                        <a:effectLst/>
                        <a:latin typeface="Century Gothic" pitchFamily="34" charset="0"/>
                        <a:ea typeface="Calibri" panose="020F0502020204030204" pitchFamily="34" charset="0"/>
                        <a:cs typeface="Times New Roman"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endParaRPr lang="en-US" sz="1600" dirty="0" smtClean="0">
                        <a:effectLst/>
                        <a:latin typeface="Century Gothic" pitchFamily="34" charset="0"/>
                        <a:cs typeface="Times New Roman" pitchFamily="18" charset="0"/>
                      </a:endParaRPr>
                    </a:p>
                    <a:p>
                      <a:pPr algn="ctr">
                        <a:lnSpc>
                          <a:spcPct val="100000"/>
                        </a:lnSpc>
                        <a:spcAft>
                          <a:spcPts val="0"/>
                        </a:spcAft>
                      </a:pPr>
                      <a:r>
                        <a:rPr lang="en-US" sz="1600" dirty="0" smtClean="0">
                          <a:effectLst/>
                          <a:latin typeface="Century Gothic" pitchFamily="34" charset="0"/>
                          <a:cs typeface="Times New Roman" pitchFamily="18" charset="0"/>
                        </a:rPr>
                        <a:t>61</a:t>
                      </a:r>
                    </a:p>
                    <a:p>
                      <a:pPr algn="ctr">
                        <a:lnSpc>
                          <a:spcPct val="100000"/>
                        </a:lnSpc>
                        <a:spcAft>
                          <a:spcPts val="0"/>
                        </a:spcAft>
                      </a:pPr>
                      <a:r>
                        <a:rPr lang="en-US" sz="1600" dirty="0" smtClean="0">
                          <a:effectLst/>
                          <a:latin typeface="Century Gothic" pitchFamily="34" charset="0"/>
                          <a:cs typeface="Times New Roman" pitchFamily="18" charset="0"/>
                        </a:rPr>
                        <a:t>212</a:t>
                      </a:r>
                    </a:p>
                    <a:p>
                      <a:pPr algn="ctr">
                        <a:lnSpc>
                          <a:spcPct val="100000"/>
                        </a:lnSpc>
                        <a:spcAft>
                          <a:spcPts val="0"/>
                        </a:spcAft>
                      </a:pPr>
                      <a:r>
                        <a:rPr lang="en-US" sz="1600" dirty="0" smtClean="0">
                          <a:effectLst/>
                          <a:latin typeface="Century Gothic" pitchFamily="34" charset="0"/>
                          <a:cs typeface="Times New Roman" pitchFamily="18" charset="0"/>
                        </a:rPr>
                        <a:t>27</a:t>
                      </a:r>
                      <a:r>
                        <a:rPr lang="en-US" sz="1600" dirty="0">
                          <a:effectLst/>
                          <a:latin typeface="Century Gothic" pitchFamily="34" charset="0"/>
                          <a:cs typeface="Times New Roman" pitchFamily="18" charset="0"/>
                        </a:rPr>
                        <a:t>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endParaRPr lang="en-US" sz="1600" dirty="0" smtClean="0">
                        <a:effectLst/>
                        <a:latin typeface="Century Gothic" pitchFamily="34" charset="0"/>
                        <a:ea typeface="Calibri" panose="020F0502020204030204" pitchFamily="34" charset="0"/>
                        <a:cs typeface="Times New Roman" pitchFamily="18" charset="0"/>
                      </a:endParaRPr>
                    </a:p>
                    <a:p>
                      <a:pPr algn="ctr">
                        <a:lnSpc>
                          <a:spcPct val="100000"/>
                        </a:lnSpc>
                        <a:spcAft>
                          <a:spcPts val="0"/>
                        </a:spcAft>
                      </a:pPr>
                      <a:r>
                        <a:rPr lang="en-US" sz="1600" dirty="0" smtClean="0">
                          <a:effectLst/>
                          <a:latin typeface="Century Gothic" pitchFamily="34" charset="0"/>
                          <a:ea typeface="Calibri" panose="020F0502020204030204" pitchFamily="34" charset="0"/>
                          <a:cs typeface="Times New Roman" pitchFamily="18" charset="0"/>
                        </a:rPr>
                        <a:t>20.3</a:t>
                      </a:r>
                    </a:p>
                    <a:p>
                      <a:pPr algn="ctr">
                        <a:lnSpc>
                          <a:spcPct val="100000"/>
                        </a:lnSpc>
                        <a:spcAft>
                          <a:spcPts val="0"/>
                        </a:spcAft>
                      </a:pPr>
                      <a:r>
                        <a:rPr lang="en-US" sz="1600" dirty="0" smtClean="0">
                          <a:effectLst/>
                          <a:latin typeface="Century Gothic" pitchFamily="34" charset="0"/>
                          <a:ea typeface="Calibri" panose="020F0502020204030204" pitchFamily="34" charset="0"/>
                          <a:cs typeface="Times New Roman" pitchFamily="18" charset="0"/>
                        </a:rPr>
                        <a:t>70.7</a:t>
                      </a:r>
                    </a:p>
                    <a:p>
                      <a:pPr algn="ctr">
                        <a:lnSpc>
                          <a:spcPct val="100000"/>
                        </a:lnSpc>
                        <a:spcAft>
                          <a:spcPts val="0"/>
                        </a:spcAft>
                      </a:pPr>
                      <a:r>
                        <a:rPr lang="en-US" sz="1600" dirty="0" smtClean="0">
                          <a:effectLst/>
                          <a:latin typeface="Century Gothic" pitchFamily="34" charset="0"/>
                          <a:ea typeface="Calibri" panose="020F0502020204030204" pitchFamily="34" charset="0"/>
                          <a:cs typeface="Times New Roman" pitchFamily="18" charset="0"/>
                        </a:rPr>
                        <a:t>9.0</a:t>
                      </a:r>
                      <a:endParaRPr lang="en-US" sz="1600" dirty="0">
                        <a:effectLst/>
                        <a:latin typeface="Century Gothic" pitchFamily="34" charset="0"/>
                        <a:ea typeface="Calibri" panose="020F0502020204030204" pitchFamily="34" charset="0"/>
                        <a:cs typeface="Times New Roman"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endParaRPr lang="en-US" sz="1600" dirty="0" smtClean="0">
                        <a:effectLst/>
                        <a:latin typeface="Century Gothic" pitchFamily="34" charset="0"/>
                        <a:ea typeface="Calibri" panose="020F0502020204030204" pitchFamily="34" charset="0"/>
                        <a:cs typeface="Times New Roman" pitchFamily="18" charset="0"/>
                      </a:endParaRPr>
                    </a:p>
                    <a:p>
                      <a:pPr>
                        <a:lnSpc>
                          <a:spcPct val="100000"/>
                        </a:lnSpc>
                      </a:pPr>
                      <a:r>
                        <a:rPr lang="en-US" sz="1600" kern="1200" dirty="0" smtClean="0">
                          <a:solidFill>
                            <a:schemeClr val="tx1"/>
                          </a:solidFill>
                          <a:latin typeface="Century Gothic" pitchFamily="34" charset="0"/>
                          <a:ea typeface="+mn-ea"/>
                          <a:cs typeface="Times New Roman" pitchFamily="18" charset="0"/>
                        </a:rPr>
                        <a:t>  82</a:t>
                      </a:r>
                    </a:p>
                    <a:p>
                      <a:pPr>
                        <a:lnSpc>
                          <a:spcPct val="100000"/>
                        </a:lnSpc>
                      </a:pPr>
                      <a:r>
                        <a:rPr lang="en-US" sz="1600" kern="1200" dirty="0" smtClean="0">
                          <a:solidFill>
                            <a:schemeClr val="tx1"/>
                          </a:solidFill>
                          <a:latin typeface="Century Gothic" pitchFamily="34" charset="0"/>
                          <a:ea typeface="+mn-ea"/>
                          <a:cs typeface="Times New Roman" pitchFamily="18" charset="0"/>
                        </a:rPr>
                        <a:t>  323</a:t>
                      </a:r>
                    </a:p>
                    <a:p>
                      <a:pPr>
                        <a:lnSpc>
                          <a:spcPct val="100000"/>
                        </a:lnSpc>
                      </a:pPr>
                      <a:r>
                        <a:rPr lang="en-US" sz="1600" kern="1200" dirty="0" smtClean="0">
                          <a:solidFill>
                            <a:schemeClr val="tx1"/>
                          </a:solidFill>
                          <a:latin typeface="Century Gothic" pitchFamily="34" charset="0"/>
                          <a:ea typeface="+mn-ea"/>
                          <a:cs typeface="Times New Roman" pitchFamily="18" charset="0"/>
                        </a:rPr>
                        <a:t>  45         </a:t>
                      </a:r>
                      <a:endParaRPr lang="en-US" sz="1600" dirty="0">
                        <a:effectLst/>
                        <a:latin typeface="Century Gothic" pitchFamily="34" charset="0"/>
                        <a:ea typeface="Calibri" panose="020F0502020204030204" pitchFamily="34" charset="0"/>
                        <a:cs typeface="Times New Roman"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en-US" sz="1600" dirty="0" smtClean="0">
                        <a:effectLst/>
                        <a:latin typeface="Century Gothic" pitchFamily="34" charset="0"/>
                        <a:ea typeface="Calibri" panose="020F0502020204030204" pitchFamily="34" charset="0"/>
                        <a:cs typeface="Times New Roman" pitchFamily="18" charset="0"/>
                      </a:endParaRPr>
                    </a:p>
                    <a:p>
                      <a:pPr>
                        <a:lnSpc>
                          <a:spcPct val="100000"/>
                        </a:lnSpc>
                      </a:pPr>
                      <a:r>
                        <a:rPr lang="en-US" sz="1600" dirty="0" smtClean="0">
                          <a:effectLst/>
                          <a:latin typeface="Century Gothic" pitchFamily="34" charset="0"/>
                          <a:ea typeface="Calibri" panose="020F0502020204030204" pitchFamily="34" charset="0"/>
                          <a:cs typeface="Times New Roman" pitchFamily="18" charset="0"/>
                        </a:rPr>
                        <a:t>18.2</a:t>
                      </a:r>
                    </a:p>
                    <a:p>
                      <a:pPr>
                        <a:lnSpc>
                          <a:spcPct val="100000"/>
                        </a:lnSpc>
                      </a:pPr>
                      <a:r>
                        <a:rPr lang="en-US" sz="1600" dirty="0" smtClean="0">
                          <a:effectLst/>
                          <a:latin typeface="Century Gothic" pitchFamily="34" charset="0"/>
                          <a:ea typeface="Calibri" panose="020F0502020204030204" pitchFamily="34" charset="0"/>
                          <a:cs typeface="Times New Roman" pitchFamily="18" charset="0"/>
                        </a:rPr>
                        <a:t>71.8</a:t>
                      </a:r>
                    </a:p>
                    <a:p>
                      <a:pPr>
                        <a:lnSpc>
                          <a:spcPct val="100000"/>
                        </a:lnSpc>
                      </a:pPr>
                      <a:r>
                        <a:rPr lang="en-US" sz="1600" dirty="0" smtClean="0">
                          <a:effectLst/>
                          <a:latin typeface="Century Gothic" pitchFamily="34" charset="0"/>
                          <a:ea typeface="Calibri" panose="020F0502020204030204" pitchFamily="34" charset="0"/>
                          <a:cs typeface="Times New Roman" pitchFamily="18" charset="0"/>
                        </a:rPr>
                        <a:t>10.0</a:t>
                      </a:r>
                      <a:endParaRPr lang="en-US" sz="1600" dirty="0">
                        <a:effectLst/>
                        <a:latin typeface="Century Gothic" pitchFamily="34" charset="0"/>
                        <a:ea typeface="Calibri" panose="020F0502020204030204" pitchFamily="34" charset="0"/>
                        <a:cs typeface="Times New Roman"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r>
                        <a:rPr lang="en-US" sz="1600" kern="1200" dirty="0" smtClean="0">
                          <a:solidFill>
                            <a:schemeClr val="tx1"/>
                          </a:solidFill>
                          <a:latin typeface="Century Gothic" pitchFamily="34" charset="0"/>
                          <a:ea typeface="+mn-ea"/>
                          <a:cs typeface="Times New Roman" pitchFamily="18" charset="0"/>
                        </a:rPr>
                        <a:t>3.256</a:t>
                      </a:r>
                      <a:r>
                        <a:rPr lang="en-US" sz="1600" kern="1200" baseline="30000" dirty="0" smtClean="0">
                          <a:solidFill>
                            <a:schemeClr val="tx1"/>
                          </a:solidFill>
                          <a:latin typeface="Century Gothic" pitchFamily="34" charset="0"/>
                          <a:ea typeface="+mn-ea"/>
                          <a:cs typeface="Times New Roman" pitchFamily="18" charset="0"/>
                        </a:rPr>
                        <a:t>a</a:t>
                      </a:r>
                      <a:endParaRPr lang="en-US" sz="1600" kern="1200" dirty="0" smtClean="0">
                        <a:solidFill>
                          <a:schemeClr val="tx1"/>
                        </a:solidFill>
                        <a:latin typeface="Century Gothic" pitchFamily="34" charset="0"/>
                        <a:ea typeface="+mn-ea"/>
                        <a:cs typeface="Times New Roman" pitchFamily="18" charset="0"/>
                      </a:endParaRPr>
                    </a:p>
                    <a:p>
                      <a:pPr>
                        <a:lnSpc>
                          <a:spcPct val="100000"/>
                        </a:lnSpc>
                      </a:pPr>
                      <a:r>
                        <a:rPr lang="en-US" sz="1600" kern="1200" dirty="0" smtClean="0">
                          <a:solidFill>
                            <a:schemeClr val="tx1"/>
                          </a:solidFill>
                          <a:latin typeface="Century Gothic" pitchFamily="34" charset="0"/>
                          <a:ea typeface="+mn-ea"/>
                          <a:cs typeface="Times New Roman" pitchFamily="18" charset="0"/>
                        </a:rPr>
                        <a:t> 0.196</a:t>
                      </a:r>
                      <a:endParaRPr lang="en-US" sz="1600" dirty="0" smtClean="0">
                        <a:effectLst/>
                        <a:latin typeface="Century Gothic" pitchFamily="34" charset="0"/>
                        <a:ea typeface="Calibri" panose="020F0502020204030204" pitchFamily="34" charset="0"/>
                        <a:cs typeface="Times New Roman" pitchFamily="18" charset="0"/>
                      </a:endParaRPr>
                    </a:p>
                    <a:p>
                      <a:pPr>
                        <a:lnSpc>
                          <a:spcPct val="100000"/>
                        </a:lnSpc>
                      </a:pPr>
                      <a:endParaRPr lang="en-US" sz="1600" dirty="0">
                        <a:effectLst/>
                        <a:latin typeface="Century Gothic" pitchFamily="34" charset="0"/>
                        <a:ea typeface="Calibri" panose="020F0502020204030204" pitchFamily="34" charset="0"/>
                        <a:cs typeface="Times New Roman"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1458670">
                <a:tc>
                  <a:txBody>
                    <a:bodyPr/>
                    <a:lstStyle/>
                    <a:p>
                      <a:pPr algn="just">
                        <a:lnSpc>
                          <a:spcPct val="100000"/>
                        </a:lnSpc>
                        <a:spcAft>
                          <a:spcPts val="0"/>
                        </a:spcAft>
                      </a:pPr>
                      <a:r>
                        <a:rPr lang="en-US" sz="1600" b="1" dirty="0" smtClean="0">
                          <a:effectLst/>
                          <a:latin typeface="Century Gothic" pitchFamily="34" charset="0"/>
                          <a:cs typeface="Times New Roman" pitchFamily="18" charset="0"/>
                        </a:rPr>
                        <a:t>Education status</a:t>
                      </a:r>
                    </a:p>
                    <a:p>
                      <a:pPr marL="457200" algn="just">
                        <a:lnSpc>
                          <a:spcPct val="100000"/>
                        </a:lnSpc>
                        <a:spcAft>
                          <a:spcPts val="0"/>
                        </a:spcAft>
                      </a:pPr>
                      <a:r>
                        <a:rPr lang="en-US" sz="1600" dirty="0" smtClean="0">
                          <a:effectLst/>
                          <a:latin typeface="Century Gothic" pitchFamily="34" charset="0"/>
                          <a:cs typeface="Times New Roman" pitchFamily="18" charset="0"/>
                        </a:rPr>
                        <a:t>     </a:t>
                      </a:r>
                      <a:r>
                        <a:rPr lang="en-US" sz="1600" baseline="0" dirty="0" smtClean="0">
                          <a:effectLst/>
                          <a:latin typeface="Century Gothic" pitchFamily="34" charset="0"/>
                          <a:cs typeface="Times New Roman" pitchFamily="18" charset="0"/>
                        </a:rPr>
                        <a:t> </a:t>
                      </a:r>
                      <a:r>
                        <a:rPr lang="en-US" sz="1600" dirty="0" smtClean="0">
                          <a:effectLst/>
                          <a:latin typeface="Century Gothic" pitchFamily="34" charset="0"/>
                          <a:cs typeface="Times New Roman" pitchFamily="18" charset="0"/>
                        </a:rPr>
                        <a:t>Primary education</a:t>
                      </a:r>
                    </a:p>
                    <a:p>
                      <a:pPr marL="457200" algn="just">
                        <a:lnSpc>
                          <a:spcPct val="100000"/>
                        </a:lnSpc>
                        <a:spcAft>
                          <a:spcPts val="0"/>
                        </a:spcAft>
                      </a:pPr>
                      <a:r>
                        <a:rPr lang="en-US" sz="1600" dirty="0" smtClean="0">
                          <a:effectLst/>
                          <a:latin typeface="Century Gothic" pitchFamily="34" charset="0"/>
                          <a:cs typeface="Times New Roman" pitchFamily="18" charset="0"/>
                        </a:rPr>
                        <a:t>    Secondary education</a:t>
                      </a:r>
                    </a:p>
                    <a:p>
                      <a:pPr marL="457200" algn="just">
                        <a:lnSpc>
                          <a:spcPct val="100000"/>
                        </a:lnSpc>
                        <a:spcAft>
                          <a:spcPts val="0"/>
                        </a:spcAft>
                      </a:pPr>
                      <a:r>
                        <a:rPr lang="en-US" sz="1600" dirty="0" smtClean="0">
                          <a:effectLst/>
                          <a:latin typeface="Century Gothic" pitchFamily="34" charset="0"/>
                          <a:cs typeface="Times New Roman" pitchFamily="18" charset="0"/>
                        </a:rPr>
                        <a:t>      College/University</a:t>
                      </a:r>
                      <a:endParaRPr lang="en-US" sz="1600" dirty="0" smtClean="0">
                        <a:effectLst/>
                        <a:latin typeface="Century Gothic" pitchFamily="34" charset="0"/>
                        <a:ea typeface="Calibri" panose="020F0502020204030204" pitchFamily="34" charset="0"/>
                        <a:cs typeface="Times New Roman" pitchFamily="18" charset="0"/>
                      </a:endParaRPr>
                    </a:p>
                    <a:p>
                      <a:pPr algn="just">
                        <a:lnSpc>
                          <a:spcPct val="100000"/>
                        </a:lnSpc>
                        <a:spcAft>
                          <a:spcPts val="0"/>
                        </a:spcAft>
                      </a:pPr>
                      <a:endParaRPr lang="en-US" sz="1600" dirty="0">
                        <a:effectLst/>
                        <a:latin typeface="Century Gothic" pitchFamily="34" charset="0"/>
                        <a:ea typeface="Calibri" panose="020F0502020204030204" pitchFamily="34" charset="0"/>
                        <a:cs typeface="Times New Roman"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lnSpc>
                          <a:spcPct val="100000"/>
                        </a:lnSpc>
                        <a:spcAft>
                          <a:spcPts val="0"/>
                        </a:spcAft>
                      </a:pPr>
                      <a:endParaRPr lang="en-US" sz="1600" dirty="0" smtClean="0">
                        <a:effectLst/>
                        <a:latin typeface="Century Gothic" pitchFamily="34" charset="0"/>
                        <a:ea typeface="Calibri" panose="020F0502020204030204" pitchFamily="34" charset="0"/>
                        <a:cs typeface="Times New Roman" pitchFamily="18" charset="0"/>
                      </a:endParaRPr>
                    </a:p>
                    <a:p>
                      <a:pPr lvl="1" algn="just">
                        <a:lnSpc>
                          <a:spcPct val="100000"/>
                        </a:lnSpc>
                        <a:spcAft>
                          <a:spcPts val="0"/>
                        </a:spcAft>
                      </a:pPr>
                      <a:r>
                        <a:rPr lang="en-US" sz="1600" dirty="0" smtClean="0">
                          <a:effectLst/>
                          <a:latin typeface="Century Gothic" pitchFamily="34" charset="0"/>
                          <a:ea typeface="Calibri" panose="020F0502020204030204" pitchFamily="34" charset="0"/>
                          <a:cs typeface="Times New Roman" pitchFamily="18" charset="0"/>
                        </a:rPr>
                        <a:t>82</a:t>
                      </a:r>
                    </a:p>
                    <a:p>
                      <a:pPr lvl="1" algn="just">
                        <a:lnSpc>
                          <a:spcPct val="100000"/>
                        </a:lnSpc>
                        <a:spcAft>
                          <a:spcPts val="0"/>
                        </a:spcAft>
                      </a:pPr>
                      <a:r>
                        <a:rPr lang="en-US" sz="1600" dirty="0" smtClean="0">
                          <a:effectLst/>
                          <a:latin typeface="Century Gothic" pitchFamily="34" charset="0"/>
                          <a:ea typeface="Calibri" panose="020F0502020204030204" pitchFamily="34" charset="0"/>
                          <a:cs typeface="Times New Roman" pitchFamily="18" charset="0"/>
                        </a:rPr>
                        <a:t>52</a:t>
                      </a:r>
                    </a:p>
                    <a:p>
                      <a:pPr lvl="1" algn="just">
                        <a:lnSpc>
                          <a:spcPct val="100000"/>
                        </a:lnSpc>
                        <a:spcAft>
                          <a:spcPts val="0"/>
                        </a:spcAft>
                      </a:pPr>
                      <a:r>
                        <a:rPr lang="en-US" sz="1600" dirty="0" smtClean="0">
                          <a:effectLst/>
                          <a:latin typeface="Century Gothic" pitchFamily="34" charset="0"/>
                          <a:ea typeface="Calibri" panose="020F0502020204030204" pitchFamily="34" charset="0"/>
                          <a:cs typeface="Times New Roman" pitchFamily="18" charset="0"/>
                        </a:rPr>
                        <a:t>16</a:t>
                      </a:r>
                      <a:endParaRPr lang="en-US" sz="1600" dirty="0">
                        <a:effectLst/>
                        <a:latin typeface="Century Gothic" pitchFamily="34" charset="0"/>
                        <a:ea typeface="Calibri" panose="020F0502020204030204" pitchFamily="34" charset="0"/>
                        <a:cs typeface="Times New Roman"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600" kern="1200" dirty="0" smtClean="0">
                        <a:solidFill>
                          <a:schemeClr val="tx1"/>
                        </a:solidFill>
                        <a:latin typeface="Century Gothic" pitchFamily="34" charset="0"/>
                        <a:ea typeface="+mn-ea"/>
                        <a:cs typeface="Times New Roman" pitchFamily="18" charset="0"/>
                      </a:endParaRPr>
                    </a:p>
                    <a:p>
                      <a:r>
                        <a:rPr lang="en-US" sz="1600" kern="1200" baseline="0" dirty="0" smtClean="0">
                          <a:solidFill>
                            <a:schemeClr val="tx1"/>
                          </a:solidFill>
                          <a:latin typeface="Century Gothic" pitchFamily="34" charset="0"/>
                          <a:ea typeface="+mn-ea"/>
                          <a:cs typeface="Times New Roman" pitchFamily="18" charset="0"/>
                        </a:rPr>
                        <a:t>     54.7</a:t>
                      </a:r>
                      <a:endParaRPr lang="en-US" sz="1600" kern="1200" dirty="0" smtClean="0">
                        <a:solidFill>
                          <a:schemeClr val="tx1"/>
                        </a:solidFill>
                        <a:latin typeface="Century Gothic" pitchFamily="34" charset="0"/>
                        <a:ea typeface="+mn-ea"/>
                        <a:cs typeface="Times New Roman" pitchFamily="18" charset="0"/>
                      </a:endParaRPr>
                    </a:p>
                    <a:p>
                      <a:r>
                        <a:rPr lang="en-US" sz="1600" kern="1200" dirty="0" smtClean="0">
                          <a:solidFill>
                            <a:schemeClr val="tx1"/>
                          </a:solidFill>
                          <a:latin typeface="Century Gothic" pitchFamily="34" charset="0"/>
                          <a:ea typeface="+mn-ea"/>
                          <a:cs typeface="Times New Roman" pitchFamily="18" charset="0"/>
                        </a:rPr>
                        <a:t>     34.7</a:t>
                      </a:r>
                    </a:p>
                    <a:p>
                      <a:r>
                        <a:rPr lang="en-US" sz="1600" kern="1200" dirty="0" smtClean="0">
                          <a:solidFill>
                            <a:schemeClr val="tx1"/>
                          </a:solidFill>
                          <a:latin typeface="Century Gothic" pitchFamily="34" charset="0"/>
                          <a:ea typeface="+mn-ea"/>
                          <a:cs typeface="Times New Roman" pitchFamily="18" charset="0"/>
                        </a:rPr>
                        <a:t>     10.6</a:t>
                      </a:r>
                      <a:endParaRPr lang="en-US" sz="1600" dirty="0" smtClean="0">
                        <a:effectLst/>
                        <a:latin typeface="Century Gothic" pitchFamily="34" charset="0"/>
                        <a:ea typeface="Calibri" panose="020F0502020204030204" pitchFamily="34" charset="0"/>
                        <a:cs typeface="Times New Roman"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pPr>
                      <a:endParaRPr lang="en-US" sz="1600" dirty="0" smtClean="0">
                        <a:latin typeface="Century Gothic" pitchFamily="34" charset="0"/>
                        <a:cs typeface="Times New Roman" pitchFamily="18" charset="0"/>
                      </a:endParaRPr>
                    </a:p>
                    <a:p>
                      <a:pPr algn="ctr">
                        <a:lnSpc>
                          <a:spcPct val="100000"/>
                        </a:lnSpc>
                      </a:pPr>
                      <a:r>
                        <a:rPr lang="en-US" sz="1600" dirty="0" smtClean="0">
                          <a:latin typeface="Century Gothic" pitchFamily="34" charset="0"/>
                          <a:cs typeface="Times New Roman" pitchFamily="18" charset="0"/>
                        </a:rPr>
                        <a:t>182</a:t>
                      </a:r>
                    </a:p>
                    <a:p>
                      <a:pPr algn="ctr">
                        <a:lnSpc>
                          <a:spcPct val="100000"/>
                        </a:lnSpc>
                      </a:pPr>
                      <a:r>
                        <a:rPr lang="en-US" sz="1600" dirty="0" smtClean="0">
                          <a:latin typeface="Century Gothic" pitchFamily="34" charset="0"/>
                          <a:cs typeface="Times New Roman" pitchFamily="18" charset="0"/>
                        </a:rPr>
                        <a:t>95</a:t>
                      </a:r>
                    </a:p>
                    <a:p>
                      <a:pPr algn="ctr">
                        <a:lnSpc>
                          <a:spcPct val="100000"/>
                        </a:lnSpc>
                      </a:pPr>
                      <a:r>
                        <a:rPr lang="en-US" sz="1600" dirty="0" smtClean="0">
                          <a:latin typeface="Century Gothic" pitchFamily="34" charset="0"/>
                          <a:cs typeface="Times New Roman" pitchFamily="18" charset="0"/>
                        </a:rPr>
                        <a:t>23</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pPr>
                      <a:endParaRPr lang="en-US" sz="1600" dirty="0" smtClean="0">
                        <a:latin typeface="Century Gothic" pitchFamily="34" charset="0"/>
                        <a:cs typeface="Times New Roman" pitchFamily="18" charset="0"/>
                      </a:endParaRPr>
                    </a:p>
                    <a:p>
                      <a:r>
                        <a:rPr lang="en-US" sz="1600" kern="1200" dirty="0" smtClean="0">
                          <a:solidFill>
                            <a:schemeClr val="tx1"/>
                          </a:solidFill>
                          <a:latin typeface="Century Gothic" pitchFamily="34" charset="0"/>
                          <a:ea typeface="+mn-ea"/>
                          <a:cs typeface="Times New Roman" pitchFamily="18" charset="0"/>
                        </a:rPr>
                        <a:t>      60.7</a:t>
                      </a:r>
                    </a:p>
                    <a:p>
                      <a:r>
                        <a:rPr lang="en-US" sz="1600" kern="1200" dirty="0" smtClean="0">
                          <a:solidFill>
                            <a:schemeClr val="tx1"/>
                          </a:solidFill>
                          <a:latin typeface="Century Gothic" pitchFamily="34" charset="0"/>
                          <a:ea typeface="+mn-ea"/>
                          <a:cs typeface="Times New Roman" pitchFamily="18" charset="0"/>
                        </a:rPr>
                        <a:t>      31.7</a:t>
                      </a:r>
                    </a:p>
                    <a:p>
                      <a:r>
                        <a:rPr lang="en-US" sz="1600" kern="1200" dirty="0" smtClean="0">
                          <a:solidFill>
                            <a:schemeClr val="tx1"/>
                          </a:solidFill>
                          <a:latin typeface="Century Gothic" pitchFamily="34" charset="0"/>
                          <a:ea typeface="+mn-ea"/>
                          <a:cs typeface="Times New Roman" pitchFamily="18" charset="0"/>
                        </a:rPr>
                        <a:t>        7.6</a:t>
                      </a:r>
                      <a:endParaRPr lang="en-US" sz="1600" dirty="0" smtClean="0">
                        <a:latin typeface="Century Gothic" pitchFamily="34" charset="0"/>
                        <a:cs typeface="Times New Roman"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pPr>
                      <a:endParaRPr lang="en-US" sz="1600" dirty="0" smtClean="0">
                        <a:latin typeface="Century Gothic" pitchFamily="34" charset="0"/>
                        <a:cs typeface="Times New Roman" pitchFamily="18" charset="0"/>
                      </a:endParaRPr>
                    </a:p>
                    <a:p>
                      <a:r>
                        <a:rPr lang="en-US" sz="1600" kern="1200" dirty="0" smtClean="0">
                          <a:solidFill>
                            <a:schemeClr val="tx1"/>
                          </a:solidFill>
                          <a:latin typeface="Century Gothic" pitchFamily="34" charset="0"/>
                          <a:ea typeface="+mn-ea"/>
                          <a:cs typeface="Times New Roman" pitchFamily="18" charset="0"/>
                        </a:rPr>
                        <a:t> 264</a:t>
                      </a:r>
                    </a:p>
                    <a:p>
                      <a:r>
                        <a:rPr lang="en-US" sz="1600" kern="1200" dirty="0" smtClean="0">
                          <a:solidFill>
                            <a:schemeClr val="tx1"/>
                          </a:solidFill>
                          <a:latin typeface="Century Gothic" pitchFamily="34" charset="0"/>
                          <a:ea typeface="+mn-ea"/>
                          <a:cs typeface="Times New Roman" pitchFamily="18" charset="0"/>
                        </a:rPr>
                        <a:t>147</a:t>
                      </a:r>
                    </a:p>
                    <a:p>
                      <a:r>
                        <a:rPr lang="en-US" sz="1600" kern="1200" dirty="0" smtClean="0">
                          <a:solidFill>
                            <a:schemeClr val="tx1"/>
                          </a:solidFill>
                          <a:latin typeface="Century Gothic" pitchFamily="34" charset="0"/>
                          <a:ea typeface="+mn-ea"/>
                          <a:cs typeface="Times New Roman" pitchFamily="18" charset="0"/>
                        </a:rPr>
                        <a:t>39         </a:t>
                      </a:r>
                      <a:endParaRPr lang="en-US" sz="1600" dirty="0">
                        <a:latin typeface="Century Gothic" pitchFamily="34" charset="0"/>
                        <a:cs typeface="Times New Roman"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600" dirty="0" smtClean="0">
                        <a:latin typeface="Century Gothic" pitchFamily="34" charset="0"/>
                        <a:cs typeface="Times New Roman" pitchFamily="18" charset="0"/>
                      </a:endParaRPr>
                    </a:p>
                    <a:p>
                      <a:r>
                        <a:rPr lang="en-US" sz="1600" dirty="0" smtClean="0">
                          <a:latin typeface="Century Gothic" pitchFamily="34" charset="0"/>
                          <a:cs typeface="Times New Roman" pitchFamily="18" charset="0"/>
                        </a:rPr>
                        <a:t>58.7</a:t>
                      </a:r>
                    </a:p>
                    <a:p>
                      <a:r>
                        <a:rPr lang="en-US" sz="1600" dirty="0" smtClean="0">
                          <a:latin typeface="Century Gothic" pitchFamily="34" charset="0"/>
                          <a:cs typeface="Times New Roman" pitchFamily="18" charset="0"/>
                        </a:rPr>
                        <a:t>32.7</a:t>
                      </a:r>
                    </a:p>
                    <a:p>
                      <a:r>
                        <a:rPr lang="en-US" sz="1600" dirty="0" smtClean="0">
                          <a:latin typeface="Century Gothic" pitchFamily="34" charset="0"/>
                          <a:cs typeface="Times New Roman" pitchFamily="18" charset="0"/>
                        </a:rPr>
                        <a:t>8.6</a:t>
                      </a:r>
                      <a:endParaRPr lang="en-US" sz="1600" dirty="0">
                        <a:latin typeface="Century Gothic" pitchFamily="34" charset="0"/>
                        <a:cs typeface="Times New Roman"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600" kern="1200" dirty="0" smtClean="0">
                          <a:solidFill>
                            <a:schemeClr val="tx1"/>
                          </a:solidFill>
                          <a:latin typeface="Century Gothic" pitchFamily="34" charset="0"/>
                          <a:ea typeface="+mn-ea"/>
                          <a:cs typeface="Times New Roman" pitchFamily="18" charset="0"/>
                        </a:rPr>
                        <a:t>1.928</a:t>
                      </a:r>
                      <a:r>
                        <a:rPr lang="en-US" sz="1600" kern="1200" baseline="30000" dirty="0" smtClean="0">
                          <a:solidFill>
                            <a:schemeClr val="tx1"/>
                          </a:solidFill>
                          <a:latin typeface="Century Gothic" pitchFamily="34" charset="0"/>
                          <a:ea typeface="+mn-ea"/>
                          <a:cs typeface="Times New Roman" pitchFamily="18" charset="0"/>
                        </a:rPr>
                        <a:t>a</a:t>
                      </a:r>
                      <a:endParaRPr lang="en-US" sz="1600" kern="1200" dirty="0" smtClean="0">
                        <a:solidFill>
                          <a:schemeClr val="tx1"/>
                        </a:solidFill>
                        <a:latin typeface="Century Gothic" pitchFamily="34" charset="0"/>
                        <a:ea typeface="+mn-ea"/>
                        <a:cs typeface="Times New Roman" pitchFamily="18" charset="0"/>
                      </a:endParaRPr>
                    </a:p>
                    <a:p>
                      <a:r>
                        <a:rPr lang="en-US" sz="1600" kern="1200" dirty="0" smtClean="0">
                          <a:solidFill>
                            <a:schemeClr val="tx1"/>
                          </a:solidFill>
                          <a:latin typeface="Century Gothic" pitchFamily="34" charset="0"/>
                          <a:ea typeface="+mn-ea"/>
                          <a:cs typeface="Times New Roman" pitchFamily="18" charset="0"/>
                        </a:rPr>
                        <a:t> 0.381</a:t>
                      </a:r>
                      <a:endParaRPr lang="en-US" sz="1600" dirty="0" smtClean="0">
                        <a:latin typeface="Century Gothic" pitchFamily="34" charset="0"/>
                        <a:cs typeface="Times New Roman" pitchFamily="18" charset="0"/>
                      </a:endParaRPr>
                    </a:p>
                    <a:p>
                      <a:endParaRPr lang="en-US" sz="1600" dirty="0">
                        <a:latin typeface="Century Gothic" pitchFamily="34" charset="0"/>
                        <a:cs typeface="Times New Roman"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4"/>
                  </a:ext>
                </a:extLst>
              </a:tr>
              <a:tr h="901062">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600" b="1" kern="1200" dirty="0" smtClean="0">
                          <a:solidFill>
                            <a:schemeClr val="tx1"/>
                          </a:solidFill>
                          <a:latin typeface="Century Gothic" pitchFamily="34" charset="0"/>
                          <a:ea typeface="+mn-ea"/>
                          <a:cs typeface="Times New Roman" pitchFamily="18" charset="0"/>
                        </a:rPr>
                        <a:t>Gestation age at 1</a:t>
                      </a:r>
                      <a:r>
                        <a:rPr lang="en-US" sz="1600" b="1" kern="1200" baseline="30000" dirty="0" smtClean="0">
                          <a:solidFill>
                            <a:schemeClr val="tx1"/>
                          </a:solidFill>
                          <a:latin typeface="Century Gothic" pitchFamily="34" charset="0"/>
                          <a:ea typeface="+mn-ea"/>
                          <a:cs typeface="Times New Roman" pitchFamily="18" charset="0"/>
                        </a:rPr>
                        <a:t>st</a:t>
                      </a:r>
                      <a:r>
                        <a:rPr lang="en-US" sz="1600" b="1" kern="1200" dirty="0" smtClean="0">
                          <a:solidFill>
                            <a:schemeClr val="tx1"/>
                          </a:solidFill>
                          <a:latin typeface="Century Gothic" pitchFamily="34" charset="0"/>
                          <a:ea typeface="+mn-ea"/>
                          <a:cs typeface="Times New Roman" pitchFamily="18" charset="0"/>
                        </a:rPr>
                        <a:t> visit</a:t>
                      </a:r>
                      <a:endParaRPr lang="en-US" sz="1600" kern="1200" dirty="0" smtClean="0">
                        <a:solidFill>
                          <a:schemeClr val="tx1"/>
                        </a:solidFill>
                        <a:latin typeface="Century Gothic" pitchFamily="34" charset="0"/>
                        <a:ea typeface="+mn-ea"/>
                        <a:cs typeface="Times New Roman" pitchFamily="18"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latin typeface="Century Gothic" pitchFamily="34" charset="0"/>
                          <a:ea typeface="+mn-ea"/>
                          <a:cs typeface="Times New Roman" pitchFamily="18" charset="0"/>
                        </a:rPr>
                        <a:t>                 1-12 weeks</a:t>
                      </a:r>
                    </a:p>
                    <a:p>
                      <a:r>
                        <a:rPr lang="en-US" sz="1600" kern="1200" dirty="0" smtClean="0">
                          <a:solidFill>
                            <a:schemeClr val="tx1"/>
                          </a:solidFill>
                          <a:latin typeface="Century Gothic" pitchFamily="34" charset="0"/>
                          <a:ea typeface="+mn-ea"/>
                          <a:cs typeface="Times New Roman" pitchFamily="18" charset="0"/>
                        </a:rPr>
                        <a:t>                 13-20 weeks</a:t>
                      </a:r>
                      <a:endParaRPr lang="en-US" sz="1600" b="1" dirty="0">
                        <a:effectLst/>
                        <a:latin typeface="Century Gothic" pitchFamily="34" charset="0"/>
                        <a:ea typeface="Calibri" panose="020F0502020204030204" pitchFamily="34" charset="0"/>
                        <a:cs typeface="Times New Roman"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457200" algn="just">
                        <a:lnSpc>
                          <a:spcPct val="100000"/>
                        </a:lnSpc>
                        <a:spcAft>
                          <a:spcPts val="0"/>
                        </a:spcAft>
                      </a:pPr>
                      <a:endParaRPr lang="en-US" sz="1600" dirty="0" smtClean="0">
                        <a:effectLst/>
                        <a:latin typeface="Century Gothic" pitchFamily="34" charset="0"/>
                        <a:ea typeface="Calibri" panose="020F0502020204030204" pitchFamily="34" charset="0"/>
                        <a:cs typeface="Times New Roman" pitchFamily="18" charset="0"/>
                      </a:endParaRPr>
                    </a:p>
                    <a:p>
                      <a:pPr marL="457200" algn="just">
                        <a:lnSpc>
                          <a:spcPct val="100000"/>
                        </a:lnSpc>
                        <a:spcAft>
                          <a:spcPts val="0"/>
                        </a:spcAft>
                      </a:pPr>
                      <a:r>
                        <a:rPr lang="en-US" sz="1600" dirty="0" smtClean="0">
                          <a:effectLst/>
                          <a:latin typeface="Century Gothic" pitchFamily="34" charset="0"/>
                          <a:ea typeface="Calibri" panose="020F0502020204030204" pitchFamily="34" charset="0"/>
                          <a:cs typeface="Times New Roman" pitchFamily="18" charset="0"/>
                        </a:rPr>
                        <a:t>56</a:t>
                      </a:r>
                    </a:p>
                    <a:p>
                      <a:pPr marL="457200" algn="just">
                        <a:lnSpc>
                          <a:spcPct val="100000"/>
                        </a:lnSpc>
                        <a:spcAft>
                          <a:spcPts val="0"/>
                        </a:spcAft>
                      </a:pPr>
                      <a:r>
                        <a:rPr lang="en-US" sz="1600" dirty="0" smtClean="0">
                          <a:effectLst/>
                          <a:latin typeface="Century Gothic" pitchFamily="34" charset="0"/>
                          <a:ea typeface="Calibri" panose="020F0502020204030204" pitchFamily="34" charset="0"/>
                          <a:cs typeface="Times New Roman" pitchFamily="18" charset="0"/>
                        </a:rPr>
                        <a:t>94</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457200" algn="just">
                        <a:lnSpc>
                          <a:spcPct val="100000"/>
                        </a:lnSpc>
                        <a:spcAft>
                          <a:spcPts val="0"/>
                        </a:spcAft>
                      </a:pPr>
                      <a:endParaRPr lang="en-US" sz="1600" dirty="0" smtClean="0">
                        <a:effectLst/>
                        <a:latin typeface="Century Gothic" pitchFamily="34" charset="0"/>
                        <a:ea typeface="Calibri" panose="020F0502020204030204" pitchFamily="34" charset="0"/>
                        <a:cs typeface="Times New Roman" pitchFamily="18" charset="0"/>
                      </a:endParaRPr>
                    </a:p>
                    <a:p>
                      <a:pPr marL="457200" algn="just">
                        <a:lnSpc>
                          <a:spcPct val="100000"/>
                        </a:lnSpc>
                        <a:spcAft>
                          <a:spcPts val="0"/>
                        </a:spcAft>
                      </a:pPr>
                      <a:r>
                        <a:rPr lang="en-US" sz="1600" dirty="0" smtClean="0">
                          <a:effectLst/>
                          <a:latin typeface="Century Gothic" pitchFamily="34" charset="0"/>
                          <a:ea typeface="Calibri" panose="020F0502020204030204" pitchFamily="34" charset="0"/>
                          <a:cs typeface="Times New Roman" pitchFamily="18" charset="0"/>
                        </a:rPr>
                        <a:t>37.3</a:t>
                      </a:r>
                    </a:p>
                    <a:p>
                      <a:pPr marL="457200" algn="just">
                        <a:lnSpc>
                          <a:spcPct val="100000"/>
                        </a:lnSpc>
                        <a:spcAft>
                          <a:spcPts val="0"/>
                        </a:spcAft>
                      </a:pPr>
                      <a:r>
                        <a:rPr lang="en-US" sz="1600" dirty="0" smtClean="0">
                          <a:effectLst/>
                          <a:latin typeface="Century Gothic" pitchFamily="34" charset="0"/>
                          <a:ea typeface="Calibri" panose="020F0502020204030204" pitchFamily="34" charset="0"/>
                          <a:cs typeface="Times New Roman" pitchFamily="18" charset="0"/>
                        </a:rPr>
                        <a:t>62.7</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endParaRPr lang="en-US" sz="1600" dirty="0" smtClean="0">
                        <a:effectLst/>
                        <a:latin typeface="Century Gothic" pitchFamily="34" charset="0"/>
                        <a:cs typeface="Times New Roman" pitchFamily="18" charset="0"/>
                      </a:endParaRPr>
                    </a:p>
                    <a:p>
                      <a:pPr algn="ctr">
                        <a:lnSpc>
                          <a:spcPct val="100000"/>
                        </a:lnSpc>
                        <a:spcAft>
                          <a:spcPts val="0"/>
                        </a:spcAft>
                      </a:pPr>
                      <a:r>
                        <a:rPr lang="en-US" sz="1600" dirty="0" smtClean="0">
                          <a:effectLst/>
                          <a:latin typeface="Century Gothic" pitchFamily="34" charset="0"/>
                          <a:cs typeface="Times New Roman" pitchFamily="18" charset="0"/>
                        </a:rPr>
                        <a:t>136</a:t>
                      </a:r>
                    </a:p>
                    <a:p>
                      <a:pPr algn="ctr">
                        <a:lnSpc>
                          <a:spcPct val="100000"/>
                        </a:lnSpc>
                        <a:spcAft>
                          <a:spcPts val="0"/>
                        </a:spcAft>
                      </a:pPr>
                      <a:r>
                        <a:rPr lang="en-US" sz="1600" dirty="0" smtClean="0">
                          <a:effectLst/>
                          <a:latin typeface="Century Gothic" pitchFamily="34" charset="0"/>
                          <a:cs typeface="Times New Roman" pitchFamily="18" charset="0"/>
                        </a:rPr>
                        <a:t>164</a:t>
                      </a:r>
                      <a:r>
                        <a:rPr lang="en-US" sz="1600" dirty="0">
                          <a:effectLst/>
                          <a:latin typeface="Century Gothic" pitchFamily="34" charset="0"/>
                          <a:cs typeface="Times New Roman" pitchFamily="18" charset="0"/>
                        </a:rPr>
                        <a:t>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endParaRPr lang="en-US" sz="1600" dirty="0" smtClean="0">
                        <a:effectLst/>
                        <a:latin typeface="Century Gothic" pitchFamily="34" charset="0"/>
                        <a:ea typeface="Calibri" panose="020F0502020204030204" pitchFamily="34" charset="0"/>
                        <a:cs typeface="Times New Roman" pitchFamily="18" charset="0"/>
                      </a:endParaRPr>
                    </a:p>
                    <a:p>
                      <a:pPr algn="ctr">
                        <a:lnSpc>
                          <a:spcPct val="100000"/>
                        </a:lnSpc>
                        <a:spcAft>
                          <a:spcPts val="0"/>
                        </a:spcAft>
                      </a:pPr>
                      <a:r>
                        <a:rPr lang="en-US" sz="1600" dirty="0" smtClean="0">
                          <a:effectLst/>
                          <a:latin typeface="Century Gothic" pitchFamily="34" charset="0"/>
                          <a:ea typeface="Calibri" panose="020F0502020204030204" pitchFamily="34" charset="0"/>
                          <a:cs typeface="Times New Roman" pitchFamily="18" charset="0"/>
                        </a:rPr>
                        <a:t>45.3</a:t>
                      </a:r>
                    </a:p>
                    <a:p>
                      <a:pPr algn="ctr">
                        <a:lnSpc>
                          <a:spcPct val="100000"/>
                        </a:lnSpc>
                        <a:spcAft>
                          <a:spcPts val="0"/>
                        </a:spcAft>
                      </a:pPr>
                      <a:r>
                        <a:rPr lang="en-US" sz="1600" dirty="0" smtClean="0">
                          <a:effectLst/>
                          <a:latin typeface="Century Gothic" pitchFamily="34" charset="0"/>
                          <a:ea typeface="Calibri" panose="020F0502020204030204" pitchFamily="34" charset="0"/>
                          <a:cs typeface="Times New Roman" pitchFamily="18" charset="0"/>
                        </a:rPr>
                        <a:t>54.7</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endParaRPr lang="en-US" sz="1600" dirty="0" smtClean="0">
                        <a:effectLst/>
                        <a:latin typeface="Century Gothic" pitchFamily="34" charset="0"/>
                        <a:ea typeface="Calibri" panose="020F0502020204030204" pitchFamily="34" charset="0"/>
                        <a:cs typeface="Times New Roman" pitchFamily="18" charset="0"/>
                      </a:endParaRPr>
                    </a:p>
                    <a:p>
                      <a:r>
                        <a:rPr lang="en-US" sz="1600" kern="1200" dirty="0" smtClean="0">
                          <a:solidFill>
                            <a:schemeClr val="tx1"/>
                          </a:solidFill>
                          <a:latin typeface="Century Gothic" pitchFamily="34" charset="0"/>
                          <a:ea typeface="+mn-ea"/>
                          <a:cs typeface="Times New Roman" pitchFamily="18" charset="0"/>
                        </a:rPr>
                        <a:t> 192</a:t>
                      </a:r>
                    </a:p>
                    <a:p>
                      <a:r>
                        <a:rPr lang="en-US" sz="1600" kern="1200" dirty="0" smtClean="0">
                          <a:solidFill>
                            <a:schemeClr val="tx1"/>
                          </a:solidFill>
                          <a:latin typeface="Century Gothic" pitchFamily="34" charset="0"/>
                          <a:ea typeface="+mn-ea"/>
                          <a:cs typeface="Times New Roman" pitchFamily="18" charset="0"/>
                        </a:rPr>
                        <a:t> 258      </a:t>
                      </a:r>
                      <a:endParaRPr lang="en-US" sz="1600" dirty="0" smtClean="0">
                        <a:effectLst/>
                        <a:latin typeface="Century Gothic" pitchFamily="34" charset="0"/>
                        <a:ea typeface="Calibri" panose="020F0502020204030204" pitchFamily="34" charset="0"/>
                        <a:cs typeface="Times New Roman"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600" dirty="0" smtClean="0">
                        <a:effectLst/>
                        <a:latin typeface="Century Gothic" pitchFamily="34" charset="0"/>
                        <a:ea typeface="Calibri" panose="020F0502020204030204" pitchFamily="34" charset="0"/>
                        <a:cs typeface="Times New Roman" pitchFamily="18" charset="0"/>
                      </a:endParaRPr>
                    </a:p>
                    <a:p>
                      <a:r>
                        <a:rPr lang="en-US" sz="1600" dirty="0" smtClean="0">
                          <a:effectLst/>
                          <a:latin typeface="Century Gothic" pitchFamily="34" charset="0"/>
                          <a:ea typeface="Calibri" panose="020F0502020204030204" pitchFamily="34" charset="0"/>
                          <a:cs typeface="Times New Roman" pitchFamily="18" charset="0"/>
                        </a:rPr>
                        <a:t>42.7</a:t>
                      </a:r>
                    </a:p>
                    <a:p>
                      <a:r>
                        <a:rPr lang="en-US" sz="1600" dirty="0" smtClean="0">
                          <a:effectLst/>
                          <a:latin typeface="Century Gothic" pitchFamily="34" charset="0"/>
                          <a:ea typeface="Calibri" panose="020F0502020204030204" pitchFamily="34" charset="0"/>
                          <a:cs typeface="Times New Roman" pitchFamily="18" charset="0"/>
                        </a:rPr>
                        <a:t>57.3</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600" kern="1200" dirty="0" smtClean="0">
                          <a:solidFill>
                            <a:schemeClr val="tx1"/>
                          </a:solidFill>
                          <a:latin typeface="Century Gothic" pitchFamily="34" charset="0"/>
                          <a:ea typeface="+mn-ea"/>
                          <a:cs typeface="Times New Roman" pitchFamily="18" charset="0"/>
                        </a:rPr>
                        <a:t>2.616</a:t>
                      </a:r>
                      <a:r>
                        <a:rPr lang="en-US" sz="1600" kern="1200" baseline="30000" dirty="0" smtClean="0">
                          <a:solidFill>
                            <a:schemeClr val="tx1"/>
                          </a:solidFill>
                          <a:latin typeface="Century Gothic" pitchFamily="34" charset="0"/>
                          <a:ea typeface="+mn-ea"/>
                          <a:cs typeface="Times New Roman" pitchFamily="18" charset="0"/>
                        </a:rPr>
                        <a:t>a</a:t>
                      </a:r>
                      <a:endParaRPr lang="en-US" sz="1600" kern="1200" dirty="0" smtClean="0">
                        <a:solidFill>
                          <a:schemeClr val="tx1"/>
                        </a:solidFill>
                        <a:latin typeface="Century Gothic" pitchFamily="34" charset="0"/>
                        <a:ea typeface="+mn-ea"/>
                        <a:cs typeface="Times New Roman" pitchFamily="18" charset="0"/>
                      </a:endParaRPr>
                    </a:p>
                    <a:p>
                      <a:r>
                        <a:rPr lang="en-US" sz="1600" kern="1200" dirty="0" smtClean="0">
                          <a:solidFill>
                            <a:schemeClr val="tx1"/>
                          </a:solidFill>
                          <a:latin typeface="Century Gothic" pitchFamily="34" charset="0"/>
                          <a:ea typeface="+mn-ea"/>
                          <a:cs typeface="Times New Roman" pitchFamily="18" charset="0"/>
                        </a:rPr>
                        <a:t> 0.106</a:t>
                      </a:r>
                      <a:endParaRPr lang="en-US" sz="1600" dirty="0" smtClean="0">
                        <a:effectLst/>
                        <a:latin typeface="Century Gothic" pitchFamily="34" charset="0"/>
                        <a:ea typeface="Calibri" panose="020F0502020204030204" pitchFamily="34" charset="0"/>
                        <a:cs typeface="Times New Roman" pitchFamily="18" charset="0"/>
                      </a:endParaRPr>
                    </a:p>
                    <a:p>
                      <a:endParaRPr lang="en-US" sz="1600" dirty="0" smtClean="0">
                        <a:effectLst/>
                        <a:latin typeface="Century Gothic" pitchFamily="34" charset="0"/>
                        <a:ea typeface="Calibri" panose="020F0502020204030204" pitchFamily="34" charset="0"/>
                        <a:cs typeface="Times New Roman"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5"/>
                  </a:ext>
                </a:extLst>
              </a:tr>
              <a:tr h="1615757">
                <a:tc>
                  <a:txBody>
                    <a:bodyPr/>
                    <a:lstStyle/>
                    <a:p>
                      <a:r>
                        <a:rPr lang="en-US" sz="1600" b="1" kern="1200" dirty="0" smtClean="0">
                          <a:solidFill>
                            <a:schemeClr val="tx1"/>
                          </a:solidFill>
                          <a:latin typeface="Century Gothic" pitchFamily="34" charset="0"/>
                          <a:ea typeface="+mn-ea"/>
                          <a:cs typeface="Times New Roman" pitchFamily="18" charset="0"/>
                        </a:rPr>
                        <a:t>Gravidity</a:t>
                      </a:r>
                      <a:r>
                        <a:rPr lang="en-US" sz="1600" kern="1200" dirty="0" smtClean="0">
                          <a:solidFill>
                            <a:schemeClr val="tx1"/>
                          </a:solidFill>
                          <a:latin typeface="Century Gothic" pitchFamily="34" charset="0"/>
                          <a:ea typeface="+mn-ea"/>
                          <a:cs typeface="Times New Roman" pitchFamily="18" charset="0"/>
                        </a:rPr>
                        <a:t>  </a:t>
                      </a:r>
                      <a:r>
                        <a:rPr lang="en-US" sz="1600" kern="1200" baseline="0" dirty="0" smtClean="0">
                          <a:solidFill>
                            <a:schemeClr val="tx1"/>
                          </a:solidFill>
                          <a:latin typeface="Century Gothic" pitchFamily="34" charset="0"/>
                          <a:ea typeface="+mn-ea"/>
                          <a:cs typeface="Times New Roman" pitchFamily="18" charset="0"/>
                        </a:rPr>
                        <a:t>     </a:t>
                      </a:r>
                      <a:r>
                        <a:rPr lang="en-US" sz="1600" kern="1200" dirty="0" smtClean="0">
                          <a:solidFill>
                            <a:schemeClr val="tx1"/>
                          </a:solidFill>
                          <a:latin typeface="Century Gothic" pitchFamily="34" charset="0"/>
                          <a:ea typeface="+mn-ea"/>
                          <a:cs typeface="Times New Roman" pitchFamily="18" charset="0"/>
                        </a:rPr>
                        <a:t> 1</a:t>
                      </a:r>
                    </a:p>
                    <a:p>
                      <a:r>
                        <a:rPr lang="en-US" sz="1600" kern="1200" dirty="0" smtClean="0">
                          <a:solidFill>
                            <a:schemeClr val="tx1"/>
                          </a:solidFill>
                          <a:latin typeface="Century Gothic" pitchFamily="34" charset="0"/>
                          <a:ea typeface="+mn-ea"/>
                          <a:cs typeface="Times New Roman" pitchFamily="18" charset="0"/>
                        </a:rPr>
                        <a:t>                         2-4</a:t>
                      </a:r>
                    </a:p>
                    <a:p>
                      <a:r>
                        <a:rPr lang="en-US" sz="1600" kern="1200" dirty="0" smtClean="0">
                          <a:solidFill>
                            <a:schemeClr val="tx1"/>
                          </a:solidFill>
                          <a:latin typeface="Century Gothic" pitchFamily="34" charset="0"/>
                          <a:ea typeface="+mn-ea"/>
                          <a:cs typeface="Times New Roman" pitchFamily="18" charset="0"/>
                        </a:rPr>
                        <a:t>                          ≥ 5</a:t>
                      </a:r>
                      <a:endParaRPr lang="en-US" sz="1600" dirty="0">
                        <a:latin typeface="Century Gothic" pitchFamily="34" charset="0"/>
                        <a:cs typeface="Times New Roman"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ct val="100000"/>
                        </a:lnSpc>
                        <a:spcAft>
                          <a:spcPts val="0"/>
                        </a:spcAft>
                      </a:pPr>
                      <a:r>
                        <a:rPr lang="en-US" sz="1600" b="0" dirty="0" smtClean="0">
                          <a:effectLst/>
                          <a:latin typeface="Century Gothic" pitchFamily="34" charset="0"/>
                          <a:ea typeface="Calibri" panose="020F0502020204030204" pitchFamily="34" charset="0"/>
                          <a:cs typeface="Times New Roman" pitchFamily="18" charset="0"/>
                        </a:rPr>
                        <a:t>        33</a:t>
                      </a:r>
                    </a:p>
                    <a:p>
                      <a:pPr algn="just">
                        <a:lnSpc>
                          <a:spcPct val="100000"/>
                        </a:lnSpc>
                        <a:spcAft>
                          <a:spcPts val="0"/>
                        </a:spcAft>
                      </a:pPr>
                      <a:r>
                        <a:rPr lang="en-US" sz="1600" b="0" dirty="0" smtClean="0">
                          <a:effectLst/>
                          <a:latin typeface="Century Gothic" pitchFamily="34" charset="0"/>
                          <a:ea typeface="Calibri" panose="020F0502020204030204" pitchFamily="34" charset="0"/>
                          <a:cs typeface="Times New Roman" pitchFamily="18" charset="0"/>
                        </a:rPr>
                        <a:t>       109</a:t>
                      </a:r>
                    </a:p>
                    <a:p>
                      <a:pPr algn="just">
                        <a:lnSpc>
                          <a:spcPct val="100000"/>
                        </a:lnSpc>
                        <a:spcAft>
                          <a:spcPts val="0"/>
                        </a:spcAft>
                      </a:pPr>
                      <a:r>
                        <a:rPr lang="en-US" sz="1600" b="0" dirty="0" smtClean="0">
                          <a:effectLst/>
                          <a:latin typeface="Century Gothic" pitchFamily="34" charset="0"/>
                          <a:ea typeface="Calibri" panose="020F0502020204030204" pitchFamily="34" charset="0"/>
                          <a:cs typeface="Times New Roman" pitchFamily="18" charset="0"/>
                        </a:rPr>
                        <a:t>          8</a:t>
                      </a:r>
                      <a:endParaRPr lang="en-US" sz="1600" b="0" dirty="0">
                        <a:effectLst/>
                        <a:latin typeface="Century Gothic" pitchFamily="34" charset="0"/>
                        <a:ea typeface="Calibri" panose="020F0502020204030204" pitchFamily="34" charset="0"/>
                        <a:cs typeface="Times New Roman"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ct val="100000"/>
                        </a:lnSpc>
                        <a:spcAft>
                          <a:spcPts val="0"/>
                        </a:spcAft>
                      </a:pPr>
                      <a:r>
                        <a:rPr lang="en-US" sz="1600" b="0" dirty="0" smtClean="0">
                          <a:effectLst/>
                          <a:latin typeface="Century Gothic" pitchFamily="34" charset="0"/>
                          <a:ea typeface="Calibri" panose="020F0502020204030204" pitchFamily="34" charset="0"/>
                          <a:cs typeface="Times New Roman" pitchFamily="18" charset="0"/>
                        </a:rPr>
                        <a:t>        22.0</a:t>
                      </a:r>
                    </a:p>
                    <a:p>
                      <a:pPr algn="just">
                        <a:lnSpc>
                          <a:spcPct val="100000"/>
                        </a:lnSpc>
                        <a:spcAft>
                          <a:spcPts val="0"/>
                        </a:spcAft>
                      </a:pPr>
                      <a:r>
                        <a:rPr lang="en-US" sz="1600" b="0" dirty="0" smtClean="0">
                          <a:effectLst/>
                          <a:latin typeface="Century Gothic" pitchFamily="34" charset="0"/>
                          <a:ea typeface="Calibri" panose="020F0502020204030204" pitchFamily="34" charset="0"/>
                          <a:cs typeface="Times New Roman" pitchFamily="18" charset="0"/>
                        </a:rPr>
                        <a:t>        72.7</a:t>
                      </a:r>
                    </a:p>
                    <a:p>
                      <a:pPr algn="just">
                        <a:lnSpc>
                          <a:spcPct val="100000"/>
                        </a:lnSpc>
                        <a:spcAft>
                          <a:spcPts val="0"/>
                        </a:spcAft>
                      </a:pPr>
                      <a:r>
                        <a:rPr lang="en-US" sz="1600" b="0" dirty="0" smtClean="0">
                          <a:effectLst/>
                          <a:latin typeface="Century Gothic" pitchFamily="34" charset="0"/>
                          <a:ea typeface="Calibri" panose="020F0502020204030204" pitchFamily="34" charset="0"/>
                          <a:cs typeface="Times New Roman" pitchFamily="18" charset="0"/>
                        </a:rPr>
                        <a:t>          5.3</a:t>
                      </a:r>
                      <a:endParaRPr lang="en-US" sz="1600" b="0" dirty="0">
                        <a:effectLst/>
                        <a:latin typeface="Century Gothic" pitchFamily="34" charset="0"/>
                        <a:ea typeface="Calibri" panose="020F0502020204030204" pitchFamily="34" charset="0"/>
                        <a:cs typeface="Times New Roman"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spcAft>
                          <a:spcPts val="0"/>
                        </a:spcAft>
                      </a:pPr>
                      <a:r>
                        <a:rPr lang="en-US" sz="1600" dirty="0">
                          <a:effectLst/>
                          <a:latin typeface="Century Gothic" pitchFamily="34" charset="0"/>
                          <a:cs typeface="Times New Roman" pitchFamily="18" charset="0"/>
                        </a:rPr>
                        <a:t> </a:t>
                      </a:r>
                      <a:r>
                        <a:rPr lang="en-US" sz="1600" dirty="0" smtClean="0">
                          <a:effectLst/>
                          <a:latin typeface="Century Gothic" pitchFamily="34" charset="0"/>
                          <a:ea typeface="Calibri" panose="020F0502020204030204" pitchFamily="34" charset="0"/>
                          <a:cs typeface="Times New Roman" pitchFamily="18" charset="0"/>
                        </a:rPr>
                        <a:t>     64</a:t>
                      </a:r>
                    </a:p>
                    <a:p>
                      <a:pPr>
                        <a:lnSpc>
                          <a:spcPct val="100000"/>
                        </a:lnSpc>
                        <a:spcAft>
                          <a:spcPts val="0"/>
                        </a:spcAft>
                      </a:pPr>
                      <a:r>
                        <a:rPr lang="en-US" sz="1600" dirty="0" smtClean="0">
                          <a:effectLst/>
                          <a:latin typeface="Century Gothic" pitchFamily="34" charset="0"/>
                          <a:ea typeface="Calibri" panose="020F0502020204030204" pitchFamily="34" charset="0"/>
                          <a:cs typeface="Times New Roman" pitchFamily="18" charset="0"/>
                        </a:rPr>
                        <a:t>      217</a:t>
                      </a:r>
                    </a:p>
                    <a:p>
                      <a:pPr>
                        <a:lnSpc>
                          <a:spcPct val="100000"/>
                        </a:lnSpc>
                        <a:spcAft>
                          <a:spcPts val="0"/>
                        </a:spcAft>
                      </a:pPr>
                      <a:r>
                        <a:rPr lang="en-US" sz="1600" dirty="0" smtClean="0">
                          <a:effectLst/>
                          <a:latin typeface="Century Gothic" pitchFamily="34" charset="0"/>
                          <a:ea typeface="Calibri" panose="020F0502020204030204" pitchFamily="34" charset="0"/>
                          <a:cs typeface="Times New Roman" pitchFamily="18" charset="0"/>
                        </a:rPr>
                        <a:t>       19</a:t>
                      </a:r>
                      <a:endParaRPr lang="en-US" sz="1600" dirty="0">
                        <a:effectLst/>
                        <a:latin typeface="Century Gothic" pitchFamily="34" charset="0"/>
                        <a:ea typeface="Calibri" panose="020F0502020204030204" pitchFamily="34" charset="0"/>
                        <a:cs typeface="Times New Roman"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spcAft>
                          <a:spcPts val="0"/>
                        </a:spcAft>
                      </a:pPr>
                      <a:r>
                        <a:rPr lang="en-US" sz="1600" dirty="0" smtClean="0">
                          <a:effectLst/>
                          <a:latin typeface="Century Gothic" pitchFamily="34" charset="0"/>
                          <a:ea typeface="Calibri" panose="020F0502020204030204" pitchFamily="34" charset="0"/>
                          <a:cs typeface="Times New Roman" pitchFamily="18" charset="0"/>
                        </a:rPr>
                        <a:t>        21.3</a:t>
                      </a:r>
                    </a:p>
                    <a:p>
                      <a:pPr>
                        <a:lnSpc>
                          <a:spcPct val="100000"/>
                        </a:lnSpc>
                        <a:spcAft>
                          <a:spcPts val="0"/>
                        </a:spcAft>
                      </a:pPr>
                      <a:r>
                        <a:rPr lang="en-US" sz="1600" dirty="0" smtClean="0">
                          <a:effectLst/>
                          <a:latin typeface="Century Gothic" pitchFamily="34" charset="0"/>
                          <a:ea typeface="Calibri" panose="020F0502020204030204" pitchFamily="34" charset="0"/>
                          <a:cs typeface="Times New Roman" pitchFamily="18" charset="0"/>
                        </a:rPr>
                        <a:t>        72.3</a:t>
                      </a:r>
                    </a:p>
                    <a:p>
                      <a:pPr>
                        <a:lnSpc>
                          <a:spcPct val="100000"/>
                        </a:lnSpc>
                        <a:spcAft>
                          <a:spcPts val="0"/>
                        </a:spcAft>
                      </a:pPr>
                      <a:r>
                        <a:rPr lang="en-US" sz="1600" dirty="0" smtClean="0">
                          <a:effectLst/>
                          <a:latin typeface="Century Gothic" pitchFamily="34" charset="0"/>
                          <a:ea typeface="Calibri" panose="020F0502020204030204" pitchFamily="34" charset="0"/>
                          <a:cs typeface="Times New Roman" pitchFamily="18" charset="0"/>
                        </a:rPr>
                        <a:t>         6.4</a:t>
                      </a:r>
                      <a:endParaRPr lang="en-US" sz="1600" dirty="0">
                        <a:effectLst/>
                        <a:latin typeface="Century Gothic" pitchFamily="34" charset="0"/>
                        <a:ea typeface="Calibri" panose="020F0502020204030204" pitchFamily="34" charset="0"/>
                        <a:cs typeface="Times New Roman"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spcAft>
                          <a:spcPts val="0"/>
                        </a:spcAft>
                      </a:pPr>
                      <a:r>
                        <a:rPr lang="en-US" sz="1600" dirty="0" smtClean="0">
                          <a:effectLst/>
                          <a:latin typeface="Century Gothic" pitchFamily="34" charset="0"/>
                          <a:ea typeface="Calibri" panose="020F0502020204030204" pitchFamily="34" charset="0"/>
                          <a:cs typeface="Times New Roman" pitchFamily="18" charset="0"/>
                        </a:rPr>
                        <a:t>   97</a:t>
                      </a:r>
                    </a:p>
                    <a:p>
                      <a:pPr>
                        <a:lnSpc>
                          <a:spcPct val="100000"/>
                        </a:lnSpc>
                        <a:spcAft>
                          <a:spcPts val="0"/>
                        </a:spcAft>
                      </a:pPr>
                      <a:r>
                        <a:rPr lang="en-US" sz="1600" dirty="0" smtClean="0">
                          <a:effectLst/>
                          <a:latin typeface="Century Gothic" pitchFamily="34" charset="0"/>
                          <a:ea typeface="Calibri" panose="020F0502020204030204" pitchFamily="34" charset="0"/>
                          <a:cs typeface="Times New Roman" pitchFamily="18" charset="0"/>
                        </a:rPr>
                        <a:t>   326</a:t>
                      </a:r>
                    </a:p>
                    <a:p>
                      <a:pPr>
                        <a:lnSpc>
                          <a:spcPct val="100000"/>
                        </a:lnSpc>
                        <a:spcAft>
                          <a:spcPts val="0"/>
                        </a:spcAft>
                      </a:pPr>
                      <a:r>
                        <a:rPr lang="en-US" sz="1600" dirty="0" smtClean="0">
                          <a:effectLst/>
                          <a:latin typeface="Century Gothic" pitchFamily="34" charset="0"/>
                          <a:ea typeface="Calibri" panose="020F0502020204030204" pitchFamily="34" charset="0"/>
                          <a:cs typeface="Times New Roman" pitchFamily="18" charset="0"/>
                        </a:rPr>
                        <a:t>    27</a:t>
                      </a:r>
                    </a:p>
                    <a:p>
                      <a:r>
                        <a:rPr lang="en-US" sz="1600" kern="1200" dirty="0" smtClean="0">
                          <a:solidFill>
                            <a:schemeClr val="tx1"/>
                          </a:solidFill>
                          <a:latin typeface="Century Gothic" pitchFamily="34" charset="0"/>
                          <a:ea typeface="+mn-ea"/>
                          <a:cs typeface="Times New Roman" pitchFamily="18" charset="0"/>
                        </a:rPr>
                        <a:t>          </a:t>
                      </a:r>
                      <a:endParaRPr lang="en-US" sz="1600" dirty="0">
                        <a:effectLst/>
                        <a:latin typeface="Century Gothic" pitchFamily="34" charset="0"/>
                        <a:ea typeface="Calibri" panose="020F0502020204030204" pitchFamily="34" charset="0"/>
                        <a:cs typeface="Times New Roman"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600" dirty="0" smtClean="0">
                          <a:effectLst/>
                          <a:latin typeface="Century Gothic" pitchFamily="34" charset="0"/>
                          <a:ea typeface="Calibri" panose="020F0502020204030204" pitchFamily="34" charset="0"/>
                          <a:cs typeface="Times New Roman" pitchFamily="18" charset="0"/>
                        </a:rPr>
                        <a:t>21.6</a:t>
                      </a:r>
                    </a:p>
                    <a:p>
                      <a:r>
                        <a:rPr lang="en-US" sz="1600" dirty="0" smtClean="0">
                          <a:effectLst/>
                          <a:latin typeface="Century Gothic" pitchFamily="34" charset="0"/>
                          <a:ea typeface="Calibri" panose="020F0502020204030204" pitchFamily="34" charset="0"/>
                          <a:cs typeface="Times New Roman" pitchFamily="18" charset="0"/>
                        </a:rPr>
                        <a:t>72.4</a:t>
                      </a:r>
                    </a:p>
                    <a:p>
                      <a:r>
                        <a:rPr lang="en-US" sz="1600" dirty="0" smtClean="0">
                          <a:effectLst/>
                          <a:latin typeface="Century Gothic" pitchFamily="34" charset="0"/>
                          <a:ea typeface="Calibri" panose="020F0502020204030204" pitchFamily="34" charset="0"/>
                          <a:cs typeface="Times New Roman" pitchFamily="18" charset="0"/>
                        </a:rPr>
                        <a:t>  6.0</a:t>
                      </a:r>
                      <a:endParaRPr lang="en-US" sz="1600" dirty="0">
                        <a:effectLst/>
                        <a:latin typeface="Century Gothic" pitchFamily="34" charset="0"/>
                        <a:ea typeface="Calibri" panose="020F0502020204030204" pitchFamily="34" charset="0"/>
                        <a:cs typeface="Times New Roman"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600" kern="1200" dirty="0" smtClean="0">
                          <a:solidFill>
                            <a:schemeClr val="tx1"/>
                          </a:solidFill>
                          <a:latin typeface="Century Gothic" pitchFamily="34" charset="0"/>
                          <a:ea typeface="+mn-ea"/>
                          <a:cs typeface="Times New Roman" pitchFamily="18" charset="0"/>
                        </a:rPr>
                        <a:t>0.189</a:t>
                      </a:r>
                      <a:r>
                        <a:rPr lang="en-US" sz="1600" kern="1200" baseline="30000" dirty="0" smtClean="0">
                          <a:solidFill>
                            <a:schemeClr val="tx1"/>
                          </a:solidFill>
                          <a:latin typeface="Century Gothic" pitchFamily="34" charset="0"/>
                          <a:ea typeface="+mn-ea"/>
                          <a:cs typeface="Times New Roman" pitchFamily="18" charset="0"/>
                        </a:rPr>
                        <a:t>a</a:t>
                      </a:r>
                      <a:endParaRPr lang="en-US" sz="1600" kern="1200" dirty="0" smtClean="0">
                        <a:solidFill>
                          <a:schemeClr val="tx1"/>
                        </a:solidFill>
                        <a:latin typeface="Century Gothic" pitchFamily="34" charset="0"/>
                        <a:ea typeface="+mn-ea"/>
                        <a:cs typeface="Times New Roman" pitchFamily="18" charset="0"/>
                      </a:endParaRPr>
                    </a:p>
                    <a:p>
                      <a:r>
                        <a:rPr lang="en-US" sz="1600" kern="1200" dirty="0" smtClean="0">
                          <a:solidFill>
                            <a:schemeClr val="tx1"/>
                          </a:solidFill>
                          <a:latin typeface="Century Gothic" pitchFamily="34" charset="0"/>
                          <a:ea typeface="+mn-ea"/>
                          <a:cs typeface="Times New Roman" pitchFamily="18" charset="0"/>
                        </a:rPr>
                        <a:t> 0.910</a:t>
                      </a:r>
                      <a:endParaRPr lang="en-US" sz="1600" dirty="0">
                        <a:effectLst/>
                        <a:latin typeface="Century Gothic" pitchFamily="34" charset="0"/>
                        <a:ea typeface="Calibri" panose="020F0502020204030204" pitchFamily="34" charset="0"/>
                        <a:cs typeface="Times New Roman"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9"/>
                  </a:ext>
                </a:extLst>
              </a:tr>
            </a:tbl>
          </a:graphicData>
        </a:graphic>
      </p:graphicFrame>
      <p:sp>
        <p:nvSpPr>
          <p:cNvPr id="7" name="Slide Number Placeholder 6"/>
          <p:cNvSpPr>
            <a:spLocks noGrp="1"/>
          </p:cNvSpPr>
          <p:nvPr>
            <p:ph type="sldNum" sz="quarter" idx="12"/>
          </p:nvPr>
        </p:nvSpPr>
        <p:spPr/>
        <p:txBody>
          <a:bodyPr/>
          <a:lstStyle/>
          <a:p>
            <a:r>
              <a:rPr lang="en-US" sz="1600" dirty="0" smtClean="0">
                <a:solidFill>
                  <a:schemeClr val="tx1"/>
                </a:solidFill>
              </a:rPr>
              <a:t>10</a:t>
            </a:r>
            <a:endParaRPr lang="en-US" sz="1600" dirty="0">
              <a:solidFill>
                <a:schemeClr val="tx1"/>
              </a:solidFill>
            </a:endParaRPr>
          </a:p>
        </p:txBody>
      </p:sp>
    </p:spTree>
    <p:extLst>
      <p:ext uri="{BB962C8B-B14F-4D97-AF65-F5344CB8AC3E}">
        <p14:creationId xmlns:p14="http://schemas.microsoft.com/office/powerpoint/2010/main" xmlns="" val="19923976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53587"/>
          </a:xfrm>
        </p:spPr>
        <p:txBody>
          <a:bodyPr>
            <a:normAutofit/>
          </a:bodyPr>
          <a:lstStyle/>
          <a:p>
            <a:r>
              <a:rPr lang="en-US" sz="2400" b="1" dirty="0" smtClean="0">
                <a:solidFill>
                  <a:srgbClr val="C00000"/>
                </a:solidFill>
                <a:latin typeface="Century Gothic" pitchFamily="34" charset="0"/>
                <a:cs typeface="Times New Roman" pitchFamily="18" charset="0"/>
              </a:rPr>
              <a:t>Overall scores on level of knowledge, IBPACR and ANC service utilization (N=450)</a:t>
            </a:r>
            <a:endParaRPr lang="en-US" sz="2400" b="1" dirty="0">
              <a:solidFill>
                <a:srgbClr val="C00000"/>
              </a:solidFill>
              <a:latin typeface="Century Gothic" pitchFamily="34" charset="0"/>
              <a:cs typeface="Times New Roman" pitchFamily="18" charset="0"/>
            </a:endParaRPr>
          </a:p>
        </p:txBody>
      </p:sp>
      <p:graphicFrame>
        <p:nvGraphicFramePr>
          <p:cNvPr id="4" name="Content Placeholder 3"/>
          <p:cNvGraphicFramePr>
            <a:graphicFrameLocks noGrp="1"/>
          </p:cNvGraphicFramePr>
          <p:nvPr>
            <p:ph idx="1"/>
          </p:nvPr>
        </p:nvGraphicFramePr>
        <p:xfrm>
          <a:off x="528033" y="1175657"/>
          <a:ext cx="11269015" cy="5160749"/>
        </p:xfrm>
        <a:graphic>
          <a:graphicData uri="http://schemas.openxmlformats.org/drawingml/2006/table">
            <a:tbl>
              <a:tblPr firstRow="1" bandRow="1">
                <a:tableStyleId>{2D5ABB26-0587-4C30-8999-92F81FD0307C}</a:tableStyleId>
              </a:tblPr>
              <a:tblGrid>
                <a:gridCol w="4435279"/>
                <a:gridCol w="1567863"/>
                <a:gridCol w="1847839"/>
                <a:gridCol w="1581862"/>
                <a:gridCol w="1836172"/>
              </a:tblGrid>
              <a:tr h="466290">
                <a:tc rowSpan="2">
                  <a:txBody>
                    <a:bodyPr/>
                    <a:lstStyle/>
                    <a:p>
                      <a:r>
                        <a:rPr lang="en-US" sz="1600" b="1" kern="1200" dirty="0" smtClean="0">
                          <a:solidFill>
                            <a:schemeClr val="tx1"/>
                          </a:solidFill>
                          <a:latin typeface="Century Gothic" pitchFamily="34" charset="0"/>
                          <a:ea typeface="+mn-ea"/>
                          <a:cs typeface="Times New Roman" pitchFamily="18" charset="0"/>
                        </a:rPr>
                        <a:t>               </a:t>
                      </a:r>
                    </a:p>
                    <a:p>
                      <a:r>
                        <a:rPr lang="en-US" sz="1600" b="1" kern="1200" dirty="0" smtClean="0">
                          <a:solidFill>
                            <a:schemeClr val="tx1"/>
                          </a:solidFill>
                          <a:latin typeface="Century Gothic" pitchFamily="34" charset="0"/>
                          <a:ea typeface="+mn-ea"/>
                          <a:cs typeface="Times New Roman" pitchFamily="18" charset="0"/>
                        </a:rPr>
                        <a:t>           VARIABLE</a:t>
                      </a:r>
                      <a:endParaRPr lang="en-US" sz="1600" dirty="0">
                        <a:latin typeface="Century Gothic" pitchFamily="34" charset="0"/>
                        <a:cs typeface="Times New Roman"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r>
                        <a:rPr lang="en-US" sz="1600" b="1" dirty="0" smtClean="0">
                          <a:latin typeface="Century Gothic" pitchFamily="34" charset="0"/>
                          <a:cs typeface="Times New Roman" pitchFamily="18" charset="0"/>
                        </a:rPr>
                        <a:t>Before</a:t>
                      </a:r>
                      <a:r>
                        <a:rPr lang="en-US" sz="1600" b="1" baseline="0" dirty="0" smtClean="0">
                          <a:latin typeface="Century Gothic" pitchFamily="34" charset="0"/>
                          <a:cs typeface="Times New Roman" pitchFamily="18" charset="0"/>
                        </a:rPr>
                        <a:t> intervention</a:t>
                      </a:r>
                      <a:endParaRPr lang="en-US" sz="1600" b="1" dirty="0">
                        <a:latin typeface="Century Gothic" pitchFamily="34" charset="0"/>
                        <a:cs typeface="Times New Roman"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en-US" sz="1600" b="1" dirty="0" smtClean="0">
                          <a:latin typeface="Century Gothic" pitchFamily="34" charset="0"/>
                          <a:cs typeface="Times New Roman" pitchFamily="18" charset="0"/>
                        </a:rPr>
                        <a:t>After intervention</a:t>
                      </a:r>
                      <a:endParaRPr lang="en-US" sz="1600" b="1" dirty="0">
                        <a:latin typeface="Century Gothic" pitchFamily="34" charset="0"/>
                        <a:cs typeface="Times New Roman"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66290">
                <a:tc vMerge="1">
                  <a:txBody>
                    <a:bodyPr/>
                    <a:lstStyle/>
                    <a:p>
                      <a:endParaRPr lang="en-US"/>
                    </a:p>
                  </a:txBody>
                  <a:tcPr/>
                </a:tc>
                <a:tc>
                  <a:txBody>
                    <a:bodyPr/>
                    <a:lstStyle/>
                    <a:p>
                      <a:r>
                        <a:rPr lang="en-US" sz="1600" b="0" dirty="0" smtClean="0">
                          <a:latin typeface="Century Gothic" pitchFamily="34" charset="0"/>
                          <a:cs typeface="Times New Roman" pitchFamily="18" charset="0"/>
                        </a:rPr>
                        <a:t>Control</a:t>
                      </a:r>
                      <a:endParaRPr lang="en-US" sz="1600" b="0" dirty="0">
                        <a:latin typeface="Century Gothic" pitchFamily="34" charset="0"/>
                        <a:cs typeface="Times New Roman"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600" b="0" dirty="0" smtClean="0">
                          <a:latin typeface="Century Gothic" pitchFamily="34" charset="0"/>
                          <a:cs typeface="Times New Roman" pitchFamily="18" charset="0"/>
                        </a:rPr>
                        <a:t>Intervention</a:t>
                      </a:r>
                      <a:endParaRPr lang="en-US" sz="1600" b="0" dirty="0">
                        <a:latin typeface="Century Gothic" pitchFamily="34" charset="0"/>
                        <a:cs typeface="Times New Roman"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600" b="0" dirty="0" smtClean="0">
                          <a:latin typeface="Century Gothic" pitchFamily="34" charset="0"/>
                          <a:cs typeface="Times New Roman" pitchFamily="18" charset="0"/>
                        </a:rPr>
                        <a:t>Control</a:t>
                      </a:r>
                      <a:endParaRPr lang="en-US" sz="1600" b="0" dirty="0">
                        <a:latin typeface="Century Gothic" pitchFamily="34" charset="0"/>
                        <a:cs typeface="Times New Roman"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600" b="0" dirty="0" smtClean="0">
                          <a:latin typeface="Century Gothic" pitchFamily="34" charset="0"/>
                          <a:cs typeface="Times New Roman" pitchFamily="18" charset="0"/>
                        </a:rPr>
                        <a:t>Intervention</a:t>
                      </a:r>
                      <a:endParaRPr lang="en-US" sz="1600" b="0" dirty="0">
                        <a:latin typeface="Century Gothic" pitchFamily="34" charset="0"/>
                        <a:cs typeface="Times New Roman"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0751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rgbClr val="000000"/>
                          </a:solidFill>
                          <a:effectLst/>
                          <a:latin typeface="Century Gothic" pitchFamily="34" charset="0"/>
                          <a:ea typeface="Rockwell" panose="02060603020205020403" pitchFamily="18" charset="0"/>
                          <a:cs typeface="Times New Roman" pitchFamily="18" charset="0"/>
                        </a:rPr>
                        <a:t>Knowledge</a:t>
                      </a:r>
                      <a:endParaRPr lang="en-US" sz="1600" dirty="0" smtClean="0">
                        <a:effectLst/>
                        <a:latin typeface="Century Gothic" pitchFamily="34" charset="0"/>
                        <a:ea typeface="Rockwell" panose="02060603020205020403" pitchFamily="18" charset="0"/>
                        <a:cs typeface="Times New Roman" pitchFamily="18" charset="0"/>
                      </a:endParaRPr>
                    </a:p>
                    <a:p>
                      <a:r>
                        <a:rPr lang="en-US" sz="1600" dirty="0" smtClean="0">
                          <a:latin typeface="Century Gothic" pitchFamily="34" charset="0"/>
                          <a:cs typeface="Times New Roman" pitchFamily="18" charset="0"/>
                        </a:rPr>
                        <a:t>                 Adequate knowledge</a:t>
                      </a:r>
                    </a:p>
                    <a:p>
                      <a:r>
                        <a:rPr lang="en-US" sz="1600" dirty="0" smtClean="0">
                          <a:latin typeface="Century Gothic" pitchFamily="34" charset="0"/>
                          <a:cs typeface="Times New Roman" pitchFamily="18" charset="0"/>
                        </a:rPr>
                        <a:t>                 Inadequate</a:t>
                      </a:r>
                      <a:r>
                        <a:rPr lang="en-US" sz="1600" baseline="0" dirty="0" smtClean="0">
                          <a:latin typeface="Century Gothic" pitchFamily="34" charset="0"/>
                          <a:cs typeface="Times New Roman" pitchFamily="18" charset="0"/>
                        </a:rPr>
                        <a:t> knowledge</a:t>
                      </a:r>
                      <a:endParaRPr lang="en-US" sz="1600" dirty="0">
                        <a:latin typeface="Century Gothic" pitchFamily="34" charset="0"/>
                        <a:cs typeface="Times New Roman"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600" dirty="0" smtClean="0">
                        <a:latin typeface="Century Gothic" pitchFamily="34" charset="0"/>
                        <a:cs typeface="Times New Roman" pitchFamily="18" charset="0"/>
                      </a:endParaRPr>
                    </a:p>
                    <a:p>
                      <a:r>
                        <a:rPr lang="en-US" sz="1600" dirty="0" smtClean="0">
                          <a:latin typeface="Century Gothic" pitchFamily="34" charset="0"/>
                          <a:cs typeface="Times New Roman" pitchFamily="18" charset="0"/>
                        </a:rPr>
                        <a:t>134 (44.7%)</a:t>
                      </a:r>
                    </a:p>
                    <a:p>
                      <a:r>
                        <a:rPr lang="en-US" sz="1600" dirty="0" smtClean="0">
                          <a:latin typeface="Century Gothic" pitchFamily="34" charset="0"/>
                          <a:cs typeface="Times New Roman" pitchFamily="18" charset="0"/>
                        </a:rPr>
                        <a:t>166(55.3%)</a:t>
                      </a:r>
                      <a:endParaRPr lang="en-US" sz="1600" dirty="0">
                        <a:latin typeface="Century Gothic" pitchFamily="34" charset="0"/>
                        <a:cs typeface="Times New Roman"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600" dirty="0" smtClean="0">
                        <a:latin typeface="Century Gothic" pitchFamily="34" charset="0"/>
                        <a:cs typeface="Times New Roman" pitchFamily="18" charset="0"/>
                      </a:endParaRPr>
                    </a:p>
                    <a:p>
                      <a:r>
                        <a:rPr lang="en-US" sz="1600" dirty="0" smtClean="0">
                          <a:latin typeface="Century Gothic" pitchFamily="34" charset="0"/>
                          <a:cs typeface="Times New Roman" pitchFamily="18" charset="0"/>
                        </a:rPr>
                        <a:t>69 (46.0%)</a:t>
                      </a:r>
                    </a:p>
                    <a:p>
                      <a:r>
                        <a:rPr lang="en-US" sz="1600" dirty="0" smtClean="0">
                          <a:latin typeface="Century Gothic" pitchFamily="34" charset="0"/>
                          <a:cs typeface="Times New Roman" pitchFamily="18" charset="0"/>
                        </a:rPr>
                        <a:t>81 (54.0%)</a:t>
                      </a:r>
                      <a:endParaRPr lang="en-US" sz="1600" dirty="0">
                        <a:latin typeface="Century Gothic" pitchFamily="34" charset="0"/>
                        <a:cs typeface="Times New Roman"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600" dirty="0" smtClean="0">
                        <a:latin typeface="Century Gothic" pitchFamily="34" charset="0"/>
                        <a:cs typeface="Times New Roman" pitchFamily="18" charset="0"/>
                      </a:endParaRPr>
                    </a:p>
                    <a:p>
                      <a:r>
                        <a:rPr lang="en-US" sz="1600" dirty="0" smtClean="0">
                          <a:latin typeface="Century Gothic" pitchFamily="34" charset="0"/>
                          <a:cs typeface="Times New Roman" pitchFamily="18" charset="0"/>
                        </a:rPr>
                        <a:t>144 (48.0%)</a:t>
                      </a:r>
                    </a:p>
                    <a:p>
                      <a:r>
                        <a:rPr lang="en-US" sz="1600" dirty="0" smtClean="0">
                          <a:latin typeface="Century Gothic" pitchFamily="34" charset="0"/>
                          <a:cs typeface="Times New Roman" pitchFamily="18" charset="0"/>
                        </a:rPr>
                        <a:t>156 (52.0%)</a:t>
                      </a:r>
                      <a:endParaRPr lang="en-US" sz="1600" dirty="0">
                        <a:latin typeface="Century Gothic" pitchFamily="34" charset="0"/>
                        <a:cs typeface="Times New Roman"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600" dirty="0" smtClean="0">
                        <a:latin typeface="Century Gothic" pitchFamily="34" charset="0"/>
                        <a:cs typeface="Times New Roman" pitchFamily="18" charset="0"/>
                      </a:endParaRPr>
                    </a:p>
                    <a:p>
                      <a:r>
                        <a:rPr lang="en-US" sz="1600" dirty="0" smtClean="0">
                          <a:latin typeface="Century Gothic" pitchFamily="34" charset="0"/>
                          <a:cs typeface="Times New Roman" pitchFamily="18" charset="0"/>
                        </a:rPr>
                        <a:t>116 (77.3%)</a:t>
                      </a:r>
                    </a:p>
                    <a:p>
                      <a:r>
                        <a:rPr lang="en-US" sz="1600" dirty="0" smtClean="0">
                          <a:latin typeface="Century Gothic" pitchFamily="34" charset="0"/>
                          <a:cs typeface="Times New Roman" pitchFamily="18" charset="0"/>
                        </a:rPr>
                        <a:t>34 (22.7% )</a:t>
                      </a:r>
                      <a:endParaRPr lang="en-US" sz="1600" dirty="0">
                        <a:latin typeface="Century Gothic" pitchFamily="34" charset="0"/>
                        <a:cs typeface="Times New Roman"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092679">
                <a:tc>
                  <a:txBody>
                    <a:bodyPr/>
                    <a:lstStyle/>
                    <a:p>
                      <a:r>
                        <a:rPr lang="en-US" sz="1600" dirty="0" smtClean="0">
                          <a:latin typeface="Century Gothic" pitchFamily="34" charset="0"/>
                          <a:cs typeface="Times New Roman" pitchFamily="18" charset="0"/>
                        </a:rPr>
                        <a:t>IBPACR</a:t>
                      </a:r>
                    </a:p>
                    <a:p>
                      <a:r>
                        <a:rPr lang="en-US" sz="1600" dirty="0" smtClean="0">
                          <a:latin typeface="Century Gothic" pitchFamily="34" charset="0"/>
                          <a:cs typeface="Times New Roman" pitchFamily="18" charset="0"/>
                        </a:rPr>
                        <a:t>               Prepared</a:t>
                      </a:r>
                    </a:p>
                    <a:p>
                      <a:r>
                        <a:rPr lang="en-US" sz="1600" dirty="0" smtClean="0">
                          <a:latin typeface="Century Gothic" pitchFamily="34" charset="0"/>
                          <a:cs typeface="Times New Roman" pitchFamily="18" charset="0"/>
                        </a:rPr>
                        <a:t>               Not</a:t>
                      </a:r>
                      <a:r>
                        <a:rPr lang="en-US" sz="1600" baseline="0" dirty="0" smtClean="0">
                          <a:latin typeface="Century Gothic" pitchFamily="34" charset="0"/>
                          <a:cs typeface="Times New Roman" pitchFamily="18" charset="0"/>
                        </a:rPr>
                        <a:t> prepared</a:t>
                      </a:r>
                      <a:endParaRPr lang="en-US" sz="1600" dirty="0">
                        <a:latin typeface="Century Gothic" pitchFamily="34" charset="0"/>
                        <a:cs typeface="Times New Roman"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600" dirty="0" smtClean="0">
                        <a:latin typeface="Century Gothic" pitchFamily="34" charset="0"/>
                        <a:cs typeface="Times New Roman" pitchFamily="18" charset="0"/>
                      </a:endParaRPr>
                    </a:p>
                    <a:p>
                      <a:r>
                        <a:rPr lang="en-US" sz="1600" dirty="0" smtClean="0">
                          <a:latin typeface="Century Gothic" pitchFamily="34" charset="0"/>
                          <a:cs typeface="Times New Roman" pitchFamily="18" charset="0"/>
                        </a:rPr>
                        <a:t>51 (17.0%)</a:t>
                      </a:r>
                    </a:p>
                    <a:p>
                      <a:r>
                        <a:rPr lang="en-US" sz="1600" dirty="0" smtClean="0">
                          <a:latin typeface="Century Gothic" pitchFamily="34" charset="0"/>
                          <a:cs typeface="Times New Roman" pitchFamily="18" charset="0"/>
                        </a:rPr>
                        <a:t>249 (83.0%)</a:t>
                      </a:r>
                      <a:endParaRPr lang="en-US" sz="1600" dirty="0">
                        <a:latin typeface="Century Gothic" pitchFamily="34" charset="0"/>
                        <a:cs typeface="Times New Roman"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600" dirty="0" smtClean="0">
                        <a:latin typeface="Century Gothic" pitchFamily="34" charset="0"/>
                        <a:cs typeface="Times New Roman" pitchFamily="18" charset="0"/>
                      </a:endParaRPr>
                    </a:p>
                    <a:p>
                      <a:r>
                        <a:rPr lang="en-US" sz="1600" dirty="0" smtClean="0">
                          <a:latin typeface="Century Gothic" pitchFamily="34" charset="0"/>
                          <a:cs typeface="Times New Roman" pitchFamily="18" charset="0"/>
                        </a:rPr>
                        <a:t>30 (20.0%)</a:t>
                      </a:r>
                    </a:p>
                    <a:p>
                      <a:r>
                        <a:rPr lang="en-US" sz="1600" dirty="0" smtClean="0">
                          <a:latin typeface="Century Gothic" pitchFamily="34" charset="0"/>
                          <a:cs typeface="Times New Roman" pitchFamily="18" charset="0"/>
                        </a:rPr>
                        <a:t>120 (80%)</a:t>
                      </a:r>
                      <a:endParaRPr lang="en-US" sz="1600" dirty="0">
                        <a:latin typeface="Century Gothic" pitchFamily="34" charset="0"/>
                        <a:cs typeface="Times New Roman"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600" dirty="0" smtClean="0">
                        <a:latin typeface="Century Gothic" pitchFamily="34" charset="0"/>
                        <a:cs typeface="Times New Roman" pitchFamily="18" charset="0"/>
                      </a:endParaRPr>
                    </a:p>
                    <a:p>
                      <a:r>
                        <a:rPr lang="en-US" sz="1600" dirty="0" smtClean="0">
                          <a:latin typeface="Century Gothic" pitchFamily="34" charset="0"/>
                          <a:cs typeface="Times New Roman" pitchFamily="18" charset="0"/>
                        </a:rPr>
                        <a:t>89 (29.7%)</a:t>
                      </a:r>
                    </a:p>
                    <a:p>
                      <a:r>
                        <a:rPr lang="en-US" sz="1600" dirty="0" smtClean="0">
                          <a:latin typeface="Century Gothic" pitchFamily="34" charset="0"/>
                          <a:cs typeface="Times New Roman" pitchFamily="18" charset="0"/>
                        </a:rPr>
                        <a:t>211 (70.3%)</a:t>
                      </a:r>
                      <a:endParaRPr lang="en-US" sz="1600" dirty="0">
                        <a:latin typeface="Century Gothic" pitchFamily="34" charset="0"/>
                        <a:cs typeface="Times New Roman"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600" dirty="0" smtClean="0">
                        <a:latin typeface="Century Gothic" pitchFamily="34" charset="0"/>
                        <a:cs typeface="Times New Roman" pitchFamily="18" charset="0"/>
                      </a:endParaRPr>
                    </a:p>
                    <a:p>
                      <a:r>
                        <a:rPr lang="en-US" sz="1600" dirty="0" smtClean="0">
                          <a:latin typeface="Century Gothic" pitchFamily="34" charset="0"/>
                          <a:cs typeface="Times New Roman" pitchFamily="18" charset="0"/>
                        </a:rPr>
                        <a:t>106 (70.7%)</a:t>
                      </a:r>
                    </a:p>
                    <a:p>
                      <a:r>
                        <a:rPr lang="en-US" sz="1600" dirty="0" smtClean="0">
                          <a:latin typeface="Century Gothic" pitchFamily="34" charset="0"/>
                          <a:cs typeface="Times New Roman" pitchFamily="18" charset="0"/>
                        </a:rPr>
                        <a:t>44 (29.3%)</a:t>
                      </a:r>
                      <a:endParaRPr lang="en-US" sz="1600" dirty="0">
                        <a:latin typeface="Century Gothic" pitchFamily="34" charset="0"/>
                        <a:cs typeface="Times New Roman"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127795">
                <a:tc>
                  <a:txBody>
                    <a:bodyPr/>
                    <a:lstStyle/>
                    <a:p>
                      <a:r>
                        <a:rPr lang="en-US" sz="1600" dirty="0" smtClean="0">
                          <a:latin typeface="Century Gothic" pitchFamily="34" charset="0"/>
                          <a:cs typeface="Times New Roman" pitchFamily="18" charset="0"/>
                        </a:rPr>
                        <a:t>ANC service utilization</a:t>
                      </a:r>
                    </a:p>
                    <a:p>
                      <a:r>
                        <a:rPr lang="en-US" sz="1600" dirty="0" smtClean="0">
                          <a:latin typeface="Century Gothic" pitchFamily="34" charset="0"/>
                          <a:cs typeface="Times New Roman" pitchFamily="18" charset="0"/>
                        </a:rPr>
                        <a:t>              Received adequate services</a:t>
                      </a:r>
                    </a:p>
                    <a:p>
                      <a:r>
                        <a:rPr lang="en-US" sz="1600" dirty="0" smtClean="0">
                          <a:latin typeface="Century Gothic" pitchFamily="34" charset="0"/>
                          <a:cs typeface="Times New Roman" pitchFamily="18" charset="0"/>
                        </a:rPr>
                        <a:t>              Received inadequate services</a:t>
                      </a:r>
                      <a:endParaRPr lang="en-US" sz="1600" dirty="0">
                        <a:latin typeface="Century Gothic" pitchFamily="34" charset="0"/>
                        <a:cs typeface="Times New Roman"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600" dirty="0" smtClean="0">
                        <a:latin typeface="Century Gothic" pitchFamily="34" charset="0"/>
                        <a:cs typeface="Times New Roman" pitchFamily="18" charset="0"/>
                      </a:endParaRPr>
                    </a:p>
                    <a:p>
                      <a:endParaRPr lang="en-US" sz="1600" dirty="0">
                        <a:latin typeface="Century Gothic" pitchFamily="34" charset="0"/>
                        <a:cs typeface="Times New Roman"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600" dirty="0">
                        <a:latin typeface="Century Gothic" pitchFamily="34" charset="0"/>
                        <a:cs typeface="Times New Roman"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600" dirty="0" smtClean="0">
                        <a:latin typeface="Century Gothic" pitchFamily="34" charset="0"/>
                        <a:cs typeface="Times New Roman" pitchFamily="18" charset="0"/>
                      </a:endParaRPr>
                    </a:p>
                    <a:p>
                      <a:r>
                        <a:rPr lang="en-US" sz="1600" dirty="0" smtClean="0">
                          <a:latin typeface="Century Gothic" pitchFamily="34" charset="0"/>
                          <a:cs typeface="Times New Roman" pitchFamily="18" charset="0"/>
                        </a:rPr>
                        <a:t>173 (57.7%)</a:t>
                      </a:r>
                    </a:p>
                    <a:p>
                      <a:r>
                        <a:rPr lang="en-US" sz="1600" dirty="0" smtClean="0">
                          <a:latin typeface="Century Gothic" pitchFamily="34" charset="0"/>
                          <a:cs typeface="Times New Roman" pitchFamily="18" charset="0"/>
                        </a:rPr>
                        <a:t>127 (42.3%)</a:t>
                      </a:r>
                      <a:endParaRPr lang="en-US" sz="1600" dirty="0">
                        <a:latin typeface="Century Gothic" pitchFamily="34" charset="0"/>
                        <a:cs typeface="Times New Roman"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600" dirty="0" smtClean="0">
                        <a:latin typeface="Century Gothic" pitchFamily="34" charset="0"/>
                        <a:cs typeface="Times New Roman" pitchFamily="18" charset="0"/>
                      </a:endParaRPr>
                    </a:p>
                    <a:p>
                      <a:r>
                        <a:rPr lang="en-US" sz="1600" dirty="0" smtClean="0">
                          <a:latin typeface="Century Gothic" pitchFamily="34" charset="0"/>
                          <a:cs typeface="Times New Roman" pitchFamily="18" charset="0"/>
                        </a:rPr>
                        <a:t>116 (77.3)</a:t>
                      </a:r>
                    </a:p>
                    <a:p>
                      <a:r>
                        <a:rPr lang="en-US" sz="1600" dirty="0" smtClean="0">
                          <a:latin typeface="Century Gothic" pitchFamily="34" charset="0"/>
                          <a:cs typeface="Times New Roman" pitchFamily="18" charset="0"/>
                        </a:rPr>
                        <a:t> 34 (22.7%)</a:t>
                      </a:r>
                      <a:endParaRPr lang="en-US" sz="1600" dirty="0">
                        <a:latin typeface="Century Gothic" pitchFamily="34" charset="0"/>
                        <a:cs typeface="Times New Roman"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932576">
                <a:tc>
                  <a:txBody>
                    <a:bodyPr/>
                    <a:lstStyle/>
                    <a:p>
                      <a:r>
                        <a:rPr lang="en-US" sz="1600" dirty="0" smtClean="0">
                          <a:latin typeface="Century Gothic" pitchFamily="34" charset="0"/>
                          <a:cs typeface="Times New Roman" pitchFamily="18" charset="0"/>
                        </a:rPr>
                        <a:t>Total n=</a:t>
                      </a:r>
                      <a:endParaRPr lang="en-US" sz="1600" dirty="0">
                        <a:latin typeface="Century Gothic" pitchFamily="34" charset="0"/>
                        <a:cs typeface="Times New Roman"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600" dirty="0" smtClean="0">
                          <a:latin typeface="Century Gothic" pitchFamily="34" charset="0"/>
                        </a:rPr>
                        <a:t>300</a:t>
                      </a:r>
                      <a:endParaRPr lang="en-US" sz="1600" dirty="0">
                        <a:latin typeface="Century Gothic"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600" dirty="0" smtClean="0">
                          <a:latin typeface="Century Gothic" pitchFamily="34" charset="0"/>
                        </a:rPr>
                        <a:t>150</a:t>
                      </a:r>
                      <a:endParaRPr lang="en-US" sz="1600" dirty="0">
                        <a:latin typeface="Century Gothic"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600" dirty="0" smtClean="0">
                          <a:latin typeface="Century Gothic" pitchFamily="34" charset="0"/>
                        </a:rPr>
                        <a:t>300</a:t>
                      </a:r>
                      <a:endParaRPr lang="en-US" sz="1600" dirty="0">
                        <a:latin typeface="Century Gothic"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600" dirty="0" smtClean="0">
                          <a:latin typeface="Century Gothic" pitchFamily="34" charset="0"/>
                        </a:rPr>
                        <a:t>150</a:t>
                      </a:r>
                      <a:endParaRPr lang="en-US" sz="1600" dirty="0">
                        <a:latin typeface="Century Gothic"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7" name="Slide Number Placeholder 6"/>
          <p:cNvSpPr>
            <a:spLocks noGrp="1"/>
          </p:cNvSpPr>
          <p:nvPr>
            <p:ph type="sldNum" sz="quarter" idx="12"/>
          </p:nvPr>
        </p:nvSpPr>
        <p:spPr/>
        <p:txBody>
          <a:bodyPr/>
          <a:lstStyle/>
          <a:p>
            <a:r>
              <a:rPr lang="en-US" sz="1600" dirty="0" smtClean="0">
                <a:solidFill>
                  <a:schemeClr val="tx1"/>
                </a:solidFill>
              </a:rPr>
              <a:t>11</a:t>
            </a:r>
            <a:endParaRPr lang="en-US" sz="1600" dirty="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3255125881"/>
              </p:ext>
            </p:extLst>
          </p:nvPr>
        </p:nvGraphicFramePr>
        <p:xfrm>
          <a:off x="0" y="1210614"/>
          <a:ext cx="12192001" cy="5422007"/>
        </p:xfrm>
        <a:graphic>
          <a:graphicData uri="http://schemas.openxmlformats.org/drawingml/2006/table">
            <a:tbl>
              <a:tblPr/>
              <a:tblGrid>
                <a:gridCol w="1706442">
                  <a:extLst>
                    <a:ext uri="{9D8B030D-6E8A-4147-A177-3AD203B41FA5}">
                      <a16:colId xmlns:a16="http://schemas.microsoft.com/office/drawing/2014/main" xmlns="" val="20000"/>
                    </a:ext>
                  </a:extLst>
                </a:gridCol>
                <a:gridCol w="847794">
                  <a:extLst>
                    <a:ext uri="{9D8B030D-6E8A-4147-A177-3AD203B41FA5}">
                      <a16:colId xmlns:a16="http://schemas.microsoft.com/office/drawing/2014/main" xmlns="" val="20001"/>
                    </a:ext>
                  </a:extLst>
                </a:gridCol>
                <a:gridCol w="821300">
                  <a:extLst>
                    <a:ext uri="{9D8B030D-6E8A-4147-A177-3AD203B41FA5}">
                      <a16:colId xmlns:a16="http://schemas.microsoft.com/office/drawing/2014/main" xmlns="" val="20002"/>
                    </a:ext>
                  </a:extLst>
                </a:gridCol>
                <a:gridCol w="821300">
                  <a:extLst>
                    <a:ext uri="{9D8B030D-6E8A-4147-A177-3AD203B41FA5}">
                      <a16:colId xmlns:a16="http://schemas.microsoft.com/office/drawing/2014/main" xmlns="" val="20003"/>
                    </a:ext>
                  </a:extLst>
                </a:gridCol>
                <a:gridCol w="967015">
                  <a:extLst>
                    <a:ext uri="{9D8B030D-6E8A-4147-A177-3AD203B41FA5}">
                      <a16:colId xmlns:a16="http://schemas.microsoft.com/office/drawing/2014/main" xmlns="" val="20004"/>
                    </a:ext>
                  </a:extLst>
                </a:gridCol>
                <a:gridCol w="1006755">
                  <a:extLst>
                    <a:ext uri="{9D8B030D-6E8A-4147-A177-3AD203B41FA5}">
                      <a16:colId xmlns:a16="http://schemas.microsoft.com/office/drawing/2014/main" xmlns="" val="20005"/>
                    </a:ext>
                  </a:extLst>
                </a:gridCol>
                <a:gridCol w="940521">
                  <a:extLst>
                    <a:ext uri="{9D8B030D-6E8A-4147-A177-3AD203B41FA5}">
                      <a16:colId xmlns:a16="http://schemas.microsoft.com/office/drawing/2014/main" xmlns="" val="20006"/>
                    </a:ext>
                  </a:extLst>
                </a:gridCol>
                <a:gridCol w="861040">
                  <a:extLst>
                    <a:ext uri="{9D8B030D-6E8A-4147-A177-3AD203B41FA5}">
                      <a16:colId xmlns:a16="http://schemas.microsoft.com/office/drawing/2014/main" xmlns="" val="20007"/>
                    </a:ext>
                  </a:extLst>
                </a:gridCol>
                <a:gridCol w="953768">
                  <a:extLst>
                    <a:ext uri="{9D8B030D-6E8A-4147-A177-3AD203B41FA5}">
                      <a16:colId xmlns:a16="http://schemas.microsoft.com/office/drawing/2014/main" xmlns="" val="20008"/>
                    </a:ext>
                  </a:extLst>
                </a:gridCol>
                <a:gridCol w="874288">
                  <a:extLst>
                    <a:ext uri="{9D8B030D-6E8A-4147-A177-3AD203B41FA5}">
                      <a16:colId xmlns:a16="http://schemas.microsoft.com/office/drawing/2014/main" xmlns="" val="20009"/>
                    </a:ext>
                  </a:extLst>
                </a:gridCol>
                <a:gridCol w="1046495">
                  <a:extLst>
                    <a:ext uri="{9D8B030D-6E8A-4147-A177-3AD203B41FA5}">
                      <a16:colId xmlns:a16="http://schemas.microsoft.com/office/drawing/2014/main" xmlns="" val="20010"/>
                    </a:ext>
                  </a:extLst>
                </a:gridCol>
                <a:gridCol w="1345283"/>
              </a:tblGrid>
              <a:tr h="631064">
                <a:tc gridSpan="6">
                  <a:txBody>
                    <a:bodyPr/>
                    <a:lstStyle/>
                    <a:p>
                      <a:pPr marL="0" marR="0" algn="ctr">
                        <a:lnSpc>
                          <a:spcPct val="150000"/>
                        </a:lnSpc>
                        <a:spcBef>
                          <a:spcPts val="0"/>
                        </a:spcBef>
                        <a:spcAft>
                          <a:spcPts val="0"/>
                        </a:spcAft>
                      </a:pPr>
                      <a:r>
                        <a:rPr lang="en-US" sz="1600" b="1" dirty="0" smtClean="0">
                          <a:solidFill>
                            <a:srgbClr val="000000"/>
                          </a:solidFill>
                          <a:effectLst/>
                          <a:latin typeface="Century Gothic" pitchFamily="34" charset="0"/>
                          <a:ea typeface="Rockwell" panose="02060603020205020403" pitchFamily="18" charset="0"/>
                          <a:cs typeface="Times New Roman" pitchFamily="18" charset="0"/>
                        </a:rPr>
                        <a:t>Before intervention</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algn="ctr">
                        <a:lnSpc>
                          <a:spcPct val="150000"/>
                        </a:lnSpc>
                        <a:spcBef>
                          <a:spcPts val="0"/>
                        </a:spcBef>
                        <a:spcAft>
                          <a:spcPts val="0"/>
                        </a:spcAft>
                      </a:pPr>
                      <a:r>
                        <a:rPr lang="en-US" sz="1600" b="1" dirty="0" smtClean="0">
                          <a:solidFill>
                            <a:srgbClr val="000000"/>
                          </a:solidFill>
                          <a:effectLst/>
                          <a:latin typeface="Century Gothic" pitchFamily="34" charset="0"/>
                          <a:ea typeface="Rockwell" panose="02060603020205020403" pitchFamily="18" charset="0"/>
                          <a:cs typeface="Times New Roman" pitchFamily="18" charset="0"/>
                        </a:rPr>
                        <a:t>After intervention</a:t>
                      </a:r>
                      <a:endParaRPr lang="en-US" sz="1600" dirty="0">
                        <a:effectLst/>
                        <a:latin typeface="Century Gothic" pitchFamily="34" charset="0"/>
                        <a:ea typeface="Rockwell" panose="02060603020205020403" pitchFamily="18"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431046">
                <a:tc rowSpan="2">
                  <a:txBody>
                    <a:bodyPr/>
                    <a:lstStyle/>
                    <a:p>
                      <a:pPr marL="71755" marR="71755">
                        <a:lnSpc>
                          <a:spcPct val="100000"/>
                        </a:lnSpc>
                        <a:spcBef>
                          <a:spcPts val="0"/>
                        </a:spcBef>
                        <a:spcAft>
                          <a:spcPts val="0"/>
                        </a:spcAft>
                      </a:pPr>
                      <a:r>
                        <a:rPr lang="en-US" sz="1600" b="1" dirty="0">
                          <a:solidFill>
                            <a:srgbClr val="000000"/>
                          </a:solidFill>
                          <a:effectLst/>
                          <a:latin typeface="Century Gothic" pitchFamily="34" charset="0"/>
                          <a:ea typeface="Times New Roman" panose="02020603050405020304" pitchFamily="18" charset="0"/>
                          <a:cs typeface="Times New Roman" pitchFamily="18" charset="0"/>
                        </a:rPr>
                        <a:t>Variables</a:t>
                      </a:r>
                      <a:endParaRPr lang="en-US" sz="1600" dirty="0">
                        <a:effectLst/>
                        <a:latin typeface="Century Gothic" pitchFamily="34" charset="0"/>
                        <a:ea typeface="Rockwell" panose="02060603020205020403" pitchFamily="18"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38100" algn="ctr">
                        <a:lnSpc>
                          <a:spcPct val="100000"/>
                        </a:lnSpc>
                        <a:spcBef>
                          <a:spcPts val="0"/>
                        </a:spcBef>
                        <a:spcAft>
                          <a:spcPts val="0"/>
                        </a:spcAft>
                      </a:pPr>
                      <a:r>
                        <a:rPr lang="en-US" sz="1600" b="1" u="sng" dirty="0" err="1" smtClean="0">
                          <a:solidFill>
                            <a:srgbClr val="FF0000"/>
                          </a:solidFill>
                          <a:effectLst/>
                          <a:latin typeface="Century Gothic" pitchFamily="34" charset="0"/>
                          <a:ea typeface="Rockwell" panose="02060603020205020403" pitchFamily="18" charset="0"/>
                          <a:cs typeface="Times New Roman" pitchFamily="18" charset="0"/>
                        </a:rPr>
                        <a:t>Interv</a:t>
                      </a:r>
                      <a:r>
                        <a:rPr lang="en-US" sz="1600" b="1" u="sng" dirty="0" smtClean="0">
                          <a:solidFill>
                            <a:srgbClr val="FF0000"/>
                          </a:solidFill>
                          <a:effectLst/>
                          <a:latin typeface="Century Gothic" pitchFamily="34" charset="0"/>
                          <a:ea typeface="Rockwell" panose="02060603020205020403" pitchFamily="18" charset="0"/>
                          <a:cs typeface="Times New Roman" pitchFamily="18" charset="0"/>
                        </a:rPr>
                        <a:t>.</a:t>
                      </a:r>
                      <a:endParaRPr lang="en-US" sz="1600" u="sng" dirty="0">
                        <a:solidFill>
                          <a:srgbClr val="FF0000"/>
                        </a:solidFill>
                        <a:effectLst/>
                        <a:latin typeface="Century Gothic" pitchFamily="34" charset="0"/>
                        <a:ea typeface="Rockwell" panose="02060603020205020403" pitchFamily="18"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marL="0" marR="38100" algn="ctr">
                        <a:lnSpc>
                          <a:spcPct val="100000"/>
                        </a:lnSpc>
                        <a:spcBef>
                          <a:spcPts val="0"/>
                        </a:spcBef>
                        <a:spcAft>
                          <a:spcPts val="0"/>
                        </a:spcAft>
                      </a:pPr>
                      <a:r>
                        <a:rPr lang="en-US" sz="1600" b="1" u="sng" dirty="0" smtClean="0">
                          <a:solidFill>
                            <a:srgbClr val="0070C0"/>
                          </a:solidFill>
                          <a:effectLst/>
                          <a:latin typeface="Century Gothic" pitchFamily="34" charset="0"/>
                          <a:ea typeface="Rockwell" panose="02060603020205020403" pitchFamily="18" charset="0"/>
                          <a:cs typeface="Times New Roman" pitchFamily="18" charset="0"/>
                        </a:rPr>
                        <a:t>Control</a:t>
                      </a:r>
                      <a:endParaRPr lang="en-US" sz="1600" u="sng" dirty="0">
                        <a:solidFill>
                          <a:srgbClr val="0070C0"/>
                        </a:solidFill>
                        <a:effectLst/>
                        <a:latin typeface="Century Gothic" pitchFamily="34" charset="0"/>
                        <a:ea typeface="Rockwell" panose="02060603020205020403" pitchFamily="18"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38100" algn="ctr">
                        <a:lnSpc>
                          <a:spcPct val="100000"/>
                        </a:lnSpc>
                        <a:spcBef>
                          <a:spcPts val="0"/>
                        </a:spcBef>
                        <a:spcAft>
                          <a:spcPts val="0"/>
                        </a:spcAft>
                      </a:pPr>
                      <a:endParaRPr lang="en-US" sz="1600" dirty="0">
                        <a:effectLst/>
                        <a:latin typeface="Century Gothic" pitchFamily="34" charset="0"/>
                        <a:ea typeface="Rockwell" panose="02060603020205020403" pitchFamily="18"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38100" algn="ctr">
                        <a:lnSpc>
                          <a:spcPct val="100000"/>
                        </a:lnSpc>
                        <a:spcBef>
                          <a:spcPts val="0"/>
                        </a:spcBef>
                        <a:spcAft>
                          <a:spcPts val="0"/>
                        </a:spcAft>
                      </a:pPr>
                      <a:r>
                        <a:rPr lang="en-US" sz="1600" b="1" u="sng" dirty="0" err="1" smtClean="0">
                          <a:solidFill>
                            <a:srgbClr val="FF0000"/>
                          </a:solidFill>
                          <a:effectLst/>
                          <a:latin typeface="Century Gothic" pitchFamily="34" charset="0"/>
                          <a:ea typeface="Rockwell" panose="02060603020205020403" pitchFamily="18" charset="0"/>
                          <a:cs typeface="Times New Roman" pitchFamily="18" charset="0"/>
                        </a:rPr>
                        <a:t>Interv</a:t>
                      </a:r>
                      <a:r>
                        <a:rPr lang="en-US" sz="1600" b="1" u="sng" dirty="0" smtClean="0">
                          <a:solidFill>
                            <a:srgbClr val="FF0000"/>
                          </a:solidFill>
                          <a:effectLst/>
                          <a:latin typeface="Century Gothic" pitchFamily="34" charset="0"/>
                          <a:ea typeface="Rockwell" panose="02060603020205020403" pitchFamily="18" charset="0"/>
                          <a:cs typeface="Times New Roman" pitchFamily="18" charset="0"/>
                        </a:rPr>
                        <a:t>.</a:t>
                      </a:r>
                      <a:endParaRPr lang="en-US" sz="1600" u="sng" dirty="0">
                        <a:solidFill>
                          <a:srgbClr val="FF0000"/>
                        </a:solidFill>
                        <a:effectLst/>
                        <a:latin typeface="Century Gothic" pitchFamily="34" charset="0"/>
                        <a:ea typeface="Rockwell" panose="02060603020205020403" pitchFamily="18"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marL="0" marR="38100" algn="ctr">
                        <a:lnSpc>
                          <a:spcPct val="100000"/>
                        </a:lnSpc>
                        <a:spcBef>
                          <a:spcPts val="0"/>
                        </a:spcBef>
                        <a:spcAft>
                          <a:spcPts val="0"/>
                        </a:spcAft>
                      </a:pPr>
                      <a:r>
                        <a:rPr lang="en-US" sz="1600" b="1" u="sng" dirty="0" smtClean="0">
                          <a:solidFill>
                            <a:srgbClr val="0070C0"/>
                          </a:solidFill>
                          <a:effectLst/>
                          <a:latin typeface="Century Gothic" pitchFamily="34" charset="0"/>
                          <a:ea typeface="Rockwell" panose="02060603020205020403" pitchFamily="18" charset="0"/>
                          <a:cs typeface="Times New Roman" pitchFamily="18" charset="0"/>
                        </a:rPr>
                        <a:t>Control</a:t>
                      </a:r>
                      <a:endParaRPr lang="en-US" sz="1600" u="sng" dirty="0">
                        <a:solidFill>
                          <a:srgbClr val="0070C0"/>
                        </a:solidFill>
                        <a:effectLst/>
                        <a:latin typeface="Century Gothic" pitchFamily="34" charset="0"/>
                        <a:ea typeface="Rockwell" panose="02060603020205020403" pitchFamily="18"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rowSpan="2">
                  <a:txBody>
                    <a:bodyPr/>
                    <a:lstStyle/>
                    <a:p>
                      <a:pPr marL="0" marR="0" algn="ctr">
                        <a:lnSpc>
                          <a:spcPct val="100000"/>
                        </a:lnSpc>
                        <a:spcBef>
                          <a:spcPts val="0"/>
                        </a:spcBef>
                        <a:spcAft>
                          <a:spcPts val="0"/>
                        </a:spcAft>
                      </a:pPr>
                      <a:r>
                        <a:rPr lang="en-US" sz="1600" dirty="0" smtClean="0">
                          <a:effectLst/>
                          <a:latin typeface="Century Gothic" pitchFamily="34" charset="0"/>
                          <a:ea typeface="Rockwell" panose="02060603020205020403" pitchFamily="18" charset="0"/>
                          <a:cs typeface="Times New Roman" pitchFamily="18" charset="0"/>
                        </a:rPr>
                        <a:t>P-value</a:t>
                      </a:r>
                      <a:endParaRPr lang="en-US" sz="1600" dirty="0">
                        <a:effectLst/>
                        <a:latin typeface="Century Gothic" pitchFamily="34" charset="0"/>
                        <a:ea typeface="Rockwell" panose="02060603020205020403" pitchFamily="18"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marL="0" marR="0" algn="ctr">
                        <a:lnSpc>
                          <a:spcPct val="100000"/>
                        </a:lnSpc>
                        <a:spcBef>
                          <a:spcPts val="0"/>
                        </a:spcBef>
                        <a:spcAft>
                          <a:spcPts val="0"/>
                        </a:spcAft>
                      </a:pPr>
                      <a:r>
                        <a:rPr lang="en-US" sz="1600" dirty="0" smtClean="0">
                          <a:effectLst/>
                          <a:latin typeface="Century Gothic" pitchFamily="34" charset="0"/>
                          <a:ea typeface="Rockwell" panose="02060603020205020403" pitchFamily="18" charset="0"/>
                          <a:cs typeface="Times New Roman" pitchFamily="18" charset="0"/>
                        </a:rPr>
                        <a:t>Cohen’s d</a:t>
                      </a:r>
                    </a:p>
                    <a:p>
                      <a:pPr marL="0" marR="0" algn="ctr">
                        <a:lnSpc>
                          <a:spcPct val="100000"/>
                        </a:lnSpc>
                        <a:spcBef>
                          <a:spcPts val="0"/>
                        </a:spcBef>
                        <a:spcAft>
                          <a:spcPts val="0"/>
                        </a:spcAft>
                      </a:pPr>
                      <a:r>
                        <a:rPr lang="en-US" sz="1600" dirty="0" smtClean="0">
                          <a:effectLst/>
                          <a:latin typeface="Century Gothic" pitchFamily="34" charset="0"/>
                          <a:ea typeface="Rockwell" panose="02060603020205020403" pitchFamily="18" charset="0"/>
                          <a:cs typeface="Times New Roman" pitchFamily="18" charset="0"/>
                        </a:rPr>
                        <a:t>Effect size</a:t>
                      </a:r>
                      <a:endParaRPr lang="en-US" sz="1600" dirty="0">
                        <a:effectLst/>
                        <a:latin typeface="Century Gothic" pitchFamily="34" charset="0"/>
                        <a:ea typeface="Rockwell" panose="02060603020205020403" pitchFamily="18"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431046">
                <a:tc vMerge="1">
                  <a:txBody>
                    <a:bodyPr/>
                    <a:lstStyle/>
                    <a:p>
                      <a:endParaRPr lang="en-US"/>
                    </a:p>
                  </a:txBody>
                  <a:tcPr/>
                </a:tc>
                <a:tc>
                  <a:txBody>
                    <a:bodyPr/>
                    <a:lstStyle/>
                    <a:p>
                      <a:pPr marL="38100" marR="38100" algn="ctr">
                        <a:lnSpc>
                          <a:spcPct val="100000"/>
                        </a:lnSpc>
                        <a:spcBef>
                          <a:spcPts val="0"/>
                        </a:spcBef>
                        <a:spcAft>
                          <a:spcPts val="0"/>
                        </a:spcAft>
                      </a:pPr>
                      <a:r>
                        <a:rPr lang="en-US" sz="1600" b="1" dirty="0" smtClean="0">
                          <a:solidFill>
                            <a:srgbClr val="FF0000"/>
                          </a:solidFill>
                          <a:effectLst/>
                          <a:latin typeface="Century Gothic" pitchFamily="34" charset="0"/>
                          <a:ea typeface="Times New Roman" panose="02020603050405020304" pitchFamily="18" charset="0"/>
                          <a:cs typeface="Times New Roman" pitchFamily="18" charset="0"/>
                        </a:rPr>
                        <a:t>X</a:t>
                      </a:r>
                      <a:endParaRPr lang="en-US" sz="1600" dirty="0">
                        <a:solidFill>
                          <a:srgbClr val="FF0000"/>
                        </a:solidFill>
                        <a:effectLst/>
                        <a:latin typeface="Century Gothic" pitchFamily="34" charset="0"/>
                        <a:ea typeface="Rockwell" panose="02060603020205020403" pitchFamily="18"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38100" marR="38100" algn="ctr">
                        <a:lnSpc>
                          <a:spcPct val="100000"/>
                        </a:lnSpc>
                        <a:spcBef>
                          <a:spcPts val="0"/>
                        </a:spcBef>
                        <a:spcAft>
                          <a:spcPts val="0"/>
                        </a:spcAft>
                      </a:pPr>
                      <a:r>
                        <a:rPr lang="en-US" sz="1600" b="1" dirty="0" err="1" smtClean="0">
                          <a:solidFill>
                            <a:srgbClr val="FF0000"/>
                          </a:solidFill>
                          <a:effectLst/>
                          <a:latin typeface="Century Gothic" pitchFamily="34" charset="0"/>
                          <a:ea typeface="Times New Roman" panose="02020603050405020304" pitchFamily="18" charset="0"/>
                          <a:cs typeface="Times New Roman" pitchFamily="18" charset="0"/>
                        </a:rPr>
                        <a:t>Sd</a:t>
                      </a:r>
                      <a:endParaRPr lang="en-US" sz="1600" dirty="0">
                        <a:solidFill>
                          <a:srgbClr val="FF0000"/>
                        </a:solidFill>
                        <a:effectLst/>
                        <a:latin typeface="Century Gothic" pitchFamily="34" charset="0"/>
                        <a:ea typeface="Rockwell" panose="02060603020205020403" pitchFamily="18"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0000"/>
                        </a:lnSpc>
                        <a:spcBef>
                          <a:spcPts val="0"/>
                        </a:spcBef>
                        <a:spcAft>
                          <a:spcPts val="0"/>
                        </a:spcAft>
                      </a:pPr>
                      <a:r>
                        <a:rPr lang="en-US" sz="1600" b="1" dirty="0" smtClean="0">
                          <a:solidFill>
                            <a:srgbClr val="0070C0"/>
                          </a:solidFill>
                          <a:effectLst/>
                          <a:latin typeface="Century Gothic" pitchFamily="34" charset="0"/>
                          <a:ea typeface="Times New Roman" panose="02020603050405020304" pitchFamily="18" charset="0"/>
                          <a:cs typeface="Times New Roman" pitchFamily="18" charset="0"/>
                        </a:rPr>
                        <a:t>X</a:t>
                      </a:r>
                      <a:endParaRPr lang="en-US" sz="1600" dirty="0">
                        <a:solidFill>
                          <a:srgbClr val="0070C0"/>
                        </a:solidFill>
                        <a:effectLst/>
                        <a:latin typeface="Century Gothic" pitchFamily="34" charset="0"/>
                        <a:ea typeface="Rockwell" panose="02060603020205020403" pitchFamily="18"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0000"/>
                        </a:lnSpc>
                        <a:spcBef>
                          <a:spcPts val="0"/>
                        </a:spcBef>
                        <a:spcAft>
                          <a:spcPts val="0"/>
                        </a:spcAft>
                      </a:pPr>
                      <a:r>
                        <a:rPr lang="en-US" sz="1600" b="1" dirty="0" err="1" smtClean="0">
                          <a:solidFill>
                            <a:srgbClr val="0070C0"/>
                          </a:solidFill>
                          <a:effectLst/>
                          <a:latin typeface="Century Gothic" pitchFamily="34" charset="0"/>
                          <a:ea typeface="Times New Roman" panose="02020603050405020304" pitchFamily="18" charset="0"/>
                          <a:cs typeface="Times New Roman" pitchFamily="18" charset="0"/>
                        </a:rPr>
                        <a:t>Sd</a:t>
                      </a:r>
                      <a:endParaRPr lang="en-US" sz="1600" dirty="0">
                        <a:solidFill>
                          <a:srgbClr val="0070C0"/>
                        </a:solidFill>
                        <a:effectLst/>
                        <a:latin typeface="Century Gothic" pitchFamily="34" charset="0"/>
                        <a:ea typeface="Rockwell" panose="02060603020205020403" pitchFamily="18"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0000"/>
                        </a:lnSpc>
                        <a:spcBef>
                          <a:spcPts val="0"/>
                        </a:spcBef>
                        <a:spcAft>
                          <a:spcPts val="0"/>
                        </a:spcAft>
                      </a:pPr>
                      <a:r>
                        <a:rPr lang="en-US" sz="1600" b="1" dirty="0" smtClean="0">
                          <a:effectLst/>
                          <a:latin typeface="Century Gothic" pitchFamily="34" charset="0"/>
                          <a:ea typeface="Times New Roman" panose="02020603050405020304" pitchFamily="18" charset="0"/>
                          <a:cs typeface="Times New Roman" pitchFamily="18" charset="0"/>
                        </a:rPr>
                        <a:t>P-val.</a:t>
                      </a:r>
                      <a:endParaRPr lang="en-US" sz="1600" dirty="0">
                        <a:effectLst/>
                        <a:latin typeface="Century Gothic" pitchFamily="34" charset="0"/>
                        <a:ea typeface="Rockwell" panose="02060603020205020403" pitchFamily="18"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38100" marR="38100" algn="ctr">
                        <a:lnSpc>
                          <a:spcPct val="100000"/>
                        </a:lnSpc>
                        <a:spcBef>
                          <a:spcPts val="0"/>
                        </a:spcBef>
                        <a:spcAft>
                          <a:spcPts val="0"/>
                        </a:spcAft>
                      </a:pPr>
                      <a:r>
                        <a:rPr lang="en-US" sz="1600" b="1" dirty="0" smtClean="0">
                          <a:solidFill>
                            <a:srgbClr val="FF0000"/>
                          </a:solidFill>
                          <a:effectLst/>
                          <a:latin typeface="Century Gothic" pitchFamily="34" charset="0"/>
                          <a:ea typeface="Times New Roman" panose="02020603050405020304" pitchFamily="18" charset="0"/>
                          <a:cs typeface="Times New Roman" pitchFamily="18" charset="0"/>
                        </a:rPr>
                        <a:t>X</a:t>
                      </a:r>
                      <a:endParaRPr lang="en-US" sz="1600" dirty="0">
                        <a:solidFill>
                          <a:srgbClr val="FF0000"/>
                        </a:solidFill>
                        <a:effectLst/>
                        <a:latin typeface="Century Gothic" pitchFamily="34" charset="0"/>
                        <a:ea typeface="Rockwell" panose="02060603020205020403" pitchFamily="18"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38100" marR="38100" algn="ctr">
                        <a:lnSpc>
                          <a:spcPct val="100000"/>
                        </a:lnSpc>
                        <a:spcBef>
                          <a:spcPts val="0"/>
                        </a:spcBef>
                        <a:spcAft>
                          <a:spcPts val="0"/>
                        </a:spcAft>
                      </a:pPr>
                      <a:r>
                        <a:rPr lang="en-US" sz="1600" b="1" dirty="0" err="1" smtClean="0">
                          <a:solidFill>
                            <a:srgbClr val="FF0000"/>
                          </a:solidFill>
                          <a:effectLst/>
                          <a:latin typeface="Century Gothic" pitchFamily="34" charset="0"/>
                          <a:ea typeface="Times New Roman" panose="02020603050405020304" pitchFamily="18" charset="0"/>
                          <a:cs typeface="Times New Roman" pitchFamily="18" charset="0"/>
                        </a:rPr>
                        <a:t>Sd</a:t>
                      </a:r>
                      <a:endParaRPr lang="en-US" sz="1600" dirty="0">
                        <a:solidFill>
                          <a:srgbClr val="FF0000"/>
                        </a:solidFill>
                        <a:effectLst/>
                        <a:latin typeface="Century Gothic" pitchFamily="34" charset="0"/>
                        <a:ea typeface="Rockwell" panose="02060603020205020403" pitchFamily="18"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0000"/>
                        </a:lnSpc>
                        <a:spcBef>
                          <a:spcPts val="0"/>
                        </a:spcBef>
                        <a:spcAft>
                          <a:spcPts val="0"/>
                        </a:spcAft>
                      </a:pPr>
                      <a:r>
                        <a:rPr lang="en-US" sz="1600" b="1" dirty="0" smtClean="0">
                          <a:solidFill>
                            <a:srgbClr val="0070C0"/>
                          </a:solidFill>
                          <a:effectLst/>
                          <a:latin typeface="Century Gothic" pitchFamily="34" charset="0"/>
                          <a:ea typeface="Times New Roman" panose="02020603050405020304" pitchFamily="18" charset="0"/>
                          <a:cs typeface="Times New Roman" pitchFamily="18" charset="0"/>
                        </a:rPr>
                        <a:t>X</a:t>
                      </a:r>
                      <a:endParaRPr lang="en-US" sz="1600" dirty="0">
                        <a:solidFill>
                          <a:srgbClr val="0070C0"/>
                        </a:solidFill>
                        <a:effectLst/>
                        <a:latin typeface="Century Gothic" pitchFamily="34" charset="0"/>
                        <a:ea typeface="Rockwell" panose="02060603020205020403" pitchFamily="18"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0000"/>
                        </a:lnSpc>
                        <a:spcBef>
                          <a:spcPts val="0"/>
                        </a:spcBef>
                        <a:spcAft>
                          <a:spcPts val="0"/>
                        </a:spcAft>
                      </a:pPr>
                      <a:r>
                        <a:rPr lang="en-US" sz="1600" b="1" dirty="0" err="1" smtClean="0">
                          <a:solidFill>
                            <a:srgbClr val="0070C0"/>
                          </a:solidFill>
                          <a:effectLst/>
                          <a:latin typeface="Century Gothic" pitchFamily="34" charset="0"/>
                          <a:ea typeface="Times New Roman" panose="02020603050405020304" pitchFamily="18" charset="0"/>
                          <a:cs typeface="Times New Roman" pitchFamily="18" charset="0"/>
                        </a:rPr>
                        <a:t>Sd</a:t>
                      </a:r>
                      <a:endParaRPr lang="en-US" sz="1600" dirty="0">
                        <a:solidFill>
                          <a:srgbClr val="0070C0"/>
                        </a:solidFill>
                        <a:effectLst/>
                        <a:latin typeface="Century Gothic" pitchFamily="34" charset="0"/>
                        <a:ea typeface="Rockwell" panose="02060603020205020403" pitchFamily="18"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marL="0" marR="0" algn="ctr">
                        <a:lnSpc>
                          <a:spcPct val="100000"/>
                        </a:lnSpc>
                        <a:spcBef>
                          <a:spcPts val="0"/>
                        </a:spcBef>
                        <a:spcAft>
                          <a:spcPts val="0"/>
                        </a:spcAft>
                      </a:pPr>
                      <a:endParaRPr lang="en-US" sz="2400" dirty="0">
                        <a:effectLst/>
                        <a:latin typeface="Times New Roman" pitchFamily="18" charset="0"/>
                        <a:ea typeface="Rockwell" panose="02060603020205020403" pitchFamily="18" charset="0"/>
                        <a:cs typeface="Times New Roman"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xmlns="" val="10002"/>
                  </a:ext>
                </a:extLst>
              </a:tr>
              <a:tr h="1213278">
                <a:tc>
                  <a:txBody>
                    <a:bodyPr/>
                    <a:lstStyle/>
                    <a:p>
                      <a:pPr marL="0" marR="38100">
                        <a:lnSpc>
                          <a:spcPct val="150000"/>
                        </a:lnSpc>
                        <a:spcBef>
                          <a:spcPts val="0"/>
                        </a:spcBef>
                        <a:spcAft>
                          <a:spcPts val="0"/>
                        </a:spcAft>
                      </a:pPr>
                      <a:r>
                        <a:rPr lang="en-US" sz="1600" b="1" dirty="0" smtClean="0">
                          <a:solidFill>
                            <a:srgbClr val="000000"/>
                          </a:solidFill>
                          <a:effectLst/>
                          <a:latin typeface="Century Gothic" pitchFamily="34" charset="0"/>
                          <a:ea typeface="Rockwell" panose="02060603020205020403" pitchFamily="18" charset="0"/>
                          <a:cs typeface="Times New Roman" pitchFamily="18" charset="0"/>
                        </a:rPr>
                        <a:t> Knowledge</a:t>
                      </a:r>
                      <a:endParaRPr lang="en-US" sz="1600" dirty="0">
                        <a:effectLst/>
                        <a:latin typeface="Century Gothic" pitchFamily="34" charset="0"/>
                        <a:ea typeface="Rockwell" panose="02060603020205020403" pitchFamily="18"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38100">
                        <a:lnSpc>
                          <a:spcPct val="150000"/>
                        </a:lnSpc>
                        <a:spcBef>
                          <a:spcPts val="0"/>
                        </a:spcBef>
                        <a:spcAft>
                          <a:spcPts val="0"/>
                        </a:spcAft>
                      </a:pPr>
                      <a:r>
                        <a:rPr lang="en-US" sz="1600" baseline="0" dirty="0" smtClean="0">
                          <a:solidFill>
                            <a:srgbClr val="FF0000"/>
                          </a:solidFill>
                          <a:effectLst/>
                          <a:latin typeface="Century Gothic" pitchFamily="34" charset="0"/>
                          <a:ea typeface="Rockwell" panose="02060603020205020403" pitchFamily="18" charset="0"/>
                          <a:cs typeface="Times New Roman" pitchFamily="18" charset="0"/>
                        </a:rPr>
                        <a:t>4.78</a:t>
                      </a:r>
                      <a:endParaRPr lang="en-US" sz="1600" dirty="0">
                        <a:solidFill>
                          <a:srgbClr val="FF0000"/>
                        </a:solidFill>
                        <a:effectLst/>
                        <a:latin typeface="Century Gothic" pitchFamily="34" charset="0"/>
                        <a:ea typeface="Rockwell" panose="02060603020205020403" pitchFamily="18"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38100">
                        <a:lnSpc>
                          <a:spcPct val="150000"/>
                        </a:lnSpc>
                        <a:spcBef>
                          <a:spcPts val="0"/>
                        </a:spcBef>
                        <a:spcAft>
                          <a:spcPts val="0"/>
                        </a:spcAft>
                      </a:pPr>
                      <a:r>
                        <a:rPr lang="en-US" sz="1600" dirty="0" smtClean="0">
                          <a:solidFill>
                            <a:srgbClr val="FF0000"/>
                          </a:solidFill>
                          <a:effectLst/>
                          <a:latin typeface="Century Gothic" pitchFamily="34" charset="0"/>
                          <a:ea typeface="Rockwell" panose="02060603020205020403" pitchFamily="18" charset="0"/>
                          <a:cs typeface="Times New Roman" pitchFamily="18" charset="0"/>
                        </a:rPr>
                        <a:t>3.227</a:t>
                      </a:r>
                      <a:endParaRPr lang="en-US" sz="1600" dirty="0">
                        <a:solidFill>
                          <a:srgbClr val="FF0000"/>
                        </a:solidFill>
                        <a:effectLst/>
                        <a:latin typeface="Century Gothic" pitchFamily="34" charset="0"/>
                        <a:ea typeface="Rockwell" panose="02060603020205020403" pitchFamily="18"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38100">
                        <a:lnSpc>
                          <a:spcPct val="150000"/>
                        </a:lnSpc>
                        <a:spcBef>
                          <a:spcPts val="0"/>
                        </a:spcBef>
                        <a:spcAft>
                          <a:spcPts val="0"/>
                        </a:spcAft>
                      </a:pPr>
                      <a:r>
                        <a:rPr lang="en-US" sz="1600" dirty="0" smtClean="0">
                          <a:solidFill>
                            <a:srgbClr val="0070C0"/>
                          </a:solidFill>
                          <a:effectLst/>
                          <a:latin typeface="Century Gothic" pitchFamily="34" charset="0"/>
                          <a:ea typeface="Rockwell" panose="02060603020205020403" pitchFamily="18" charset="0"/>
                          <a:cs typeface="Times New Roman" pitchFamily="18" charset="0"/>
                        </a:rPr>
                        <a:t>4.71</a:t>
                      </a:r>
                      <a:endParaRPr lang="en-US" sz="1600" dirty="0">
                        <a:solidFill>
                          <a:srgbClr val="0070C0"/>
                        </a:solidFill>
                        <a:effectLst/>
                        <a:latin typeface="Century Gothic" pitchFamily="34" charset="0"/>
                        <a:ea typeface="Rockwell" panose="02060603020205020403" pitchFamily="18"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38100">
                        <a:lnSpc>
                          <a:spcPct val="150000"/>
                        </a:lnSpc>
                        <a:spcBef>
                          <a:spcPts val="0"/>
                        </a:spcBef>
                        <a:spcAft>
                          <a:spcPts val="0"/>
                        </a:spcAft>
                      </a:pPr>
                      <a:r>
                        <a:rPr lang="en-US" sz="1600" dirty="0" smtClean="0">
                          <a:solidFill>
                            <a:srgbClr val="0070C0"/>
                          </a:solidFill>
                          <a:effectLst/>
                          <a:latin typeface="Century Gothic" pitchFamily="34" charset="0"/>
                          <a:ea typeface="Rockwell" panose="02060603020205020403" pitchFamily="18" charset="0"/>
                          <a:cs typeface="Times New Roman" pitchFamily="18" charset="0"/>
                        </a:rPr>
                        <a:t>3.382</a:t>
                      </a:r>
                      <a:endParaRPr lang="en-US" sz="1600" dirty="0">
                        <a:solidFill>
                          <a:srgbClr val="0070C0"/>
                        </a:solidFill>
                        <a:effectLst/>
                        <a:latin typeface="Century Gothic" pitchFamily="34" charset="0"/>
                        <a:ea typeface="Rockwell" panose="02060603020205020403" pitchFamily="18"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38100">
                        <a:lnSpc>
                          <a:spcPct val="150000"/>
                        </a:lnSpc>
                        <a:spcBef>
                          <a:spcPts val="0"/>
                        </a:spcBef>
                        <a:spcAft>
                          <a:spcPts val="0"/>
                        </a:spcAft>
                      </a:pPr>
                      <a:r>
                        <a:rPr lang="en-US" sz="1600" dirty="0" smtClean="0">
                          <a:solidFill>
                            <a:srgbClr val="000000"/>
                          </a:solidFill>
                          <a:effectLst/>
                          <a:latin typeface="Century Gothic" pitchFamily="34" charset="0"/>
                          <a:ea typeface="Times New Roman" panose="02020603050405020304" pitchFamily="18" charset="0"/>
                          <a:cs typeface="Times New Roman" pitchFamily="18" charset="0"/>
                        </a:rPr>
                        <a:t>0.826</a:t>
                      </a:r>
                      <a:endParaRPr lang="en-US" sz="1600" dirty="0">
                        <a:effectLst/>
                        <a:latin typeface="Century Gothic" pitchFamily="34" charset="0"/>
                        <a:ea typeface="Rockwell" panose="02060603020205020403" pitchFamily="18"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38100">
                        <a:lnSpc>
                          <a:spcPct val="150000"/>
                        </a:lnSpc>
                        <a:spcBef>
                          <a:spcPts val="0"/>
                        </a:spcBef>
                        <a:spcAft>
                          <a:spcPts val="0"/>
                        </a:spcAft>
                      </a:pPr>
                      <a:r>
                        <a:rPr lang="en-US" sz="1600" baseline="0" dirty="0" smtClean="0">
                          <a:solidFill>
                            <a:srgbClr val="FF0000"/>
                          </a:solidFill>
                          <a:effectLst/>
                          <a:latin typeface="Century Gothic" pitchFamily="34" charset="0"/>
                          <a:ea typeface="Rockwell" panose="02060603020205020403" pitchFamily="18" charset="0"/>
                          <a:cs typeface="Times New Roman" pitchFamily="18" charset="0"/>
                        </a:rPr>
                        <a:t> 9.531</a:t>
                      </a:r>
                      <a:endParaRPr lang="en-US" sz="1600" dirty="0">
                        <a:solidFill>
                          <a:srgbClr val="FF0000"/>
                        </a:solidFill>
                        <a:effectLst/>
                        <a:latin typeface="Century Gothic" pitchFamily="34" charset="0"/>
                        <a:ea typeface="Rockwell" panose="02060603020205020403" pitchFamily="18"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38100">
                        <a:lnSpc>
                          <a:spcPct val="150000"/>
                        </a:lnSpc>
                        <a:spcBef>
                          <a:spcPts val="0"/>
                        </a:spcBef>
                        <a:spcAft>
                          <a:spcPts val="0"/>
                        </a:spcAft>
                      </a:pPr>
                      <a:r>
                        <a:rPr lang="en-US" sz="1600" baseline="0" dirty="0" smtClean="0">
                          <a:solidFill>
                            <a:srgbClr val="FF0000"/>
                          </a:solidFill>
                          <a:effectLst/>
                          <a:latin typeface="Century Gothic" pitchFamily="34" charset="0"/>
                          <a:ea typeface="Rockwell" panose="02060603020205020403" pitchFamily="18" charset="0"/>
                          <a:cs typeface="Times New Roman" pitchFamily="18" charset="0"/>
                        </a:rPr>
                        <a:t> 2.666</a:t>
                      </a:r>
                      <a:endParaRPr lang="en-US" sz="1600" dirty="0">
                        <a:solidFill>
                          <a:srgbClr val="FF0000"/>
                        </a:solidFill>
                        <a:effectLst/>
                        <a:latin typeface="Century Gothic" pitchFamily="34" charset="0"/>
                        <a:ea typeface="Rockwell" panose="02060603020205020403" pitchFamily="18"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50000"/>
                        </a:lnSpc>
                        <a:spcBef>
                          <a:spcPts val="0"/>
                        </a:spcBef>
                        <a:spcAft>
                          <a:spcPts val="0"/>
                        </a:spcAft>
                      </a:pPr>
                      <a:r>
                        <a:rPr lang="en-US" sz="1600" baseline="0" dirty="0" smtClean="0">
                          <a:solidFill>
                            <a:srgbClr val="0070C0"/>
                          </a:solidFill>
                          <a:effectLst/>
                          <a:latin typeface="Century Gothic" pitchFamily="34" charset="0"/>
                          <a:ea typeface="Rockwell" panose="02060603020205020403" pitchFamily="18" charset="0"/>
                          <a:cs typeface="Times New Roman" pitchFamily="18" charset="0"/>
                        </a:rPr>
                        <a:t>  6.518</a:t>
                      </a:r>
                      <a:endParaRPr lang="en-US" sz="1600" dirty="0">
                        <a:solidFill>
                          <a:srgbClr val="0070C0"/>
                        </a:solidFill>
                        <a:effectLst/>
                        <a:latin typeface="Century Gothic" pitchFamily="34" charset="0"/>
                        <a:ea typeface="Rockwell" panose="02060603020205020403" pitchFamily="18"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50000"/>
                        </a:lnSpc>
                        <a:spcBef>
                          <a:spcPts val="0"/>
                        </a:spcBef>
                        <a:spcAft>
                          <a:spcPts val="0"/>
                        </a:spcAft>
                      </a:pPr>
                      <a:r>
                        <a:rPr lang="en-US" sz="1600" baseline="0" dirty="0" smtClean="0">
                          <a:solidFill>
                            <a:srgbClr val="0070C0"/>
                          </a:solidFill>
                          <a:effectLst/>
                          <a:latin typeface="Century Gothic" pitchFamily="34" charset="0"/>
                          <a:ea typeface="Rockwell" panose="02060603020205020403" pitchFamily="18" charset="0"/>
                          <a:cs typeface="Times New Roman" pitchFamily="18" charset="0"/>
                        </a:rPr>
                        <a:t> 4.304</a:t>
                      </a:r>
                      <a:endParaRPr lang="en-US" sz="1600" dirty="0">
                        <a:solidFill>
                          <a:srgbClr val="0070C0"/>
                        </a:solidFill>
                        <a:effectLst/>
                        <a:latin typeface="Century Gothic" pitchFamily="34" charset="0"/>
                        <a:ea typeface="Rockwell" panose="02060603020205020403" pitchFamily="18"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38100">
                        <a:lnSpc>
                          <a:spcPct val="150000"/>
                        </a:lnSpc>
                        <a:spcBef>
                          <a:spcPts val="0"/>
                        </a:spcBef>
                        <a:spcAft>
                          <a:spcPts val="0"/>
                        </a:spcAft>
                      </a:pPr>
                      <a:r>
                        <a:rPr lang="en-US" sz="1600" dirty="0" smtClean="0">
                          <a:solidFill>
                            <a:srgbClr val="000000"/>
                          </a:solidFill>
                          <a:effectLst/>
                          <a:latin typeface="Century Gothic" pitchFamily="34" charset="0"/>
                          <a:ea typeface="Times New Roman" panose="02020603050405020304" pitchFamily="18" charset="0"/>
                          <a:cs typeface="Times New Roman" pitchFamily="18" charset="0"/>
                        </a:rPr>
                        <a:t> &lt;0.001</a:t>
                      </a:r>
                      <a:endParaRPr lang="en-US" sz="1600" dirty="0">
                        <a:effectLst/>
                        <a:latin typeface="Century Gothic" pitchFamily="34" charset="0"/>
                        <a:ea typeface="Rockwell" panose="02060603020205020403" pitchFamily="18"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38100">
                        <a:lnSpc>
                          <a:spcPct val="150000"/>
                        </a:lnSpc>
                        <a:spcBef>
                          <a:spcPts val="0"/>
                        </a:spcBef>
                        <a:spcAft>
                          <a:spcPts val="0"/>
                        </a:spcAft>
                      </a:pPr>
                      <a:r>
                        <a:rPr lang="en-US" sz="1600" dirty="0" smtClean="0">
                          <a:latin typeface="Century Gothic" pitchFamily="34" charset="0"/>
                        </a:rPr>
                        <a:t>  0.85</a:t>
                      </a:r>
                      <a:endParaRPr lang="en-US" sz="1600" dirty="0">
                        <a:effectLst/>
                        <a:latin typeface="Century Gothic" pitchFamily="34" charset="0"/>
                        <a:ea typeface="Rockwell" panose="02060603020205020403" pitchFamily="18"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3"/>
                  </a:ext>
                </a:extLst>
              </a:tr>
              <a:tr h="1213278">
                <a:tc>
                  <a:txBody>
                    <a:bodyPr/>
                    <a:lstStyle/>
                    <a:p>
                      <a:pPr marL="0" marR="0">
                        <a:lnSpc>
                          <a:spcPct val="150000"/>
                        </a:lnSpc>
                        <a:spcBef>
                          <a:spcPts val="0"/>
                        </a:spcBef>
                        <a:spcAft>
                          <a:spcPts val="0"/>
                        </a:spcAft>
                      </a:pPr>
                      <a:r>
                        <a:rPr lang="en-US" sz="1600" b="1" dirty="0" smtClean="0">
                          <a:solidFill>
                            <a:srgbClr val="000000"/>
                          </a:solidFill>
                          <a:effectLst/>
                          <a:latin typeface="Century Gothic" pitchFamily="34" charset="0"/>
                          <a:ea typeface="Rockwell" panose="02060603020205020403" pitchFamily="18" charset="0"/>
                          <a:cs typeface="Times New Roman" pitchFamily="18" charset="0"/>
                        </a:rPr>
                        <a:t> IBPACR</a:t>
                      </a:r>
                      <a:endParaRPr lang="en-US" sz="1600" dirty="0">
                        <a:effectLst/>
                        <a:latin typeface="Century Gothic" pitchFamily="34" charset="0"/>
                        <a:ea typeface="Rockwell" panose="02060603020205020403" pitchFamily="18"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38100">
                        <a:lnSpc>
                          <a:spcPct val="150000"/>
                        </a:lnSpc>
                        <a:spcBef>
                          <a:spcPts val="0"/>
                        </a:spcBef>
                        <a:spcAft>
                          <a:spcPts val="0"/>
                        </a:spcAft>
                      </a:pPr>
                      <a:r>
                        <a:rPr lang="en-US" sz="1600" dirty="0" smtClean="0">
                          <a:solidFill>
                            <a:srgbClr val="FF0000"/>
                          </a:solidFill>
                          <a:effectLst/>
                          <a:latin typeface="Century Gothic" pitchFamily="34" charset="0"/>
                          <a:ea typeface="Rockwell" panose="02060603020205020403" pitchFamily="18" charset="0"/>
                          <a:cs typeface="Times New Roman" pitchFamily="18" charset="0"/>
                        </a:rPr>
                        <a:t>1.97</a:t>
                      </a:r>
                      <a:endParaRPr lang="en-US" sz="1600" dirty="0">
                        <a:solidFill>
                          <a:srgbClr val="FF0000"/>
                        </a:solidFill>
                        <a:effectLst/>
                        <a:latin typeface="Century Gothic" pitchFamily="34" charset="0"/>
                        <a:ea typeface="Rockwell" panose="02060603020205020403" pitchFamily="18"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38100">
                        <a:lnSpc>
                          <a:spcPct val="150000"/>
                        </a:lnSpc>
                        <a:spcBef>
                          <a:spcPts val="0"/>
                        </a:spcBef>
                        <a:spcAft>
                          <a:spcPts val="0"/>
                        </a:spcAft>
                      </a:pPr>
                      <a:r>
                        <a:rPr lang="en-US" sz="1600" dirty="0" smtClean="0">
                          <a:solidFill>
                            <a:srgbClr val="FF0000"/>
                          </a:solidFill>
                          <a:effectLst/>
                          <a:latin typeface="Century Gothic" pitchFamily="34" charset="0"/>
                          <a:ea typeface="Rockwell" panose="02060603020205020403" pitchFamily="18" charset="0"/>
                          <a:cs typeface="Times New Roman" pitchFamily="18" charset="0"/>
                        </a:rPr>
                        <a:t>1.102</a:t>
                      </a:r>
                      <a:endParaRPr lang="en-US" sz="1600" dirty="0">
                        <a:solidFill>
                          <a:srgbClr val="FF0000"/>
                        </a:solidFill>
                        <a:effectLst/>
                        <a:latin typeface="Century Gothic" pitchFamily="34" charset="0"/>
                        <a:ea typeface="Rockwell" panose="02060603020205020403" pitchFamily="18"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38100">
                        <a:lnSpc>
                          <a:spcPct val="150000"/>
                        </a:lnSpc>
                        <a:spcBef>
                          <a:spcPts val="0"/>
                        </a:spcBef>
                        <a:spcAft>
                          <a:spcPts val="0"/>
                        </a:spcAft>
                      </a:pPr>
                      <a:r>
                        <a:rPr lang="en-US" sz="1600" dirty="0" smtClean="0">
                          <a:solidFill>
                            <a:srgbClr val="0070C0"/>
                          </a:solidFill>
                          <a:effectLst/>
                          <a:latin typeface="Century Gothic" pitchFamily="34" charset="0"/>
                          <a:ea typeface="Rockwell" panose="02060603020205020403" pitchFamily="18" charset="0"/>
                          <a:cs typeface="Times New Roman" pitchFamily="18" charset="0"/>
                        </a:rPr>
                        <a:t>1.95</a:t>
                      </a:r>
                      <a:endParaRPr lang="en-US" sz="1600" dirty="0">
                        <a:solidFill>
                          <a:srgbClr val="0070C0"/>
                        </a:solidFill>
                        <a:effectLst/>
                        <a:latin typeface="Century Gothic" pitchFamily="34" charset="0"/>
                        <a:ea typeface="Rockwell" panose="02060603020205020403" pitchFamily="18"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38100">
                        <a:lnSpc>
                          <a:spcPct val="150000"/>
                        </a:lnSpc>
                        <a:spcBef>
                          <a:spcPts val="0"/>
                        </a:spcBef>
                        <a:spcAft>
                          <a:spcPts val="0"/>
                        </a:spcAft>
                      </a:pPr>
                      <a:r>
                        <a:rPr lang="en-US" sz="1600" dirty="0" smtClean="0">
                          <a:solidFill>
                            <a:srgbClr val="0070C0"/>
                          </a:solidFill>
                          <a:effectLst/>
                          <a:latin typeface="Century Gothic" pitchFamily="34" charset="0"/>
                          <a:ea typeface="Rockwell" panose="02060603020205020403" pitchFamily="18" charset="0"/>
                          <a:cs typeface="Times New Roman" pitchFamily="18" charset="0"/>
                        </a:rPr>
                        <a:t>1.205</a:t>
                      </a:r>
                      <a:endParaRPr lang="en-US" sz="1600" dirty="0">
                        <a:solidFill>
                          <a:srgbClr val="0070C0"/>
                        </a:solidFill>
                        <a:effectLst/>
                        <a:latin typeface="Century Gothic" pitchFamily="34" charset="0"/>
                        <a:ea typeface="Rockwell" panose="02060603020205020403" pitchFamily="18"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38100">
                        <a:lnSpc>
                          <a:spcPct val="150000"/>
                        </a:lnSpc>
                        <a:spcBef>
                          <a:spcPts val="0"/>
                        </a:spcBef>
                        <a:spcAft>
                          <a:spcPts val="0"/>
                        </a:spcAft>
                      </a:pPr>
                      <a:r>
                        <a:rPr lang="en-US" sz="1600" dirty="0" smtClean="0">
                          <a:solidFill>
                            <a:srgbClr val="000000"/>
                          </a:solidFill>
                          <a:effectLst/>
                          <a:latin typeface="Century Gothic" pitchFamily="34" charset="0"/>
                          <a:ea typeface="Times New Roman" panose="02020603050405020304" pitchFamily="18" charset="0"/>
                          <a:cs typeface="Times New Roman" pitchFamily="18" charset="0"/>
                        </a:rPr>
                        <a:t>0.887</a:t>
                      </a:r>
                      <a:endParaRPr lang="en-US" sz="1600" dirty="0">
                        <a:effectLst/>
                        <a:latin typeface="Century Gothic" pitchFamily="34" charset="0"/>
                        <a:ea typeface="Rockwell" panose="02060603020205020403" pitchFamily="18"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50000"/>
                        </a:lnSpc>
                        <a:spcBef>
                          <a:spcPts val="0"/>
                        </a:spcBef>
                        <a:spcAft>
                          <a:spcPts val="0"/>
                        </a:spcAft>
                      </a:pPr>
                      <a:r>
                        <a:rPr lang="en-US" sz="1600" dirty="0" smtClean="0">
                          <a:solidFill>
                            <a:srgbClr val="FF0000"/>
                          </a:solidFill>
                          <a:effectLst/>
                          <a:latin typeface="Century Gothic" pitchFamily="34" charset="0"/>
                          <a:ea typeface="Rockwell" panose="02060603020205020403" pitchFamily="18" charset="0"/>
                          <a:cs typeface="Times New Roman" pitchFamily="18" charset="0"/>
                        </a:rPr>
                        <a:t> 4.17</a:t>
                      </a:r>
                      <a:endParaRPr lang="en-US" sz="1600" dirty="0">
                        <a:solidFill>
                          <a:srgbClr val="FF0000"/>
                        </a:solidFill>
                        <a:effectLst/>
                        <a:latin typeface="Century Gothic" pitchFamily="34" charset="0"/>
                        <a:ea typeface="Rockwell" panose="02060603020205020403" pitchFamily="18"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50000"/>
                        </a:lnSpc>
                        <a:spcBef>
                          <a:spcPts val="0"/>
                        </a:spcBef>
                        <a:spcAft>
                          <a:spcPts val="0"/>
                        </a:spcAft>
                      </a:pPr>
                      <a:r>
                        <a:rPr lang="en-US" sz="1600" dirty="0" smtClean="0">
                          <a:solidFill>
                            <a:srgbClr val="FF0000"/>
                          </a:solidFill>
                          <a:effectLst/>
                          <a:latin typeface="Century Gothic" pitchFamily="34" charset="0"/>
                          <a:ea typeface="Rockwell" panose="02060603020205020403" pitchFamily="18" charset="0"/>
                          <a:cs typeface="Times New Roman" pitchFamily="18" charset="0"/>
                        </a:rPr>
                        <a:t>1.365</a:t>
                      </a:r>
                      <a:endParaRPr lang="en-US" sz="1600" dirty="0">
                        <a:solidFill>
                          <a:srgbClr val="FF0000"/>
                        </a:solidFill>
                        <a:effectLst/>
                        <a:latin typeface="Century Gothic" pitchFamily="34" charset="0"/>
                        <a:ea typeface="Rockwell" panose="02060603020205020403" pitchFamily="18"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50000"/>
                        </a:lnSpc>
                        <a:spcBef>
                          <a:spcPts val="0"/>
                        </a:spcBef>
                        <a:spcAft>
                          <a:spcPts val="0"/>
                        </a:spcAft>
                      </a:pPr>
                      <a:r>
                        <a:rPr lang="en-US" sz="1600" dirty="0" smtClean="0">
                          <a:solidFill>
                            <a:srgbClr val="0070C0"/>
                          </a:solidFill>
                          <a:effectLst/>
                          <a:latin typeface="Century Gothic" pitchFamily="34" charset="0"/>
                          <a:ea typeface="Rockwell" panose="02060603020205020403" pitchFamily="18" charset="0"/>
                          <a:cs typeface="Times New Roman" pitchFamily="18" charset="0"/>
                        </a:rPr>
                        <a:t>2.631</a:t>
                      </a:r>
                      <a:endParaRPr lang="en-US" sz="1600" dirty="0">
                        <a:solidFill>
                          <a:srgbClr val="0070C0"/>
                        </a:solidFill>
                        <a:effectLst/>
                        <a:latin typeface="Century Gothic" pitchFamily="34" charset="0"/>
                        <a:ea typeface="Rockwell" panose="02060603020205020403" pitchFamily="18"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50000"/>
                        </a:lnSpc>
                        <a:spcBef>
                          <a:spcPts val="0"/>
                        </a:spcBef>
                        <a:spcAft>
                          <a:spcPts val="0"/>
                        </a:spcAft>
                      </a:pPr>
                      <a:r>
                        <a:rPr lang="en-US" sz="1600" dirty="0" smtClean="0">
                          <a:solidFill>
                            <a:srgbClr val="0070C0"/>
                          </a:solidFill>
                          <a:effectLst/>
                          <a:latin typeface="Century Gothic" pitchFamily="34" charset="0"/>
                          <a:ea typeface="Rockwell" panose="02060603020205020403" pitchFamily="18" charset="0"/>
                          <a:cs typeface="Times New Roman" pitchFamily="18" charset="0"/>
                        </a:rPr>
                        <a:t>1.778</a:t>
                      </a:r>
                      <a:endParaRPr lang="en-US" sz="1600" dirty="0">
                        <a:solidFill>
                          <a:srgbClr val="0070C0"/>
                        </a:solidFill>
                        <a:effectLst/>
                        <a:latin typeface="Century Gothic" pitchFamily="34" charset="0"/>
                        <a:ea typeface="Rockwell" panose="02060603020205020403" pitchFamily="18"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50000"/>
                        </a:lnSpc>
                        <a:spcBef>
                          <a:spcPts val="0"/>
                        </a:spcBef>
                        <a:spcAft>
                          <a:spcPts val="0"/>
                        </a:spcAft>
                      </a:pPr>
                      <a:r>
                        <a:rPr lang="en-US" sz="1600" dirty="0" smtClean="0">
                          <a:effectLst/>
                          <a:latin typeface="Century Gothic" pitchFamily="34" charset="0"/>
                          <a:ea typeface="Times New Roman" panose="02020603050405020304" pitchFamily="18" charset="0"/>
                          <a:cs typeface="Times New Roman" pitchFamily="18" charset="0"/>
                        </a:rPr>
                        <a:t> &lt;0.001</a:t>
                      </a:r>
                      <a:endParaRPr lang="en-US" sz="1600" dirty="0">
                        <a:effectLst/>
                        <a:latin typeface="Century Gothic" pitchFamily="34" charset="0"/>
                        <a:ea typeface="Rockwell" panose="02060603020205020403" pitchFamily="18"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50000"/>
                        </a:lnSpc>
                        <a:spcBef>
                          <a:spcPts val="0"/>
                        </a:spcBef>
                        <a:spcAft>
                          <a:spcPts val="0"/>
                        </a:spcAft>
                      </a:pPr>
                      <a:r>
                        <a:rPr lang="en-US" sz="1600" dirty="0" smtClean="0">
                          <a:latin typeface="Century Gothic" pitchFamily="34" charset="0"/>
                        </a:rPr>
                        <a:t>  0.9</a:t>
                      </a:r>
                      <a:endParaRPr lang="en-US" sz="1600" dirty="0">
                        <a:effectLst/>
                        <a:latin typeface="Century Gothic" pitchFamily="34" charset="0"/>
                        <a:ea typeface="Rockwell" panose="02060603020205020403" pitchFamily="18"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4"/>
                  </a:ext>
                </a:extLst>
              </a:tr>
              <a:tr h="1502295">
                <a:tc>
                  <a:txBody>
                    <a:bodyPr/>
                    <a:lstStyle/>
                    <a:p>
                      <a:pPr marL="0" marR="38100">
                        <a:lnSpc>
                          <a:spcPct val="150000"/>
                        </a:lnSpc>
                        <a:spcBef>
                          <a:spcPts val="0"/>
                        </a:spcBef>
                        <a:spcAft>
                          <a:spcPts val="0"/>
                        </a:spcAft>
                      </a:pPr>
                      <a:r>
                        <a:rPr lang="en-US" sz="1600" b="1" dirty="0" smtClean="0">
                          <a:effectLst/>
                          <a:latin typeface="Century Gothic" pitchFamily="34" charset="0"/>
                          <a:ea typeface="Rockwell" panose="02060603020205020403" pitchFamily="18" charset="0"/>
                          <a:cs typeface="Times New Roman" pitchFamily="18" charset="0"/>
                        </a:rPr>
                        <a:t> ANC </a:t>
                      </a:r>
                      <a:r>
                        <a:rPr lang="en-US" sz="1600" b="1" dirty="0" err="1" smtClean="0">
                          <a:effectLst/>
                          <a:latin typeface="Century Gothic" pitchFamily="34" charset="0"/>
                          <a:ea typeface="Rockwell" panose="02060603020205020403" pitchFamily="18" charset="0"/>
                          <a:cs typeface="Times New Roman" pitchFamily="18" charset="0"/>
                        </a:rPr>
                        <a:t>utlz</a:t>
                      </a:r>
                      <a:endParaRPr lang="en-US" sz="1600" b="1" dirty="0">
                        <a:effectLst/>
                        <a:latin typeface="Century Gothic" pitchFamily="34" charset="0"/>
                        <a:ea typeface="Rockwell" panose="02060603020205020403" pitchFamily="18"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600" dirty="0" smtClean="0">
                        <a:latin typeface="Century Gothic" pitchFamily="34" charset="0"/>
                      </a:endParaRPr>
                    </a:p>
                    <a:p>
                      <a:endParaRPr lang="en-US" sz="1600" dirty="0">
                        <a:latin typeface="Century Gothic"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600" dirty="0">
                        <a:latin typeface="Century Gothic"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600" dirty="0">
                        <a:latin typeface="Century Gothic"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600" dirty="0">
                        <a:latin typeface="Century Gothic"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600" dirty="0">
                        <a:latin typeface="Century Gothic"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600" dirty="0" smtClean="0">
                          <a:solidFill>
                            <a:srgbClr val="FF0000"/>
                          </a:solidFill>
                          <a:latin typeface="Century Gothic" pitchFamily="34" charset="0"/>
                          <a:cs typeface="Times New Roman" pitchFamily="18" charset="0"/>
                        </a:rPr>
                        <a:t>2.77</a:t>
                      </a:r>
                      <a:endParaRPr lang="en-US" sz="1600" dirty="0">
                        <a:solidFill>
                          <a:srgbClr val="FF0000"/>
                        </a:solidFill>
                        <a:latin typeface="Century Gothic" pitchFamily="34"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600" dirty="0" smtClean="0">
                          <a:solidFill>
                            <a:srgbClr val="FF0000"/>
                          </a:solidFill>
                          <a:latin typeface="Century Gothic" pitchFamily="34" charset="0"/>
                          <a:cs typeface="Times New Roman" pitchFamily="18" charset="0"/>
                        </a:rPr>
                        <a:t>0.420</a:t>
                      </a:r>
                      <a:endParaRPr lang="en-US" sz="1600" dirty="0">
                        <a:solidFill>
                          <a:srgbClr val="FF0000"/>
                        </a:solidFill>
                        <a:latin typeface="Century Gothic" pitchFamily="34"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600" dirty="0" smtClean="0">
                          <a:solidFill>
                            <a:srgbClr val="FF0000"/>
                          </a:solidFill>
                          <a:latin typeface="Century Gothic" pitchFamily="34" charset="0"/>
                          <a:cs typeface="Times New Roman" pitchFamily="18" charset="0"/>
                        </a:rPr>
                        <a:t>2.58</a:t>
                      </a:r>
                      <a:endParaRPr lang="en-US" sz="1600" dirty="0">
                        <a:solidFill>
                          <a:srgbClr val="FF0000"/>
                        </a:solidFill>
                        <a:latin typeface="Century Gothic" pitchFamily="34"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600" dirty="0" smtClean="0">
                          <a:solidFill>
                            <a:srgbClr val="FF0000"/>
                          </a:solidFill>
                          <a:latin typeface="Century Gothic" pitchFamily="34" charset="0"/>
                          <a:cs typeface="Times New Roman" pitchFamily="18" charset="0"/>
                        </a:rPr>
                        <a:t>0.495</a:t>
                      </a:r>
                      <a:endParaRPr lang="en-US" sz="1600" dirty="0">
                        <a:solidFill>
                          <a:srgbClr val="FF0000"/>
                        </a:solidFill>
                        <a:latin typeface="Century Gothic" pitchFamily="34"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600" dirty="0" smtClean="0">
                          <a:latin typeface="Century Gothic" pitchFamily="34" charset="0"/>
                          <a:cs typeface="Times New Roman" pitchFamily="18" charset="0"/>
                        </a:rPr>
                        <a:t> &lt;0.001</a:t>
                      </a:r>
                      <a:endParaRPr lang="en-US" sz="1600" dirty="0">
                        <a:latin typeface="Century Gothic" pitchFamily="34"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600" dirty="0" smtClean="0">
                          <a:latin typeface="Century Gothic" pitchFamily="34" charset="0"/>
                        </a:rPr>
                        <a:t>  0.414</a:t>
                      </a:r>
                      <a:endParaRPr lang="en-US" sz="1600" dirty="0">
                        <a:latin typeface="Century Gothic" pitchFamily="34" charset="0"/>
                        <a:cs typeface="Times New Roman"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5"/>
                  </a:ext>
                </a:extLst>
              </a:tr>
            </a:tbl>
          </a:graphicData>
        </a:graphic>
      </p:graphicFrame>
      <p:sp>
        <p:nvSpPr>
          <p:cNvPr id="5" name="Rectangle 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112" tIns="1463214" rIns="914112" bIns="91411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Arial" panose="020B0604020202020204" pitchFamily="34" charset="0"/>
                <a:ea typeface="Rockwell" panose="02060603020205020403" pitchFamily="18" charset="0"/>
                <a:cs typeface="Times New Roman" panose="02020603050405020304" pitchFamily="18" charset="0"/>
              </a:rPr>
              <a:t/>
            </a:r>
            <a:br>
              <a:rPr kumimoji="0" lang="en-US" altLang="en-US" sz="1100" b="0" i="0" u="none" strike="noStrike" cap="none" normalizeH="0" baseline="0">
                <a:ln>
                  <a:noFill/>
                </a:ln>
                <a:solidFill>
                  <a:schemeClr val="tx1"/>
                </a:solidFill>
                <a:effectLst/>
                <a:latin typeface="Arial" panose="020B0604020202020204" pitchFamily="34" charset="0"/>
                <a:ea typeface="Rockwell" panose="02060603020205020403" pitchFamily="18" charset="0"/>
                <a:cs typeface="Times New Roman" panose="02020603050405020304" pitchFamily="18"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 name="Rectangle 5"/>
          <p:cNvSpPr/>
          <p:nvPr/>
        </p:nvSpPr>
        <p:spPr>
          <a:xfrm>
            <a:off x="0" y="0"/>
            <a:ext cx="12192000" cy="1200329"/>
          </a:xfrm>
          <a:prstGeom prst="rect">
            <a:avLst/>
          </a:prstGeom>
        </p:spPr>
        <p:txBody>
          <a:bodyPr wrap="square">
            <a:spAutoFit/>
          </a:bodyPr>
          <a:lstStyle/>
          <a:p>
            <a:pPr algn="just"/>
            <a:r>
              <a:rPr lang="en-US" sz="2400" b="1" dirty="0" err="1" smtClean="0">
                <a:latin typeface="Century Gothic" pitchFamily="34" charset="0"/>
                <a:cs typeface="Times New Roman" pitchFamily="18" charset="0"/>
              </a:rPr>
              <a:t>Ancova</a:t>
            </a:r>
            <a:r>
              <a:rPr lang="en-US" sz="2400" b="1" dirty="0" smtClean="0">
                <a:latin typeface="Century Gothic" pitchFamily="34" charset="0"/>
                <a:cs typeface="Times New Roman" pitchFamily="18" charset="0"/>
              </a:rPr>
              <a:t> results to compare the mean change on</a:t>
            </a:r>
            <a:r>
              <a:rPr lang="en-US" sz="2400" b="1" dirty="0" smtClean="0">
                <a:solidFill>
                  <a:srgbClr val="C00000"/>
                </a:solidFill>
                <a:latin typeface="Century Gothic" pitchFamily="34" charset="0"/>
                <a:ea typeface="Times New Roman" panose="02020603050405020304" pitchFamily="18" charset="0"/>
                <a:cs typeface="Times New Roman" pitchFamily="18" charset="0"/>
              </a:rPr>
              <a:t> </a:t>
            </a:r>
            <a:r>
              <a:rPr lang="en-US" sz="2400" b="1" dirty="0" smtClean="0">
                <a:latin typeface="Century Gothic" pitchFamily="34" charset="0"/>
                <a:ea typeface="Times New Roman" panose="02020603050405020304" pitchFamily="18" charset="0"/>
                <a:cs typeface="Times New Roman" pitchFamily="18" charset="0"/>
              </a:rPr>
              <a:t>Knowledge of obstetric and newborn danger signs,IBPACR and ANC service utilization </a:t>
            </a:r>
            <a:r>
              <a:rPr lang="en-US" sz="2400" b="1" dirty="0" smtClean="0">
                <a:latin typeface="Century Gothic" pitchFamily="34" charset="0"/>
                <a:cs typeface="Times New Roman" pitchFamily="18" charset="0"/>
              </a:rPr>
              <a:t>between Intervention and controls </a:t>
            </a:r>
            <a:r>
              <a:rPr lang="en-US" sz="2400" b="1" dirty="0" smtClean="0">
                <a:latin typeface="Century Gothic" pitchFamily="34" charset="0"/>
                <a:ea typeface="Times New Roman" panose="02020603050405020304" pitchFamily="18" charset="0"/>
                <a:cs typeface="Times New Roman" pitchFamily="18" charset="0"/>
              </a:rPr>
              <a:t>(N=450)</a:t>
            </a:r>
            <a:endParaRPr lang="en-US" sz="2400" b="1" dirty="0">
              <a:latin typeface="Century Gothic" pitchFamily="34" charset="0"/>
              <a:cs typeface="Times New Roman" pitchFamily="18" charset="0"/>
            </a:endParaRPr>
          </a:p>
        </p:txBody>
      </p:sp>
      <p:cxnSp>
        <p:nvCxnSpPr>
          <p:cNvPr id="7" name="Straight Connector 6"/>
          <p:cNvCxnSpPr/>
          <p:nvPr/>
        </p:nvCxnSpPr>
        <p:spPr>
          <a:xfrm>
            <a:off x="1727200" y="2572509"/>
            <a:ext cx="304800"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3810000" y="2572509"/>
            <a:ext cx="304800" cy="0"/>
          </a:xfrm>
          <a:prstGeom prst="line">
            <a:avLst/>
          </a:prstGeom>
          <a:ln>
            <a:solidFill>
              <a:srgbClr val="0070C0"/>
            </a:solidFill>
          </a:ln>
        </p:spPr>
        <p:style>
          <a:lnRef idx="3">
            <a:schemeClr val="dk1"/>
          </a:lnRef>
          <a:fillRef idx="0">
            <a:schemeClr val="dk1"/>
          </a:fillRef>
          <a:effectRef idx="2">
            <a:schemeClr val="dk1"/>
          </a:effectRef>
          <a:fontRef idx="minor">
            <a:schemeClr val="tx1"/>
          </a:fontRef>
        </p:style>
      </p:cxnSp>
      <p:cxnSp>
        <p:nvCxnSpPr>
          <p:cNvPr id="9" name="Straight Connector 8"/>
          <p:cNvCxnSpPr/>
          <p:nvPr/>
        </p:nvCxnSpPr>
        <p:spPr>
          <a:xfrm>
            <a:off x="9258300" y="2572509"/>
            <a:ext cx="304800" cy="0"/>
          </a:xfrm>
          <a:prstGeom prst="line">
            <a:avLst/>
          </a:prstGeom>
          <a:ln>
            <a:solidFill>
              <a:srgbClr val="0070C0"/>
            </a:solidFill>
          </a:ln>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a:off x="7112000" y="2572509"/>
            <a:ext cx="304800"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cxnSp>
        <p:nvCxnSpPr>
          <p:cNvPr id="11" name="Straight Connector 10"/>
          <p:cNvCxnSpPr/>
          <p:nvPr/>
        </p:nvCxnSpPr>
        <p:spPr>
          <a:xfrm>
            <a:off x="1778000" y="108709"/>
            <a:ext cx="304800" cy="0"/>
          </a:xfrm>
          <a:prstGeom prst="line">
            <a:avLst/>
          </a:prstGeom>
          <a:ln>
            <a:solidFill>
              <a:srgbClr val="C00000"/>
            </a:solidFill>
          </a:ln>
        </p:spPr>
        <p:style>
          <a:lnRef idx="3">
            <a:schemeClr val="dk1"/>
          </a:lnRef>
          <a:fillRef idx="0">
            <a:schemeClr val="dk1"/>
          </a:fillRef>
          <a:effectRef idx="2">
            <a:schemeClr val="dk1"/>
          </a:effectRef>
          <a:fontRef idx="minor">
            <a:schemeClr val="tx1"/>
          </a:fontRef>
        </p:style>
      </p:cxnSp>
      <p:sp>
        <p:nvSpPr>
          <p:cNvPr id="14" name="Slide Number Placeholder 13"/>
          <p:cNvSpPr>
            <a:spLocks noGrp="1"/>
          </p:cNvSpPr>
          <p:nvPr>
            <p:ph type="sldNum" sz="quarter" idx="12"/>
          </p:nvPr>
        </p:nvSpPr>
        <p:spPr/>
        <p:txBody>
          <a:bodyPr/>
          <a:lstStyle/>
          <a:p>
            <a:r>
              <a:rPr lang="en-US" sz="1600" b="1" dirty="0" smtClean="0">
                <a:solidFill>
                  <a:schemeClr val="tx1"/>
                </a:solidFill>
              </a:rPr>
              <a:t>12</a:t>
            </a:r>
            <a:endParaRPr lang="en-US" sz="1600" b="1" dirty="0">
              <a:solidFill>
                <a:schemeClr val="tx1"/>
              </a:solidFill>
            </a:endParaRPr>
          </a:p>
        </p:txBody>
      </p:sp>
    </p:spTree>
    <p:extLst>
      <p:ext uri="{BB962C8B-B14F-4D97-AF65-F5344CB8AC3E}">
        <p14:creationId xmlns:p14="http://schemas.microsoft.com/office/powerpoint/2010/main" xmlns="" val="33256848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62783"/>
          </a:xfrm>
        </p:spPr>
        <p:txBody>
          <a:bodyPr>
            <a:normAutofit/>
          </a:bodyPr>
          <a:lstStyle/>
          <a:p>
            <a:r>
              <a:rPr lang="en-US" sz="2000" dirty="0" smtClean="0">
                <a:latin typeface="Century Gothic" pitchFamily="34" charset="0"/>
                <a:cs typeface="Times New Roman" pitchFamily="18" charset="0"/>
              </a:rPr>
              <a:t>Conclusion and recommendation</a:t>
            </a:r>
            <a:endParaRPr lang="en-US" sz="2000" dirty="0">
              <a:latin typeface="Century Gothic" pitchFamily="34" charset="0"/>
              <a:cs typeface="Times New Roman" pitchFamily="18" charset="0"/>
            </a:endParaRPr>
          </a:p>
        </p:txBody>
      </p:sp>
      <p:sp>
        <p:nvSpPr>
          <p:cNvPr id="3" name="Content Placeholder 2"/>
          <p:cNvSpPr>
            <a:spLocks noGrp="1"/>
          </p:cNvSpPr>
          <p:nvPr>
            <p:ph idx="1"/>
          </p:nvPr>
        </p:nvSpPr>
        <p:spPr>
          <a:xfrm>
            <a:off x="587829" y="1358538"/>
            <a:ext cx="11011988" cy="5120640"/>
          </a:xfrm>
        </p:spPr>
        <p:txBody>
          <a:bodyPr>
            <a:normAutofit/>
          </a:bodyPr>
          <a:lstStyle/>
          <a:p>
            <a:pPr>
              <a:lnSpc>
                <a:spcPct val="200000"/>
              </a:lnSpc>
            </a:pPr>
            <a:r>
              <a:rPr lang="en-US" sz="1600" dirty="0" smtClean="0">
                <a:latin typeface="Century Gothic" pitchFamily="34" charset="0"/>
              </a:rPr>
              <a:t>The study findings of this study have revealed that Interactive messaging alert system yields better outcome to participants in the intervention group, in the part of health education as compared to conventional Antenatal care health education provided in our Antenatal care clinics.</a:t>
            </a:r>
          </a:p>
          <a:p>
            <a:pPr>
              <a:lnSpc>
                <a:spcPct val="200000"/>
              </a:lnSpc>
            </a:pPr>
            <a:r>
              <a:rPr lang="en-US" sz="1600" dirty="0" smtClean="0">
                <a:latin typeface="Century Gothic" pitchFamily="34" charset="0"/>
              </a:rPr>
              <a:t> Level of knowledge, Individual birth preparedness and Antenatal care service utilization was higher in the intervention group compared to the control group. This may help in reducing the effect caused by the first and second delay too.</a:t>
            </a:r>
          </a:p>
          <a:p>
            <a:pPr>
              <a:lnSpc>
                <a:spcPct val="200000"/>
              </a:lnSpc>
            </a:pPr>
            <a:r>
              <a:rPr lang="en-US" sz="1600" dirty="0" smtClean="0">
                <a:latin typeface="Century Gothic" pitchFamily="34" charset="0"/>
                <a:cs typeface="Times New Roman" pitchFamily="18" charset="0"/>
              </a:rPr>
              <a:t>Policy makers and planners in health related issues, should integrate a two- way communication systems in our Antenatal care clinics .</a:t>
            </a:r>
          </a:p>
          <a:p>
            <a:pPr lvl="0">
              <a:buNone/>
            </a:pPr>
            <a:endParaRPr lang="en-US" dirty="0" smtClean="0">
              <a:cs typeface="Times New Roman" pitchFamily="18" charset="0"/>
            </a:endParaRPr>
          </a:p>
          <a:p>
            <a:endParaRPr lang="en-US" dirty="0" smtClean="0"/>
          </a:p>
          <a:p>
            <a:endParaRPr lang="en-US" dirty="0"/>
          </a:p>
        </p:txBody>
      </p:sp>
      <p:sp>
        <p:nvSpPr>
          <p:cNvPr id="6" name="Slide Number Placeholder 5"/>
          <p:cNvSpPr>
            <a:spLocks noGrp="1"/>
          </p:cNvSpPr>
          <p:nvPr>
            <p:ph type="sldNum" sz="quarter" idx="12"/>
          </p:nvPr>
        </p:nvSpPr>
        <p:spPr/>
        <p:txBody>
          <a:bodyPr/>
          <a:lstStyle/>
          <a:p>
            <a:r>
              <a:rPr lang="en-US" sz="1600" b="1" dirty="0" smtClean="0">
                <a:solidFill>
                  <a:schemeClr val="tx1"/>
                </a:solidFill>
              </a:rPr>
              <a:t>13</a:t>
            </a:r>
            <a:endParaRPr lang="en-US" sz="1600" b="1" dirty="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latin typeface="Century Gothic" pitchFamily="34" charset="0"/>
              </a:rPr>
              <a:t>                             Acknowledgement                 </a:t>
            </a:r>
            <a:endParaRPr lang="en-US" sz="2400" dirty="0">
              <a:latin typeface="Century Gothic" pitchFamily="34" charset="0"/>
            </a:endParaRPr>
          </a:p>
        </p:txBody>
      </p:sp>
      <p:sp>
        <p:nvSpPr>
          <p:cNvPr id="4" name="Slide Number Placeholder 3"/>
          <p:cNvSpPr>
            <a:spLocks noGrp="1"/>
          </p:cNvSpPr>
          <p:nvPr>
            <p:ph type="sldNum" sz="quarter" idx="12"/>
          </p:nvPr>
        </p:nvSpPr>
        <p:spPr/>
        <p:txBody>
          <a:bodyPr/>
          <a:lstStyle/>
          <a:p>
            <a:r>
              <a:rPr lang="en-US" dirty="0" smtClean="0"/>
              <a:t>14</a:t>
            </a:r>
            <a:endParaRPr lang="en-US" dirty="0"/>
          </a:p>
        </p:txBody>
      </p:sp>
      <p:sp>
        <p:nvSpPr>
          <p:cNvPr id="3" name="Content Placeholder 2"/>
          <p:cNvSpPr>
            <a:spLocks noGrp="1"/>
          </p:cNvSpPr>
          <p:nvPr>
            <p:ph idx="4294967295"/>
          </p:nvPr>
        </p:nvSpPr>
        <p:spPr>
          <a:xfrm>
            <a:off x="476518" y="231820"/>
            <a:ext cx="11178862" cy="5945143"/>
          </a:xfrm>
        </p:spPr>
        <p:txBody>
          <a:bodyPr>
            <a:normAutofit/>
          </a:bodyPr>
          <a:lstStyle/>
          <a:p>
            <a:pPr>
              <a:lnSpc>
                <a:spcPct val="200000"/>
              </a:lnSpc>
            </a:pPr>
            <a:endParaRPr lang="en-US" sz="1600" dirty="0" smtClean="0">
              <a:latin typeface="Century Gothic" pitchFamily="34" charset="0"/>
            </a:endParaRPr>
          </a:p>
          <a:p>
            <a:pPr>
              <a:lnSpc>
                <a:spcPct val="200000"/>
              </a:lnSpc>
            </a:pPr>
            <a:endParaRPr lang="en-US" sz="1600" dirty="0" smtClean="0">
              <a:latin typeface="Century Gothic" pitchFamily="34" charset="0"/>
            </a:endParaRPr>
          </a:p>
          <a:p>
            <a:pPr>
              <a:lnSpc>
                <a:spcPct val="200000"/>
              </a:lnSpc>
            </a:pPr>
            <a:endParaRPr lang="en-US" sz="1600" dirty="0" smtClean="0">
              <a:latin typeface="Century Gothic" pitchFamily="34" charset="0"/>
            </a:endParaRPr>
          </a:p>
          <a:p>
            <a:pPr>
              <a:lnSpc>
                <a:spcPct val="200000"/>
              </a:lnSpc>
              <a:buNone/>
            </a:pPr>
            <a:endParaRPr lang="en-US" sz="1600" dirty="0" smtClean="0">
              <a:latin typeface="Century Gothic" pitchFamily="34" charset="0"/>
            </a:endParaRPr>
          </a:p>
          <a:p>
            <a:pPr>
              <a:lnSpc>
                <a:spcPct val="200000"/>
              </a:lnSpc>
              <a:buNone/>
            </a:pPr>
            <a:endParaRPr lang="en-US" sz="1600" dirty="0" smtClean="0">
              <a:latin typeface="Century Gothic" pitchFamily="34" charset="0"/>
            </a:endParaRPr>
          </a:p>
          <a:p>
            <a:pPr>
              <a:lnSpc>
                <a:spcPct val="200000"/>
              </a:lnSpc>
              <a:buNone/>
            </a:pPr>
            <a:r>
              <a:rPr lang="en-US" sz="2000" dirty="0" smtClean="0">
                <a:latin typeface="Century Gothic" pitchFamily="34" charset="0"/>
              </a:rPr>
              <a:t>The project team would like to express its sincere thanks to the University of Dodoma management for sponsoring this important project. Without the grant offered by UDOM this work would have been impossible</a:t>
            </a:r>
          </a:p>
          <a:p>
            <a:pPr>
              <a:lnSpc>
                <a:spcPct val="200000"/>
              </a:lnSpc>
              <a:buFont typeface="Wingdings" pitchFamily="2" charset="2"/>
              <a:buChar char="v"/>
            </a:pPr>
            <a:r>
              <a:rPr lang="en-US" sz="2000" dirty="0" smtClean="0">
                <a:latin typeface="Century Gothic" pitchFamily="34" charset="0"/>
                <a:cs typeface="Times New Roman" pitchFamily="18" charset="0"/>
              </a:rPr>
              <a:t>The System is now online at ( </a:t>
            </a:r>
            <a:r>
              <a:rPr lang="en-US" sz="2000" dirty="0" smtClean="0">
                <a:latin typeface="Century Gothic" pitchFamily="34" charset="0"/>
                <a:cs typeface="Times New Roman" pitchFamily="18" charset="0"/>
                <a:hlinkClick r:id="rId3"/>
              </a:rPr>
              <a:t>http://dodoma-antinetal-pns.or.tz</a:t>
            </a:r>
            <a:r>
              <a:rPr lang="en-US" sz="2000" dirty="0" smtClean="0">
                <a:latin typeface="Century Gothic" pitchFamily="34" charset="0"/>
                <a:cs typeface="Times New Roman" pitchFamily="18" charset="0"/>
              </a:rPr>
              <a:t> ) </a:t>
            </a:r>
            <a:endParaRPr lang="en-US" sz="2000" dirty="0" smtClean="0">
              <a:latin typeface="Century Gothic" pitchFamily="34" charset="0"/>
            </a:endParaRPr>
          </a:p>
          <a:p>
            <a:pPr>
              <a:buNone/>
            </a:pPr>
            <a:endParaRPr lang="en-US" dirty="0"/>
          </a:p>
        </p:txBody>
      </p:sp>
      <p:pic>
        <p:nvPicPr>
          <p:cNvPr id="5" name="Picture 78"/>
          <p:cNvPicPr>
            <a:picLocks noChangeAspect="1" noChangeArrowheads="1"/>
          </p:cNvPicPr>
          <p:nvPr/>
        </p:nvPicPr>
        <p:blipFill>
          <a:blip r:embed="rId4" cstate="print"/>
          <a:srcRect/>
          <a:stretch>
            <a:fillRect/>
          </a:stretch>
        </p:blipFill>
        <p:spPr bwMode="auto">
          <a:xfrm>
            <a:off x="875762" y="811368"/>
            <a:ext cx="2060621" cy="2060621"/>
          </a:xfrm>
          <a:prstGeom prst="rect">
            <a:avLst/>
          </a:prstGeom>
          <a:noFill/>
          <a:ln w="9525">
            <a:noFill/>
            <a:miter lim="800000"/>
            <a:headEnd/>
            <a:tailEnd/>
          </a:ln>
        </p:spPr>
      </p:pic>
      <p:pic>
        <p:nvPicPr>
          <p:cNvPr id="7" name="Picture 56"/>
          <p:cNvPicPr>
            <a:picLocks noChangeAspect="1" noChangeArrowheads="1"/>
          </p:cNvPicPr>
          <p:nvPr/>
        </p:nvPicPr>
        <p:blipFill>
          <a:blip r:embed="rId5" cstate="print"/>
          <a:srcRect/>
          <a:stretch>
            <a:fillRect/>
          </a:stretch>
        </p:blipFill>
        <p:spPr bwMode="auto">
          <a:xfrm>
            <a:off x="8628844" y="811368"/>
            <a:ext cx="2498501" cy="2112135"/>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6"/>
            <a:ext cx="10515600" cy="881784"/>
          </a:xfrm>
        </p:spPr>
        <p:txBody>
          <a:bodyPr>
            <a:normAutofit/>
          </a:bodyPr>
          <a:lstStyle/>
          <a:p>
            <a:r>
              <a:rPr lang="en-US" sz="2000" b="1" dirty="0" smtClean="0">
                <a:latin typeface="Century Gothic" pitchFamily="34" charset="0"/>
              </a:rPr>
              <a:t>                                                  References</a:t>
            </a:r>
            <a:r>
              <a:rPr lang="en-US" sz="2000" dirty="0" smtClean="0"/>
              <a:t/>
            </a:r>
            <a:br>
              <a:rPr lang="en-US" sz="2000" dirty="0" smtClean="0"/>
            </a:br>
            <a:endParaRPr lang="en-US" sz="2000" dirty="0">
              <a:latin typeface="Century Gothic" pitchFamily="34" charset="0"/>
            </a:endParaRPr>
          </a:p>
        </p:txBody>
      </p:sp>
      <p:sp>
        <p:nvSpPr>
          <p:cNvPr id="5" name="Content Placeholder 4"/>
          <p:cNvSpPr>
            <a:spLocks noGrp="1"/>
          </p:cNvSpPr>
          <p:nvPr>
            <p:ph idx="1"/>
          </p:nvPr>
        </p:nvSpPr>
        <p:spPr>
          <a:xfrm>
            <a:off x="484909" y="1177636"/>
            <a:ext cx="11194473" cy="5444837"/>
          </a:xfrm>
        </p:spPr>
        <p:txBody>
          <a:bodyPr>
            <a:normAutofit/>
          </a:bodyPr>
          <a:lstStyle/>
          <a:p>
            <a:pPr>
              <a:lnSpc>
                <a:spcPct val="100000"/>
              </a:lnSpc>
              <a:buNone/>
            </a:pPr>
            <a:r>
              <a:rPr lang="en-US" sz="1600" dirty="0" smtClean="0">
                <a:latin typeface="Century Gothic" pitchFamily="34" charset="0"/>
              </a:rPr>
              <a:t>1. World </a:t>
            </a:r>
            <a:r>
              <a:rPr lang="en-US" sz="1600" dirty="0" smtClean="0">
                <a:latin typeface="Century Gothic" pitchFamily="34" charset="0"/>
              </a:rPr>
              <a:t>Health Organization. WHO Maternal mortality Fact sheet. Geneva: media centre; 2016. </a:t>
            </a:r>
          </a:p>
          <a:p>
            <a:pPr>
              <a:lnSpc>
                <a:spcPct val="100000"/>
              </a:lnSpc>
              <a:buNone/>
            </a:pPr>
            <a:r>
              <a:rPr lang="en-US" sz="1600" dirty="0" smtClean="0">
                <a:latin typeface="Century Gothic" pitchFamily="34" charset="0"/>
              </a:rPr>
              <a:t>2. Ministry </a:t>
            </a:r>
            <a:r>
              <a:rPr lang="en-US" sz="1600" dirty="0" smtClean="0">
                <a:latin typeface="Century Gothic" pitchFamily="34" charset="0"/>
              </a:rPr>
              <a:t>of Health Community Development Gender Elderly and Children (</a:t>
            </a:r>
            <a:r>
              <a:rPr lang="en-US" sz="1600" dirty="0" err="1" smtClean="0">
                <a:latin typeface="Century Gothic" pitchFamily="34" charset="0"/>
              </a:rPr>
              <a:t>MoHCDGEC</a:t>
            </a:r>
            <a:r>
              <a:rPr lang="en-US" sz="1600" dirty="0" smtClean="0">
                <a:latin typeface="Century Gothic" pitchFamily="34" charset="0"/>
              </a:rPr>
              <a:t>) [Tanzania, Mainland]. Tanzania Demographic and Health Survey and Malaria Indicator Survey (TDHS-MIS) 2015-16. Dar </a:t>
            </a:r>
            <a:r>
              <a:rPr lang="en-US" sz="1600" dirty="0" err="1" smtClean="0">
                <a:latin typeface="Century Gothic" pitchFamily="34" charset="0"/>
              </a:rPr>
              <a:t>es</a:t>
            </a:r>
            <a:r>
              <a:rPr lang="en-US" sz="1600" dirty="0" smtClean="0">
                <a:latin typeface="Century Gothic" pitchFamily="34" charset="0"/>
              </a:rPr>
              <a:t> Salaam, Tanzania, and Rockville, Maryland, USA; 2016</a:t>
            </a:r>
            <a:r>
              <a:rPr lang="en-US" sz="1600" dirty="0" smtClean="0">
                <a:latin typeface="Century Gothic" pitchFamily="34" charset="0"/>
              </a:rPr>
              <a:t>.</a:t>
            </a:r>
          </a:p>
          <a:p>
            <a:pPr>
              <a:lnSpc>
                <a:spcPct val="100000"/>
              </a:lnSpc>
              <a:buNone/>
            </a:pPr>
            <a:r>
              <a:rPr lang="en-US" sz="1600" dirty="0" smtClean="0">
                <a:latin typeface="Century Gothic" pitchFamily="34" charset="0"/>
              </a:rPr>
              <a:t>3.</a:t>
            </a:r>
            <a:r>
              <a:rPr lang="en-US" sz="1600" dirty="0" smtClean="0">
                <a:latin typeface="Century Gothic" pitchFamily="34" charset="0"/>
              </a:rPr>
              <a:t> Heredia-Pi IA, </a:t>
            </a:r>
            <a:r>
              <a:rPr lang="en-US" sz="1600" dirty="0" err="1" smtClean="0">
                <a:latin typeface="Century Gothic" pitchFamily="34" charset="0"/>
              </a:rPr>
              <a:t>Servan</a:t>
            </a:r>
            <a:r>
              <a:rPr lang="en-US" sz="1600" dirty="0" smtClean="0">
                <a:latin typeface="Century Gothic" pitchFamily="34" charset="0"/>
              </a:rPr>
              <a:t>-Mori E, </a:t>
            </a:r>
            <a:r>
              <a:rPr lang="en-US" sz="1600" dirty="0" err="1" smtClean="0">
                <a:latin typeface="Century Gothic" pitchFamily="34" charset="0"/>
              </a:rPr>
              <a:t>Darney</a:t>
            </a:r>
            <a:r>
              <a:rPr lang="en-US" sz="1600" dirty="0" smtClean="0">
                <a:latin typeface="Century Gothic" pitchFamily="34" charset="0"/>
              </a:rPr>
              <a:t> BG, Reyes-Morales H, Rafael Lozano. Measuring the adequacy of antenatal health care a national cross-sectional study in Mexico. Mexico: World Health Organization (WHO); 2016</a:t>
            </a:r>
            <a:r>
              <a:rPr lang="en-US" sz="1600" dirty="0" smtClean="0">
                <a:latin typeface="Century Gothic" pitchFamily="34" charset="0"/>
              </a:rPr>
              <a:t>.</a:t>
            </a:r>
          </a:p>
          <a:p>
            <a:pPr>
              <a:lnSpc>
                <a:spcPct val="100000"/>
              </a:lnSpc>
              <a:buNone/>
            </a:pPr>
            <a:r>
              <a:rPr lang="en-US" sz="1600" dirty="0" smtClean="0">
                <a:latin typeface="Century Gothic" pitchFamily="34" charset="0"/>
              </a:rPr>
              <a:t>4.</a:t>
            </a:r>
            <a:r>
              <a:rPr lang="en-US" sz="1600" dirty="0" smtClean="0">
                <a:latin typeface="Century Gothic" pitchFamily="34" charset="0"/>
              </a:rPr>
              <a:t> </a:t>
            </a:r>
            <a:r>
              <a:rPr lang="en-US" sz="1600" dirty="0" err="1" smtClean="0">
                <a:latin typeface="Century Gothic" pitchFamily="34" charset="0"/>
              </a:rPr>
              <a:t>Xiong</a:t>
            </a:r>
            <a:r>
              <a:rPr lang="en-US" sz="1600" dirty="0" smtClean="0">
                <a:latin typeface="Century Gothic" pitchFamily="34" charset="0"/>
              </a:rPr>
              <a:t> K, </a:t>
            </a:r>
            <a:r>
              <a:rPr lang="en-US" sz="1600" dirty="0" err="1" smtClean="0">
                <a:latin typeface="Century Gothic" pitchFamily="34" charset="0"/>
              </a:rPr>
              <a:t>Kamunyori</a:t>
            </a:r>
            <a:r>
              <a:rPr lang="en-US" sz="1600" dirty="0" smtClean="0">
                <a:latin typeface="Century Gothic" pitchFamily="34" charset="0"/>
              </a:rPr>
              <a:t> J, </a:t>
            </a:r>
            <a:r>
              <a:rPr lang="en-US" sz="1600" dirty="0" err="1" smtClean="0">
                <a:latin typeface="Century Gothic" pitchFamily="34" charset="0"/>
              </a:rPr>
              <a:t>Sebidi</a:t>
            </a:r>
            <a:r>
              <a:rPr lang="en-US" sz="1600" dirty="0" smtClean="0">
                <a:latin typeface="Century Gothic" pitchFamily="34" charset="0"/>
              </a:rPr>
              <a:t> J. The </a:t>
            </a:r>
            <a:r>
              <a:rPr lang="en-US" sz="1600" dirty="0" err="1" smtClean="0">
                <a:latin typeface="Century Gothic" pitchFamily="34" charset="0"/>
              </a:rPr>
              <a:t>MomConnect</a:t>
            </a:r>
            <a:r>
              <a:rPr lang="en-US" sz="1600" dirty="0" smtClean="0">
                <a:latin typeface="Century Gothic" pitchFamily="34" charset="0"/>
              </a:rPr>
              <a:t> helpdesk: How an interactive mobile messaging </a:t>
            </a:r>
            <a:r>
              <a:rPr lang="en-US" sz="1600" dirty="0" err="1" smtClean="0">
                <a:latin typeface="Century Gothic" pitchFamily="34" charset="0"/>
              </a:rPr>
              <a:t>programme</a:t>
            </a:r>
            <a:r>
              <a:rPr lang="en-US" sz="1600" dirty="0" smtClean="0">
                <a:latin typeface="Century Gothic" pitchFamily="34" charset="0"/>
              </a:rPr>
              <a:t> is used by mothers in South Africa. BMJ Glob Heal. 2018; </a:t>
            </a:r>
          </a:p>
          <a:p>
            <a:pPr>
              <a:lnSpc>
                <a:spcPct val="100000"/>
              </a:lnSpc>
              <a:buNone/>
            </a:pPr>
            <a:r>
              <a:rPr lang="en-US" sz="1600" dirty="0" smtClean="0">
                <a:latin typeface="Century Gothic" pitchFamily="34" charset="0"/>
              </a:rPr>
              <a:t>5.Ngabo </a:t>
            </a:r>
            <a:r>
              <a:rPr lang="en-US" sz="1600" dirty="0" smtClean="0">
                <a:latin typeface="Century Gothic" pitchFamily="34" charset="0"/>
              </a:rPr>
              <a:t>F, </a:t>
            </a:r>
            <a:r>
              <a:rPr lang="en-US" sz="1600" dirty="0" err="1" smtClean="0">
                <a:latin typeface="Century Gothic" pitchFamily="34" charset="0"/>
              </a:rPr>
              <a:t>Nguimfack</a:t>
            </a:r>
            <a:r>
              <a:rPr lang="en-US" sz="1600" dirty="0" smtClean="0">
                <a:latin typeface="Century Gothic" pitchFamily="34" charset="0"/>
              </a:rPr>
              <a:t> J, </a:t>
            </a:r>
            <a:r>
              <a:rPr lang="en-US" sz="1600" dirty="0" err="1" smtClean="0">
                <a:latin typeface="Century Gothic" pitchFamily="34" charset="0"/>
              </a:rPr>
              <a:t>Nwaigwe</a:t>
            </a:r>
            <a:r>
              <a:rPr lang="en-US" sz="1600" dirty="0" smtClean="0">
                <a:latin typeface="Century Gothic" pitchFamily="34" charset="0"/>
              </a:rPr>
              <a:t> F, </a:t>
            </a:r>
            <a:r>
              <a:rPr lang="en-US" sz="1600" dirty="0" err="1" smtClean="0">
                <a:latin typeface="Century Gothic" pitchFamily="34" charset="0"/>
              </a:rPr>
              <a:t>Mugeni</a:t>
            </a:r>
            <a:r>
              <a:rPr lang="en-US" sz="1600" dirty="0" smtClean="0">
                <a:latin typeface="Century Gothic" pitchFamily="34" charset="0"/>
              </a:rPr>
              <a:t> C, </a:t>
            </a:r>
            <a:r>
              <a:rPr lang="en-US" sz="1600" dirty="0" err="1" smtClean="0">
                <a:latin typeface="Century Gothic" pitchFamily="34" charset="0"/>
              </a:rPr>
              <a:t>Muhoza</a:t>
            </a:r>
            <a:r>
              <a:rPr lang="en-US" sz="1600" dirty="0" smtClean="0">
                <a:latin typeface="Century Gothic" pitchFamily="34" charset="0"/>
              </a:rPr>
              <a:t> D, Wilson DR, et al. Designing and Implementing an Innovative SMS-based alert system (</a:t>
            </a:r>
            <a:r>
              <a:rPr lang="en-US" sz="1600" dirty="0" err="1" smtClean="0">
                <a:latin typeface="Century Gothic" pitchFamily="34" charset="0"/>
              </a:rPr>
              <a:t>RapidSMS</a:t>
            </a:r>
            <a:r>
              <a:rPr lang="en-US" sz="1600" dirty="0" smtClean="0">
                <a:latin typeface="Century Gothic" pitchFamily="34" charset="0"/>
              </a:rPr>
              <a:t>-MCH) to monitor pregnancy and reduce maternal and child deaths in Rwanda. Pan </a:t>
            </a:r>
            <a:r>
              <a:rPr lang="en-US" sz="1600" dirty="0" err="1" smtClean="0">
                <a:latin typeface="Century Gothic" pitchFamily="34" charset="0"/>
              </a:rPr>
              <a:t>Afr</a:t>
            </a:r>
            <a:r>
              <a:rPr lang="en-US" sz="1600" dirty="0" smtClean="0">
                <a:latin typeface="Century Gothic" pitchFamily="34" charset="0"/>
              </a:rPr>
              <a:t> Med J. 2012;13:31. </a:t>
            </a:r>
          </a:p>
          <a:p>
            <a:pPr>
              <a:lnSpc>
                <a:spcPct val="100000"/>
              </a:lnSpc>
              <a:buNone/>
            </a:pPr>
            <a:r>
              <a:rPr lang="en-US" sz="1600" dirty="0" smtClean="0">
                <a:latin typeface="Century Gothic" pitchFamily="34" charset="0"/>
              </a:rPr>
              <a:t>6.Lund </a:t>
            </a:r>
            <a:r>
              <a:rPr lang="en-US" sz="1600" dirty="0" smtClean="0">
                <a:latin typeface="Century Gothic" pitchFamily="34" charset="0"/>
              </a:rPr>
              <a:t>S, </a:t>
            </a:r>
            <a:r>
              <a:rPr lang="en-US" sz="1600" dirty="0" err="1" smtClean="0">
                <a:latin typeface="Century Gothic" pitchFamily="34" charset="0"/>
              </a:rPr>
              <a:t>Hemed</a:t>
            </a:r>
            <a:r>
              <a:rPr lang="en-US" sz="1600" dirty="0" smtClean="0">
                <a:latin typeface="Century Gothic" pitchFamily="34" charset="0"/>
              </a:rPr>
              <a:t> M, Nielsen BB, Said A, </a:t>
            </a:r>
            <a:r>
              <a:rPr lang="en-US" sz="1600" dirty="0" err="1" smtClean="0">
                <a:latin typeface="Century Gothic" pitchFamily="34" charset="0"/>
              </a:rPr>
              <a:t>Sadick</a:t>
            </a:r>
            <a:r>
              <a:rPr lang="en-US" sz="1600" dirty="0" smtClean="0">
                <a:latin typeface="Century Gothic" pitchFamily="34" charset="0"/>
              </a:rPr>
              <a:t> K, </a:t>
            </a:r>
            <a:r>
              <a:rPr lang="en-US" sz="1600" dirty="0" err="1" smtClean="0">
                <a:latin typeface="Century Gothic" pitchFamily="34" charset="0"/>
              </a:rPr>
              <a:t>Makungu</a:t>
            </a:r>
            <a:r>
              <a:rPr lang="en-US" sz="1600" dirty="0" smtClean="0">
                <a:latin typeface="Century Gothic" pitchFamily="34" charset="0"/>
              </a:rPr>
              <a:t> MH R V. Mobile phones as a health communication tool to improve skilled attendance at delivery in Zanzibar a cluster-</a:t>
            </a:r>
            <a:r>
              <a:rPr lang="en-US" sz="1600" dirty="0" err="1" smtClean="0">
                <a:latin typeface="Century Gothic" pitchFamily="34" charset="0"/>
              </a:rPr>
              <a:t>randomised</a:t>
            </a:r>
            <a:r>
              <a:rPr lang="en-US" sz="1600" dirty="0" smtClean="0">
                <a:latin typeface="Century Gothic" pitchFamily="34" charset="0"/>
              </a:rPr>
              <a:t> controlled trial. Zanzibar: </a:t>
            </a:r>
            <a:r>
              <a:rPr lang="en-US" sz="1600" dirty="0" err="1" smtClean="0">
                <a:latin typeface="Century Gothic" pitchFamily="34" charset="0"/>
              </a:rPr>
              <a:t>PubMed</a:t>
            </a:r>
            <a:r>
              <a:rPr lang="en-US" sz="1600" dirty="0" smtClean="0">
                <a:latin typeface="Century Gothic" pitchFamily="34" charset="0"/>
              </a:rPr>
              <a:t>; 2012. </a:t>
            </a:r>
          </a:p>
          <a:p>
            <a:pPr>
              <a:buNone/>
            </a:pPr>
            <a:endParaRPr lang="en-US" sz="1600" dirty="0">
              <a:latin typeface="Century Gothic" pitchFamily="34" charset="0"/>
            </a:endParaRPr>
          </a:p>
        </p:txBody>
      </p:sp>
      <p:sp>
        <p:nvSpPr>
          <p:cNvPr id="3" name="Slide Number Placeholder 2"/>
          <p:cNvSpPr>
            <a:spLocks noGrp="1"/>
          </p:cNvSpPr>
          <p:nvPr>
            <p:ph type="sldNum" sz="quarter" idx="12"/>
          </p:nvPr>
        </p:nvSpPr>
        <p:spPr/>
        <p:txBody>
          <a:bodyPr/>
          <a:lstStyle/>
          <a:p>
            <a:fld id="{78E1ACAC-C4E3-4069-B64E-53905F6C8826}" type="slidenum">
              <a:rPr lang="en-US" smtClean="0"/>
              <a:pPr/>
              <a:t>16</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8195"/>
            <a:ext cx="10515600" cy="731520"/>
          </a:xfrm>
        </p:spPr>
        <p:txBody>
          <a:bodyPr/>
          <a:lstStyle/>
          <a:p>
            <a:r>
              <a:rPr lang="en-US"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 </a:t>
            </a:r>
            <a:r>
              <a:rPr lang="en-US" sz="2400" b="1" dirty="0" smtClean="0">
                <a:latin typeface="Century Gothic" pitchFamily="34" charset="0"/>
                <a:cs typeface="Times New Roman" pitchFamily="18" charset="0"/>
              </a:rPr>
              <a:t>Background 1/2</a:t>
            </a:r>
            <a:endParaRPr lang="en-US" sz="2400" b="1" dirty="0">
              <a:latin typeface="Century Gothic" pitchFamily="34" charset="0"/>
              <a:cs typeface="Times New Roman" pitchFamily="18" charset="0"/>
            </a:endParaRPr>
          </a:p>
        </p:txBody>
      </p:sp>
      <p:sp>
        <p:nvSpPr>
          <p:cNvPr id="3" name="Content Placeholder 2"/>
          <p:cNvSpPr>
            <a:spLocks noGrp="1"/>
          </p:cNvSpPr>
          <p:nvPr>
            <p:ph idx="1"/>
          </p:nvPr>
        </p:nvSpPr>
        <p:spPr>
          <a:xfrm>
            <a:off x="391885" y="1058091"/>
            <a:ext cx="11456125" cy="5408023"/>
          </a:xfrm>
        </p:spPr>
        <p:txBody>
          <a:bodyPr>
            <a:normAutofit/>
          </a:bodyPr>
          <a:lstStyle/>
          <a:p>
            <a:pPr>
              <a:lnSpc>
                <a:spcPct val="200000"/>
              </a:lnSpc>
              <a:buFont typeface="Wingdings" pitchFamily="2" charset="2"/>
              <a:buChar char="q"/>
              <a:defRPr/>
            </a:pPr>
            <a:r>
              <a:rPr lang="en-US" sz="1600" dirty="0" smtClean="0">
                <a:latin typeface="Century Gothic" pitchFamily="34" charset="0"/>
                <a:cs typeface="Times New Roman" pitchFamily="18" charset="0"/>
              </a:rPr>
              <a:t>Appropriate utilization of antenatal care can prevent complications and ensures better maternal and child health care </a:t>
            </a:r>
          </a:p>
          <a:p>
            <a:pPr>
              <a:lnSpc>
                <a:spcPct val="200000"/>
              </a:lnSpc>
              <a:buFont typeface="Wingdings" pitchFamily="2" charset="2"/>
              <a:buChar char="q"/>
              <a:defRPr/>
            </a:pPr>
            <a:r>
              <a:rPr lang="en-US" sz="1600" dirty="0" smtClean="0">
                <a:latin typeface="Century Gothic" pitchFamily="34" charset="0"/>
                <a:cs typeface="Times New Roman" pitchFamily="18" charset="0"/>
              </a:rPr>
              <a:t>Ensures early detection and management of antenatal risk factors, birth preparedness and complication readiness</a:t>
            </a:r>
          </a:p>
          <a:p>
            <a:pPr>
              <a:lnSpc>
                <a:spcPct val="200000"/>
              </a:lnSpc>
              <a:buFont typeface="Wingdings" pitchFamily="2" charset="2"/>
              <a:buChar char="q"/>
              <a:defRPr/>
            </a:pPr>
            <a:r>
              <a:rPr lang="en-US" sz="1600" dirty="0" smtClean="0">
                <a:latin typeface="Century Gothic" pitchFamily="34" charset="0"/>
                <a:cs typeface="Times New Roman" pitchFamily="18" charset="0"/>
              </a:rPr>
              <a:t>Three core health sector strategies for reducing maternal and early neonatal deaths:  </a:t>
            </a:r>
          </a:p>
          <a:p>
            <a:pPr lvl="1">
              <a:lnSpc>
                <a:spcPct val="200000"/>
              </a:lnSpc>
              <a:defRPr/>
            </a:pPr>
            <a:r>
              <a:rPr lang="en-US" sz="1600" dirty="0" smtClean="0">
                <a:latin typeface="Century Gothic" pitchFamily="34" charset="0"/>
                <a:cs typeface="Times New Roman" pitchFamily="18" charset="0"/>
              </a:rPr>
              <a:t>Comprehensive reproductive health care; </a:t>
            </a:r>
          </a:p>
          <a:p>
            <a:pPr lvl="1">
              <a:lnSpc>
                <a:spcPct val="200000"/>
              </a:lnSpc>
              <a:defRPr/>
            </a:pPr>
            <a:r>
              <a:rPr lang="en-US" sz="1600" dirty="0" smtClean="0">
                <a:latin typeface="Century Gothic" pitchFamily="34" charset="0"/>
                <a:cs typeface="Times New Roman" pitchFamily="18" charset="0"/>
              </a:rPr>
              <a:t>Skilled care for all pregnant women and</a:t>
            </a:r>
          </a:p>
          <a:p>
            <a:pPr lvl="1">
              <a:lnSpc>
                <a:spcPct val="200000"/>
              </a:lnSpc>
              <a:defRPr/>
            </a:pPr>
            <a:r>
              <a:rPr lang="en-US" sz="1600" dirty="0" smtClean="0">
                <a:latin typeface="Century Gothic" pitchFamily="34" charset="0"/>
                <a:cs typeface="Times New Roman" pitchFamily="18" charset="0"/>
              </a:rPr>
              <a:t>Emergency obstetric care for all women and infants with life-threatening complications (World Health Organization, 2016)</a:t>
            </a:r>
            <a:endParaRPr lang="en-US" sz="4100" dirty="0" smtClean="0">
              <a:latin typeface="Times New Roman" pitchFamily="18" charset="0"/>
              <a:cs typeface="Times New Roman" pitchFamily="18" charset="0"/>
            </a:endParaRPr>
          </a:p>
          <a:p>
            <a:pPr>
              <a:lnSpc>
                <a:spcPct val="170000"/>
              </a:lnSpc>
            </a:pPr>
            <a:endParaRPr lang="en-US" dirty="0" smtClean="0"/>
          </a:p>
        </p:txBody>
      </p:sp>
      <p:sp>
        <p:nvSpPr>
          <p:cNvPr id="6" name="Slide Number Placeholder 5"/>
          <p:cNvSpPr>
            <a:spLocks noGrp="1"/>
          </p:cNvSpPr>
          <p:nvPr>
            <p:ph type="sldNum" sz="quarter" idx="12"/>
          </p:nvPr>
        </p:nvSpPr>
        <p:spPr/>
        <p:txBody>
          <a:bodyPr/>
          <a:lstStyle/>
          <a:p>
            <a:r>
              <a:rPr lang="en-US" sz="1600" b="1" dirty="0" smtClean="0">
                <a:solidFill>
                  <a:schemeClr val="tx1"/>
                </a:solidFill>
              </a:rPr>
              <a:t>1</a:t>
            </a:r>
            <a:endParaRPr lang="en-US" sz="1600" b="1" dirty="0">
              <a:solidFill>
                <a:schemeClr val="tx1"/>
              </a:solidFill>
            </a:endParaRPr>
          </a:p>
        </p:txBody>
      </p:sp>
    </p:spTree>
    <p:extLst>
      <p:ext uri="{BB962C8B-B14F-4D97-AF65-F5344CB8AC3E}">
        <p14:creationId xmlns:p14="http://schemas.microsoft.com/office/powerpoint/2010/main" xmlns="" val="26690943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0"/>
            <a:ext cx="10515600" cy="875211"/>
          </a:xfrm>
        </p:spPr>
        <p:txBody>
          <a:bodyPr>
            <a:normAutofit/>
          </a:bodyPr>
          <a:lstStyle/>
          <a:p>
            <a:r>
              <a:rPr lang="en-US" sz="2800" dirty="0" smtClean="0">
                <a:latin typeface="Century Gothic" pitchFamily="34" charset="0"/>
                <a:cs typeface="Times New Roman" pitchFamily="18" charset="0"/>
              </a:rPr>
              <a:t>                         </a:t>
            </a:r>
            <a:r>
              <a:rPr lang="en-US" sz="2400" b="1" dirty="0" smtClean="0">
                <a:latin typeface="Century Gothic" pitchFamily="34" charset="0"/>
                <a:cs typeface="Times New Roman" pitchFamily="18" charset="0"/>
              </a:rPr>
              <a:t>Background 2/2</a:t>
            </a:r>
            <a:endParaRPr lang="en-US" sz="2400" b="1" dirty="0">
              <a:latin typeface="Century Gothic" pitchFamily="34" charset="0"/>
            </a:endParaRPr>
          </a:p>
        </p:txBody>
      </p:sp>
      <p:sp>
        <p:nvSpPr>
          <p:cNvPr id="3" name="Content Placeholder 2"/>
          <p:cNvSpPr>
            <a:spLocks noGrp="1"/>
          </p:cNvSpPr>
          <p:nvPr>
            <p:ph idx="1"/>
          </p:nvPr>
        </p:nvSpPr>
        <p:spPr>
          <a:xfrm>
            <a:off x="209006" y="1058091"/>
            <a:ext cx="11782697" cy="5394959"/>
          </a:xfrm>
        </p:spPr>
        <p:txBody>
          <a:bodyPr>
            <a:normAutofit/>
          </a:bodyPr>
          <a:lstStyle/>
          <a:p>
            <a:pPr>
              <a:lnSpc>
                <a:spcPct val="200000"/>
              </a:lnSpc>
              <a:buFont typeface="Wingdings" pitchFamily="2" charset="2"/>
              <a:buChar char="q"/>
              <a:defRPr/>
            </a:pPr>
            <a:r>
              <a:rPr lang="en-US" sz="1600" dirty="0" smtClean="0">
                <a:latin typeface="Century Gothic" pitchFamily="34" charset="0"/>
                <a:cs typeface="Times New Roman" pitchFamily="18" charset="0"/>
              </a:rPr>
              <a:t>The underlying determinants of maternal death during pregnancy, childbirth and postpartum are affected by the three-delay;</a:t>
            </a:r>
          </a:p>
          <a:p>
            <a:pPr lvl="1">
              <a:lnSpc>
                <a:spcPct val="200000"/>
              </a:lnSpc>
              <a:defRPr/>
            </a:pPr>
            <a:r>
              <a:rPr lang="en-US" sz="1600" dirty="0" smtClean="0">
                <a:latin typeface="Century Gothic" pitchFamily="34" charset="0"/>
                <a:cs typeface="Times New Roman" pitchFamily="18" charset="0"/>
              </a:rPr>
              <a:t> Identifying a life threatening event/danger signs and making the decision to go to the health facility </a:t>
            </a:r>
          </a:p>
          <a:p>
            <a:pPr lvl="1">
              <a:lnSpc>
                <a:spcPct val="200000"/>
              </a:lnSpc>
              <a:defRPr/>
            </a:pPr>
            <a:r>
              <a:rPr lang="en-US" sz="1600" dirty="0" smtClean="0">
                <a:latin typeface="Century Gothic" pitchFamily="34" charset="0"/>
                <a:cs typeface="Times New Roman" pitchFamily="18" charset="0"/>
              </a:rPr>
              <a:t>Delay in reaching the health facility and </a:t>
            </a:r>
          </a:p>
          <a:p>
            <a:pPr lvl="1">
              <a:lnSpc>
                <a:spcPct val="200000"/>
              </a:lnSpc>
              <a:defRPr/>
            </a:pPr>
            <a:r>
              <a:rPr lang="en-US" sz="1600" dirty="0" smtClean="0">
                <a:latin typeface="Century Gothic" pitchFamily="34" charset="0"/>
                <a:cs typeface="Times New Roman" pitchFamily="18" charset="0"/>
              </a:rPr>
              <a:t>Delay in receiving appropriate and adequate care at the health facility</a:t>
            </a:r>
          </a:p>
          <a:p>
            <a:pPr lvl="1">
              <a:lnSpc>
                <a:spcPct val="200000"/>
              </a:lnSpc>
              <a:buFont typeface="Wingdings" pitchFamily="2" charset="2"/>
              <a:buChar char="q"/>
              <a:defRPr/>
            </a:pPr>
            <a:r>
              <a:rPr lang="en-US" sz="1600" dirty="0" smtClean="0">
                <a:latin typeface="Century Gothic" pitchFamily="34" charset="0"/>
                <a:cs typeface="Times New Roman" pitchFamily="18" charset="0"/>
              </a:rPr>
              <a:t>So this study aimed at testing the effectiveness of interactive messaging alert system on improving knowledge level on obstetric and newborn danger signs, service utilization, birth preparedness and complication readiness among pregnant women in Dodoma  municipal</a:t>
            </a:r>
          </a:p>
        </p:txBody>
      </p:sp>
      <p:sp>
        <p:nvSpPr>
          <p:cNvPr id="6" name="Slide Number Placeholder 5"/>
          <p:cNvSpPr>
            <a:spLocks noGrp="1"/>
          </p:cNvSpPr>
          <p:nvPr>
            <p:ph type="sldNum" sz="quarter" idx="12"/>
          </p:nvPr>
        </p:nvSpPr>
        <p:spPr/>
        <p:txBody>
          <a:bodyPr/>
          <a:lstStyle/>
          <a:p>
            <a:r>
              <a:rPr lang="en-US" sz="1400" b="1" dirty="0" smtClean="0">
                <a:solidFill>
                  <a:schemeClr val="tx1"/>
                </a:solidFill>
              </a:rPr>
              <a:t>2</a:t>
            </a:r>
            <a:endParaRPr lang="en-US" sz="1400" b="1"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5943"/>
            <a:ext cx="10515600" cy="666206"/>
          </a:xfrm>
        </p:spPr>
        <p:txBody>
          <a:bodyPr>
            <a:normAutofit/>
          </a:bodyPr>
          <a:lstStyle/>
          <a:p>
            <a:r>
              <a:rPr lang="en-US" sz="2400" dirty="0" smtClean="0"/>
              <a:t>          </a:t>
            </a:r>
            <a:r>
              <a:rPr lang="en-US" sz="2400" b="1" dirty="0" smtClean="0">
                <a:latin typeface="Century Gothic" pitchFamily="34" charset="0"/>
                <a:cs typeface="Times New Roman" pitchFamily="18" charset="0"/>
              </a:rPr>
              <a:t>RESEARCH OBJECTIVES</a:t>
            </a:r>
            <a:endParaRPr lang="en-US" sz="2400" b="1" dirty="0">
              <a:latin typeface="Century Gothic" pitchFamily="34" charset="0"/>
              <a:cs typeface="Times New Roman" pitchFamily="18" charset="0"/>
            </a:endParaRPr>
          </a:p>
        </p:txBody>
      </p:sp>
      <p:sp>
        <p:nvSpPr>
          <p:cNvPr id="3" name="Content Placeholder 2"/>
          <p:cNvSpPr>
            <a:spLocks noGrp="1"/>
          </p:cNvSpPr>
          <p:nvPr>
            <p:ph idx="1"/>
          </p:nvPr>
        </p:nvSpPr>
        <p:spPr>
          <a:xfrm>
            <a:off x="235132" y="849086"/>
            <a:ext cx="11625942" cy="5474441"/>
          </a:xfrm>
        </p:spPr>
        <p:txBody>
          <a:bodyPr>
            <a:normAutofit/>
          </a:bodyPr>
          <a:lstStyle/>
          <a:p>
            <a:pPr>
              <a:lnSpc>
                <a:spcPct val="150000"/>
              </a:lnSpc>
              <a:buNone/>
            </a:pPr>
            <a:r>
              <a:rPr lang="en-US" sz="1600" b="1" dirty="0" smtClean="0">
                <a:latin typeface="Century Gothic" pitchFamily="34" charset="0"/>
                <a:cs typeface="Times New Roman" pitchFamily="18" charset="0"/>
              </a:rPr>
              <a:t>Broad objective:</a:t>
            </a:r>
            <a:r>
              <a:rPr lang="en-US" sz="1600" dirty="0" smtClean="0">
                <a:latin typeface="Century Gothic" pitchFamily="34" charset="0"/>
                <a:cs typeface="Times New Roman" pitchFamily="18" charset="0"/>
              </a:rPr>
              <a:t> To evaluate effectiveness of the interactive messaging alert system in improving knowledge on obstetric and newborn danger signs, Antenatal care service utilization and individual birth preparedness and complication readiness among pregnant women in Dodoma municipal.</a:t>
            </a:r>
          </a:p>
          <a:p>
            <a:pPr>
              <a:lnSpc>
                <a:spcPct val="150000"/>
              </a:lnSpc>
              <a:buNone/>
            </a:pPr>
            <a:r>
              <a:rPr lang="en-US" sz="1600" b="1" dirty="0" smtClean="0">
                <a:latin typeface="Century Gothic" pitchFamily="34" charset="0"/>
                <a:cs typeface="Times New Roman" pitchFamily="18" charset="0"/>
              </a:rPr>
              <a:t>Specific Objectives: </a:t>
            </a:r>
          </a:p>
          <a:p>
            <a:pPr>
              <a:lnSpc>
                <a:spcPct val="150000"/>
              </a:lnSpc>
              <a:buNone/>
            </a:pPr>
            <a:r>
              <a:rPr lang="en-US" sz="1600" dirty="0" smtClean="0">
                <a:latin typeface="Century Gothic" pitchFamily="34" charset="0"/>
                <a:cs typeface="Times New Roman" pitchFamily="18" charset="0"/>
              </a:rPr>
              <a:t>1.To assess the effectiveness of an IMAS on improving the level of knowledge on obstetric and newborn danger signs among pregnant/postnatal women.</a:t>
            </a:r>
          </a:p>
          <a:p>
            <a:pPr lvl="0">
              <a:lnSpc>
                <a:spcPct val="150000"/>
              </a:lnSpc>
              <a:buNone/>
            </a:pPr>
            <a:r>
              <a:rPr lang="en-US" sz="1600" dirty="0" smtClean="0">
                <a:latin typeface="Century Gothic" pitchFamily="34" charset="0"/>
                <a:cs typeface="Times New Roman" pitchFamily="18" charset="0"/>
              </a:rPr>
              <a:t>2.To test the effectiveness of IMAS on improving individual birth preparedness and complication readiness among pregnant/postnatal women in Dodoma Municipal.</a:t>
            </a:r>
          </a:p>
          <a:p>
            <a:pPr lvl="0">
              <a:lnSpc>
                <a:spcPct val="150000"/>
              </a:lnSpc>
              <a:buNone/>
            </a:pPr>
            <a:r>
              <a:rPr lang="en-US" sz="1600" dirty="0" smtClean="0">
                <a:latin typeface="Century Gothic" pitchFamily="34" charset="0"/>
                <a:cs typeface="Times New Roman" pitchFamily="18" charset="0"/>
              </a:rPr>
              <a:t>3. To evaluate the effectiveness of IMAS on improving utilization of the recommended antenatal care services among pregnant/postnatal women in Dodoma Municipal.</a:t>
            </a:r>
          </a:p>
          <a:p>
            <a:pPr>
              <a:buNone/>
            </a:pPr>
            <a:endParaRPr lang="en-US" sz="2400" dirty="0">
              <a:latin typeface="Times New Roman" pitchFamily="18" charset="0"/>
              <a:cs typeface="Times New Roman" pitchFamily="18" charset="0"/>
            </a:endParaRPr>
          </a:p>
        </p:txBody>
      </p:sp>
      <p:sp>
        <p:nvSpPr>
          <p:cNvPr id="6" name="Slide Number Placeholder 5"/>
          <p:cNvSpPr>
            <a:spLocks noGrp="1"/>
          </p:cNvSpPr>
          <p:nvPr>
            <p:ph type="sldNum" sz="quarter" idx="12"/>
          </p:nvPr>
        </p:nvSpPr>
        <p:spPr/>
        <p:txBody>
          <a:bodyPr/>
          <a:lstStyle/>
          <a:p>
            <a:r>
              <a:rPr lang="en-US" sz="1400" b="1" dirty="0" smtClean="0">
                <a:solidFill>
                  <a:schemeClr val="tx1"/>
                </a:solidFill>
              </a:rPr>
              <a:t>3</a:t>
            </a:r>
            <a:endParaRPr lang="en-US" sz="1400" b="1"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1079" y="193182"/>
            <a:ext cx="10515600" cy="734097"/>
          </a:xfrm>
        </p:spPr>
        <p:txBody>
          <a:bodyPr>
            <a:normAutofit/>
          </a:bodyPr>
          <a:lstStyle/>
          <a:p>
            <a:pPr algn="ctr"/>
            <a:r>
              <a:rPr lang="en-US" sz="2400" b="1" dirty="0" smtClean="0">
                <a:latin typeface="Century Gothic" pitchFamily="34" charset="0"/>
              </a:rPr>
              <a:t>METHODOLOGY 1/2</a:t>
            </a:r>
            <a:endParaRPr lang="en-US" sz="2400" b="1" dirty="0">
              <a:latin typeface="Century Gothic" pitchFamily="34" charset="0"/>
            </a:endParaRPr>
          </a:p>
        </p:txBody>
      </p:sp>
      <p:sp>
        <p:nvSpPr>
          <p:cNvPr id="3" name="Content Placeholder 2"/>
          <p:cNvSpPr>
            <a:spLocks noGrp="1"/>
          </p:cNvSpPr>
          <p:nvPr>
            <p:ph idx="1"/>
          </p:nvPr>
        </p:nvSpPr>
        <p:spPr>
          <a:xfrm>
            <a:off x="244699" y="1004552"/>
            <a:ext cx="11681138" cy="5640947"/>
          </a:xfrm>
        </p:spPr>
        <p:txBody>
          <a:bodyPr>
            <a:normAutofit/>
          </a:bodyPr>
          <a:lstStyle/>
          <a:p>
            <a:pPr algn="just">
              <a:lnSpc>
                <a:spcPct val="120000"/>
              </a:lnSpc>
              <a:spcBef>
                <a:spcPts val="0"/>
              </a:spcBef>
            </a:pPr>
            <a:r>
              <a:rPr lang="en-US" sz="1600" b="1" dirty="0" smtClean="0">
                <a:latin typeface="Century Gothic" pitchFamily="34" charset="0"/>
                <a:cs typeface="Times New Roman" pitchFamily="18" charset="0"/>
              </a:rPr>
              <a:t>Study design: </a:t>
            </a:r>
            <a:r>
              <a:rPr lang="en-US" sz="1600" dirty="0" smtClean="0">
                <a:latin typeface="Century Gothic" pitchFamily="34" charset="0"/>
                <a:cs typeface="Times New Roman" pitchFamily="18" charset="0"/>
              </a:rPr>
              <a:t>A quasi-experimental, with a control group using quantitative research approaches. Pregnant women were followed from their first visit to the point of delivery. Knowledge on key danger signs, service utilization and birth preparedness were assessed at baseline and after delivery for both groups</a:t>
            </a:r>
          </a:p>
          <a:p>
            <a:pPr algn="just">
              <a:lnSpc>
                <a:spcPct val="120000"/>
              </a:lnSpc>
              <a:spcAft>
                <a:spcPts val="1800"/>
              </a:spcAft>
            </a:pPr>
            <a:r>
              <a:rPr lang="en-US" sz="1600" b="1" dirty="0" smtClean="0">
                <a:latin typeface="Century Gothic" pitchFamily="34" charset="0"/>
                <a:cs typeface="Times New Roman" pitchFamily="18" charset="0"/>
              </a:rPr>
              <a:t>Study area: </a:t>
            </a:r>
            <a:r>
              <a:rPr lang="en-US" sz="1600" dirty="0" smtClean="0">
                <a:latin typeface="Century Gothic" pitchFamily="34" charset="0"/>
                <a:cs typeface="Times New Roman" pitchFamily="18" charset="0"/>
              </a:rPr>
              <a:t>Dodoma Municipality(six health facilities (among the region with high maternal mortality)</a:t>
            </a:r>
          </a:p>
          <a:p>
            <a:pPr algn="just">
              <a:lnSpc>
                <a:spcPct val="120000"/>
              </a:lnSpc>
              <a:spcAft>
                <a:spcPts val="1800"/>
              </a:spcAft>
            </a:pPr>
            <a:r>
              <a:rPr lang="en-US" sz="1600" b="1" dirty="0" smtClean="0">
                <a:latin typeface="Century Gothic" pitchFamily="34" charset="0"/>
                <a:cs typeface="Times New Roman" pitchFamily="18" charset="0"/>
              </a:rPr>
              <a:t>Study population: </a:t>
            </a:r>
            <a:r>
              <a:rPr lang="en-US" sz="1600" dirty="0" smtClean="0">
                <a:latin typeface="Century Gothic" pitchFamily="34" charset="0"/>
                <a:cs typeface="Times New Roman" pitchFamily="18" charset="0"/>
              </a:rPr>
              <a:t>Pregnant/postnatal women who started their first antenatal visit below the first twenty weeks.</a:t>
            </a:r>
          </a:p>
          <a:p>
            <a:pPr algn="just">
              <a:lnSpc>
                <a:spcPct val="120000"/>
              </a:lnSpc>
              <a:spcAft>
                <a:spcPts val="1800"/>
              </a:spcAft>
            </a:pPr>
            <a:r>
              <a:rPr lang="en-US" sz="1600" b="1" dirty="0" smtClean="0">
                <a:latin typeface="Century Gothic" pitchFamily="34" charset="0"/>
                <a:cs typeface="Times New Roman" pitchFamily="18" charset="0"/>
              </a:rPr>
              <a:t>Sampling technique: </a:t>
            </a:r>
            <a:r>
              <a:rPr lang="en-US" sz="1600" dirty="0" smtClean="0">
                <a:latin typeface="Century Gothic" pitchFamily="34" charset="0"/>
                <a:cs typeface="Times New Roman" pitchFamily="18" charset="0"/>
              </a:rPr>
              <a:t>Purposive sampling (to select Dodoma region, Dodoma Municipal and the health facilities). The study participants were selected Randomly both intervention and control.</a:t>
            </a:r>
          </a:p>
          <a:p>
            <a:pPr algn="just">
              <a:lnSpc>
                <a:spcPct val="120000"/>
              </a:lnSpc>
              <a:spcAft>
                <a:spcPts val="1800"/>
              </a:spcAft>
            </a:pPr>
            <a:r>
              <a:rPr lang="en-US" sz="1600" b="1" dirty="0" smtClean="0">
                <a:latin typeface="Century Gothic" pitchFamily="34" charset="0"/>
                <a:cs typeface="Times New Roman" pitchFamily="18" charset="0"/>
              </a:rPr>
              <a:t>Sample size: </a:t>
            </a:r>
            <a:r>
              <a:rPr lang="en-US" sz="1600" dirty="0" smtClean="0">
                <a:latin typeface="Century Gothic" pitchFamily="34" charset="0"/>
                <a:cs typeface="Times New Roman" pitchFamily="18" charset="0"/>
              </a:rPr>
              <a:t>450 participants (n = 150 intervention, n = 300 control).The intervention were matched  to control by age, gravidity and education level at a ratio of 1:2</a:t>
            </a:r>
          </a:p>
          <a:p>
            <a:pPr algn="just">
              <a:lnSpc>
                <a:spcPct val="120000"/>
              </a:lnSpc>
              <a:spcAft>
                <a:spcPts val="1800"/>
              </a:spcAft>
            </a:pPr>
            <a:r>
              <a:rPr lang="en-US" sz="1600" b="1" dirty="0" smtClean="0">
                <a:solidFill>
                  <a:prstClr val="black"/>
                </a:solidFill>
                <a:latin typeface="Century Gothic" pitchFamily="34" charset="0"/>
                <a:cs typeface="Times New Roman" pitchFamily="18" charset="0"/>
              </a:rPr>
              <a:t>Data collection tools: </a:t>
            </a:r>
            <a:r>
              <a:rPr lang="en-US" sz="1600" dirty="0" smtClean="0">
                <a:solidFill>
                  <a:prstClr val="black"/>
                </a:solidFill>
                <a:latin typeface="Century Gothic" pitchFamily="34" charset="0"/>
                <a:cs typeface="Times New Roman" pitchFamily="18" charset="0"/>
              </a:rPr>
              <a:t>Standardized</a:t>
            </a:r>
            <a:r>
              <a:rPr lang="en-US" sz="1600" b="1" dirty="0" smtClean="0">
                <a:solidFill>
                  <a:prstClr val="black"/>
                </a:solidFill>
                <a:latin typeface="Century Gothic" pitchFamily="34" charset="0"/>
                <a:cs typeface="Times New Roman" pitchFamily="18" charset="0"/>
              </a:rPr>
              <a:t> </a:t>
            </a:r>
            <a:r>
              <a:rPr lang="en-US" sz="1600" dirty="0" smtClean="0">
                <a:solidFill>
                  <a:prstClr val="black"/>
                </a:solidFill>
                <a:latin typeface="Century Gothic" pitchFamily="34" charset="0"/>
                <a:cs typeface="Times New Roman" pitchFamily="18" charset="0"/>
              </a:rPr>
              <a:t>Semi-structured Questionnaires, mobile phones and computerized database were used</a:t>
            </a:r>
          </a:p>
          <a:p>
            <a:pPr algn="just">
              <a:lnSpc>
                <a:spcPct val="120000"/>
              </a:lnSpc>
              <a:spcAft>
                <a:spcPts val="1800"/>
              </a:spcAft>
            </a:pPr>
            <a:endParaRPr lang="en-US" sz="1600" dirty="0" smtClean="0">
              <a:solidFill>
                <a:prstClr val="black"/>
              </a:solidFill>
              <a:latin typeface="Century Gothic" pitchFamily="34" charset="0"/>
              <a:cs typeface="Times New Roman" pitchFamily="18" charset="0"/>
            </a:endParaRPr>
          </a:p>
          <a:p>
            <a:pPr algn="just">
              <a:lnSpc>
                <a:spcPct val="120000"/>
              </a:lnSpc>
              <a:spcAft>
                <a:spcPts val="1800"/>
              </a:spcAft>
            </a:pPr>
            <a:endParaRPr lang="sw-KE" sz="1600" b="1" dirty="0" smtClean="0">
              <a:latin typeface="Century Gothic" pitchFamily="34" charset="0"/>
              <a:cs typeface="Times New Roman" pitchFamily="18" charset="0"/>
            </a:endParaRPr>
          </a:p>
          <a:p>
            <a:pPr algn="just">
              <a:lnSpc>
                <a:spcPct val="120000"/>
              </a:lnSpc>
              <a:spcAft>
                <a:spcPts val="1800"/>
              </a:spcAft>
            </a:pPr>
            <a:endParaRPr lang="en-US" sz="1600" dirty="0" smtClean="0">
              <a:latin typeface="Century Gothic" pitchFamily="34" charset="0"/>
              <a:cs typeface="Times New Roman" pitchFamily="18" charset="0"/>
            </a:endParaRPr>
          </a:p>
          <a:p>
            <a:endParaRPr lang="en-US" dirty="0"/>
          </a:p>
        </p:txBody>
      </p:sp>
      <p:sp>
        <p:nvSpPr>
          <p:cNvPr id="6" name="Slide Number Placeholder 5"/>
          <p:cNvSpPr>
            <a:spLocks noGrp="1"/>
          </p:cNvSpPr>
          <p:nvPr>
            <p:ph type="sldNum" sz="quarter" idx="12"/>
          </p:nvPr>
        </p:nvSpPr>
        <p:spPr/>
        <p:txBody>
          <a:bodyPr/>
          <a:lstStyle/>
          <a:p>
            <a:r>
              <a:rPr lang="en-US" sz="1400" dirty="0" smtClean="0">
                <a:solidFill>
                  <a:schemeClr val="tx1"/>
                </a:solidFill>
              </a:rPr>
              <a:t>4</a:t>
            </a:r>
            <a:endParaRPr lang="en-US" sz="1400" dirty="0">
              <a:solidFill>
                <a:schemeClr val="tx1"/>
              </a:solidFill>
            </a:endParaRPr>
          </a:p>
        </p:txBody>
      </p:sp>
    </p:spTree>
    <p:extLst>
      <p:ext uri="{BB962C8B-B14F-4D97-AF65-F5344CB8AC3E}">
        <p14:creationId xmlns:p14="http://schemas.microsoft.com/office/powerpoint/2010/main" xmlns="" val="42819706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3183"/>
            <a:ext cx="10515600" cy="862885"/>
          </a:xfrm>
        </p:spPr>
        <p:txBody>
          <a:bodyPr>
            <a:normAutofit/>
          </a:bodyPr>
          <a:lstStyle/>
          <a:p>
            <a:r>
              <a:rPr lang="en-US" sz="2400" b="1" dirty="0" smtClean="0">
                <a:latin typeface="Century Gothic" pitchFamily="34" charset="0"/>
              </a:rPr>
              <a:t>           METHODOLOGY 2/2</a:t>
            </a:r>
            <a:endParaRPr lang="en-US" sz="2400" dirty="0"/>
          </a:p>
        </p:txBody>
      </p:sp>
      <p:sp>
        <p:nvSpPr>
          <p:cNvPr id="3" name="Content Placeholder 2"/>
          <p:cNvSpPr>
            <a:spLocks noGrp="1"/>
          </p:cNvSpPr>
          <p:nvPr>
            <p:ph idx="1"/>
          </p:nvPr>
        </p:nvSpPr>
        <p:spPr>
          <a:xfrm>
            <a:off x="463639" y="1146220"/>
            <a:ext cx="11359167" cy="5409126"/>
          </a:xfrm>
        </p:spPr>
        <p:txBody>
          <a:bodyPr>
            <a:normAutofit/>
          </a:bodyPr>
          <a:lstStyle/>
          <a:p>
            <a:pPr marL="400050" indent="-400050" algn="just">
              <a:lnSpc>
                <a:spcPct val="120000"/>
              </a:lnSpc>
              <a:spcAft>
                <a:spcPts val="1800"/>
              </a:spcAft>
              <a:buFont typeface="Wingdings" pitchFamily="2" charset="2"/>
              <a:buChar char="q"/>
            </a:pPr>
            <a:r>
              <a:rPr lang="sw-KE" sz="1600" b="1" dirty="0" smtClean="0">
                <a:latin typeface="Century Gothic" pitchFamily="34" charset="0"/>
                <a:cs typeface="Times New Roman" pitchFamily="18" charset="0"/>
              </a:rPr>
              <a:t>Definitions of variables</a:t>
            </a:r>
            <a:endParaRPr lang="en-US" sz="1600" b="1" dirty="0" smtClean="0">
              <a:latin typeface="Century Gothic" pitchFamily="34" charset="0"/>
              <a:cs typeface="Times New Roman" pitchFamily="18" charset="0"/>
            </a:endParaRPr>
          </a:p>
          <a:p>
            <a:pPr marL="400050" indent="-400050" algn="just">
              <a:lnSpc>
                <a:spcPct val="120000"/>
              </a:lnSpc>
              <a:spcAft>
                <a:spcPts val="1800"/>
              </a:spcAft>
            </a:pPr>
            <a:r>
              <a:rPr lang="en-US" sz="1600" b="1" dirty="0" smtClean="0">
                <a:latin typeface="Century Gothic" pitchFamily="34" charset="0"/>
                <a:cs typeface="Times New Roman" pitchFamily="18" charset="0"/>
              </a:rPr>
              <a:t>Dependent variables</a:t>
            </a:r>
            <a:r>
              <a:rPr lang="en-US" sz="1600" dirty="0" smtClean="0">
                <a:latin typeface="Century Gothic" pitchFamily="34" charset="0"/>
                <a:cs typeface="Times New Roman" pitchFamily="18" charset="0"/>
              </a:rPr>
              <a:t>: Knowledge on obstetric and newborn danger signs, Antenatal Care service utilization, Individual Birth preparedness and complication readiness </a:t>
            </a:r>
          </a:p>
          <a:p>
            <a:pPr marL="400050" indent="-400050" algn="just">
              <a:lnSpc>
                <a:spcPct val="120000"/>
              </a:lnSpc>
              <a:spcAft>
                <a:spcPts val="1800"/>
              </a:spcAft>
            </a:pPr>
            <a:r>
              <a:rPr lang="en-US" sz="1600" b="1" dirty="0" smtClean="0">
                <a:latin typeface="Century Gothic" pitchFamily="34" charset="0"/>
                <a:cs typeface="Times New Roman" pitchFamily="18" charset="0"/>
              </a:rPr>
              <a:t>Independent variable</a:t>
            </a:r>
            <a:r>
              <a:rPr lang="en-US" sz="1600" dirty="0" smtClean="0">
                <a:latin typeface="Century Gothic" pitchFamily="34" charset="0"/>
                <a:cs typeface="Times New Roman" pitchFamily="18" charset="0"/>
              </a:rPr>
              <a:t>: Interactive messaging alert system(IMAS)  and the </a:t>
            </a:r>
          </a:p>
          <a:p>
            <a:pPr marL="400050" indent="-400050" algn="just">
              <a:lnSpc>
                <a:spcPct val="120000"/>
              </a:lnSpc>
              <a:spcAft>
                <a:spcPts val="1800"/>
              </a:spcAft>
            </a:pPr>
            <a:r>
              <a:rPr lang="en-US" sz="1600" b="1" dirty="0" smtClean="0">
                <a:latin typeface="Century Gothic" pitchFamily="34" charset="0"/>
                <a:cs typeface="Times New Roman" pitchFamily="18" charset="0"/>
              </a:rPr>
              <a:t>Covariates : </a:t>
            </a:r>
            <a:r>
              <a:rPr lang="en-US" sz="1600" dirty="0" smtClean="0">
                <a:latin typeface="Century Gothic" pitchFamily="34" charset="0"/>
                <a:cs typeface="Times New Roman" pitchFamily="18" charset="0"/>
              </a:rPr>
              <a:t>Parity, Age, Gravidity, education level and marital status </a:t>
            </a:r>
            <a:endParaRPr lang="en-US" sz="1600" b="1" dirty="0" smtClean="0">
              <a:latin typeface="Century Gothic" pitchFamily="34" charset="0"/>
              <a:cs typeface="Times New Roman" pitchFamily="18" charset="0"/>
            </a:endParaRPr>
          </a:p>
          <a:p>
            <a:pPr>
              <a:lnSpc>
                <a:spcPct val="150000"/>
              </a:lnSpc>
              <a:buFont typeface="Wingdings" pitchFamily="2" charset="2"/>
              <a:buChar char="q"/>
            </a:pPr>
            <a:r>
              <a:rPr lang="en-US" sz="1600" b="1" dirty="0" smtClean="0">
                <a:latin typeface="Century Gothic" pitchFamily="34" charset="0"/>
                <a:cs typeface="Times New Roman" pitchFamily="18" charset="0"/>
              </a:rPr>
              <a:t>Analysis</a:t>
            </a:r>
            <a:r>
              <a:rPr lang="en-US" sz="1600" dirty="0" smtClean="0">
                <a:latin typeface="Century Gothic" pitchFamily="34" charset="0"/>
                <a:cs typeface="Times New Roman" pitchFamily="18" charset="0"/>
              </a:rPr>
              <a:t>: Analysis of covariance (ANCOVA),T test and simple and multiple linear regression were used to test the effectiveness of the intervention</a:t>
            </a:r>
          </a:p>
          <a:p>
            <a:pPr>
              <a:buNone/>
            </a:pPr>
            <a:endParaRPr lang="en-US" dirty="0"/>
          </a:p>
        </p:txBody>
      </p:sp>
      <p:sp>
        <p:nvSpPr>
          <p:cNvPr id="4" name="Slide Number Placeholder 3"/>
          <p:cNvSpPr>
            <a:spLocks noGrp="1"/>
          </p:cNvSpPr>
          <p:nvPr>
            <p:ph type="sldNum" sz="quarter" idx="12"/>
          </p:nvPr>
        </p:nvSpPr>
        <p:spPr/>
        <p:txBody>
          <a:bodyPr/>
          <a:lstStyle/>
          <a:p>
            <a:fld id="{78E1ACAC-C4E3-4069-B64E-53905F6C8826}"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817033" y="228600"/>
            <a:ext cx="10871200" cy="990600"/>
          </a:xfrm>
        </p:spPr>
        <p:txBody>
          <a:bodyPr>
            <a:normAutofit fontScale="90000"/>
          </a:bodyPr>
          <a:lstStyle/>
          <a:p>
            <a:r>
              <a:rPr lang="en-US" sz="3100" b="1" dirty="0" smtClean="0">
                <a:latin typeface="Century Gothic" pitchFamily="34" charset="0"/>
                <a:cs typeface="Times New Roman" pitchFamily="18" charset="0"/>
              </a:rPr>
              <a:t>                The Intervention 1/5 </a:t>
            </a:r>
            <a:r>
              <a:rPr lang="en-US" dirty="0" smtClean="0"/>
              <a:t/>
            </a:r>
            <a:br>
              <a:rPr lang="en-US" dirty="0" smtClean="0"/>
            </a:br>
            <a:endParaRPr lang="en-US" dirty="0" smtClean="0"/>
          </a:p>
        </p:txBody>
      </p:sp>
      <p:sp>
        <p:nvSpPr>
          <p:cNvPr id="3" name="Content Placeholder 2"/>
          <p:cNvSpPr>
            <a:spLocks noGrp="1"/>
          </p:cNvSpPr>
          <p:nvPr>
            <p:ph sz="quarter" idx="1"/>
          </p:nvPr>
        </p:nvSpPr>
        <p:spPr>
          <a:xfrm>
            <a:off x="304800" y="1056068"/>
            <a:ext cx="11582400" cy="5410046"/>
          </a:xfrm>
        </p:spPr>
        <p:txBody>
          <a:bodyPr/>
          <a:lstStyle/>
          <a:p>
            <a:pPr>
              <a:lnSpc>
                <a:spcPct val="200000"/>
              </a:lnSpc>
              <a:buNone/>
              <a:defRPr/>
            </a:pPr>
            <a:r>
              <a:rPr lang="en-US" sz="1600" dirty="0" smtClean="0">
                <a:latin typeface="Century Gothic" pitchFamily="34" charset="0"/>
                <a:cs typeface="Times New Roman" pitchFamily="18" charset="0"/>
              </a:rPr>
              <a:t>Specially designed software automatically generated and sent health education text messages according to women’s gestation age</a:t>
            </a:r>
            <a:endParaRPr lang="en-US" sz="1600" b="1" dirty="0" smtClean="0">
              <a:latin typeface="Century Gothic" pitchFamily="34" charset="0"/>
            </a:endParaRPr>
          </a:p>
          <a:p>
            <a:pPr>
              <a:lnSpc>
                <a:spcPct val="200000"/>
              </a:lnSpc>
              <a:buNone/>
              <a:defRPr/>
            </a:pPr>
            <a:r>
              <a:rPr lang="en-US" sz="1600" b="1" dirty="0" smtClean="0">
                <a:latin typeface="Century Gothic" pitchFamily="34" charset="0"/>
              </a:rPr>
              <a:t>Key features of the intervention</a:t>
            </a:r>
            <a:endParaRPr lang="en-US" sz="1600" b="1" dirty="0" smtClean="0">
              <a:latin typeface="Century Gothic" pitchFamily="34" charset="0"/>
              <a:cs typeface="Times New Roman" pitchFamily="18" charset="0"/>
            </a:endParaRPr>
          </a:p>
          <a:p>
            <a:pPr>
              <a:lnSpc>
                <a:spcPct val="200000"/>
              </a:lnSpc>
              <a:defRPr/>
            </a:pPr>
            <a:r>
              <a:rPr lang="en-US" sz="1600" dirty="0" smtClean="0">
                <a:latin typeface="Century Gothic" pitchFamily="34" charset="0"/>
                <a:cs typeface="Times New Roman" pitchFamily="18" charset="0"/>
              </a:rPr>
              <a:t>Computerized database</a:t>
            </a:r>
          </a:p>
          <a:p>
            <a:pPr>
              <a:lnSpc>
                <a:spcPct val="200000"/>
              </a:lnSpc>
              <a:defRPr/>
            </a:pPr>
            <a:r>
              <a:rPr lang="en-US" sz="1600" dirty="0" smtClean="0">
                <a:latin typeface="Century Gothic" pitchFamily="34" charset="0"/>
                <a:cs typeface="Times New Roman" pitchFamily="18" charset="0"/>
              </a:rPr>
              <a:t>Automated messaging</a:t>
            </a:r>
          </a:p>
          <a:p>
            <a:pPr>
              <a:lnSpc>
                <a:spcPct val="200000"/>
              </a:lnSpc>
              <a:defRPr/>
            </a:pPr>
            <a:r>
              <a:rPr lang="en-US" sz="1600" dirty="0" smtClean="0">
                <a:latin typeface="Century Gothic" pitchFamily="34" charset="0"/>
                <a:cs typeface="Times New Roman" pitchFamily="18" charset="0"/>
              </a:rPr>
              <a:t>Interactive messaging</a:t>
            </a:r>
          </a:p>
          <a:p>
            <a:pPr>
              <a:lnSpc>
                <a:spcPct val="200000"/>
              </a:lnSpc>
              <a:defRPr/>
            </a:pPr>
            <a:r>
              <a:rPr lang="en-US" sz="1600" dirty="0" smtClean="0">
                <a:latin typeface="Century Gothic" pitchFamily="34" charset="0"/>
                <a:cs typeface="Times New Roman" pitchFamily="18" charset="0"/>
              </a:rPr>
              <a:t>Linkage of ANC data to labor and delivery care</a:t>
            </a:r>
          </a:p>
          <a:p>
            <a:pPr>
              <a:lnSpc>
                <a:spcPct val="200000"/>
              </a:lnSpc>
              <a:buNone/>
              <a:defRPr/>
            </a:pPr>
            <a:r>
              <a:rPr lang="en-US" sz="1600" dirty="0" smtClean="0">
                <a:latin typeface="Century Gothic" pitchFamily="34" charset="0"/>
                <a:cs typeface="Times New Roman" pitchFamily="18" charset="0"/>
              </a:rPr>
              <a:t>All the communication were recorded to the system database to identify the patterns of messages and the frequently asked questions</a:t>
            </a:r>
            <a:endParaRPr lang="en-US" sz="3200" dirty="0" smtClean="0">
              <a:latin typeface="Times New Roman" pitchFamily="18" charset="0"/>
              <a:cs typeface="Times New Roman" pitchFamily="18" charset="0"/>
            </a:endParaRPr>
          </a:p>
        </p:txBody>
      </p:sp>
      <p:sp>
        <p:nvSpPr>
          <p:cNvPr id="6" name="Slide Number Placeholder 5"/>
          <p:cNvSpPr>
            <a:spLocks noGrp="1"/>
          </p:cNvSpPr>
          <p:nvPr>
            <p:ph type="sldNum" sz="quarter" idx="12"/>
          </p:nvPr>
        </p:nvSpPr>
        <p:spPr/>
        <p:txBody>
          <a:bodyPr/>
          <a:lstStyle/>
          <a:p>
            <a:r>
              <a:rPr lang="en-US" sz="1400" dirty="0" smtClean="0">
                <a:solidFill>
                  <a:schemeClr val="tx1"/>
                </a:solidFill>
              </a:rPr>
              <a:t>5</a:t>
            </a:r>
            <a:endParaRPr lang="en-US" sz="1400"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9006"/>
            <a:ext cx="10515600" cy="937214"/>
          </a:xfrm>
        </p:spPr>
        <p:txBody>
          <a:bodyPr>
            <a:normAutofit/>
          </a:bodyPr>
          <a:lstStyle/>
          <a:p>
            <a:r>
              <a:rPr lang="en-US" sz="3200" dirty="0" smtClean="0">
                <a:latin typeface="Times New Roman" pitchFamily="18" charset="0"/>
                <a:cs typeface="Times New Roman" pitchFamily="18" charset="0"/>
              </a:rPr>
              <a:t>          </a:t>
            </a:r>
            <a:r>
              <a:rPr lang="en-US" sz="2400" b="1" dirty="0" smtClean="0">
                <a:latin typeface="Century Gothic" pitchFamily="34" charset="0"/>
                <a:cs typeface="Times New Roman" pitchFamily="18" charset="0"/>
              </a:rPr>
              <a:t>The Intervention 2/5</a:t>
            </a:r>
            <a:endParaRPr lang="en-US" sz="2400" b="1" dirty="0">
              <a:latin typeface="Century Gothic" pitchFamily="34" charset="0"/>
              <a:cs typeface="Times New Roman" pitchFamily="18" charset="0"/>
            </a:endParaRPr>
          </a:p>
        </p:txBody>
      </p:sp>
      <p:sp>
        <p:nvSpPr>
          <p:cNvPr id="3" name="Content Placeholder 2"/>
          <p:cNvSpPr>
            <a:spLocks noGrp="1"/>
          </p:cNvSpPr>
          <p:nvPr>
            <p:ph idx="1"/>
          </p:nvPr>
        </p:nvSpPr>
        <p:spPr>
          <a:xfrm>
            <a:off x="313509" y="1171976"/>
            <a:ext cx="11612880" cy="5190187"/>
          </a:xfrm>
        </p:spPr>
        <p:txBody>
          <a:bodyPr>
            <a:normAutofit/>
          </a:bodyPr>
          <a:lstStyle/>
          <a:p>
            <a:pPr>
              <a:lnSpc>
                <a:spcPct val="200000"/>
              </a:lnSpc>
            </a:pPr>
            <a:r>
              <a:rPr lang="en-US" sz="1600" dirty="0" smtClean="0">
                <a:latin typeface="Century Gothic" pitchFamily="34" charset="0"/>
                <a:cs typeface="Times New Roman" pitchFamily="18" charset="0"/>
              </a:rPr>
              <a:t>There were a total of 5400 messages sent to pregnant women and recorded in the system between March, 2018 to June, 2018 equivalent to 12 messages per participant with the feedback of 96.5% of pregnant mother texted back for appreciation or texted to ask questions.</a:t>
            </a:r>
          </a:p>
          <a:p>
            <a:pPr lvl="0">
              <a:lnSpc>
                <a:spcPct val="200000"/>
              </a:lnSpc>
            </a:pPr>
            <a:r>
              <a:rPr lang="en-US" sz="1600" dirty="0" smtClean="0">
                <a:latin typeface="Century Gothic" pitchFamily="34" charset="0"/>
                <a:cs typeface="Times New Roman" pitchFamily="18" charset="0"/>
              </a:rPr>
              <a:t>There was a password that protected web user interface and enabled every user to access only the information required at his /her position in the system. So every user was assigned an account.</a:t>
            </a:r>
          </a:p>
        </p:txBody>
      </p:sp>
      <p:sp>
        <p:nvSpPr>
          <p:cNvPr id="6" name="Slide Number Placeholder 5"/>
          <p:cNvSpPr>
            <a:spLocks noGrp="1"/>
          </p:cNvSpPr>
          <p:nvPr>
            <p:ph type="sldNum" sz="quarter" idx="12"/>
          </p:nvPr>
        </p:nvSpPr>
        <p:spPr/>
        <p:txBody>
          <a:bodyPr/>
          <a:lstStyle/>
          <a:p>
            <a:r>
              <a:rPr lang="en-US" sz="1400" dirty="0" smtClean="0">
                <a:solidFill>
                  <a:schemeClr val="tx1"/>
                </a:solidFill>
              </a:rPr>
              <a:t>6</a:t>
            </a:r>
            <a:endParaRPr lang="en-US" sz="1400"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0447"/>
            <a:ext cx="10515600" cy="1254034"/>
          </a:xfrm>
        </p:spPr>
        <p:txBody>
          <a:bodyPr>
            <a:normAutofit/>
          </a:bodyPr>
          <a:lstStyle/>
          <a:p>
            <a:r>
              <a:rPr lang="en-US" sz="2400" dirty="0" smtClean="0">
                <a:latin typeface="Century Gothic" pitchFamily="34" charset="0"/>
                <a:cs typeface="Times New Roman" pitchFamily="18" charset="0"/>
              </a:rPr>
              <a:t>The flow chart diagram which depicts the flow of data and information in and outside the system 3/5</a:t>
            </a:r>
            <a:endParaRPr lang="en-US" sz="2400" dirty="0">
              <a:latin typeface="Century Gothic" pitchFamily="34" charset="0"/>
              <a:cs typeface="Times New Roman" pitchFamily="18" charset="0"/>
            </a:endParaRPr>
          </a:p>
        </p:txBody>
      </p:sp>
      <p:pic>
        <p:nvPicPr>
          <p:cNvPr id="4" name="Content Placeholder 3"/>
          <p:cNvPicPr>
            <a:picLocks noGrp="1"/>
          </p:cNvPicPr>
          <p:nvPr>
            <p:ph idx="1"/>
          </p:nvPr>
        </p:nvPicPr>
        <p:blipFill>
          <a:blip r:embed="rId2" cstate="print">
            <a:extLst>
              <a:ext uri="{28A0092B-C50C-407E-A947-70E740481C1C}">
                <a14:useLocalDpi xmlns:lc="http://schemas.openxmlformats.org/drawingml/2006/lockedCanvas" xmlns:pic="http://schemas.openxmlformats.org/drawingml/2006/picture" xmlns:arto="http://schemas.microsoft.com/office/word/2006/arto" xmlns:a14="http://schemas.microsoft.com/office/drawing/2010/main" xmlns:wps="http://schemas.microsoft.com/office/word/2010/wordprocessingShape" xmlns:wpi="http://schemas.microsoft.com/office/word/2010/wordprocessingInk" xmlns:wpg="http://schemas.microsoft.com/office/word/2010/wordprocessingGroup" xmlns:w15="http://schemas.microsoft.com/office/word/2012/wordml"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tretch>
            <a:fillRect/>
          </a:stretch>
        </p:blipFill>
        <p:spPr>
          <a:xfrm>
            <a:off x="653143" y="1390919"/>
            <a:ext cx="10672354" cy="5310328"/>
          </a:xfrm>
          <a:prstGeom prst="rect">
            <a:avLst/>
          </a:prstGeom>
        </p:spPr>
      </p:pic>
      <p:sp>
        <p:nvSpPr>
          <p:cNvPr id="7" name="Slide Number Placeholder 6"/>
          <p:cNvSpPr>
            <a:spLocks noGrp="1"/>
          </p:cNvSpPr>
          <p:nvPr>
            <p:ph type="sldNum" sz="quarter" idx="12"/>
          </p:nvPr>
        </p:nvSpPr>
        <p:spPr>
          <a:xfrm>
            <a:off x="9237618" y="6317162"/>
            <a:ext cx="2743200" cy="365125"/>
          </a:xfrm>
        </p:spPr>
        <p:txBody>
          <a:bodyPr/>
          <a:lstStyle/>
          <a:p>
            <a:r>
              <a:rPr lang="en-US" sz="1600" dirty="0" smtClean="0">
                <a:solidFill>
                  <a:schemeClr val="tx1"/>
                </a:solidFill>
              </a:rPr>
              <a:t>7</a:t>
            </a:r>
            <a:endParaRPr lang="en-US" sz="1600"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7004</TotalTime>
  <Words>1574</Words>
  <Application>Microsoft Office PowerPoint</Application>
  <PresentationFormat>Custom</PresentationFormat>
  <Paragraphs>315</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Slide 1</vt:lpstr>
      <vt:lpstr>                    Background 1/2</vt:lpstr>
      <vt:lpstr>                         Background 2/2</vt:lpstr>
      <vt:lpstr>          RESEARCH OBJECTIVES</vt:lpstr>
      <vt:lpstr>METHODOLOGY 1/2</vt:lpstr>
      <vt:lpstr>           METHODOLOGY 2/2</vt:lpstr>
      <vt:lpstr>                The Intervention 1/5  </vt:lpstr>
      <vt:lpstr>          The Intervention 2/5</vt:lpstr>
      <vt:lpstr>The flow chart diagram which depicts the flow of data and information in and outside the system 3/5</vt:lpstr>
      <vt:lpstr> logical flow diagram which show how this SMS module for two ways  worked 4/5 </vt:lpstr>
      <vt:lpstr>DEMOGRAPHIC AND OBSTETRIC CHARACTERISTICS (N=450)</vt:lpstr>
      <vt:lpstr>Overall scores on level of knowledge, IBPACR and ANC service utilization (N=450)</vt:lpstr>
      <vt:lpstr>Slide 13</vt:lpstr>
      <vt:lpstr>Conclusion and recommendation</vt:lpstr>
      <vt:lpstr>                             Acknowledgement                 </vt:lpstr>
      <vt:lpstr>                                                  References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KABOTTA</dc:creator>
  <cp:lastModifiedBy>TEDDY</cp:lastModifiedBy>
  <cp:revision>575</cp:revision>
  <dcterms:created xsi:type="dcterms:W3CDTF">2018-06-29T10:14:21Z</dcterms:created>
  <dcterms:modified xsi:type="dcterms:W3CDTF">2019-03-20T18:44:08Z</dcterms:modified>
</cp:coreProperties>
</file>