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15"/>
  </p:notesMasterIdLst>
  <p:sldIdLst>
    <p:sldId id="347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94" r:id="rId13"/>
    <p:sldId id="310" r:id="rId14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28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34669-E59F-BF4A-8778-5EA9A4069764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1961E-A5C8-6D4E-9FA6-922DD8EEF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C9A44C7-5E44-374B-B603-8904A479430B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780FF7-5471-054E-ABA0-7DACD7F178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76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F7AA2-3978-234B-98D1-1E8F6B844F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8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Beige Title slide w/ editable photo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770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US" dirty="0"/>
          </a:p>
        </p:txBody>
      </p:sp>
      <p:sp>
        <p:nvSpPr>
          <p:cNvPr id="7" name="Rectangle 6">
            <a:extLst/>
          </p:cNvPr>
          <p:cNvSpPr>
            <a:spLocks noChangeAspect="1"/>
          </p:cNvSpPr>
          <p:nvPr/>
        </p:nvSpPr>
        <p:spPr>
          <a:xfrm>
            <a:off x="8312150" y="1"/>
            <a:ext cx="2927350" cy="14562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: Shape 7">
            <a:extLst/>
          </p:cNvPr>
          <p:cNvSpPr>
            <a:spLocks noChangeAspect="1"/>
          </p:cNvSpPr>
          <p:nvPr/>
        </p:nvSpPr>
        <p:spPr>
          <a:xfrm>
            <a:off x="8312150" y="5391153"/>
            <a:ext cx="2927350" cy="1466850"/>
          </a:xfrm>
          <a:custGeom>
            <a:avLst/>
            <a:gdLst>
              <a:gd name="connsiteX0" fmla="*/ 1097756 w 2195512"/>
              <a:gd name="connsiteY0" fmla="*/ 0 h 1100137"/>
              <a:gd name="connsiteX1" fmla="*/ 2195512 w 2195512"/>
              <a:gd name="connsiteY1" fmla="*/ 1096963 h 1100137"/>
              <a:gd name="connsiteX2" fmla="*/ 2195352 w 2195512"/>
              <a:gd name="connsiteY2" fmla="*/ 1100137 h 1100137"/>
              <a:gd name="connsiteX3" fmla="*/ 161 w 2195512"/>
              <a:gd name="connsiteY3" fmla="*/ 1100137 h 1100137"/>
              <a:gd name="connsiteX4" fmla="*/ 0 w 2195512"/>
              <a:gd name="connsiteY4" fmla="*/ 1096963 h 1100137"/>
              <a:gd name="connsiteX5" fmla="*/ 1097756 w 2195512"/>
              <a:gd name="connsiteY5" fmla="*/ 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5512" h="1100137">
                <a:moveTo>
                  <a:pt x="1097756" y="0"/>
                </a:moveTo>
                <a:cubicBezTo>
                  <a:pt x="1704030" y="0"/>
                  <a:pt x="2195512" y="491127"/>
                  <a:pt x="2195512" y="1096963"/>
                </a:cubicBezTo>
                <a:lnTo>
                  <a:pt x="2195352" y="1100137"/>
                </a:lnTo>
                <a:lnTo>
                  <a:pt x="161" y="1100137"/>
                </a:lnTo>
                <a:lnTo>
                  <a:pt x="0" y="1096963"/>
                </a:lnTo>
                <a:cubicBezTo>
                  <a:pt x="0" y="491127"/>
                  <a:pt x="491482" y="0"/>
                  <a:pt x="10977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: Shape 8"/>
          <p:cNvSpPr>
            <a:spLocks noChangeAspect="1"/>
          </p:cNvSpPr>
          <p:nvPr/>
        </p:nvSpPr>
        <p:spPr>
          <a:xfrm>
            <a:off x="8335645" y="1755503"/>
            <a:ext cx="2880360" cy="3336415"/>
          </a:xfrm>
          <a:custGeom>
            <a:avLst/>
            <a:gdLst>
              <a:gd name="connsiteX0" fmla="*/ 1097281 w 2194562"/>
              <a:gd name="connsiteY0" fmla="*/ 0 h 2542032"/>
              <a:gd name="connsiteX1" fmla="*/ 2194561 w 2194562"/>
              <a:gd name="connsiteY1" fmla="*/ 548640 h 2542032"/>
              <a:gd name="connsiteX2" fmla="*/ 2194562 w 2194562"/>
              <a:gd name="connsiteY2" fmla="*/ 548640 h 2542032"/>
              <a:gd name="connsiteX3" fmla="*/ 2194562 w 2194562"/>
              <a:gd name="connsiteY3" fmla="*/ 1993392 h 2542032"/>
              <a:gd name="connsiteX4" fmla="*/ 2194560 w 2194562"/>
              <a:gd name="connsiteY4" fmla="*/ 1993392 h 2542032"/>
              <a:gd name="connsiteX5" fmla="*/ 1097280 w 2194562"/>
              <a:gd name="connsiteY5" fmla="*/ 2542032 h 2542032"/>
              <a:gd name="connsiteX6" fmla="*/ 0 w 2194562"/>
              <a:gd name="connsiteY6" fmla="*/ 1993392 h 2542032"/>
              <a:gd name="connsiteX7" fmla="*/ 1 w 2194562"/>
              <a:gd name="connsiteY7" fmla="*/ 1993392 h 2542032"/>
              <a:gd name="connsiteX8" fmla="*/ 1 w 2194562"/>
              <a:gd name="connsiteY8" fmla="*/ 54864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2" h="2542032">
                <a:moveTo>
                  <a:pt x="1097281" y="0"/>
                </a:moveTo>
                <a:lnTo>
                  <a:pt x="2194561" y="548640"/>
                </a:lnTo>
                <a:lnTo>
                  <a:pt x="2194562" y="548640"/>
                </a:lnTo>
                <a:lnTo>
                  <a:pt x="2194562" y="1993392"/>
                </a:lnTo>
                <a:lnTo>
                  <a:pt x="2194560" y="1993392"/>
                </a:lnTo>
                <a:lnTo>
                  <a:pt x="1097280" y="2542032"/>
                </a:lnTo>
                <a:lnTo>
                  <a:pt x="0" y="1993392"/>
                </a:lnTo>
                <a:lnTo>
                  <a:pt x="1" y="1993392"/>
                </a:lnTo>
                <a:lnTo>
                  <a:pt x="1" y="548640"/>
                </a:lnTo>
                <a:close/>
              </a:path>
            </a:pathLst>
          </a:custGeom>
          <a:noFill/>
          <a:ln w="15875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1921553" y="208248"/>
            <a:ext cx="147432" cy="3065893"/>
          </a:xfrm>
          <a:prstGeom prst="rect">
            <a:avLst/>
          </a:prstGeom>
        </p:spPr>
        <p:txBody>
          <a:bodyPr vert="vert270" lIns="0" tIns="0" rIns="0" bIns="0" anchor="t" anchorCtr="0"/>
          <a:lstStyle>
            <a:lvl1pPr algn="r">
              <a:defRPr sz="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Photo: Name</a:t>
            </a:r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875631"/>
            <a:ext cx="994416" cy="418605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593931"/>
            <a:ext cx="2540000" cy="214988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Day, Year – Arial bold 9 pt. black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00880"/>
            <a:ext cx="5334000" cy="647700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tx1"/>
                </a:solidFill>
                <a:latin typeface="+mn-lt"/>
              </a:defRPr>
            </a:lvl1pPr>
            <a:lvl2pPr algn="l">
              <a:defRPr sz="900"/>
            </a:lvl2pPr>
            <a:lvl3pPr algn="l">
              <a:defRPr sz="900"/>
            </a:lvl3pPr>
            <a:lvl4pPr algn="l">
              <a:defRPr sz="900"/>
            </a:lvl4pPr>
            <a:lvl5pPr algn="l">
              <a:defRPr sz="900"/>
            </a:lvl5pPr>
          </a:lstStyle>
          <a:p>
            <a:pPr lvl="0"/>
            <a:r>
              <a:rPr lang="en-US" dirty="0"/>
              <a:t>Presenter Name - Arial 11 pt. black</a:t>
            </a:r>
            <a:br>
              <a:rPr lang="en-US" dirty="0"/>
            </a:br>
            <a:r>
              <a:rPr lang="en-US" dirty="0"/>
              <a:t>Presenter Title – Arial 11 pt. black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1" y="2019300"/>
            <a:ext cx="5333999" cy="144780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 option 1 – Arial 36 pt. black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3650041"/>
            <a:ext cx="5334000" cy="55721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 – Arial 16 pt. black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773055" y="1854740"/>
            <a:ext cx="0" cy="3138792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777572" y="2165816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kern="120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rPr>
              <a:t>3.71” h </a:t>
            </a:r>
            <a:endParaRPr lang="en-US" sz="1400" dirty="0">
              <a:solidFill>
                <a:schemeClr val="accent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8398213" y="3400223"/>
            <a:ext cx="2749685" cy="47827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340501" y="3400223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kern="120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rPr>
              <a:t>3.2” w 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0" name="SmartArt Placeholder 11"/>
          <p:cNvSpPr>
            <a:spLocks noGrp="1"/>
          </p:cNvSpPr>
          <p:nvPr>
            <p:ph type="dgm" sz="quarter" idx="19"/>
          </p:nvPr>
        </p:nvSpPr>
        <p:spPr>
          <a:xfrm rot="16200000">
            <a:off x="8061175" y="1960670"/>
            <a:ext cx="3392424" cy="2926080"/>
          </a:xfrm>
          <a:prstGeom prst="hexagon">
            <a:avLst/>
          </a:prstGeom>
          <a:blipFill dpi="0" rotWithShape="0">
            <a:blip r:embed="rId3"/>
            <a:srcRect/>
            <a:stretch>
              <a:fillRect l="-45837" r="-8745"/>
            </a:stretch>
          </a:blipFill>
        </p:spPr>
        <p:txBody>
          <a:bodyPr vert="vert" anchor="ctr" anchorCtr="0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7335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eal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38200"/>
            <a:ext cx="8829545" cy="28194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Section title – Arial 48 pt. white. Text goes here.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2392"/>
            <a:ext cx="12191999" cy="8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637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Green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38200"/>
            <a:ext cx="8829545" cy="28194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Section title – Arial 48 pt. white. Text goes here.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4410"/>
            <a:ext cx="12191999" cy="8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3047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Blank page with 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9392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wo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47224"/>
            <a:ext cx="10718800" cy="104537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800"/>
              </a:spcAft>
            </a:pPr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Two column with dense body copy. The header can fit on two lines if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1" y="2019300"/>
            <a:ext cx="10706100" cy="3924300"/>
          </a:xfrm>
          <a:prstGeom prst="rect">
            <a:avLst/>
          </a:prstGeom>
        </p:spPr>
        <p:txBody>
          <a:bodyPr lIns="0" tIns="0" rIns="0" bIns="0" numCol="2" spcCol="457200"/>
          <a:lstStyle>
            <a:lvl1pPr marL="0" marR="0" indent="0" algn="l" defTabSz="609585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n-US" dirty="0"/>
              <a:t>Body text – Arial 16 pt., black, 18 pt. paragraph spacing after: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</a:t>
            </a:r>
          </a:p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n-US" dirty="0"/>
              <a:t>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7452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Half page, one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837815"/>
            <a:ext cx="5105399" cy="110528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Single column of text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019300"/>
            <a:ext cx="5105400" cy="3829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without any additional images, or to provide space for a collection of smaller images and photos. It’s intended to hold a few talking points. Aim for clear and concise.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used for a smaller amount of text without any additional images, or to provide space for a collection of smaller images and photos. It’s intended to hold a few talking points. Aim for clear and concise.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856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Split one column, 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743200"/>
            <a:ext cx="5105400" cy="131545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Two-column split, minimal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324599" y="2743200"/>
            <a:ext cx="5143501" cy="21717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without any additional images. Use for simple impact.</a:t>
            </a:r>
          </a:p>
        </p:txBody>
      </p:sp>
    </p:spTree>
    <p:extLst>
      <p:ext uri="{BB962C8B-B14F-4D97-AF65-F5344CB8AC3E}">
        <p14:creationId xmlns:p14="http://schemas.microsoft.com/office/powerpoint/2010/main" val="336145876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One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2019300"/>
            <a:ext cx="10706101" cy="39243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dense information page with a large amount of copy. Two column text box makes for easier reading; however, you may find a single column is necessary in certain situation. Use your discretion.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used for a dense information page with a large amount of copy. Two column text box makes for easier reading; however, you may find a single column is necessary in certain situation. Use your discretion. This is used for a dense information page with a large amount of copy. Two column text box makes for easier reading; however, you may find a single column is necessary in certain situation. Use your discretion. This is used for a dense information page with a large amount of copy. Two column text box makes for easier reading; however, you may find a single column is necessary in certain situation. Use your discretion. This is used for a dense information page with a large amount of copy. Two column text box makes for easier reading; however, you may find a single column is necessary in certain situation. Use your discretion.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used for a dense information page with a large amount of copy. Two column text box makes for easier reading; however, you may find a single column is necessary in certain situation. Use your discretion.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847224"/>
            <a:ext cx="10718800" cy="1095876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800"/>
              </a:spcAft>
            </a:pPr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One column with dense body copy. The header can fit on two lines if needed</a:t>
            </a:r>
          </a:p>
        </p:txBody>
      </p:sp>
    </p:spTree>
    <p:extLst>
      <p:ext uri="{BB962C8B-B14F-4D97-AF65-F5344CB8AC3E}">
        <p14:creationId xmlns:p14="http://schemas.microsoft.com/office/powerpoint/2010/main" val="339844965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One column text box, 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600" y="0"/>
            <a:ext cx="58674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1" y="837815"/>
            <a:ext cx="5105400" cy="101489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Single col of </a:t>
            </a:r>
            <a:r>
              <a:rPr lang="en-US" dirty="0" err="1"/>
              <a:t>text,half</a:t>
            </a:r>
            <a:r>
              <a:rPr lang="en-US" dirty="0"/>
              <a:t>-page photo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2019299"/>
            <a:ext cx="5105401" cy="39052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to accompany an image. It’s intended to hold a few talking points. Aim for clear and concise. 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used for a smaller amount of text to accompany an image. It’s intended to hold a few talking points. Aim for clear and concise. This is used for a smaller amount of text to accompany an image. It’s intended to hold a few talking points. Aim for clear and concise.  </a:t>
            </a:r>
          </a:p>
        </p:txBody>
      </p:sp>
    </p:spTree>
    <p:extLst>
      <p:ext uri="{BB962C8B-B14F-4D97-AF65-F5344CB8AC3E}">
        <p14:creationId xmlns:p14="http://schemas.microsoft.com/office/powerpoint/2010/main" val="249316280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One column header, 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600" y="0"/>
            <a:ext cx="58674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842209"/>
            <a:ext cx="5105400" cy="2190239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pPr>
              <a:lnSpc>
                <a:spcPts val="4000"/>
              </a:lnSpc>
            </a:pPr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sz="3200" dirty="0">
                <a:solidFill>
                  <a:srgbClr val="F8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single thought you want to emphasize with a half-page photo.</a:t>
            </a:r>
          </a:p>
        </p:txBody>
      </p:sp>
    </p:spTree>
    <p:extLst>
      <p:ext uri="{BB962C8B-B14F-4D97-AF65-F5344CB8AC3E}">
        <p14:creationId xmlns:p14="http://schemas.microsoft.com/office/powerpoint/2010/main" val="365536257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Full page photo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page photo background – Fill the slide with your photo and crop to the slide dimensions (hold shift key when resizing to maintain proportion). </a:t>
            </a:r>
            <a:br>
              <a:rPr lang="en-US" dirty="0"/>
            </a:br>
            <a:r>
              <a:rPr lang="en-US" dirty="0"/>
              <a:t>NOTE: When using a full page photo slide layout, the PATH logo, which is part of the Slide Master, will be covered. You will need to copy the PATH logo </a:t>
            </a:r>
            <a:br>
              <a:rPr lang="en-US" dirty="0"/>
            </a:br>
            <a:r>
              <a:rPr lang="en-US" dirty="0"/>
              <a:t>                                                                                                            from the Slide Master and paste it on top of your placed photo in order for it to show. </a:t>
            </a:r>
          </a:p>
          <a:p>
            <a:pPr lvl="0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034195"/>
            <a:ext cx="4175760" cy="2942844"/>
          </a:xfrm>
          <a:prstGeom prst="rect">
            <a:avLst/>
          </a:prstGeo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Call-out text – Arial 24 pt., black, dark grey, or white: This is a single thought you want to emphasize with a full-bleed image. Position this text box where appropriate. Text can be black, dark grey, or white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6022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Beige Title slide w/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5291"/>
            <a:ext cx="12192000" cy="68580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US"/>
          </a:p>
        </p:txBody>
      </p:sp>
      <p:pic>
        <p:nvPicPr>
          <p:cNvPr id="7" name="Picture 6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875631"/>
            <a:ext cx="994416" cy="418605"/>
          </a:xfrm>
          <a:prstGeom prst="rect">
            <a:avLst/>
          </a:prstGeom>
        </p:spPr>
      </p:pic>
      <p:sp>
        <p:nvSpPr>
          <p:cNvPr id="8" name="Rectangle 7">
            <a:extLst/>
          </p:cNvPr>
          <p:cNvSpPr>
            <a:spLocks noChangeAspect="1"/>
          </p:cNvSpPr>
          <p:nvPr/>
        </p:nvSpPr>
        <p:spPr>
          <a:xfrm>
            <a:off x="8312150" y="1"/>
            <a:ext cx="2927350" cy="1456267"/>
          </a:xfrm>
          <a:prstGeom prst="rect">
            <a:avLst/>
          </a:prstGeom>
          <a:solidFill>
            <a:srgbClr val="F84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: Shape 8"/>
          <p:cNvSpPr>
            <a:spLocks noChangeAspect="1"/>
          </p:cNvSpPr>
          <p:nvPr/>
        </p:nvSpPr>
        <p:spPr>
          <a:xfrm>
            <a:off x="8312151" y="1760840"/>
            <a:ext cx="2926083" cy="3389377"/>
          </a:xfrm>
          <a:custGeom>
            <a:avLst/>
            <a:gdLst>
              <a:gd name="connsiteX0" fmla="*/ 1097281 w 2194562"/>
              <a:gd name="connsiteY0" fmla="*/ 0 h 2542032"/>
              <a:gd name="connsiteX1" fmla="*/ 2194561 w 2194562"/>
              <a:gd name="connsiteY1" fmla="*/ 548640 h 2542032"/>
              <a:gd name="connsiteX2" fmla="*/ 2194562 w 2194562"/>
              <a:gd name="connsiteY2" fmla="*/ 548640 h 2542032"/>
              <a:gd name="connsiteX3" fmla="*/ 2194562 w 2194562"/>
              <a:gd name="connsiteY3" fmla="*/ 1993392 h 2542032"/>
              <a:gd name="connsiteX4" fmla="*/ 2194560 w 2194562"/>
              <a:gd name="connsiteY4" fmla="*/ 1993392 h 2542032"/>
              <a:gd name="connsiteX5" fmla="*/ 1097280 w 2194562"/>
              <a:gd name="connsiteY5" fmla="*/ 2542032 h 2542032"/>
              <a:gd name="connsiteX6" fmla="*/ 0 w 2194562"/>
              <a:gd name="connsiteY6" fmla="*/ 1993392 h 2542032"/>
              <a:gd name="connsiteX7" fmla="*/ 1 w 2194562"/>
              <a:gd name="connsiteY7" fmla="*/ 1993392 h 2542032"/>
              <a:gd name="connsiteX8" fmla="*/ 1 w 2194562"/>
              <a:gd name="connsiteY8" fmla="*/ 54864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2" h="2542032">
                <a:moveTo>
                  <a:pt x="1097281" y="0"/>
                </a:moveTo>
                <a:lnTo>
                  <a:pt x="2194561" y="548640"/>
                </a:lnTo>
                <a:lnTo>
                  <a:pt x="2194562" y="548640"/>
                </a:lnTo>
                <a:lnTo>
                  <a:pt x="2194562" y="1993392"/>
                </a:lnTo>
                <a:lnTo>
                  <a:pt x="2194560" y="1993392"/>
                </a:lnTo>
                <a:lnTo>
                  <a:pt x="1097280" y="2542032"/>
                </a:lnTo>
                <a:lnTo>
                  <a:pt x="0" y="1993392"/>
                </a:lnTo>
                <a:lnTo>
                  <a:pt x="1" y="1993392"/>
                </a:lnTo>
                <a:lnTo>
                  <a:pt x="1" y="548640"/>
                </a:lnTo>
                <a:close/>
              </a:path>
            </a:pathLst>
          </a:custGeom>
          <a:solidFill>
            <a:srgbClr val="F84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/>
          </p:cNvPr>
          <p:cNvSpPr>
            <a:spLocks noChangeAspect="1"/>
          </p:cNvSpPr>
          <p:nvPr/>
        </p:nvSpPr>
        <p:spPr>
          <a:xfrm>
            <a:off x="8312150" y="5391153"/>
            <a:ext cx="2927350" cy="1466850"/>
          </a:xfrm>
          <a:custGeom>
            <a:avLst/>
            <a:gdLst>
              <a:gd name="connsiteX0" fmla="*/ 1097756 w 2195512"/>
              <a:gd name="connsiteY0" fmla="*/ 0 h 1100137"/>
              <a:gd name="connsiteX1" fmla="*/ 2195512 w 2195512"/>
              <a:gd name="connsiteY1" fmla="*/ 1096963 h 1100137"/>
              <a:gd name="connsiteX2" fmla="*/ 2195352 w 2195512"/>
              <a:gd name="connsiteY2" fmla="*/ 1100137 h 1100137"/>
              <a:gd name="connsiteX3" fmla="*/ 161 w 2195512"/>
              <a:gd name="connsiteY3" fmla="*/ 1100137 h 1100137"/>
              <a:gd name="connsiteX4" fmla="*/ 0 w 2195512"/>
              <a:gd name="connsiteY4" fmla="*/ 1096963 h 1100137"/>
              <a:gd name="connsiteX5" fmla="*/ 1097756 w 2195512"/>
              <a:gd name="connsiteY5" fmla="*/ 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5512" h="1100137">
                <a:moveTo>
                  <a:pt x="1097756" y="0"/>
                </a:moveTo>
                <a:cubicBezTo>
                  <a:pt x="1704030" y="0"/>
                  <a:pt x="2195512" y="491127"/>
                  <a:pt x="2195512" y="1096963"/>
                </a:cubicBezTo>
                <a:lnTo>
                  <a:pt x="2195352" y="1100137"/>
                </a:lnTo>
                <a:lnTo>
                  <a:pt x="161" y="1100137"/>
                </a:lnTo>
                <a:lnTo>
                  <a:pt x="0" y="1096963"/>
                </a:lnTo>
                <a:cubicBezTo>
                  <a:pt x="0" y="491127"/>
                  <a:pt x="491482" y="0"/>
                  <a:pt x="1097756" y="0"/>
                </a:cubicBezTo>
                <a:close/>
              </a:path>
            </a:pathLst>
          </a:custGeom>
          <a:solidFill>
            <a:srgbClr val="F84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93931"/>
            <a:ext cx="2540000" cy="214988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Day, Year – Arial bold 9 pt. black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00880"/>
            <a:ext cx="5334000" cy="6477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solidFill>
                  <a:schemeClr val="tx1"/>
                </a:solidFill>
                <a:latin typeface="+mn-lt"/>
              </a:defRPr>
            </a:lvl1pPr>
            <a:lvl2pPr algn="l">
              <a:defRPr sz="900"/>
            </a:lvl2pPr>
            <a:lvl3pPr algn="l">
              <a:defRPr sz="900"/>
            </a:lvl3pPr>
            <a:lvl4pPr algn="l">
              <a:defRPr sz="900"/>
            </a:lvl4pPr>
            <a:lvl5pPr algn="l">
              <a:defRPr sz="900"/>
            </a:lvl5pPr>
          </a:lstStyle>
          <a:p>
            <a:pPr lvl="0"/>
            <a:r>
              <a:rPr lang="en-US" dirty="0"/>
              <a:t>Presenter Name - Arial 11 pt. black</a:t>
            </a:r>
            <a:br>
              <a:rPr lang="en-US" dirty="0"/>
            </a:br>
            <a:r>
              <a:rPr lang="en-US" dirty="0"/>
              <a:t>Presenter Title – Arial 11 pt. black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2185988"/>
            <a:ext cx="5333999" cy="128111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 option 1 – Arial 36 pt. black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1999" y="3650041"/>
            <a:ext cx="5333999" cy="55721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 – Arial 16 pt. black</a:t>
            </a:r>
          </a:p>
        </p:txBody>
      </p:sp>
    </p:spTree>
    <p:extLst>
      <p:ext uri="{BB962C8B-B14F-4D97-AF65-F5344CB8AC3E}">
        <p14:creationId xmlns:p14="http://schemas.microsoft.com/office/powerpoint/2010/main" val="144943525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hoto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62000" y="838199"/>
            <a:ext cx="5220448" cy="51054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197600" y="838199"/>
            <a:ext cx="5276850" cy="25026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197600" y="3532094"/>
            <a:ext cx="2540000" cy="2411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890000" y="3534260"/>
            <a:ext cx="2590799" cy="240934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11921553" y="208248"/>
            <a:ext cx="147432" cy="1947123"/>
          </a:xfrm>
          <a:prstGeom prst="rect">
            <a:avLst/>
          </a:prstGeom>
        </p:spPr>
        <p:txBody>
          <a:bodyPr vert="vert270" lIns="0" tIns="0" rIns="0" bIns="0" anchor="t" anchorCtr="0"/>
          <a:lstStyle>
            <a:lvl1pPr algn="r">
              <a:defRPr sz="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Photo: Name</a:t>
            </a:r>
          </a:p>
        </p:txBody>
      </p:sp>
    </p:spTree>
    <p:extLst>
      <p:ext uri="{BB962C8B-B14F-4D97-AF65-F5344CB8AC3E}">
        <p14:creationId xmlns:p14="http://schemas.microsoft.com/office/powerpoint/2010/main" val="132457377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hoto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0" y="2314280"/>
            <a:ext cx="2133600" cy="21740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893661" y="1617789"/>
            <a:ext cx="2660104" cy="35679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197600" y="1617789"/>
            <a:ext cx="2660104" cy="35679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9531896" y="2330814"/>
            <a:ext cx="2660104" cy="21575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11921553" y="208248"/>
            <a:ext cx="147432" cy="1947123"/>
          </a:xfrm>
          <a:prstGeom prst="rect">
            <a:avLst/>
          </a:prstGeom>
        </p:spPr>
        <p:txBody>
          <a:bodyPr vert="vert270" lIns="0" tIns="0" rIns="0" bIns="0" anchor="t" anchorCtr="0"/>
          <a:lstStyle>
            <a:lvl1pPr algn="r">
              <a:defRPr sz="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Photo: Name</a:t>
            </a:r>
          </a:p>
        </p:txBody>
      </p:sp>
    </p:spTree>
    <p:extLst>
      <p:ext uri="{BB962C8B-B14F-4D97-AF65-F5344CB8AC3E}">
        <p14:creationId xmlns:p14="http://schemas.microsoft.com/office/powerpoint/2010/main" val="389872759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one column text box and half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324600" y="838200"/>
            <a:ext cx="5610225" cy="51147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837815"/>
            <a:ext cx="5105400" cy="10611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32pt red: </a:t>
            </a:r>
            <a:r>
              <a:rPr lang="en-US" dirty="0"/>
              <a:t>Data vis, half-page graphic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019300"/>
            <a:ext cx="5105400" cy="3924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16pt, black, 18pt paragraph spacing after: This is used for a smaller amount of text to accompany a data visualization. It’s intended to hold a few talking points. Aim for clear and concise. </a:t>
            </a:r>
          </a:p>
        </p:txBody>
      </p:sp>
    </p:spTree>
    <p:extLst>
      <p:ext uri="{BB962C8B-B14F-4D97-AF65-F5344CB8AC3E}">
        <p14:creationId xmlns:p14="http://schemas.microsoft.com/office/powerpoint/2010/main" val="305756530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one column text box and half page graphic on color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24600" y="0"/>
            <a:ext cx="58674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6602819" y="881994"/>
            <a:ext cx="5332006" cy="51455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8426"/>
            <a:ext cx="685309" cy="291104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837815"/>
            <a:ext cx="5105400" cy="10611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half-page graphic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019300"/>
            <a:ext cx="5105400" cy="3924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to accompany a data visualization. It’s intended to hold a few talking points. Aim for clear and concise. </a:t>
            </a:r>
          </a:p>
        </p:txBody>
      </p:sp>
    </p:spTree>
    <p:extLst>
      <p:ext uri="{BB962C8B-B14F-4D97-AF65-F5344CB8AC3E}">
        <p14:creationId xmlns:p14="http://schemas.microsoft.com/office/powerpoint/2010/main" val="126029148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two column, tw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62000" y="2019300"/>
            <a:ext cx="5105400" cy="3924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6324600" y="2019300"/>
            <a:ext cx="5156200" cy="3924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847224"/>
            <a:ext cx="10816509" cy="1012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Long title with two data visual graphics</a:t>
            </a:r>
          </a:p>
        </p:txBody>
      </p:sp>
    </p:spTree>
    <p:extLst>
      <p:ext uri="{BB962C8B-B14F-4D97-AF65-F5344CB8AC3E}">
        <p14:creationId xmlns:p14="http://schemas.microsoft.com/office/powerpoint/2010/main" val="321650739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two column, two graphic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62001" y="2019300"/>
            <a:ext cx="5105399" cy="27671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6324600" y="2019300"/>
            <a:ext cx="5143500" cy="279123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1" y="847224"/>
            <a:ext cx="10718800" cy="1012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Long title with two data vis graphics and description text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1" y="5116147"/>
            <a:ext cx="5105399" cy="827453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 amount of text to accompany a data visualization.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5116147"/>
            <a:ext cx="5156201" cy="827453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 amount of text to accompany a data visualization.</a:t>
            </a:r>
          </a:p>
        </p:txBody>
      </p:sp>
    </p:spTree>
    <p:extLst>
      <p:ext uri="{BB962C8B-B14F-4D97-AF65-F5344CB8AC3E}">
        <p14:creationId xmlns:p14="http://schemas.microsoft.com/office/powerpoint/2010/main" val="71588734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two column, two graphics on color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62001" y="2019300"/>
            <a:ext cx="5105400" cy="3924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324600" y="2019300"/>
            <a:ext cx="5156200" cy="3924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8426"/>
            <a:ext cx="685309" cy="291104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1" y="847224"/>
            <a:ext cx="10718800" cy="1012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Long title with two data vis graphics with gray background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13876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/>
          </p:nvPr>
        </p:nvSpPr>
        <p:spPr>
          <a:xfrm>
            <a:off x="762000" y="2019300"/>
            <a:ext cx="10718799" cy="40999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1" y="847224"/>
            <a:ext cx="10718800" cy="1012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Long title with large full page data visual graphic</a:t>
            </a:r>
          </a:p>
        </p:txBody>
      </p:sp>
    </p:spTree>
    <p:extLst>
      <p:ext uri="{BB962C8B-B14F-4D97-AF65-F5344CB8AC3E}">
        <p14:creationId xmlns:p14="http://schemas.microsoft.com/office/powerpoint/2010/main" val="129328959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 Small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able Placeholder 3"/>
          <p:cNvSpPr>
            <a:spLocks noGrp="1"/>
          </p:cNvSpPr>
          <p:nvPr>
            <p:ph type="tbl" sz="quarter" idx="16" hasCustomPrompt="1"/>
          </p:nvPr>
        </p:nvSpPr>
        <p:spPr>
          <a:xfrm>
            <a:off x="762000" y="2743200"/>
            <a:ext cx="10718800" cy="32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Small Table – Red is the preferred color for tables; however, you can change the color within the data visualization palette if needed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2019300"/>
            <a:ext cx="10718800" cy="647700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1800">
                <a:latin typeface="+mn-lt"/>
              </a:defRPr>
            </a:lvl3pPr>
            <a:lvl4pPr marL="1371600" indent="0">
              <a:buNone/>
              <a:defRPr sz="1600">
                <a:latin typeface="+mn-lt"/>
              </a:defRPr>
            </a:lvl4pPr>
            <a:lvl5pPr marL="1828800" indent="0"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Body text – Arial 16 pt., black, 18 pt. paragraph spacing after: This text is used for a small description or title to accompany the table below. The page should look clear and concise. 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62001" y="847224"/>
            <a:ext cx="10718800" cy="1012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Title with body text and small table graphic</a:t>
            </a:r>
          </a:p>
        </p:txBody>
      </p:sp>
    </p:spTree>
    <p:extLst>
      <p:ext uri="{BB962C8B-B14F-4D97-AF65-F5344CB8AC3E}">
        <p14:creationId xmlns:p14="http://schemas.microsoft.com/office/powerpoint/2010/main" val="268385520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Larg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able Placeholder 3"/>
          <p:cNvSpPr>
            <a:spLocks noGrp="1"/>
          </p:cNvSpPr>
          <p:nvPr>
            <p:ph type="tbl" sz="quarter" idx="16" hasCustomPrompt="1"/>
          </p:nvPr>
        </p:nvSpPr>
        <p:spPr>
          <a:xfrm>
            <a:off x="762000" y="849086"/>
            <a:ext cx="10718800" cy="5094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Full page Table – Red is the preferred color for tables; however, you can change the color within the data visualization palette if needed</a:t>
            </a:r>
          </a:p>
        </p:txBody>
      </p:sp>
    </p:spTree>
    <p:extLst>
      <p:ext uri="{BB962C8B-B14F-4D97-AF65-F5344CB8AC3E}">
        <p14:creationId xmlns:p14="http://schemas.microsoft.com/office/powerpoint/2010/main" val="19460487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Title slide w/ editable photo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5291"/>
            <a:ext cx="12192000" cy="68580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US"/>
          </a:p>
        </p:txBody>
      </p:sp>
      <p:pic>
        <p:nvPicPr>
          <p:cNvPr id="7" name="Picture 6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894337"/>
            <a:ext cx="994416" cy="381192"/>
          </a:xfrm>
          <a:prstGeom prst="rect">
            <a:avLst/>
          </a:prstGeom>
        </p:spPr>
      </p:pic>
      <p:sp>
        <p:nvSpPr>
          <p:cNvPr id="8" name="Rectangle 7">
            <a:extLst/>
          </p:cNvPr>
          <p:cNvSpPr>
            <a:spLocks noChangeAspect="1"/>
          </p:cNvSpPr>
          <p:nvPr/>
        </p:nvSpPr>
        <p:spPr>
          <a:xfrm>
            <a:off x="8312150" y="1"/>
            <a:ext cx="2927350" cy="14562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: Shape 8">
            <a:extLst/>
          </p:cNvPr>
          <p:cNvSpPr>
            <a:spLocks noChangeAspect="1"/>
          </p:cNvSpPr>
          <p:nvPr/>
        </p:nvSpPr>
        <p:spPr>
          <a:xfrm>
            <a:off x="8312150" y="5391153"/>
            <a:ext cx="2927350" cy="1466850"/>
          </a:xfrm>
          <a:custGeom>
            <a:avLst/>
            <a:gdLst>
              <a:gd name="connsiteX0" fmla="*/ 1097756 w 2195512"/>
              <a:gd name="connsiteY0" fmla="*/ 0 h 1100137"/>
              <a:gd name="connsiteX1" fmla="*/ 2195512 w 2195512"/>
              <a:gd name="connsiteY1" fmla="*/ 1096963 h 1100137"/>
              <a:gd name="connsiteX2" fmla="*/ 2195352 w 2195512"/>
              <a:gd name="connsiteY2" fmla="*/ 1100137 h 1100137"/>
              <a:gd name="connsiteX3" fmla="*/ 161 w 2195512"/>
              <a:gd name="connsiteY3" fmla="*/ 1100137 h 1100137"/>
              <a:gd name="connsiteX4" fmla="*/ 0 w 2195512"/>
              <a:gd name="connsiteY4" fmla="*/ 1096963 h 1100137"/>
              <a:gd name="connsiteX5" fmla="*/ 1097756 w 2195512"/>
              <a:gd name="connsiteY5" fmla="*/ 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5512" h="1100137">
                <a:moveTo>
                  <a:pt x="1097756" y="0"/>
                </a:moveTo>
                <a:cubicBezTo>
                  <a:pt x="1704030" y="0"/>
                  <a:pt x="2195512" y="491127"/>
                  <a:pt x="2195512" y="1096963"/>
                </a:cubicBezTo>
                <a:lnTo>
                  <a:pt x="2195352" y="1100137"/>
                </a:lnTo>
                <a:lnTo>
                  <a:pt x="161" y="1100137"/>
                </a:lnTo>
                <a:lnTo>
                  <a:pt x="0" y="1096963"/>
                </a:lnTo>
                <a:cubicBezTo>
                  <a:pt x="0" y="491127"/>
                  <a:pt x="491482" y="0"/>
                  <a:pt x="10977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: Shape 9"/>
          <p:cNvSpPr>
            <a:spLocks noChangeAspect="1"/>
          </p:cNvSpPr>
          <p:nvPr/>
        </p:nvSpPr>
        <p:spPr>
          <a:xfrm>
            <a:off x="8335645" y="1755503"/>
            <a:ext cx="2880360" cy="3336415"/>
          </a:xfrm>
          <a:custGeom>
            <a:avLst/>
            <a:gdLst>
              <a:gd name="connsiteX0" fmla="*/ 1097281 w 2194562"/>
              <a:gd name="connsiteY0" fmla="*/ 0 h 2542032"/>
              <a:gd name="connsiteX1" fmla="*/ 2194561 w 2194562"/>
              <a:gd name="connsiteY1" fmla="*/ 548640 h 2542032"/>
              <a:gd name="connsiteX2" fmla="*/ 2194562 w 2194562"/>
              <a:gd name="connsiteY2" fmla="*/ 548640 h 2542032"/>
              <a:gd name="connsiteX3" fmla="*/ 2194562 w 2194562"/>
              <a:gd name="connsiteY3" fmla="*/ 1993392 h 2542032"/>
              <a:gd name="connsiteX4" fmla="*/ 2194560 w 2194562"/>
              <a:gd name="connsiteY4" fmla="*/ 1993392 h 2542032"/>
              <a:gd name="connsiteX5" fmla="*/ 1097280 w 2194562"/>
              <a:gd name="connsiteY5" fmla="*/ 2542032 h 2542032"/>
              <a:gd name="connsiteX6" fmla="*/ 0 w 2194562"/>
              <a:gd name="connsiteY6" fmla="*/ 1993392 h 2542032"/>
              <a:gd name="connsiteX7" fmla="*/ 1 w 2194562"/>
              <a:gd name="connsiteY7" fmla="*/ 1993392 h 2542032"/>
              <a:gd name="connsiteX8" fmla="*/ 1 w 2194562"/>
              <a:gd name="connsiteY8" fmla="*/ 54864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2" h="2542032">
                <a:moveTo>
                  <a:pt x="1097281" y="0"/>
                </a:moveTo>
                <a:lnTo>
                  <a:pt x="2194561" y="548640"/>
                </a:lnTo>
                <a:lnTo>
                  <a:pt x="2194562" y="548640"/>
                </a:lnTo>
                <a:lnTo>
                  <a:pt x="2194562" y="1993392"/>
                </a:lnTo>
                <a:lnTo>
                  <a:pt x="2194560" y="1993392"/>
                </a:lnTo>
                <a:lnTo>
                  <a:pt x="1097280" y="2542032"/>
                </a:lnTo>
                <a:lnTo>
                  <a:pt x="0" y="1993392"/>
                </a:lnTo>
                <a:lnTo>
                  <a:pt x="1" y="1993392"/>
                </a:lnTo>
                <a:lnTo>
                  <a:pt x="1" y="548640"/>
                </a:lnTo>
                <a:close/>
              </a:path>
            </a:pathLst>
          </a:custGeom>
          <a:noFill/>
          <a:ln w="15875">
            <a:solidFill>
              <a:schemeClr val="accent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1921553" y="208248"/>
            <a:ext cx="147432" cy="3065893"/>
          </a:xfrm>
          <a:prstGeom prst="rect">
            <a:avLst/>
          </a:prstGeom>
        </p:spPr>
        <p:txBody>
          <a:bodyPr vert="vert270" lIns="0" tIns="0" rIns="0" bIns="0" anchor="t" anchorCtr="0"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Photo: Name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593931"/>
            <a:ext cx="2540000" cy="214988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Year – Arial bold 9 pt. black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00880"/>
            <a:ext cx="5334000" cy="647700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bg1"/>
                </a:solidFill>
                <a:latin typeface="+mn-lt"/>
              </a:defRPr>
            </a:lvl1pPr>
            <a:lvl2pPr algn="l">
              <a:defRPr sz="900"/>
            </a:lvl2pPr>
            <a:lvl3pPr algn="l">
              <a:defRPr sz="900"/>
            </a:lvl3pPr>
            <a:lvl4pPr algn="l">
              <a:defRPr sz="900"/>
            </a:lvl4pPr>
            <a:lvl5pPr algn="l">
              <a:defRPr sz="900"/>
            </a:lvl5pPr>
          </a:lstStyle>
          <a:p>
            <a:pPr lvl="0"/>
            <a:r>
              <a:rPr lang="en-US" dirty="0"/>
              <a:t>Presenter Name - Arial 11 pt. black</a:t>
            </a:r>
            <a:br>
              <a:rPr lang="en-US" dirty="0"/>
            </a:br>
            <a:r>
              <a:rPr lang="en-US" dirty="0"/>
              <a:t>Presenter Title – Arial 11 pt. black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2185988"/>
            <a:ext cx="5333999" cy="128111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option 1 </a:t>
            </a:r>
            <a:br>
              <a:rPr lang="en-US" dirty="0"/>
            </a:br>
            <a:r>
              <a:rPr lang="en-US" dirty="0"/>
              <a:t>– Arial 36 pt. black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650041"/>
            <a:ext cx="5334000" cy="55721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 – Arial 16 pt. black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773055" y="1854740"/>
            <a:ext cx="0" cy="3138792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9777572" y="2165816"/>
            <a:ext cx="82105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i="0" kern="120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rPr>
              <a:t>3.71” h </a:t>
            </a:r>
            <a:endParaRPr lang="en-US" sz="1400" dirty="0">
              <a:solidFill>
                <a:schemeClr val="accent2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8398213" y="3400223"/>
            <a:ext cx="2749685" cy="47827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10340501" y="3400223"/>
            <a:ext cx="721672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i="0" kern="120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rPr>
              <a:t>3.2” w 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11" name="SmartArt Placeholder 11"/>
          <p:cNvSpPr>
            <a:spLocks noGrp="1"/>
          </p:cNvSpPr>
          <p:nvPr>
            <p:ph type="dgm" sz="quarter" idx="18"/>
          </p:nvPr>
        </p:nvSpPr>
        <p:spPr>
          <a:xfrm rot="16200000">
            <a:off x="8080248" y="1960670"/>
            <a:ext cx="3392424" cy="2926080"/>
          </a:xfrm>
          <a:prstGeom prst="hexagon">
            <a:avLst/>
          </a:prstGeom>
          <a:blipFill dpi="0" rotWithShape="0">
            <a:blip r:embed="rId3"/>
            <a:srcRect/>
            <a:stretch>
              <a:fillRect l="-45837" r="-8745"/>
            </a:stretch>
          </a:blipFill>
        </p:spPr>
        <p:txBody>
          <a:bodyPr vert="vert" anchor="ctr" anchorCtr="0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85239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single thought/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4516781" y="1828800"/>
            <a:ext cx="3221328" cy="3221328"/>
          </a:xfrm>
          <a:custGeom>
            <a:avLst/>
            <a:gdLst>
              <a:gd name="connsiteX0" fmla="*/ 1610664 w 3221328"/>
              <a:gd name="connsiteY0" fmla="*/ 581964 h 3221328"/>
              <a:gd name="connsiteX1" fmla="*/ 581964 w 3221328"/>
              <a:gd name="connsiteY1" fmla="*/ 1610664 h 3221328"/>
              <a:gd name="connsiteX2" fmla="*/ 1610664 w 3221328"/>
              <a:gd name="connsiteY2" fmla="*/ 2639364 h 3221328"/>
              <a:gd name="connsiteX3" fmla="*/ 2639364 w 3221328"/>
              <a:gd name="connsiteY3" fmla="*/ 1610664 h 3221328"/>
              <a:gd name="connsiteX4" fmla="*/ 1610664 w 3221328"/>
              <a:gd name="connsiteY4" fmla="*/ 581964 h 3221328"/>
              <a:gd name="connsiteX5" fmla="*/ 1610664 w 3221328"/>
              <a:gd name="connsiteY5" fmla="*/ 0 h 3221328"/>
              <a:gd name="connsiteX6" fmla="*/ 3221328 w 3221328"/>
              <a:gd name="connsiteY6" fmla="*/ 1610664 h 3221328"/>
              <a:gd name="connsiteX7" fmla="*/ 1610664 w 3221328"/>
              <a:gd name="connsiteY7" fmla="*/ 3221328 h 3221328"/>
              <a:gd name="connsiteX8" fmla="*/ 0 w 3221328"/>
              <a:gd name="connsiteY8" fmla="*/ 1610664 h 3221328"/>
              <a:gd name="connsiteX9" fmla="*/ 1610664 w 3221328"/>
              <a:gd name="connsiteY9" fmla="*/ 0 h 322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1328" h="3221328">
                <a:moveTo>
                  <a:pt x="1610664" y="581964"/>
                </a:moveTo>
                <a:cubicBezTo>
                  <a:pt x="1042529" y="581964"/>
                  <a:pt x="581964" y="1042529"/>
                  <a:pt x="581964" y="1610664"/>
                </a:cubicBezTo>
                <a:cubicBezTo>
                  <a:pt x="581964" y="2178799"/>
                  <a:pt x="1042529" y="2639364"/>
                  <a:pt x="1610664" y="2639364"/>
                </a:cubicBezTo>
                <a:cubicBezTo>
                  <a:pt x="2178799" y="2639364"/>
                  <a:pt x="2639364" y="2178799"/>
                  <a:pt x="2639364" y="1610664"/>
                </a:cubicBezTo>
                <a:cubicBezTo>
                  <a:pt x="2639364" y="1042529"/>
                  <a:pt x="2178799" y="581964"/>
                  <a:pt x="1610664" y="581964"/>
                </a:cubicBezTo>
                <a:close/>
                <a:moveTo>
                  <a:pt x="1610664" y="0"/>
                </a:moveTo>
                <a:cubicBezTo>
                  <a:pt x="2500209" y="0"/>
                  <a:pt x="3221328" y="721119"/>
                  <a:pt x="3221328" y="1610664"/>
                </a:cubicBezTo>
                <a:cubicBezTo>
                  <a:pt x="3221328" y="2500209"/>
                  <a:pt x="2500209" y="3221328"/>
                  <a:pt x="1610664" y="3221328"/>
                </a:cubicBezTo>
                <a:cubicBezTo>
                  <a:pt x="721119" y="3221328"/>
                  <a:pt x="0" y="2500209"/>
                  <a:pt x="0" y="1610664"/>
                </a:cubicBezTo>
                <a:cubicBezTo>
                  <a:pt x="0" y="721119"/>
                  <a:pt x="721119" y="0"/>
                  <a:pt x="16106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83274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single thought/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88498" y="1801445"/>
            <a:ext cx="3240404" cy="3255110"/>
            <a:chOff x="3033544" y="1728371"/>
            <a:chExt cx="3240404" cy="3255110"/>
          </a:xfrm>
        </p:grpSpPr>
        <p:sp>
          <p:nvSpPr>
            <p:cNvPr id="8" name="Oval 7"/>
            <p:cNvSpPr/>
            <p:nvPr/>
          </p:nvSpPr>
          <p:spPr>
            <a:xfrm>
              <a:off x="3033544" y="3671889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33544" y="1728372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62356" y="3671888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962356" y="1728371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52628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single thought/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11">
            <a:extLst/>
          </p:cNvPr>
          <p:cNvSpPr/>
          <p:nvPr/>
        </p:nvSpPr>
        <p:spPr>
          <a:xfrm rot="5400000">
            <a:off x="4544758" y="2072835"/>
            <a:ext cx="3155716" cy="27204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60507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urple single thought/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4516781" y="1828800"/>
            <a:ext cx="3221328" cy="3221328"/>
          </a:xfrm>
          <a:custGeom>
            <a:avLst/>
            <a:gdLst>
              <a:gd name="connsiteX0" fmla="*/ 1610664 w 3221328"/>
              <a:gd name="connsiteY0" fmla="*/ 581964 h 3221328"/>
              <a:gd name="connsiteX1" fmla="*/ 581964 w 3221328"/>
              <a:gd name="connsiteY1" fmla="*/ 1610664 h 3221328"/>
              <a:gd name="connsiteX2" fmla="*/ 1610664 w 3221328"/>
              <a:gd name="connsiteY2" fmla="*/ 2639364 h 3221328"/>
              <a:gd name="connsiteX3" fmla="*/ 2639364 w 3221328"/>
              <a:gd name="connsiteY3" fmla="*/ 1610664 h 3221328"/>
              <a:gd name="connsiteX4" fmla="*/ 1610664 w 3221328"/>
              <a:gd name="connsiteY4" fmla="*/ 581964 h 3221328"/>
              <a:gd name="connsiteX5" fmla="*/ 1610664 w 3221328"/>
              <a:gd name="connsiteY5" fmla="*/ 0 h 3221328"/>
              <a:gd name="connsiteX6" fmla="*/ 3221328 w 3221328"/>
              <a:gd name="connsiteY6" fmla="*/ 1610664 h 3221328"/>
              <a:gd name="connsiteX7" fmla="*/ 1610664 w 3221328"/>
              <a:gd name="connsiteY7" fmla="*/ 3221328 h 3221328"/>
              <a:gd name="connsiteX8" fmla="*/ 0 w 3221328"/>
              <a:gd name="connsiteY8" fmla="*/ 1610664 h 3221328"/>
              <a:gd name="connsiteX9" fmla="*/ 1610664 w 3221328"/>
              <a:gd name="connsiteY9" fmla="*/ 0 h 322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1328" h="3221328">
                <a:moveTo>
                  <a:pt x="1610664" y="581964"/>
                </a:moveTo>
                <a:cubicBezTo>
                  <a:pt x="1042529" y="581964"/>
                  <a:pt x="581964" y="1042529"/>
                  <a:pt x="581964" y="1610664"/>
                </a:cubicBezTo>
                <a:cubicBezTo>
                  <a:pt x="581964" y="2178799"/>
                  <a:pt x="1042529" y="2639364"/>
                  <a:pt x="1610664" y="2639364"/>
                </a:cubicBezTo>
                <a:cubicBezTo>
                  <a:pt x="2178799" y="2639364"/>
                  <a:pt x="2639364" y="2178799"/>
                  <a:pt x="2639364" y="1610664"/>
                </a:cubicBezTo>
                <a:cubicBezTo>
                  <a:pt x="2639364" y="1042529"/>
                  <a:pt x="2178799" y="581964"/>
                  <a:pt x="1610664" y="581964"/>
                </a:cubicBezTo>
                <a:close/>
                <a:moveTo>
                  <a:pt x="1610664" y="0"/>
                </a:moveTo>
                <a:cubicBezTo>
                  <a:pt x="2500209" y="0"/>
                  <a:pt x="3221328" y="721119"/>
                  <a:pt x="3221328" y="1610664"/>
                </a:cubicBezTo>
                <a:cubicBezTo>
                  <a:pt x="3221328" y="2500209"/>
                  <a:pt x="2500209" y="3221328"/>
                  <a:pt x="1610664" y="3221328"/>
                </a:cubicBezTo>
                <a:cubicBezTo>
                  <a:pt x="721119" y="3221328"/>
                  <a:pt x="0" y="2500209"/>
                  <a:pt x="0" y="1610664"/>
                </a:cubicBezTo>
                <a:cubicBezTo>
                  <a:pt x="0" y="721119"/>
                  <a:pt x="721119" y="0"/>
                  <a:pt x="1610664" y="0"/>
                </a:cubicBezTo>
                <a:close/>
              </a:path>
            </a:pathLst>
          </a:custGeom>
          <a:solidFill>
            <a:srgbClr val="373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899519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urple single thought/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rgbClr val="3737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88498" y="1801445"/>
            <a:ext cx="3240404" cy="3255110"/>
            <a:chOff x="3033544" y="1728371"/>
            <a:chExt cx="3240404" cy="3255110"/>
          </a:xfrm>
          <a:solidFill>
            <a:schemeClr val="accent4"/>
          </a:solidFill>
        </p:grpSpPr>
        <p:sp>
          <p:nvSpPr>
            <p:cNvPr id="8" name="Oval 7"/>
            <p:cNvSpPr/>
            <p:nvPr/>
          </p:nvSpPr>
          <p:spPr>
            <a:xfrm>
              <a:off x="3033544" y="3671889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33544" y="1728372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62356" y="3671888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962356" y="1728371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19966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urple single thought/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11">
            <a:extLst/>
          </p:cNvPr>
          <p:cNvSpPr/>
          <p:nvPr/>
        </p:nvSpPr>
        <p:spPr>
          <a:xfrm rot="5400000">
            <a:off x="4544758" y="2072835"/>
            <a:ext cx="3155716" cy="2720445"/>
          </a:xfrm>
          <a:prstGeom prst="triangle">
            <a:avLst/>
          </a:prstGeom>
          <a:solidFill>
            <a:srgbClr val="373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9618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eal single thought/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4516781" y="1828800"/>
            <a:ext cx="3221328" cy="3221328"/>
          </a:xfrm>
          <a:custGeom>
            <a:avLst/>
            <a:gdLst>
              <a:gd name="connsiteX0" fmla="*/ 1610664 w 3221328"/>
              <a:gd name="connsiteY0" fmla="*/ 581964 h 3221328"/>
              <a:gd name="connsiteX1" fmla="*/ 581964 w 3221328"/>
              <a:gd name="connsiteY1" fmla="*/ 1610664 h 3221328"/>
              <a:gd name="connsiteX2" fmla="*/ 1610664 w 3221328"/>
              <a:gd name="connsiteY2" fmla="*/ 2639364 h 3221328"/>
              <a:gd name="connsiteX3" fmla="*/ 2639364 w 3221328"/>
              <a:gd name="connsiteY3" fmla="*/ 1610664 h 3221328"/>
              <a:gd name="connsiteX4" fmla="*/ 1610664 w 3221328"/>
              <a:gd name="connsiteY4" fmla="*/ 581964 h 3221328"/>
              <a:gd name="connsiteX5" fmla="*/ 1610664 w 3221328"/>
              <a:gd name="connsiteY5" fmla="*/ 0 h 3221328"/>
              <a:gd name="connsiteX6" fmla="*/ 3221328 w 3221328"/>
              <a:gd name="connsiteY6" fmla="*/ 1610664 h 3221328"/>
              <a:gd name="connsiteX7" fmla="*/ 1610664 w 3221328"/>
              <a:gd name="connsiteY7" fmla="*/ 3221328 h 3221328"/>
              <a:gd name="connsiteX8" fmla="*/ 0 w 3221328"/>
              <a:gd name="connsiteY8" fmla="*/ 1610664 h 3221328"/>
              <a:gd name="connsiteX9" fmla="*/ 1610664 w 3221328"/>
              <a:gd name="connsiteY9" fmla="*/ 0 h 322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1328" h="3221328">
                <a:moveTo>
                  <a:pt x="1610664" y="581964"/>
                </a:moveTo>
                <a:cubicBezTo>
                  <a:pt x="1042529" y="581964"/>
                  <a:pt x="581964" y="1042529"/>
                  <a:pt x="581964" y="1610664"/>
                </a:cubicBezTo>
                <a:cubicBezTo>
                  <a:pt x="581964" y="2178799"/>
                  <a:pt x="1042529" y="2639364"/>
                  <a:pt x="1610664" y="2639364"/>
                </a:cubicBezTo>
                <a:cubicBezTo>
                  <a:pt x="2178799" y="2639364"/>
                  <a:pt x="2639364" y="2178799"/>
                  <a:pt x="2639364" y="1610664"/>
                </a:cubicBezTo>
                <a:cubicBezTo>
                  <a:pt x="2639364" y="1042529"/>
                  <a:pt x="2178799" y="581964"/>
                  <a:pt x="1610664" y="581964"/>
                </a:cubicBezTo>
                <a:close/>
                <a:moveTo>
                  <a:pt x="1610664" y="0"/>
                </a:moveTo>
                <a:cubicBezTo>
                  <a:pt x="2500209" y="0"/>
                  <a:pt x="3221328" y="721119"/>
                  <a:pt x="3221328" y="1610664"/>
                </a:cubicBezTo>
                <a:cubicBezTo>
                  <a:pt x="3221328" y="2500209"/>
                  <a:pt x="2500209" y="3221328"/>
                  <a:pt x="1610664" y="3221328"/>
                </a:cubicBezTo>
                <a:cubicBezTo>
                  <a:pt x="721119" y="3221328"/>
                  <a:pt x="0" y="2500209"/>
                  <a:pt x="0" y="1610664"/>
                </a:cubicBezTo>
                <a:cubicBezTo>
                  <a:pt x="0" y="721119"/>
                  <a:pt x="721119" y="0"/>
                  <a:pt x="1610664" y="0"/>
                </a:cubicBezTo>
                <a:close/>
              </a:path>
            </a:pathLst>
          </a:custGeom>
          <a:solidFill>
            <a:srgbClr val="005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5054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eal single thought/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rgbClr val="005A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88498" y="1801445"/>
            <a:ext cx="3240404" cy="3255110"/>
            <a:chOff x="3033544" y="1728371"/>
            <a:chExt cx="3240404" cy="3255110"/>
          </a:xfrm>
          <a:solidFill>
            <a:schemeClr val="accent3"/>
          </a:solidFill>
        </p:grpSpPr>
        <p:sp>
          <p:nvSpPr>
            <p:cNvPr id="8" name="Oval 7"/>
            <p:cNvSpPr/>
            <p:nvPr/>
          </p:nvSpPr>
          <p:spPr>
            <a:xfrm>
              <a:off x="3033544" y="3671889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33544" y="1728372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62356" y="3671888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962356" y="1728371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61740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eal single thought/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11">
            <a:extLst/>
          </p:cNvPr>
          <p:cNvSpPr/>
          <p:nvPr/>
        </p:nvSpPr>
        <p:spPr>
          <a:xfrm rot="5400000">
            <a:off x="4544758" y="2072835"/>
            <a:ext cx="3155716" cy="2720445"/>
          </a:xfrm>
          <a:prstGeom prst="triangle">
            <a:avLst/>
          </a:prstGeom>
          <a:solidFill>
            <a:srgbClr val="005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32685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Green single thought/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4516781" y="1828800"/>
            <a:ext cx="3221328" cy="3221328"/>
          </a:xfrm>
          <a:custGeom>
            <a:avLst/>
            <a:gdLst>
              <a:gd name="connsiteX0" fmla="*/ 1610664 w 3221328"/>
              <a:gd name="connsiteY0" fmla="*/ 581964 h 3221328"/>
              <a:gd name="connsiteX1" fmla="*/ 581964 w 3221328"/>
              <a:gd name="connsiteY1" fmla="*/ 1610664 h 3221328"/>
              <a:gd name="connsiteX2" fmla="*/ 1610664 w 3221328"/>
              <a:gd name="connsiteY2" fmla="*/ 2639364 h 3221328"/>
              <a:gd name="connsiteX3" fmla="*/ 2639364 w 3221328"/>
              <a:gd name="connsiteY3" fmla="*/ 1610664 h 3221328"/>
              <a:gd name="connsiteX4" fmla="*/ 1610664 w 3221328"/>
              <a:gd name="connsiteY4" fmla="*/ 581964 h 3221328"/>
              <a:gd name="connsiteX5" fmla="*/ 1610664 w 3221328"/>
              <a:gd name="connsiteY5" fmla="*/ 0 h 3221328"/>
              <a:gd name="connsiteX6" fmla="*/ 3221328 w 3221328"/>
              <a:gd name="connsiteY6" fmla="*/ 1610664 h 3221328"/>
              <a:gd name="connsiteX7" fmla="*/ 1610664 w 3221328"/>
              <a:gd name="connsiteY7" fmla="*/ 3221328 h 3221328"/>
              <a:gd name="connsiteX8" fmla="*/ 0 w 3221328"/>
              <a:gd name="connsiteY8" fmla="*/ 1610664 h 3221328"/>
              <a:gd name="connsiteX9" fmla="*/ 1610664 w 3221328"/>
              <a:gd name="connsiteY9" fmla="*/ 0 h 322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1328" h="3221328">
                <a:moveTo>
                  <a:pt x="1610664" y="581964"/>
                </a:moveTo>
                <a:cubicBezTo>
                  <a:pt x="1042529" y="581964"/>
                  <a:pt x="581964" y="1042529"/>
                  <a:pt x="581964" y="1610664"/>
                </a:cubicBezTo>
                <a:cubicBezTo>
                  <a:pt x="581964" y="2178799"/>
                  <a:pt x="1042529" y="2639364"/>
                  <a:pt x="1610664" y="2639364"/>
                </a:cubicBezTo>
                <a:cubicBezTo>
                  <a:pt x="2178799" y="2639364"/>
                  <a:pt x="2639364" y="2178799"/>
                  <a:pt x="2639364" y="1610664"/>
                </a:cubicBezTo>
                <a:cubicBezTo>
                  <a:pt x="2639364" y="1042529"/>
                  <a:pt x="2178799" y="581964"/>
                  <a:pt x="1610664" y="581964"/>
                </a:cubicBezTo>
                <a:close/>
                <a:moveTo>
                  <a:pt x="1610664" y="0"/>
                </a:moveTo>
                <a:cubicBezTo>
                  <a:pt x="2500209" y="0"/>
                  <a:pt x="3221328" y="721119"/>
                  <a:pt x="3221328" y="1610664"/>
                </a:cubicBezTo>
                <a:cubicBezTo>
                  <a:pt x="3221328" y="2500209"/>
                  <a:pt x="2500209" y="3221328"/>
                  <a:pt x="1610664" y="3221328"/>
                </a:cubicBezTo>
                <a:cubicBezTo>
                  <a:pt x="721119" y="3221328"/>
                  <a:pt x="0" y="2500209"/>
                  <a:pt x="0" y="1610664"/>
                </a:cubicBezTo>
                <a:cubicBezTo>
                  <a:pt x="0" y="721119"/>
                  <a:pt x="721119" y="0"/>
                  <a:pt x="1610664" y="0"/>
                </a:cubicBezTo>
                <a:close/>
              </a:path>
            </a:pathLst>
          </a:custGeom>
          <a:solidFill>
            <a:srgbClr val="056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4894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Title slide w/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5291"/>
            <a:ext cx="12192000" cy="68580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US"/>
          </a:p>
        </p:txBody>
      </p:sp>
      <p:pic>
        <p:nvPicPr>
          <p:cNvPr id="7" name="Picture 6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894337"/>
            <a:ext cx="994416" cy="381192"/>
          </a:xfrm>
          <a:prstGeom prst="rect">
            <a:avLst/>
          </a:prstGeom>
        </p:spPr>
      </p:pic>
      <p:sp>
        <p:nvSpPr>
          <p:cNvPr id="8" name="Rectangle 7">
            <a:extLst/>
          </p:cNvPr>
          <p:cNvSpPr>
            <a:spLocks noChangeAspect="1"/>
          </p:cNvSpPr>
          <p:nvPr/>
        </p:nvSpPr>
        <p:spPr>
          <a:xfrm>
            <a:off x="8312150" y="1"/>
            <a:ext cx="2927350" cy="14562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: Shape 8">
            <a:extLst/>
          </p:cNvPr>
          <p:cNvSpPr>
            <a:spLocks noChangeAspect="1"/>
          </p:cNvSpPr>
          <p:nvPr/>
        </p:nvSpPr>
        <p:spPr>
          <a:xfrm>
            <a:off x="8312150" y="5391153"/>
            <a:ext cx="2927350" cy="1466850"/>
          </a:xfrm>
          <a:custGeom>
            <a:avLst/>
            <a:gdLst>
              <a:gd name="connsiteX0" fmla="*/ 1097756 w 2195512"/>
              <a:gd name="connsiteY0" fmla="*/ 0 h 1100137"/>
              <a:gd name="connsiteX1" fmla="*/ 2195512 w 2195512"/>
              <a:gd name="connsiteY1" fmla="*/ 1096963 h 1100137"/>
              <a:gd name="connsiteX2" fmla="*/ 2195352 w 2195512"/>
              <a:gd name="connsiteY2" fmla="*/ 1100137 h 1100137"/>
              <a:gd name="connsiteX3" fmla="*/ 161 w 2195512"/>
              <a:gd name="connsiteY3" fmla="*/ 1100137 h 1100137"/>
              <a:gd name="connsiteX4" fmla="*/ 0 w 2195512"/>
              <a:gd name="connsiteY4" fmla="*/ 1096963 h 1100137"/>
              <a:gd name="connsiteX5" fmla="*/ 1097756 w 2195512"/>
              <a:gd name="connsiteY5" fmla="*/ 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5512" h="1100137">
                <a:moveTo>
                  <a:pt x="1097756" y="0"/>
                </a:moveTo>
                <a:cubicBezTo>
                  <a:pt x="1704030" y="0"/>
                  <a:pt x="2195512" y="491127"/>
                  <a:pt x="2195512" y="1096963"/>
                </a:cubicBezTo>
                <a:lnTo>
                  <a:pt x="2195352" y="1100137"/>
                </a:lnTo>
                <a:lnTo>
                  <a:pt x="161" y="1100137"/>
                </a:lnTo>
                <a:lnTo>
                  <a:pt x="0" y="1096963"/>
                </a:lnTo>
                <a:cubicBezTo>
                  <a:pt x="0" y="491127"/>
                  <a:pt x="491482" y="0"/>
                  <a:pt x="10977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: Shape 9"/>
          <p:cNvSpPr>
            <a:spLocks noChangeAspect="1"/>
          </p:cNvSpPr>
          <p:nvPr/>
        </p:nvSpPr>
        <p:spPr>
          <a:xfrm>
            <a:off x="8312151" y="1760840"/>
            <a:ext cx="2926083" cy="3389377"/>
          </a:xfrm>
          <a:custGeom>
            <a:avLst/>
            <a:gdLst>
              <a:gd name="connsiteX0" fmla="*/ 1097281 w 2194562"/>
              <a:gd name="connsiteY0" fmla="*/ 0 h 2542032"/>
              <a:gd name="connsiteX1" fmla="*/ 2194561 w 2194562"/>
              <a:gd name="connsiteY1" fmla="*/ 548640 h 2542032"/>
              <a:gd name="connsiteX2" fmla="*/ 2194562 w 2194562"/>
              <a:gd name="connsiteY2" fmla="*/ 548640 h 2542032"/>
              <a:gd name="connsiteX3" fmla="*/ 2194562 w 2194562"/>
              <a:gd name="connsiteY3" fmla="*/ 1993392 h 2542032"/>
              <a:gd name="connsiteX4" fmla="*/ 2194560 w 2194562"/>
              <a:gd name="connsiteY4" fmla="*/ 1993392 h 2542032"/>
              <a:gd name="connsiteX5" fmla="*/ 1097280 w 2194562"/>
              <a:gd name="connsiteY5" fmla="*/ 2542032 h 2542032"/>
              <a:gd name="connsiteX6" fmla="*/ 0 w 2194562"/>
              <a:gd name="connsiteY6" fmla="*/ 1993392 h 2542032"/>
              <a:gd name="connsiteX7" fmla="*/ 1 w 2194562"/>
              <a:gd name="connsiteY7" fmla="*/ 1993392 h 2542032"/>
              <a:gd name="connsiteX8" fmla="*/ 1 w 2194562"/>
              <a:gd name="connsiteY8" fmla="*/ 54864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2" h="2542032">
                <a:moveTo>
                  <a:pt x="1097281" y="0"/>
                </a:moveTo>
                <a:lnTo>
                  <a:pt x="2194561" y="548640"/>
                </a:lnTo>
                <a:lnTo>
                  <a:pt x="2194562" y="548640"/>
                </a:lnTo>
                <a:lnTo>
                  <a:pt x="2194562" y="1993392"/>
                </a:lnTo>
                <a:lnTo>
                  <a:pt x="2194560" y="1993392"/>
                </a:lnTo>
                <a:lnTo>
                  <a:pt x="1097280" y="2542032"/>
                </a:lnTo>
                <a:lnTo>
                  <a:pt x="0" y="1993392"/>
                </a:lnTo>
                <a:lnTo>
                  <a:pt x="1" y="1993392"/>
                </a:lnTo>
                <a:lnTo>
                  <a:pt x="1" y="5486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93931"/>
            <a:ext cx="2540000" cy="214988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Year – Arial bold 9 pt. black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00880"/>
            <a:ext cx="5334000" cy="6477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solidFill>
                  <a:schemeClr val="bg1"/>
                </a:solidFill>
                <a:latin typeface="+mn-lt"/>
              </a:defRPr>
            </a:lvl1pPr>
            <a:lvl2pPr algn="l">
              <a:defRPr sz="900"/>
            </a:lvl2pPr>
            <a:lvl3pPr algn="l">
              <a:defRPr sz="900"/>
            </a:lvl3pPr>
            <a:lvl4pPr algn="l">
              <a:defRPr sz="900"/>
            </a:lvl4pPr>
            <a:lvl5pPr algn="l">
              <a:defRPr sz="900"/>
            </a:lvl5pPr>
          </a:lstStyle>
          <a:p>
            <a:pPr lvl="0"/>
            <a:r>
              <a:rPr lang="en-US" dirty="0"/>
              <a:t>Presenter Name - Arial 11 pt. black</a:t>
            </a:r>
            <a:br>
              <a:rPr lang="en-US" dirty="0"/>
            </a:br>
            <a:r>
              <a:rPr lang="en-US" dirty="0"/>
              <a:t>Presenter Title – Arial 11 pt. black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1" y="2185988"/>
            <a:ext cx="5334000" cy="128111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option 2 </a:t>
            </a:r>
            <a:br>
              <a:rPr lang="en-US" dirty="0"/>
            </a:br>
            <a:r>
              <a:rPr lang="en-US" dirty="0"/>
              <a:t>– Arial 36 pt. black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650041"/>
            <a:ext cx="5334000" cy="55721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 – Arial 16 pt. black</a:t>
            </a:r>
          </a:p>
        </p:txBody>
      </p:sp>
    </p:spTree>
    <p:extLst>
      <p:ext uri="{BB962C8B-B14F-4D97-AF65-F5344CB8AC3E}">
        <p14:creationId xmlns:p14="http://schemas.microsoft.com/office/powerpoint/2010/main" val="1503228889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Green single thought/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rgbClr val="056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88498" y="1801445"/>
            <a:ext cx="3240404" cy="3255110"/>
            <a:chOff x="3033544" y="1728371"/>
            <a:chExt cx="3240404" cy="3255110"/>
          </a:xfrm>
          <a:solidFill>
            <a:schemeClr val="accent5"/>
          </a:solidFill>
        </p:grpSpPr>
        <p:sp>
          <p:nvSpPr>
            <p:cNvPr id="8" name="Oval 7"/>
            <p:cNvSpPr/>
            <p:nvPr/>
          </p:nvSpPr>
          <p:spPr>
            <a:xfrm>
              <a:off x="3033544" y="3671889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33544" y="1728372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62356" y="3671888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962356" y="1728371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337681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Green single thought/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11">
            <a:extLst/>
          </p:cNvPr>
          <p:cNvSpPr/>
          <p:nvPr/>
        </p:nvSpPr>
        <p:spPr>
          <a:xfrm rot="5400000">
            <a:off x="4544758" y="2072835"/>
            <a:ext cx="3155716" cy="2720445"/>
          </a:xfrm>
          <a:prstGeom prst="triangle">
            <a:avLst/>
          </a:prstGeom>
          <a:solidFill>
            <a:srgbClr val="056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3831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/Teal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 rot="16200000">
            <a:off x="3552826" y="1235425"/>
            <a:ext cx="5086350" cy="4387150"/>
          </a:xfrm>
          <a:prstGeom prst="hexagon">
            <a:avLst/>
          </a:prstGeom>
          <a:solidFill>
            <a:srgbClr val="005A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52899" y="2019300"/>
            <a:ext cx="3867151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2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Impactful information for emphasis – Arial 32 pt.: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6337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urple/greenl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8" name="Decagon 7"/>
          <p:cNvSpPr/>
          <p:nvPr/>
        </p:nvSpPr>
        <p:spPr>
          <a:xfrm rot="16200000">
            <a:off x="3695702" y="1028702"/>
            <a:ext cx="4800598" cy="4800598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52899" y="2019300"/>
            <a:ext cx="3867151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2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Impactful information for emphasis – Arial 32 pt.: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5629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Green/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 rot="16200000">
            <a:off x="3552826" y="1235425"/>
            <a:ext cx="5086350" cy="4387150"/>
          </a:xfrm>
          <a:prstGeom prst="hexagon">
            <a:avLst/>
          </a:prstGeom>
          <a:solidFill>
            <a:srgbClr val="3737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52899" y="2019300"/>
            <a:ext cx="3867151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2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Impactful information for emphasis – Arial 32 pt.: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09286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eal/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8" name="Decagon 7"/>
          <p:cNvSpPr/>
          <p:nvPr/>
        </p:nvSpPr>
        <p:spPr>
          <a:xfrm rot="16200000">
            <a:off x="3695702" y="1028702"/>
            <a:ext cx="4800598" cy="4800598"/>
          </a:xfrm>
          <a:prstGeom prst="decagon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52899" y="2019300"/>
            <a:ext cx="3867151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2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Impactful information for emphasis – Arial 32 pt.: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0247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/red impac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/>
          </p:cNvPr>
          <p:cNvSpPr/>
          <p:nvPr/>
        </p:nvSpPr>
        <p:spPr>
          <a:xfrm>
            <a:off x="3137632" y="851824"/>
            <a:ext cx="5959926" cy="5137866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17">
            <a:extLst/>
          </p:cNvPr>
          <p:cNvSpPr/>
          <p:nvPr/>
        </p:nvSpPr>
        <p:spPr>
          <a:xfrm>
            <a:off x="1" y="792108"/>
            <a:ext cx="3014597" cy="5197583"/>
          </a:xfrm>
          <a:custGeom>
            <a:avLst/>
            <a:gdLst>
              <a:gd name="connsiteX0" fmla="*/ 0 w 2259599"/>
              <a:gd name="connsiteY0" fmla="*/ 0 h 3895861"/>
              <a:gd name="connsiteX1" fmla="*/ 2259599 w 2259599"/>
              <a:gd name="connsiteY1" fmla="*/ 3895861 h 3895861"/>
              <a:gd name="connsiteX2" fmla="*/ 0 w 2259599"/>
              <a:gd name="connsiteY2" fmla="*/ 3895861 h 389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9599" h="3895861">
                <a:moveTo>
                  <a:pt x="0" y="0"/>
                </a:moveTo>
                <a:lnTo>
                  <a:pt x="2259599" y="3895861"/>
                </a:lnTo>
                <a:lnTo>
                  <a:pt x="0" y="38958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8">
            <a:extLst/>
          </p:cNvPr>
          <p:cNvSpPr/>
          <p:nvPr/>
        </p:nvSpPr>
        <p:spPr>
          <a:xfrm>
            <a:off x="9746018" y="857664"/>
            <a:ext cx="2453261" cy="5126184"/>
          </a:xfrm>
          <a:custGeom>
            <a:avLst/>
            <a:gdLst>
              <a:gd name="connsiteX0" fmla="*/ 1838848 w 1838848"/>
              <a:gd name="connsiteY0" fmla="*/ 0 h 3842344"/>
              <a:gd name="connsiteX1" fmla="*/ 1838848 w 1838848"/>
              <a:gd name="connsiteY1" fmla="*/ 3842344 h 3842344"/>
              <a:gd name="connsiteX2" fmla="*/ 1728674 w 1838848"/>
              <a:gd name="connsiteY2" fmla="*/ 3836781 h 3842344"/>
              <a:gd name="connsiteX3" fmla="*/ 0 w 1838848"/>
              <a:gd name="connsiteY3" fmla="*/ 1921172 h 3842344"/>
              <a:gd name="connsiteX4" fmla="*/ 1728674 w 1838848"/>
              <a:gd name="connsiteY4" fmla="*/ 5564 h 384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8848" h="3842344">
                <a:moveTo>
                  <a:pt x="1838848" y="0"/>
                </a:moveTo>
                <a:lnTo>
                  <a:pt x="1838848" y="3842344"/>
                </a:lnTo>
                <a:lnTo>
                  <a:pt x="1728674" y="3836781"/>
                </a:lnTo>
                <a:cubicBezTo>
                  <a:pt x="757704" y="3738173"/>
                  <a:pt x="0" y="2918159"/>
                  <a:pt x="0" y="1921172"/>
                </a:cubicBezTo>
                <a:cubicBezTo>
                  <a:pt x="0" y="924186"/>
                  <a:pt x="757704" y="104171"/>
                  <a:pt x="1728674" y="5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430081" y="2406422"/>
            <a:ext cx="3375025" cy="12001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30081" y="3654197"/>
            <a:ext cx="3375025" cy="92802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Further context</a:t>
            </a:r>
          </a:p>
          <a:p>
            <a:pPr lvl="0"/>
            <a:r>
              <a:rPr lang="en-US" dirty="0"/>
              <a:t>for number(s)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78637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Final slides -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/>
          </p:cNvPr>
          <p:cNvSpPr txBox="1"/>
          <p:nvPr/>
        </p:nvSpPr>
        <p:spPr>
          <a:xfrm>
            <a:off x="762000" y="2743201"/>
            <a:ext cx="3305907" cy="15388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  <a:spcAft>
                <a:spcPts val="1800"/>
              </a:spcAft>
            </a:pPr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contact: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2802268"/>
            <a:ext cx="4219575" cy="276810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and Last name</a:t>
            </a:r>
          </a:p>
          <a:p>
            <a:pPr lvl="0"/>
            <a:r>
              <a:rPr lang="en-US" dirty="0"/>
              <a:t>email@path.org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First and Last name</a:t>
            </a:r>
          </a:p>
          <a:p>
            <a:pPr lvl="0"/>
            <a:r>
              <a:rPr lang="en-US" dirty="0"/>
              <a:t>email@path.org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737" y="6257676"/>
            <a:ext cx="11131826" cy="461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87078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Final slides - closing sli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51" y="2977252"/>
            <a:ext cx="2105898" cy="8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7652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Final slides - closing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51" y="3016866"/>
            <a:ext cx="2105898" cy="8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5605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2737" y="6146358"/>
            <a:ext cx="11131826" cy="572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339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 ONLY: PATH 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/>
          </p:cNvPr>
          <p:cNvSpPr txBox="1">
            <a:spLocks noChangeArrowheads="1"/>
          </p:cNvSpPr>
          <p:nvPr/>
        </p:nvSpPr>
        <p:spPr bwMode="auto">
          <a:xfrm>
            <a:off x="1325563" y="557920"/>
            <a:ext cx="3290887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1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Colors</a:t>
            </a:r>
          </a:p>
        </p:txBody>
      </p:sp>
      <p:sp>
        <p:nvSpPr>
          <p:cNvPr id="45" name="TextBox 44">
            <a:extLst/>
          </p:cNvPr>
          <p:cNvSpPr txBox="1">
            <a:spLocks noChangeArrowheads="1"/>
          </p:cNvSpPr>
          <p:nvPr/>
        </p:nvSpPr>
        <p:spPr bwMode="auto">
          <a:xfrm>
            <a:off x="1320007" y="774787"/>
            <a:ext cx="205838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0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Hero</a:t>
            </a:r>
          </a:p>
        </p:txBody>
      </p:sp>
      <p:sp>
        <p:nvSpPr>
          <p:cNvPr id="46" name="TextBox 45">
            <a:extLst/>
          </p:cNvPr>
          <p:cNvSpPr txBox="1">
            <a:spLocks noChangeArrowheads="1"/>
          </p:cNvSpPr>
          <p:nvPr/>
        </p:nvSpPr>
        <p:spPr bwMode="auto">
          <a:xfrm>
            <a:off x="7524962" y="768402"/>
            <a:ext cx="205838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0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Typographic</a:t>
            </a:r>
          </a:p>
        </p:txBody>
      </p:sp>
      <p:sp>
        <p:nvSpPr>
          <p:cNvPr id="47" name="TextBox 46">
            <a:extLst/>
          </p:cNvPr>
          <p:cNvSpPr txBox="1">
            <a:spLocks noChangeArrowheads="1"/>
          </p:cNvSpPr>
          <p:nvPr/>
        </p:nvSpPr>
        <p:spPr bwMode="auto">
          <a:xfrm>
            <a:off x="4441975" y="774787"/>
            <a:ext cx="205838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0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backgrounds</a:t>
            </a:r>
          </a:p>
        </p:txBody>
      </p:sp>
      <p:sp>
        <p:nvSpPr>
          <p:cNvPr id="4" name="Rectangle 3">
            <a:extLst/>
          </p:cNvPr>
          <p:cNvSpPr/>
          <p:nvPr/>
        </p:nvSpPr>
        <p:spPr bwMode="auto">
          <a:xfrm>
            <a:off x="1327477" y="1065640"/>
            <a:ext cx="2927589" cy="2080937"/>
          </a:xfrm>
          <a:prstGeom prst="rect">
            <a:avLst/>
          </a:prstGeom>
          <a:solidFill>
            <a:srgbClr val="F7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PATH Red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246, 80, 80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F65050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441975" y="1065641"/>
            <a:ext cx="2911985" cy="2080936"/>
            <a:chOff x="5672138" y="1152160"/>
            <a:chExt cx="2042205" cy="2080936"/>
          </a:xfrm>
        </p:grpSpPr>
        <p:sp>
          <p:nvSpPr>
            <p:cNvPr id="6" name="Rectangle 5">
              <a:extLst/>
            </p:cNvPr>
            <p:cNvSpPr/>
            <p:nvPr/>
          </p:nvSpPr>
          <p:spPr bwMode="auto">
            <a:xfrm>
              <a:off x="5672138" y="1152160"/>
              <a:ext cx="2042205" cy="10342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rIns="0" bIns="0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PATH Light Gray</a:t>
              </a:r>
            </a:p>
            <a:p>
              <a:pPr>
                <a:defRPr/>
              </a:pP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RGB: 232, 234, 235</a:t>
              </a:r>
              <a:b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HEX: E8EAEB</a:t>
              </a:r>
            </a:p>
          </p:txBody>
        </p:sp>
        <p:sp>
          <p:nvSpPr>
            <p:cNvPr id="41" name="Rectangle 40">
              <a:extLst/>
            </p:cNvPr>
            <p:cNvSpPr/>
            <p:nvPr/>
          </p:nvSpPr>
          <p:spPr bwMode="auto">
            <a:xfrm>
              <a:off x="5672138" y="2265617"/>
              <a:ext cx="2042205" cy="96747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rIns="0" bIns="0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PATH Beige</a:t>
              </a:r>
            </a:p>
            <a:p>
              <a:pPr>
                <a:defRPr/>
              </a:pP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RGB: 244, 237, 231</a:t>
              </a:r>
              <a:b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HEX: F4EDE7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524962" y="1071815"/>
            <a:ext cx="2890429" cy="2080936"/>
            <a:chOff x="3512449" y="1152160"/>
            <a:chExt cx="2027087" cy="2080936"/>
          </a:xfrm>
        </p:grpSpPr>
        <p:sp>
          <p:nvSpPr>
            <p:cNvPr id="5" name="Rectangle 4">
              <a:extLst/>
            </p:cNvPr>
            <p:cNvSpPr/>
            <p:nvPr/>
          </p:nvSpPr>
          <p:spPr bwMode="auto">
            <a:xfrm>
              <a:off x="3512449" y="1152160"/>
              <a:ext cx="2027087" cy="1034294"/>
            </a:xfrm>
            <a:prstGeom prst="rect">
              <a:avLst/>
            </a:prstGeom>
            <a:solidFill>
              <a:srgbClr val="454E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rIns="0" bIns="0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PATH Gray</a:t>
              </a:r>
            </a:p>
            <a:p>
              <a:pPr>
                <a:defRPr/>
              </a:pP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RGB: 70, 79, 97</a:t>
              </a:r>
              <a:b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HEX: 464F60</a:t>
              </a:r>
            </a:p>
          </p:txBody>
        </p:sp>
        <p:sp>
          <p:nvSpPr>
            <p:cNvPr id="43" name="Rectangle 42">
              <a:extLst/>
            </p:cNvPr>
            <p:cNvSpPr/>
            <p:nvPr/>
          </p:nvSpPr>
          <p:spPr bwMode="auto">
            <a:xfrm>
              <a:off x="3512449" y="2265617"/>
              <a:ext cx="2027087" cy="9674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rIns="0" bIns="0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Black</a:t>
              </a:r>
            </a:p>
            <a:p>
              <a:pPr>
                <a:defRPr/>
              </a:pP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RGB: 0, 0, 0</a:t>
              </a:r>
              <a:b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HEX: 000000</a:t>
              </a:r>
            </a:p>
          </p:txBody>
        </p:sp>
      </p:grpSp>
      <p:sp>
        <p:nvSpPr>
          <p:cNvPr id="44" name="TextBox 43">
            <a:extLst/>
          </p:cNvPr>
          <p:cNvSpPr txBox="1">
            <a:spLocks noChangeArrowheads="1"/>
          </p:cNvSpPr>
          <p:nvPr/>
        </p:nvSpPr>
        <p:spPr bwMode="auto">
          <a:xfrm>
            <a:off x="1327477" y="3540982"/>
            <a:ext cx="4692484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1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Colors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20007" y="3828359"/>
            <a:ext cx="9117700" cy="2199908"/>
            <a:chOff x="1320007" y="3638705"/>
            <a:chExt cx="3966706" cy="2616863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3322253" y="4592320"/>
              <a:ext cx="0" cy="1151467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1320007" y="3638705"/>
              <a:ext cx="3966706" cy="821046"/>
              <a:chOff x="7039149" y="3042090"/>
              <a:chExt cx="3966706" cy="821046"/>
            </a:xfrm>
          </p:grpSpPr>
          <p:sp>
            <p:nvSpPr>
              <p:cNvPr id="68" name="Rectangle 67">
                <a:extLst/>
              </p:cNvPr>
              <p:cNvSpPr/>
              <p:nvPr/>
            </p:nvSpPr>
            <p:spPr bwMode="auto">
              <a:xfrm>
                <a:off x="7039149" y="3042090"/>
                <a:ext cx="957716" cy="82104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Dark Red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168,</a:t>
                </a:r>
                <a:r>
                  <a:rPr lang="en-US" sz="600" baseline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0, 30</a:t>
                </a:r>
                <a:b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A8001E</a:t>
                </a:r>
              </a:p>
            </p:txBody>
          </p:sp>
          <p:sp>
            <p:nvSpPr>
              <p:cNvPr id="69" name="Rectangle 68">
                <a:extLst/>
              </p:cNvPr>
              <p:cNvSpPr/>
              <p:nvPr/>
            </p:nvSpPr>
            <p:spPr bwMode="auto">
              <a:xfrm>
                <a:off x="8043449" y="3047158"/>
                <a:ext cx="957716" cy="802137"/>
              </a:xfrm>
              <a:prstGeom prst="rect">
                <a:avLst/>
              </a:prstGeom>
              <a:solidFill>
                <a:srgbClr val="37379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Dark Purple</a:t>
                </a:r>
              </a:p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RGB: 55, 55, 155</a:t>
                </a:r>
                <a:b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HEX: 37379B</a:t>
                </a:r>
              </a:p>
            </p:txBody>
          </p:sp>
          <p:sp>
            <p:nvSpPr>
              <p:cNvPr id="70" name="Rectangle 69">
                <a:extLst/>
              </p:cNvPr>
              <p:cNvSpPr/>
              <p:nvPr/>
            </p:nvSpPr>
            <p:spPr bwMode="auto">
              <a:xfrm>
                <a:off x="9045794" y="3042090"/>
                <a:ext cx="957716" cy="802137"/>
              </a:xfrm>
              <a:prstGeom prst="rect">
                <a:avLst/>
              </a:prstGeom>
              <a:solidFill>
                <a:srgbClr val="005A8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Dark Teal</a:t>
                </a:r>
              </a:p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RGB: 0, 90, 135</a:t>
                </a:r>
                <a:b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HEX: 005A87</a:t>
                </a:r>
              </a:p>
            </p:txBody>
          </p:sp>
          <p:sp>
            <p:nvSpPr>
              <p:cNvPr id="71" name="Rectangle 70">
                <a:extLst/>
              </p:cNvPr>
              <p:cNvSpPr/>
              <p:nvPr/>
            </p:nvSpPr>
            <p:spPr bwMode="auto">
              <a:xfrm>
                <a:off x="10048139" y="3042090"/>
                <a:ext cx="957716" cy="802136"/>
              </a:xfrm>
              <a:prstGeom prst="rect">
                <a:avLst/>
              </a:prstGeom>
              <a:solidFill>
                <a:srgbClr val="056E2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Dark Green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5, 110, 35</a:t>
                </a:r>
                <a:b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056E23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320007" y="4538216"/>
              <a:ext cx="3966706" cy="821046"/>
              <a:chOff x="7039149" y="4184041"/>
              <a:chExt cx="3966706" cy="821046"/>
            </a:xfrm>
          </p:grpSpPr>
          <p:sp>
            <p:nvSpPr>
              <p:cNvPr id="73" name="Rectangle 72">
                <a:extLst/>
              </p:cNvPr>
              <p:cNvSpPr/>
              <p:nvPr/>
            </p:nvSpPr>
            <p:spPr bwMode="auto">
              <a:xfrm>
                <a:off x="7039149" y="4184041"/>
                <a:ext cx="957716" cy="82104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PATH Red</a:t>
                </a:r>
              </a:p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RGB: 246, 80, 80</a:t>
                </a:r>
                <a:b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HEX: F65050</a:t>
                </a:r>
              </a:p>
            </p:txBody>
          </p:sp>
          <p:sp>
            <p:nvSpPr>
              <p:cNvPr id="74" name="Rectangle 73">
                <a:extLst/>
              </p:cNvPr>
              <p:cNvSpPr/>
              <p:nvPr/>
            </p:nvSpPr>
            <p:spPr bwMode="auto">
              <a:xfrm>
                <a:off x="8043449" y="4189109"/>
                <a:ext cx="957716" cy="80213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Purple</a:t>
                </a:r>
              </a:p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RGB: 80, 80, 205</a:t>
                </a:r>
                <a:b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HEX: 5050CD</a:t>
                </a:r>
              </a:p>
            </p:txBody>
          </p:sp>
          <p:sp>
            <p:nvSpPr>
              <p:cNvPr id="75" name="Rectangle 74">
                <a:extLst/>
              </p:cNvPr>
              <p:cNvSpPr/>
              <p:nvPr/>
            </p:nvSpPr>
            <p:spPr bwMode="auto">
              <a:xfrm>
                <a:off x="9045794" y="4184041"/>
                <a:ext cx="957716" cy="80213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Teal</a:t>
                </a:r>
              </a:p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RGB: 0, 140, 155</a:t>
                </a:r>
                <a:b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HEX: 008C9B</a:t>
                </a:r>
              </a:p>
            </p:txBody>
          </p:sp>
          <p:sp>
            <p:nvSpPr>
              <p:cNvPr id="76" name="Rectangle 75">
                <a:extLst/>
              </p:cNvPr>
              <p:cNvSpPr/>
              <p:nvPr/>
            </p:nvSpPr>
            <p:spPr bwMode="auto">
              <a:xfrm>
                <a:off x="10048139" y="4184041"/>
                <a:ext cx="957716" cy="80213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Green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30, 175, 95</a:t>
                </a:r>
                <a:b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1EAF5F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1320007" y="5434522"/>
              <a:ext cx="3966706" cy="821046"/>
              <a:chOff x="7039149" y="5325993"/>
              <a:chExt cx="3966706" cy="821046"/>
            </a:xfrm>
          </p:grpSpPr>
          <p:sp>
            <p:nvSpPr>
              <p:cNvPr id="78" name="Rectangle 77">
                <a:extLst/>
              </p:cNvPr>
              <p:cNvSpPr/>
              <p:nvPr/>
            </p:nvSpPr>
            <p:spPr bwMode="auto">
              <a:xfrm>
                <a:off x="7039149" y="5325993"/>
                <a:ext cx="957716" cy="821046"/>
              </a:xfrm>
              <a:prstGeom prst="rect">
                <a:avLst/>
              </a:prstGeom>
              <a:solidFill>
                <a:srgbClr val="FBB9B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Pastel Red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251, 185, 185</a:t>
                </a:r>
                <a:b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FBB9B9</a:t>
                </a:r>
              </a:p>
            </p:txBody>
          </p:sp>
          <p:sp>
            <p:nvSpPr>
              <p:cNvPr id="79" name="Rectangle 78">
                <a:extLst/>
              </p:cNvPr>
              <p:cNvSpPr/>
              <p:nvPr/>
            </p:nvSpPr>
            <p:spPr bwMode="auto">
              <a:xfrm>
                <a:off x="8043449" y="5331061"/>
                <a:ext cx="957716" cy="802137"/>
              </a:xfrm>
              <a:prstGeom prst="rect">
                <a:avLst/>
              </a:prstGeom>
              <a:solidFill>
                <a:srgbClr val="FFE17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Pastel Yellow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255, 225, 120</a:t>
                </a:r>
                <a:b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FFE178</a:t>
                </a:r>
              </a:p>
            </p:txBody>
          </p:sp>
          <p:sp>
            <p:nvSpPr>
              <p:cNvPr id="80" name="Rectangle 79">
                <a:extLst/>
              </p:cNvPr>
              <p:cNvSpPr/>
              <p:nvPr/>
            </p:nvSpPr>
            <p:spPr bwMode="auto">
              <a:xfrm>
                <a:off x="9045794" y="5325993"/>
                <a:ext cx="957716" cy="802137"/>
              </a:xfrm>
              <a:prstGeom prst="rect">
                <a:avLst/>
              </a:prstGeom>
              <a:solidFill>
                <a:srgbClr val="99D1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Pastel Teal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153, 209, 215</a:t>
                </a:r>
                <a:b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99D1D7</a:t>
                </a:r>
              </a:p>
            </p:txBody>
          </p:sp>
          <p:sp>
            <p:nvSpPr>
              <p:cNvPr id="81" name="Rectangle 80">
                <a:extLst/>
              </p:cNvPr>
              <p:cNvSpPr/>
              <p:nvPr/>
            </p:nvSpPr>
            <p:spPr bwMode="auto">
              <a:xfrm>
                <a:off x="10048139" y="5325993"/>
                <a:ext cx="957716" cy="802137"/>
              </a:xfrm>
              <a:prstGeom prst="rect">
                <a:avLst/>
              </a:prstGeom>
              <a:solidFill>
                <a:srgbClr val="A5D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Pastel Green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165, 223, 191</a:t>
                </a:r>
                <a:b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A5DFBF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192112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 ONLY: PATH Data Vis 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/>
          </p:cNvPr>
          <p:cNvSpPr txBox="1">
            <a:spLocks noChangeArrowheads="1"/>
          </p:cNvSpPr>
          <p:nvPr/>
        </p:nvSpPr>
        <p:spPr bwMode="auto">
          <a:xfrm>
            <a:off x="1528763" y="972595"/>
            <a:ext cx="329088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1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Visualization Colors</a:t>
            </a:r>
          </a:p>
        </p:txBody>
      </p:sp>
      <p:sp>
        <p:nvSpPr>
          <p:cNvPr id="9" name="Rectangle 8">
            <a:extLst/>
          </p:cNvPr>
          <p:cNvSpPr/>
          <p:nvPr/>
        </p:nvSpPr>
        <p:spPr bwMode="auto">
          <a:xfrm>
            <a:off x="1523207" y="3881003"/>
            <a:ext cx="1085850" cy="756516"/>
          </a:xfrm>
          <a:prstGeom prst="rect">
            <a:avLst/>
          </a:prstGeom>
          <a:solidFill>
            <a:srgbClr val="FCDB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253, 220, 220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FDDCDC</a:t>
            </a:r>
          </a:p>
        </p:txBody>
      </p:sp>
      <p:sp>
        <p:nvSpPr>
          <p:cNvPr id="10" name="Rectangle 9">
            <a:extLst/>
          </p:cNvPr>
          <p:cNvSpPr/>
          <p:nvPr/>
        </p:nvSpPr>
        <p:spPr bwMode="auto">
          <a:xfrm>
            <a:off x="3737150" y="3881003"/>
            <a:ext cx="1085850" cy="756516"/>
          </a:xfrm>
          <a:prstGeom prst="rect">
            <a:avLst/>
          </a:prstGeom>
          <a:solidFill>
            <a:srgbClr val="FA9B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250, 155, 150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F99696</a:t>
            </a:r>
          </a:p>
        </p:txBody>
      </p:sp>
      <p:sp>
        <p:nvSpPr>
          <p:cNvPr id="11" name="Rectangle 10">
            <a:extLst/>
          </p:cNvPr>
          <p:cNvSpPr/>
          <p:nvPr/>
        </p:nvSpPr>
        <p:spPr bwMode="auto">
          <a:xfrm>
            <a:off x="8133232" y="3881003"/>
            <a:ext cx="1085850" cy="756516"/>
          </a:xfrm>
          <a:prstGeom prst="rect">
            <a:avLst/>
          </a:prstGeom>
          <a:solidFill>
            <a:srgbClr val="9330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147, 48, 48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933030</a:t>
            </a:r>
          </a:p>
        </p:txBody>
      </p:sp>
      <p:sp>
        <p:nvSpPr>
          <p:cNvPr id="12" name="Rectangle 11">
            <a:extLst/>
          </p:cNvPr>
          <p:cNvSpPr/>
          <p:nvPr/>
        </p:nvSpPr>
        <p:spPr bwMode="auto">
          <a:xfrm>
            <a:off x="5929166" y="3881003"/>
            <a:ext cx="1085850" cy="756516"/>
          </a:xfrm>
          <a:prstGeom prst="rect">
            <a:avLst/>
          </a:prstGeom>
          <a:solidFill>
            <a:srgbClr val="F6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246, 80, 80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F65050</a:t>
            </a:r>
          </a:p>
        </p:txBody>
      </p:sp>
      <p:sp>
        <p:nvSpPr>
          <p:cNvPr id="13" name="Rectangle 12">
            <a:extLst/>
          </p:cNvPr>
          <p:cNvSpPr/>
          <p:nvPr/>
        </p:nvSpPr>
        <p:spPr bwMode="auto">
          <a:xfrm>
            <a:off x="9238779" y="3881003"/>
            <a:ext cx="1085850" cy="756516"/>
          </a:xfrm>
          <a:prstGeom prst="rect">
            <a:avLst/>
          </a:prstGeom>
          <a:solidFill>
            <a:srgbClr val="622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98, 32, 32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622020</a:t>
            </a:r>
          </a:p>
        </p:txBody>
      </p:sp>
      <p:sp>
        <p:nvSpPr>
          <p:cNvPr id="14" name="Rectangle 13">
            <a:extLst/>
          </p:cNvPr>
          <p:cNvSpPr/>
          <p:nvPr/>
        </p:nvSpPr>
        <p:spPr bwMode="auto">
          <a:xfrm>
            <a:off x="4833158" y="3881003"/>
            <a:ext cx="1085850" cy="756516"/>
          </a:xfrm>
          <a:prstGeom prst="rect">
            <a:avLst/>
          </a:prstGeom>
          <a:solidFill>
            <a:srgbClr val="F772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247, 114, 114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F77272</a:t>
            </a:r>
          </a:p>
        </p:txBody>
      </p:sp>
      <p:sp>
        <p:nvSpPr>
          <p:cNvPr id="15" name="Rectangle 14">
            <a:extLst/>
          </p:cNvPr>
          <p:cNvSpPr/>
          <p:nvPr/>
        </p:nvSpPr>
        <p:spPr bwMode="auto">
          <a:xfrm>
            <a:off x="2625240" y="3881003"/>
            <a:ext cx="1085850" cy="756516"/>
          </a:xfrm>
          <a:prstGeom prst="rect">
            <a:avLst/>
          </a:prstGeom>
          <a:solidFill>
            <a:srgbClr val="FBBA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2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251, 185, 185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FBB9B9</a:t>
            </a:r>
          </a:p>
        </p:txBody>
      </p:sp>
      <p:sp>
        <p:nvSpPr>
          <p:cNvPr id="16" name="Rectangle 15">
            <a:extLst/>
          </p:cNvPr>
          <p:cNvSpPr/>
          <p:nvPr/>
        </p:nvSpPr>
        <p:spPr bwMode="auto">
          <a:xfrm>
            <a:off x="7031199" y="3881003"/>
            <a:ext cx="1085850" cy="756516"/>
          </a:xfrm>
          <a:prstGeom prst="rect">
            <a:avLst/>
          </a:prstGeom>
          <a:solidFill>
            <a:srgbClr val="C44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196, 64, 64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C44040  </a:t>
            </a:r>
          </a:p>
        </p:txBody>
      </p:sp>
      <p:sp>
        <p:nvSpPr>
          <p:cNvPr id="17" name="Rectangle 16">
            <a:extLst/>
          </p:cNvPr>
          <p:cNvSpPr/>
          <p:nvPr/>
        </p:nvSpPr>
        <p:spPr bwMode="auto">
          <a:xfrm>
            <a:off x="1523207" y="2925117"/>
            <a:ext cx="1085850" cy="756516"/>
          </a:xfrm>
          <a:prstGeom prst="rect">
            <a:avLst/>
          </a:prstGeom>
          <a:solidFill>
            <a:srgbClr val="D7ED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215, 237, 239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D7EDEF</a:t>
            </a:r>
          </a:p>
        </p:txBody>
      </p:sp>
      <p:sp>
        <p:nvSpPr>
          <p:cNvPr id="18" name="Rectangle 17">
            <a:extLst/>
          </p:cNvPr>
          <p:cNvSpPr/>
          <p:nvPr/>
        </p:nvSpPr>
        <p:spPr bwMode="auto">
          <a:xfrm>
            <a:off x="3737150" y="2925117"/>
            <a:ext cx="1085850" cy="756516"/>
          </a:xfrm>
          <a:prstGeom prst="rect">
            <a:avLst/>
          </a:prstGeom>
          <a:solidFill>
            <a:srgbClr val="66BA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102, 186, 195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66BAC3</a:t>
            </a:r>
          </a:p>
        </p:txBody>
      </p:sp>
      <p:sp>
        <p:nvSpPr>
          <p:cNvPr id="19" name="Rectangle 18">
            <a:extLst/>
          </p:cNvPr>
          <p:cNvSpPr/>
          <p:nvPr/>
        </p:nvSpPr>
        <p:spPr bwMode="auto">
          <a:xfrm>
            <a:off x="8134820" y="2922853"/>
            <a:ext cx="1085850" cy="758778"/>
          </a:xfrm>
          <a:prstGeom prst="rect">
            <a:avLst/>
          </a:prstGeom>
          <a:solidFill>
            <a:srgbClr val="005A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0, 90, 102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005A66</a:t>
            </a:r>
          </a:p>
        </p:txBody>
      </p:sp>
      <p:sp>
        <p:nvSpPr>
          <p:cNvPr id="20" name="Rectangle 19">
            <a:extLst/>
          </p:cNvPr>
          <p:cNvSpPr/>
          <p:nvPr/>
        </p:nvSpPr>
        <p:spPr bwMode="auto">
          <a:xfrm>
            <a:off x="5929166" y="2925117"/>
            <a:ext cx="1085850" cy="756516"/>
          </a:xfrm>
          <a:prstGeom prst="rect">
            <a:avLst/>
          </a:prstGeom>
          <a:solidFill>
            <a:srgbClr val="008C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0, 140, 155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008C9B</a:t>
            </a:r>
          </a:p>
        </p:txBody>
      </p:sp>
      <p:sp>
        <p:nvSpPr>
          <p:cNvPr id="21" name="Rectangle 20">
            <a:extLst/>
          </p:cNvPr>
          <p:cNvSpPr/>
          <p:nvPr/>
        </p:nvSpPr>
        <p:spPr bwMode="auto">
          <a:xfrm>
            <a:off x="9238779" y="2925117"/>
            <a:ext cx="1085850" cy="756516"/>
          </a:xfrm>
          <a:prstGeom prst="rect">
            <a:avLst/>
          </a:prstGeom>
          <a:solidFill>
            <a:srgbClr val="003A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0, 58, 70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003A46</a:t>
            </a:r>
          </a:p>
        </p:txBody>
      </p:sp>
      <p:sp>
        <p:nvSpPr>
          <p:cNvPr id="22" name="Rectangle 21">
            <a:extLst/>
          </p:cNvPr>
          <p:cNvSpPr/>
          <p:nvPr/>
        </p:nvSpPr>
        <p:spPr bwMode="auto">
          <a:xfrm>
            <a:off x="4833158" y="2925117"/>
            <a:ext cx="1085850" cy="756516"/>
          </a:xfrm>
          <a:prstGeom prst="rect">
            <a:avLst/>
          </a:prstGeom>
          <a:solidFill>
            <a:srgbClr val="32A3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50, 163, 175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32A3AF</a:t>
            </a:r>
          </a:p>
        </p:txBody>
      </p:sp>
      <p:sp>
        <p:nvSpPr>
          <p:cNvPr id="23" name="Rectangle 22">
            <a:extLst/>
          </p:cNvPr>
          <p:cNvSpPr/>
          <p:nvPr/>
        </p:nvSpPr>
        <p:spPr bwMode="auto">
          <a:xfrm>
            <a:off x="2625240" y="2925117"/>
            <a:ext cx="1085850" cy="756516"/>
          </a:xfrm>
          <a:prstGeom prst="rect">
            <a:avLst/>
          </a:prstGeom>
          <a:solidFill>
            <a:srgbClr val="B2D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2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178, 220, 225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B2DCE1</a:t>
            </a:r>
          </a:p>
        </p:txBody>
      </p:sp>
      <p:sp>
        <p:nvSpPr>
          <p:cNvPr id="24" name="Rectangle 23">
            <a:extLst/>
          </p:cNvPr>
          <p:cNvSpPr/>
          <p:nvPr/>
        </p:nvSpPr>
        <p:spPr bwMode="auto">
          <a:xfrm>
            <a:off x="7031199" y="2925117"/>
            <a:ext cx="1085850" cy="756516"/>
          </a:xfrm>
          <a:prstGeom prst="rect">
            <a:avLst/>
          </a:prstGeom>
          <a:solidFill>
            <a:srgbClr val="0070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0, 112, 124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00707C</a:t>
            </a:r>
          </a:p>
        </p:txBody>
      </p:sp>
      <p:sp>
        <p:nvSpPr>
          <p:cNvPr id="25" name="Rectangle 24">
            <a:extLst/>
          </p:cNvPr>
          <p:cNvSpPr/>
          <p:nvPr/>
        </p:nvSpPr>
        <p:spPr bwMode="auto">
          <a:xfrm>
            <a:off x="1523207" y="1244069"/>
            <a:ext cx="1085850" cy="756516"/>
          </a:xfrm>
          <a:prstGeom prst="rect">
            <a:avLst/>
          </a:prstGeom>
          <a:solidFill>
            <a:srgbClr val="DDDC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Purple Tint 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220, 220, 245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DDDCF5</a:t>
            </a:r>
          </a:p>
        </p:txBody>
      </p:sp>
      <p:sp>
        <p:nvSpPr>
          <p:cNvPr id="26" name="Rectangle 25">
            <a:extLst/>
          </p:cNvPr>
          <p:cNvSpPr/>
          <p:nvPr/>
        </p:nvSpPr>
        <p:spPr bwMode="auto">
          <a:xfrm>
            <a:off x="3737150" y="1244069"/>
            <a:ext cx="1085850" cy="756516"/>
          </a:xfrm>
          <a:prstGeom prst="rect">
            <a:avLst/>
          </a:prstGeom>
          <a:solidFill>
            <a:srgbClr val="9697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b="1" dirty="0">
                <a:solidFill>
                  <a:srgbClr val="0038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Purple Tint </a:t>
            </a: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150, 150, 225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9697E2</a:t>
            </a:r>
          </a:p>
        </p:txBody>
      </p:sp>
      <p:sp>
        <p:nvSpPr>
          <p:cNvPr id="27" name="Rectangle 26">
            <a:extLst/>
          </p:cNvPr>
          <p:cNvSpPr/>
          <p:nvPr/>
        </p:nvSpPr>
        <p:spPr bwMode="auto">
          <a:xfrm>
            <a:off x="8133232" y="1244069"/>
            <a:ext cx="1085850" cy="756516"/>
          </a:xfrm>
          <a:prstGeom prst="rect">
            <a:avLst/>
          </a:prstGeom>
          <a:solidFill>
            <a:srgbClr val="2F2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Data Vis Purple Tint 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48, 48, 123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2F2F7B</a:t>
            </a:r>
          </a:p>
        </p:txBody>
      </p:sp>
      <p:sp>
        <p:nvSpPr>
          <p:cNvPr id="28" name="Rectangle 27">
            <a:extLst/>
          </p:cNvPr>
          <p:cNvSpPr/>
          <p:nvPr/>
        </p:nvSpPr>
        <p:spPr bwMode="auto">
          <a:xfrm>
            <a:off x="5929166" y="1244069"/>
            <a:ext cx="1085850" cy="7565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Data Vis Purple Tint 5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80, 80, 205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5050CD</a:t>
            </a:r>
          </a:p>
        </p:txBody>
      </p:sp>
      <p:sp>
        <p:nvSpPr>
          <p:cNvPr id="29" name="Rectangle 28">
            <a:extLst/>
          </p:cNvPr>
          <p:cNvSpPr/>
          <p:nvPr/>
        </p:nvSpPr>
        <p:spPr bwMode="auto">
          <a:xfrm>
            <a:off x="9238779" y="1244069"/>
            <a:ext cx="1085850" cy="756516"/>
          </a:xfrm>
          <a:prstGeom prst="rect">
            <a:avLst/>
          </a:prstGeom>
          <a:solidFill>
            <a:srgbClr val="1F20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Data Vis Purple Tint 8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32, 32, 82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1F2052</a:t>
            </a:r>
          </a:p>
        </p:txBody>
      </p:sp>
      <p:sp>
        <p:nvSpPr>
          <p:cNvPr id="30" name="Rectangle 29">
            <a:extLst/>
          </p:cNvPr>
          <p:cNvSpPr/>
          <p:nvPr/>
        </p:nvSpPr>
        <p:spPr bwMode="auto">
          <a:xfrm>
            <a:off x="4833158" y="1244069"/>
            <a:ext cx="1085850" cy="756516"/>
          </a:xfrm>
          <a:prstGeom prst="rect">
            <a:avLst/>
          </a:prstGeom>
          <a:solidFill>
            <a:srgbClr val="7272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Data Vis Purple Tint 4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114, 114, 215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7272D7</a:t>
            </a:r>
          </a:p>
        </p:txBody>
      </p:sp>
      <p:sp>
        <p:nvSpPr>
          <p:cNvPr id="31" name="Rectangle 30">
            <a:extLst/>
          </p:cNvPr>
          <p:cNvSpPr/>
          <p:nvPr/>
        </p:nvSpPr>
        <p:spPr bwMode="auto">
          <a:xfrm>
            <a:off x="2625240" y="1244069"/>
            <a:ext cx="1085850" cy="756516"/>
          </a:xfrm>
          <a:prstGeom prst="rect">
            <a:avLst/>
          </a:prstGeom>
          <a:solidFill>
            <a:srgbClr val="B9B9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Purple Tint 2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185, 185, 225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B9B9EB</a:t>
            </a:r>
          </a:p>
        </p:txBody>
      </p:sp>
      <p:sp>
        <p:nvSpPr>
          <p:cNvPr id="32" name="Rectangle 31">
            <a:extLst/>
          </p:cNvPr>
          <p:cNvSpPr/>
          <p:nvPr/>
        </p:nvSpPr>
        <p:spPr bwMode="auto">
          <a:xfrm>
            <a:off x="7031199" y="1244069"/>
            <a:ext cx="1085850" cy="756516"/>
          </a:xfrm>
          <a:prstGeom prst="rect">
            <a:avLst/>
          </a:prstGeom>
          <a:solidFill>
            <a:srgbClr val="4040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Data Vis Purple Tint 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64, 64, 164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4040A4</a:t>
            </a:r>
          </a:p>
        </p:txBody>
      </p:sp>
      <p:sp>
        <p:nvSpPr>
          <p:cNvPr id="33" name="Rectangle 32">
            <a:extLst/>
          </p:cNvPr>
          <p:cNvSpPr/>
          <p:nvPr/>
        </p:nvSpPr>
        <p:spPr bwMode="auto">
          <a:xfrm>
            <a:off x="1523207" y="2084593"/>
            <a:ext cx="1085850" cy="756516"/>
          </a:xfrm>
          <a:prstGeom prst="rect">
            <a:avLst/>
          </a:prstGeom>
          <a:solidFill>
            <a:srgbClr val="D3F0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210, 239, 223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D3F0DF</a:t>
            </a:r>
          </a:p>
        </p:txBody>
      </p:sp>
      <p:sp>
        <p:nvSpPr>
          <p:cNvPr id="34" name="Rectangle 33">
            <a:extLst/>
          </p:cNvPr>
          <p:cNvSpPr/>
          <p:nvPr/>
        </p:nvSpPr>
        <p:spPr bwMode="auto">
          <a:xfrm>
            <a:off x="3737150" y="2084593"/>
            <a:ext cx="1085850" cy="756516"/>
          </a:xfrm>
          <a:prstGeom prst="rect">
            <a:avLst/>
          </a:prstGeom>
          <a:solidFill>
            <a:srgbClr val="78CF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120, 207, 159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78CF9F</a:t>
            </a:r>
          </a:p>
        </p:txBody>
      </p:sp>
      <p:sp>
        <p:nvSpPr>
          <p:cNvPr id="35" name="Rectangle 34">
            <a:extLst/>
          </p:cNvPr>
          <p:cNvSpPr/>
          <p:nvPr/>
        </p:nvSpPr>
        <p:spPr bwMode="auto">
          <a:xfrm>
            <a:off x="8133232" y="2084593"/>
            <a:ext cx="1085850" cy="756516"/>
          </a:xfrm>
          <a:prstGeom prst="rect">
            <a:avLst/>
          </a:prstGeom>
          <a:solidFill>
            <a:srgbClr val="1269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18, 105, 57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126939</a:t>
            </a:r>
          </a:p>
        </p:txBody>
      </p:sp>
      <p:sp>
        <p:nvSpPr>
          <p:cNvPr id="36" name="Rectangle 35">
            <a:extLst/>
          </p:cNvPr>
          <p:cNvSpPr/>
          <p:nvPr/>
        </p:nvSpPr>
        <p:spPr bwMode="auto">
          <a:xfrm>
            <a:off x="5929166" y="2084593"/>
            <a:ext cx="1085850" cy="756516"/>
          </a:xfrm>
          <a:prstGeom prst="rect">
            <a:avLst/>
          </a:prstGeom>
          <a:solidFill>
            <a:srgbClr val="1EAF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30, 175, 95</a:t>
            </a:r>
            <a:b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1EAF5F</a:t>
            </a:r>
          </a:p>
        </p:txBody>
      </p:sp>
      <p:sp>
        <p:nvSpPr>
          <p:cNvPr id="37" name="Rectangle 36">
            <a:extLst/>
          </p:cNvPr>
          <p:cNvSpPr/>
          <p:nvPr/>
        </p:nvSpPr>
        <p:spPr bwMode="auto">
          <a:xfrm>
            <a:off x="9238779" y="2084593"/>
            <a:ext cx="1085850" cy="756516"/>
          </a:xfrm>
          <a:prstGeom prst="rect">
            <a:avLst/>
          </a:prstGeom>
          <a:solidFill>
            <a:srgbClr val="0B46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RGB:12, 70, 38</a:t>
            </a:r>
            <a:b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0B4625</a:t>
            </a:r>
          </a:p>
        </p:txBody>
      </p:sp>
      <p:sp>
        <p:nvSpPr>
          <p:cNvPr id="38" name="Rectangle 37">
            <a:extLst/>
          </p:cNvPr>
          <p:cNvSpPr/>
          <p:nvPr/>
        </p:nvSpPr>
        <p:spPr bwMode="auto">
          <a:xfrm>
            <a:off x="4833158" y="2084593"/>
            <a:ext cx="1085850" cy="756516"/>
          </a:xfrm>
          <a:prstGeom prst="rect">
            <a:avLst/>
          </a:prstGeom>
          <a:solidFill>
            <a:srgbClr val="4ABF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4</a:t>
            </a:r>
          </a:p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74, 191, 126</a:t>
            </a:r>
            <a:b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4ABF7E</a:t>
            </a:r>
          </a:p>
        </p:txBody>
      </p:sp>
      <p:sp>
        <p:nvSpPr>
          <p:cNvPr id="39" name="Rectangle 38">
            <a:extLst/>
          </p:cNvPr>
          <p:cNvSpPr/>
          <p:nvPr/>
        </p:nvSpPr>
        <p:spPr bwMode="auto">
          <a:xfrm>
            <a:off x="2625240" y="2084593"/>
            <a:ext cx="1085850" cy="756516"/>
          </a:xfrm>
          <a:prstGeom prst="rect">
            <a:avLst/>
          </a:prstGeom>
          <a:solidFill>
            <a:srgbClr val="A6D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2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165, 223, 191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A6DFBF</a:t>
            </a:r>
          </a:p>
        </p:txBody>
      </p:sp>
      <p:sp>
        <p:nvSpPr>
          <p:cNvPr id="40" name="Rectangle 39">
            <a:extLst/>
          </p:cNvPr>
          <p:cNvSpPr/>
          <p:nvPr/>
        </p:nvSpPr>
        <p:spPr bwMode="auto">
          <a:xfrm>
            <a:off x="7031199" y="2084593"/>
            <a:ext cx="1085850" cy="756516"/>
          </a:xfrm>
          <a:prstGeom prst="rect">
            <a:avLst/>
          </a:prstGeom>
          <a:solidFill>
            <a:srgbClr val="188C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24, 140, 76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188C4B </a:t>
            </a:r>
          </a:p>
        </p:txBody>
      </p:sp>
      <p:sp>
        <p:nvSpPr>
          <p:cNvPr id="53" name="Rectangle 52">
            <a:extLst/>
          </p:cNvPr>
          <p:cNvSpPr/>
          <p:nvPr/>
        </p:nvSpPr>
        <p:spPr bwMode="auto">
          <a:xfrm>
            <a:off x="1523207" y="4728471"/>
            <a:ext cx="1085850" cy="756516"/>
          </a:xfrm>
          <a:prstGeom prst="rect">
            <a:avLst/>
          </a:prstGeom>
          <a:solidFill>
            <a:srgbClr val="E8EA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232,234,235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E8EAEB</a:t>
            </a:r>
          </a:p>
        </p:txBody>
      </p:sp>
      <p:sp>
        <p:nvSpPr>
          <p:cNvPr id="54" name="Rectangle 53">
            <a:extLst/>
          </p:cNvPr>
          <p:cNvSpPr/>
          <p:nvPr/>
        </p:nvSpPr>
        <p:spPr bwMode="auto">
          <a:xfrm>
            <a:off x="3737150" y="4728471"/>
            <a:ext cx="1085850" cy="756516"/>
          </a:xfrm>
          <a:prstGeom prst="rect">
            <a:avLst/>
          </a:prstGeom>
          <a:solidFill>
            <a:srgbClr val="B5B8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181,184,191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B5B8BF</a:t>
            </a:r>
          </a:p>
        </p:txBody>
      </p:sp>
      <p:sp>
        <p:nvSpPr>
          <p:cNvPr id="55" name="Rectangle 54">
            <a:extLst/>
          </p:cNvPr>
          <p:cNvSpPr/>
          <p:nvPr/>
        </p:nvSpPr>
        <p:spPr bwMode="auto">
          <a:xfrm>
            <a:off x="8133232" y="4728471"/>
            <a:ext cx="1085850" cy="756516"/>
          </a:xfrm>
          <a:prstGeom prst="rect">
            <a:avLst/>
          </a:prstGeom>
          <a:solidFill>
            <a:srgbClr val="383F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56, 63, 76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383F4C</a:t>
            </a:r>
          </a:p>
        </p:txBody>
      </p:sp>
      <p:sp>
        <p:nvSpPr>
          <p:cNvPr id="56" name="Rectangle 55">
            <a:extLst/>
          </p:cNvPr>
          <p:cNvSpPr/>
          <p:nvPr/>
        </p:nvSpPr>
        <p:spPr bwMode="auto">
          <a:xfrm>
            <a:off x="5929166" y="4728471"/>
            <a:ext cx="1085850" cy="756516"/>
          </a:xfrm>
          <a:prstGeom prst="rect">
            <a:avLst/>
          </a:prstGeom>
          <a:solidFill>
            <a:srgbClr val="6A72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106,114,127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6B727F</a:t>
            </a:r>
          </a:p>
        </p:txBody>
      </p:sp>
      <p:sp>
        <p:nvSpPr>
          <p:cNvPr id="57" name="Rectangle 56">
            <a:extLst/>
          </p:cNvPr>
          <p:cNvSpPr/>
          <p:nvPr/>
        </p:nvSpPr>
        <p:spPr bwMode="auto">
          <a:xfrm>
            <a:off x="9238779" y="4728471"/>
            <a:ext cx="1085850" cy="756516"/>
          </a:xfrm>
          <a:prstGeom prst="rect">
            <a:avLst/>
          </a:prstGeom>
          <a:solidFill>
            <a:srgbClr val="2A2F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42,47,57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2A2F39</a:t>
            </a:r>
          </a:p>
        </p:txBody>
      </p:sp>
      <p:sp>
        <p:nvSpPr>
          <p:cNvPr id="58" name="Rectangle 57">
            <a:extLst/>
          </p:cNvPr>
          <p:cNvSpPr/>
          <p:nvPr/>
        </p:nvSpPr>
        <p:spPr bwMode="auto">
          <a:xfrm>
            <a:off x="4833158" y="4728471"/>
            <a:ext cx="1085850" cy="756516"/>
          </a:xfrm>
          <a:prstGeom prst="rect">
            <a:avLst/>
          </a:prstGeom>
          <a:solidFill>
            <a:srgbClr val="9095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144,149,159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90959F</a:t>
            </a:r>
          </a:p>
        </p:txBody>
      </p:sp>
      <p:sp>
        <p:nvSpPr>
          <p:cNvPr id="59" name="Rectangle 58">
            <a:extLst/>
          </p:cNvPr>
          <p:cNvSpPr/>
          <p:nvPr/>
        </p:nvSpPr>
        <p:spPr bwMode="auto">
          <a:xfrm>
            <a:off x="2625240" y="4728471"/>
            <a:ext cx="1085850" cy="756516"/>
          </a:xfrm>
          <a:prstGeom prst="rect">
            <a:avLst/>
          </a:prstGeom>
          <a:solidFill>
            <a:srgbClr val="DADB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2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218,219,223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DADBDF</a:t>
            </a:r>
          </a:p>
        </p:txBody>
      </p:sp>
      <p:sp>
        <p:nvSpPr>
          <p:cNvPr id="60" name="Rectangle 59">
            <a:extLst/>
          </p:cNvPr>
          <p:cNvSpPr/>
          <p:nvPr/>
        </p:nvSpPr>
        <p:spPr bwMode="auto">
          <a:xfrm>
            <a:off x="7031199" y="4728471"/>
            <a:ext cx="1085850" cy="756516"/>
          </a:xfrm>
          <a:prstGeom prst="rect">
            <a:avLst/>
          </a:prstGeom>
          <a:solidFill>
            <a:srgbClr val="464F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168,0,30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464F61 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18643" y="2357203"/>
            <a:ext cx="2437563" cy="2112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  <a:latin typeface="+mn-lt"/>
              </a:rPr>
              <a:t>Priority Data Vis colors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1343072" y="1244069"/>
            <a:ext cx="0" cy="2454372"/>
          </a:xfrm>
          <a:prstGeom prst="line">
            <a:avLst/>
          </a:prstGeom>
          <a:ln w="9525">
            <a:solidFill>
              <a:srgbClr val="454E60"/>
            </a:solidFill>
            <a:headEnd type="triangl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356216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9A6D-0B97-BC46-9DBE-20362DFC9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1C315-1B24-204C-90B0-80ED8A8DF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E090D-2E0B-784E-9114-B09D73B9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A1CFB-5C06-9E40-839D-40EB173BBA45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66A80-6C21-D645-BCAB-0740B6E4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3FC34-B005-EC4C-A586-D37DA8EB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EC7F-E46E-B941-8F59-1E37F3FD9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4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2A93-FE35-2242-81DA-7B198EF3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53BE1-105F-BC4B-B590-3AADA6561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665C6-9EDC-8E4D-A5F8-AA94AC572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7A1A9-DCFF-9741-A378-8FA0924B9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A1CFB-5C06-9E40-839D-40EB173BBA45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BB185-EFC7-D44C-AC30-50D083E4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A0F55-1D6C-084E-8E73-8DC1B683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EC7F-E46E-B941-8F59-1E37F3FD9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04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TH: Bas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480">
          <p15:clr>
            <a:srgbClr val="FBAE40"/>
          </p15:clr>
        </p15:guide>
        <p15:guide id="2" pos="7232">
          <p15:clr>
            <a:srgbClr val="FBAE40"/>
          </p15:clr>
        </p15:guide>
        <p15:guide id="18" orient="horz" pos="3960">
          <p15:clr>
            <a:srgbClr val="FBAE40"/>
          </p15:clr>
        </p15:guide>
        <p15:guide id="19" orient="horz" pos="360">
          <p15:clr>
            <a:srgbClr val="FBAE40"/>
          </p15:clr>
        </p15:guide>
        <p15:guide id="20" orient="horz" pos="1272">
          <p15:clr>
            <a:srgbClr val="FBAE40"/>
          </p15:clr>
        </p15:guide>
        <p15:guide id="21" orient="horz" pos="2184">
          <p15:clr>
            <a:srgbClr val="FBAE40"/>
          </p15:clr>
        </p15:guide>
        <p15:guide id="22" orient="horz" pos="1224">
          <p15:clr>
            <a:srgbClr val="FBAE40"/>
          </p15:clr>
        </p15:guide>
        <p15:guide id="23" orient="horz" pos="2136">
          <p15:clr>
            <a:srgbClr val="FBAE40"/>
          </p15:clr>
        </p15:guide>
        <p15:guide id="24" orient="horz" pos="3048">
          <p15:clr>
            <a:srgbClr val="FBAE40"/>
          </p15:clr>
        </p15:guide>
        <p15:guide id="25" orient="horz" pos="3096">
          <p15:clr>
            <a:srgbClr val="FBAE40"/>
          </p15:clr>
        </p15:guide>
        <p15:guide id="26" pos="1248">
          <p15:clr>
            <a:srgbClr val="FBAE40"/>
          </p15:clr>
        </p15:guide>
        <p15:guide id="27" pos="1344">
          <p15:clr>
            <a:srgbClr val="FBAE40"/>
          </p15:clr>
        </p15:guide>
        <p15:guide id="28" pos="2080">
          <p15:clr>
            <a:srgbClr val="FBAE40"/>
          </p15:clr>
        </p15:guide>
        <p15:guide id="29" pos="2176">
          <p15:clr>
            <a:srgbClr val="FBAE40"/>
          </p15:clr>
        </p15:guide>
        <p15:guide id="30" pos="2944">
          <p15:clr>
            <a:srgbClr val="FBAE40"/>
          </p15:clr>
        </p15:guide>
        <p15:guide id="31" pos="3040">
          <p15:clr>
            <a:srgbClr val="FBAE40"/>
          </p15:clr>
        </p15:guide>
        <p15:guide id="32" pos="3808">
          <p15:clr>
            <a:srgbClr val="FBAE40"/>
          </p15:clr>
        </p15:guide>
        <p15:guide id="33" pos="3904">
          <p15:clr>
            <a:srgbClr val="FBAE40"/>
          </p15:clr>
        </p15:guide>
        <p15:guide id="34" pos="4672">
          <p15:clr>
            <a:srgbClr val="FBAE40"/>
          </p15:clr>
        </p15:guide>
        <p15:guide id="35" pos="4768">
          <p15:clr>
            <a:srgbClr val="FBAE40"/>
          </p15:clr>
        </p15:guide>
        <p15:guide id="36" pos="5504">
          <p15:clr>
            <a:srgbClr val="FBAE40"/>
          </p15:clr>
        </p15:guide>
        <p15:guide id="37" pos="5600">
          <p15:clr>
            <a:srgbClr val="FBAE40"/>
          </p15:clr>
        </p15:guide>
        <p15:guide id="38" pos="6464">
          <p15:clr>
            <a:srgbClr val="FBAE40"/>
          </p15:clr>
        </p15:guide>
        <p15:guide id="39" pos="6368">
          <p15:clr>
            <a:srgbClr val="FBAE40"/>
          </p15:clr>
        </p15:guide>
        <p15:guide id="40" orient="horz" pos="768">
          <p15:clr>
            <a:srgbClr val="FBAE40"/>
          </p15:clr>
        </p15:guide>
        <p15:guide id="41" orient="horz" pos="816">
          <p15:clr>
            <a:srgbClr val="FBAE40"/>
          </p15:clr>
        </p15:guide>
        <p15:guide id="42" orient="horz" pos="1680">
          <p15:clr>
            <a:srgbClr val="FBAE40"/>
          </p15:clr>
        </p15:guide>
        <p15:guide id="43" orient="horz" pos="1728">
          <p15:clr>
            <a:srgbClr val="FBAE40"/>
          </p15:clr>
        </p15:guide>
        <p15:guide id="44" orient="horz" pos="2592">
          <p15:clr>
            <a:srgbClr val="FBAE40"/>
          </p15:clr>
        </p15:guide>
        <p15:guide id="45" orient="horz" pos="2640">
          <p15:clr>
            <a:srgbClr val="FBAE40"/>
          </p15:clr>
        </p15:guide>
        <p15:guide id="46" orient="horz" pos="3504">
          <p15:clr>
            <a:srgbClr val="FBAE40"/>
          </p15:clr>
        </p15:guide>
        <p15:guide id="47" orient="horz" pos="3552">
          <p15:clr>
            <a:srgbClr val="FBAE40"/>
          </p15:clr>
        </p15:guide>
        <p15:guide id="48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OC,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80138" y="4767068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680138" y="5404680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737" y="6257676"/>
            <a:ext cx="11131826" cy="461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680138" y="3486324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-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680138" y="4123487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3486324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124644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4767068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762000" y="5404680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743591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OC,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931587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80138" y="931587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-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1569907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80138" y="4767068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213562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680138" y="5404680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2849943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2737" y="6257676"/>
            <a:ext cx="11131826" cy="461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680138" y="3486324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680138" y="4123487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680138" y="2849943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680138" y="1569907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680138" y="2213562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3486324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124644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4767068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762000" y="5404680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7199557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38200"/>
            <a:ext cx="8829545" cy="28194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Section title – Arial 48 pt. white. Text goes here.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2392"/>
            <a:ext cx="12192000" cy="8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706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urp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2392"/>
            <a:ext cx="12191999" cy="850286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38200"/>
            <a:ext cx="8829545" cy="28194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Section title – Arial 48 pt. white. Text goes here.</a:t>
            </a:r>
          </a:p>
        </p:txBody>
      </p:sp>
    </p:spTree>
    <p:extLst>
      <p:ext uri="{BB962C8B-B14F-4D97-AF65-F5344CB8AC3E}">
        <p14:creationId xmlns:p14="http://schemas.microsoft.com/office/powerpoint/2010/main" val="139601019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0786526" y="6286500"/>
            <a:ext cx="685309" cy="294957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762000" y="838199"/>
            <a:ext cx="10591800" cy="10424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609585" rtl="0" eaLnBrk="1" fontAlgn="base" latinLnBrk="0" hangingPunct="1">
              <a:lnSpc>
                <a:spcPts val="4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6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H1 – Arial 32 pt. red: Either across two columns or one column. The header can fit on two lines if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2000" y="2019299"/>
            <a:ext cx="10591800" cy="4157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Body text – Arial 16 pt., black, 18 pt. paragraph spacing after </a:t>
            </a:r>
          </a:p>
          <a:p>
            <a:pPr lvl="1"/>
            <a:r>
              <a:rPr lang="en-US" dirty="0"/>
              <a:t>Bullets – Arial 16 pt., black, 6 pt. paragraph spacing after. Last bullet - 18 pt. paragraph spacing after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3149" y="6460651"/>
            <a:ext cx="4114800" cy="16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11" name="Date Placeholder 8"/>
          <p:cNvSpPr>
            <a:spLocks noGrp="1"/>
          </p:cNvSpPr>
          <p:nvPr>
            <p:ph type="dt" sz="half" idx="2"/>
          </p:nvPr>
        </p:nvSpPr>
        <p:spPr>
          <a:xfrm>
            <a:off x="764623" y="402517"/>
            <a:ext cx="4471852" cy="17373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62000" y="6460651"/>
            <a:ext cx="181149" cy="16459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8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</p:sldLayoutIdLst>
  <p:transition spd="med">
    <p:fade/>
  </p:transition>
  <p:txStyles>
    <p:titleStyle>
      <a:lvl1pPr marL="0" marR="0" indent="0" algn="l" defTabSz="609585" rtl="0" eaLnBrk="1" fontAlgn="base" latinLnBrk="0" hangingPunct="1">
        <a:lnSpc>
          <a:spcPts val="4000"/>
        </a:lnSpc>
        <a:spcBef>
          <a:spcPct val="20000"/>
        </a:spcBef>
        <a:spcAft>
          <a:spcPts val="1800"/>
        </a:spcAft>
        <a:buClrTx/>
        <a:buSzTx/>
        <a:buFont typeface="Arial" panose="020B0604020202020204" pitchFamily="34" charset="0"/>
        <a:buNone/>
        <a:tabLst/>
        <a:defRPr sz="4267" b="1" kern="1200">
          <a:solidFill>
            <a:srgbClr val="454E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9pPr>
    </p:titleStyle>
    <p:bodyStyle>
      <a:lvl1pPr algn="l" defTabSz="609585" rtl="0" eaLnBrk="1" fontAlgn="base" hangingPunct="1">
        <a:spcBef>
          <a:spcPts val="0"/>
        </a:spcBef>
        <a:spcAft>
          <a:spcPts val="180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895335" indent="-285750" algn="l" defTabSz="609585" rtl="0" eaLnBrk="1" fontAlgn="base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504920" indent="-285750" algn="l" defTabSz="609585" rtl="0" eaLnBrk="1" fontAlgn="base" hangingPunct="1">
        <a:spcBef>
          <a:spcPct val="0"/>
        </a:spcBef>
        <a:spcAft>
          <a:spcPts val="60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828754" algn="l" defTabSz="609585" rtl="0" eaLnBrk="1" fontAlgn="base" hangingPunct="1">
        <a:spcBef>
          <a:spcPct val="20000"/>
        </a:spcBef>
        <a:spcAft>
          <a:spcPts val="60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438339" algn="l" defTabSz="609585" rtl="0" eaLnBrk="1" fontAlgn="base" hangingPunct="1">
        <a:spcBef>
          <a:spcPct val="20000"/>
        </a:spcBef>
        <a:spcAft>
          <a:spcPts val="60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orient="horz" pos="2160">
          <p15:clr>
            <a:srgbClr val="5ACBF0"/>
          </p15:clr>
        </p15:guide>
        <p15:guide id="3" pos="480">
          <p15:clr>
            <a:srgbClr val="FDE53C"/>
          </p15:clr>
        </p15:guide>
        <p15:guide id="4" orient="horz" pos="3744">
          <p15:clr>
            <a:srgbClr val="FDE53C"/>
          </p15:clr>
        </p15:guide>
        <p15:guide id="5" orient="horz" pos="528">
          <p15:clr>
            <a:srgbClr val="FDE53C"/>
          </p15:clr>
        </p15:guide>
        <p15:guide id="6" pos="7224">
          <p15:clr>
            <a:srgbClr val="FDE53C"/>
          </p15:clr>
        </p15:guide>
        <p15:guide id="7" orient="horz" pos="1272">
          <p15:clr>
            <a:srgbClr val="FDE53C"/>
          </p15:clr>
        </p15:guide>
        <p15:guide id="8" pos="3984">
          <p15:clr>
            <a:srgbClr val="FDE53C"/>
          </p15:clr>
        </p15:guide>
        <p15:guide id="9" pos="3696">
          <p15:clr>
            <a:srgbClr val="FDE53C"/>
          </p15:clr>
        </p15:guide>
        <p15:guide id="10" orient="horz" pos="4152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F265E2-BBBD-134D-A930-00E50AFF6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875631"/>
            <a:ext cx="994416" cy="4186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DE51C0-E501-2541-8F50-FF940D3576EC}"/>
              </a:ext>
            </a:extLst>
          </p:cNvPr>
          <p:cNvSpPr txBox="1"/>
          <p:nvPr/>
        </p:nvSpPr>
        <p:spPr>
          <a:xfrm>
            <a:off x="762001" y="571501"/>
            <a:ext cx="2001565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900" b="1">
                <a:latin typeface="Arial"/>
                <a:cs typeface="Arial"/>
              </a:rPr>
              <a:t>March 2019</a:t>
            </a:r>
            <a:endParaRPr 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/>
          </p:cNvPr>
          <p:cNvSpPr>
            <a:spLocks noChangeAspect="1"/>
          </p:cNvSpPr>
          <p:nvPr/>
        </p:nvSpPr>
        <p:spPr>
          <a:xfrm>
            <a:off x="8312150" y="1"/>
            <a:ext cx="2927350" cy="1456267"/>
          </a:xfrm>
          <a:prstGeom prst="rect">
            <a:avLst/>
          </a:prstGeom>
          <a:solidFill>
            <a:srgbClr val="F84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: Shape 10"/>
          <p:cNvSpPr>
            <a:spLocks noChangeAspect="1"/>
          </p:cNvSpPr>
          <p:nvPr/>
        </p:nvSpPr>
        <p:spPr>
          <a:xfrm>
            <a:off x="8312151" y="1760840"/>
            <a:ext cx="2926083" cy="3389377"/>
          </a:xfrm>
          <a:custGeom>
            <a:avLst/>
            <a:gdLst>
              <a:gd name="connsiteX0" fmla="*/ 1097281 w 2194562"/>
              <a:gd name="connsiteY0" fmla="*/ 0 h 2542032"/>
              <a:gd name="connsiteX1" fmla="*/ 2194561 w 2194562"/>
              <a:gd name="connsiteY1" fmla="*/ 548640 h 2542032"/>
              <a:gd name="connsiteX2" fmla="*/ 2194562 w 2194562"/>
              <a:gd name="connsiteY2" fmla="*/ 548640 h 2542032"/>
              <a:gd name="connsiteX3" fmla="*/ 2194562 w 2194562"/>
              <a:gd name="connsiteY3" fmla="*/ 1993392 h 2542032"/>
              <a:gd name="connsiteX4" fmla="*/ 2194560 w 2194562"/>
              <a:gd name="connsiteY4" fmla="*/ 1993392 h 2542032"/>
              <a:gd name="connsiteX5" fmla="*/ 1097280 w 2194562"/>
              <a:gd name="connsiteY5" fmla="*/ 2542032 h 2542032"/>
              <a:gd name="connsiteX6" fmla="*/ 0 w 2194562"/>
              <a:gd name="connsiteY6" fmla="*/ 1993392 h 2542032"/>
              <a:gd name="connsiteX7" fmla="*/ 1 w 2194562"/>
              <a:gd name="connsiteY7" fmla="*/ 1993392 h 2542032"/>
              <a:gd name="connsiteX8" fmla="*/ 1 w 2194562"/>
              <a:gd name="connsiteY8" fmla="*/ 54864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2" h="2542032">
                <a:moveTo>
                  <a:pt x="1097281" y="0"/>
                </a:moveTo>
                <a:lnTo>
                  <a:pt x="2194561" y="548640"/>
                </a:lnTo>
                <a:lnTo>
                  <a:pt x="2194562" y="548640"/>
                </a:lnTo>
                <a:lnTo>
                  <a:pt x="2194562" y="1993392"/>
                </a:lnTo>
                <a:lnTo>
                  <a:pt x="2194560" y="1993392"/>
                </a:lnTo>
                <a:lnTo>
                  <a:pt x="1097280" y="2542032"/>
                </a:lnTo>
                <a:lnTo>
                  <a:pt x="0" y="1993392"/>
                </a:lnTo>
                <a:lnTo>
                  <a:pt x="1" y="1993392"/>
                </a:lnTo>
                <a:lnTo>
                  <a:pt x="1" y="548640"/>
                </a:lnTo>
                <a:close/>
              </a:path>
            </a:pathLst>
          </a:custGeom>
          <a:solidFill>
            <a:srgbClr val="F84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/>
          </p:cNvPr>
          <p:cNvSpPr>
            <a:spLocks noChangeAspect="1"/>
          </p:cNvSpPr>
          <p:nvPr/>
        </p:nvSpPr>
        <p:spPr>
          <a:xfrm>
            <a:off x="8312150" y="5391153"/>
            <a:ext cx="2927350" cy="1466850"/>
          </a:xfrm>
          <a:custGeom>
            <a:avLst/>
            <a:gdLst>
              <a:gd name="connsiteX0" fmla="*/ 1097756 w 2195512"/>
              <a:gd name="connsiteY0" fmla="*/ 0 h 1100137"/>
              <a:gd name="connsiteX1" fmla="*/ 2195512 w 2195512"/>
              <a:gd name="connsiteY1" fmla="*/ 1096963 h 1100137"/>
              <a:gd name="connsiteX2" fmla="*/ 2195352 w 2195512"/>
              <a:gd name="connsiteY2" fmla="*/ 1100137 h 1100137"/>
              <a:gd name="connsiteX3" fmla="*/ 161 w 2195512"/>
              <a:gd name="connsiteY3" fmla="*/ 1100137 h 1100137"/>
              <a:gd name="connsiteX4" fmla="*/ 0 w 2195512"/>
              <a:gd name="connsiteY4" fmla="*/ 1096963 h 1100137"/>
              <a:gd name="connsiteX5" fmla="*/ 1097756 w 2195512"/>
              <a:gd name="connsiteY5" fmla="*/ 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5512" h="1100137">
                <a:moveTo>
                  <a:pt x="1097756" y="0"/>
                </a:moveTo>
                <a:cubicBezTo>
                  <a:pt x="1704030" y="0"/>
                  <a:pt x="2195512" y="491127"/>
                  <a:pt x="2195512" y="1096963"/>
                </a:cubicBezTo>
                <a:lnTo>
                  <a:pt x="2195352" y="1100137"/>
                </a:lnTo>
                <a:lnTo>
                  <a:pt x="161" y="1100137"/>
                </a:lnTo>
                <a:lnTo>
                  <a:pt x="0" y="1096963"/>
                </a:lnTo>
                <a:cubicBezTo>
                  <a:pt x="0" y="491127"/>
                  <a:pt x="491482" y="0"/>
                  <a:pt x="1097756" y="0"/>
                </a:cubicBezTo>
                <a:close/>
              </a:path>
            </a:pathLst>
          </a:custGeom>
          <a:solidFill>
            <a:srgbClr val="F84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>
            <a:extLst/>
          </p:cNvPr>
          <p:cNvSpPr txBox="1"/>
          <p:nvPr/>
        </p:nvSpPr>
        <p:spPr>
          <a:xfrm>
            <a:off x="731331" y="1507711"/>
            <a:ext cx="8109626" cy="35702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GB" sz="2800" b="1" dirty="0"/>
              <a:t>7th East African Health &amp; Scientific Conference</a:t>
            </a:r>
            <a:endParaRPr lang="en-GB" sz="2800" dirty="0"/>
          </a:p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GB" sz="2400" dirty="0"/>
              <a:t>Digital Health Revolution: </a:t>
            </a:r>
            <a:br>
              <a:rPr lang="en-GB" sz="2400" dirty="0"/>
            </a:br>
            <a:r>
              <a:rPr lang="en-GB" sz="2400" dirty="0"/>
              <a:t>Health in the context of the 4th industrial revolution</a:t>
            </a:r>
          </a:p>
          <a:p>
            <a:pPr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sz="1600" dirty="0"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sz="1600" dirty="0"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Henry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Mwanyika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br>
              <a:rPr lang="en-US" sz="1600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Regional Director - Africa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Center of Digital Excellence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8497C-E1AE-254C-AB01-FC7FD231E5EB}"/>
              </a:ext>
            </a:extLst>
          </p:cNvPr>
          <p:cNvSpPr txBox="1"/>
          <p:nvPr/>
        </p:nvSpPr>
        <p:spPr>
          <a:xfrm>
            <a:off x="11332723" y="644943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 err="1">
              <a:solidFill>
                <a:srgbClr val="454E6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40170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58ED-6432-C746-A7A0-B72CFD628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94"/>
            <a:ext cx="10515600" cy="1325563"/>
          </a:xfrm>
        </p:spPr>
        <p:txBody>
          <a:bodyPr/>
          <a:lstStyle/>
          <a:p>
            <a:r>
              <a:rPr lang="en-US" dirty="0"/>
              <a:t>History of Digital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53AC0-10C0-8441-85D8-73A799E9A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2FEB7-B353-5C44-9C18-DB57433BD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31" y="1213905"/>
            <a:ext cx="11277600" cy="56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3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F1913-C2E5-AB46-83AD-7B0B92BA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5506"/>
            <a:ext cx="10591800" cy="1042416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Industrial Revolutions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4841C-0B6A-1B4F-9A33-C182B82AB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2FB04-8CBC-7C45-873E-DCB2DAE20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46" b="1"/>
          <a:stretch/>
        </p:blipFill>
        <p:spPr>
          <a:xfrm>
            <a:off x="838200" y="1147922"/>
            <a:ext cx="10268592" cy="52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26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2707-9DA9-C747-B305-240489D8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59829"/>
            <a:ext cx="10591800" cy="1042416"/>
          </a:xfrm>
        </p:spPr>
        <p:txBody>
          <a:bodyPr/>
          <a:lstStyle/>
          <a:p>
            <a:r>
              <a:rPr lang="en-US" dirty="0"/>
              <a:t>1st and 2</a:t>
            </a:r>
            <a:r>
              <a:rPr lang="en-US" baseline="30000" dirty="0"/>
              <a:t>nd</a:t>
            </a:r>
            <a:r>
              <a:rPr lang="en-US" dirty="0"/>
              <a:t> Industrial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648AA-6D26-024B-B7DD-2A53B3FAD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288" y="1584807"/>
            <a:ext cx="6021512" cy="459215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first, second and third industrial revolution changed little to nothing in the how health care was delivered.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Physicians saw their patient at their homes during the first and second revolution.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No steam engine or electricity needed. 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9FBEA-1375-0141-BBD1-AB4CA03EE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" t="12645" r="49229"/>
          <a:stretch/>
        </p:blipFill>
        <p:spPr>
          <a:xfrm>
            <a:off x="838200" y="1584807"/>
            <a:ext cx="4397339" cy="459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6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B75B-8DA0-0F4B-852E-325986B1CB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6660B-6D50-684E-9937-1AEB6013E4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Physicians saw clients in their offices and document what they do in a computer.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work itself and the nature of the visits remained unaffected.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Improved continuum of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Easy to track defaulters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52EFB-07F9-4D4C-A8B5-F5946F148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39" t="20496" r="26821" b="1"/>
          <a:stretch/>
        </p:blipFill>
        <p:spPr>
          <a:xfrm>
            <a:off x="1959581" y="1825625"/>
            <a:ext cx="2427486" cy="46672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51AD04-D741-4A48-9226-71C03DDE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150"/>
            <a:ext cx="10515600" cy="1325563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Industrial Revolution</a:t>
            </a:r>
          </a:p>
        </p:txBody>
      </p:sp>
    </p:spTree>
    <p:extLst>
      <p:ext uri="{BB962C8B-B14F-4D97-AF65-F5344CB8AC3E}">
        <p14:creationId xmlns:p14="http://schemas.microsoft.com/office/powerpoint/2010/main" val="1275772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B75B-8DA0-0F4B-852E-325986B1C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10360631" cy="448627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Increasing use of patient level information systems</a:t>
            </a:r>
          </a:p>
          <a:p>
            <a:pPr lvl="1"/>
            <a:r>
              <a:rPr lang="en-GB" sz="2400" dirty="0"/>
              <a:t>From EMR to disease registries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Focus on healthcare delivery and not data collection</a:t>
            </a:r>
          </a:p>
          <a:p>
            <a:pPr lvl="1"/>
            <a:r>
              <a:rPr lang="en-GB" sz="2400" dirty="0"/>
              <a:t>Frontline HCW produce data as a result of good work they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Interoperability</a:t>
            </a:r>
          </a:p>
          <a:p>
            <a:pPr lvl="1"/>
            <a:r>
              <a:rPr lang="en-GB" sz="2400" dirty="0"/>
              <a:t>Moving away from data collection to data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Data use at the source</a:t>
            </a:r>
          </a:p>
          <a:p>
            <a:pPr lvl="1"/>
            <a:r>
              <a:rPr lang="en-GB" sz="2400" dirty="0"/>
              <a:t>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Targeted health information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51AD04-D741-4A48-9226-71C03DDE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Industrial Revolution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4006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F1913-C2E5-AB46-83AD-7B0B92BA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582"/>
            <a:ext cx="10591800" cy="1042416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Industrial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4841C-0B6A-1B4F-9A33-C182B82AB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164" y="1396168"/>
            <a:ext cx="7562636" cy="521024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Concepts such as the internet of things, robotics, 3D Printing, and wearables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Clients can monitor their own health which will impact how clinicians interact with clients.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Complex procedures can be practiced, multiple times, before being performed.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artificial intelligence to improve patient 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Using 3D Printing to build organs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Robotics to replace human in surgery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2FB04-8CBC-7C45-873E-DCB2DAE20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79" t="11246" r="2208" b="1"/>
          <a:stretch/>
        </p:blipFill>
        <p:spPr>
          <a:xfrm>
            <a:off x="838200" y="1396169"/>
            <a:ext cx="2671280" cy="52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3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51AD04-D741-4A48-9226-71C03DDE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88"/>
            <a:ext cx="10515600" cy="1325563"/>
          </a:xfrm>
        </p:spPr>
        <p:txBody>
          <a:bodyPr/>
          <a:lstStyle/>
          <a:p>
            <a:r>
              <a:rPr lang="en-US" dirty="0"/>
              <a:t>How does the future look like..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90316F-EDC8-614C-A4F5-77A048778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4543"/>
            <a:ext cx="10915436" cy="518407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Effective Management of chronic illnesses.</a:t>
            </a:r>
            <a:r>
              <a:rPr lang="en-GB" sz="1800" dirty="0"/>
              <a:t> Clinicians will be able to diagnose illness much faster, apply personalized treatment plans, and monitor the progress of patients in real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Empower patients to take a greater role in their healthcare.</a:t>
            </a:r>
            <a:r>
              <a:rPr lang="en-GB" sz="1800" dirty="0"/>
              <a:t> As patients become better informed they will demand to be part of the conversation on their treatment plans. </a:t>
            </a:r>
            <a:r>
              <a:rPr lang="en-GB" sz="1800" b="1" dirty="0"/>
              <a:t> 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New data will allow for large leaps forward in medical research.</a:t>
            </a:r>
            <a:r>
              <a:rPr lang="en-GB" sz="1800" dirty="0"/>
              <a:t> Greater quantities of relevant data could allow for innovations that will allow clinicians to predict illnesses before they happen.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Faster and more widespread connectivity will have a profound impact on hospital infrastructure.</a:t>
            </a:r>
            <a:r>
              <a:rPr lang="en-GB" sz="1800" dirty="0"/>
              <a:t> will allow for </a:t>
            </a:r>
            <a:r>
              <a:rPr lang="en-GB" sz="1800" dirty="0" err="1"/>
              <a:t>groundbreaking</a:t>
            </a:r>
            <a:r>
              <a:rPr lang="en-GB" sz="1800" dirty="0"/>
              <a:t> medical procedures such as remote robotic 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Emerging technologies will decrease healthcare inequality.</a:t>
            </a:r>
            <a:r>
              <a:rPr lang="en-GB" sz="1800" dirty="0"/>
              <a:t> Faster and more widespread connectivity, will allow world-class healthcare to be provided more affordably to more people.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New technology will decrease the cost of healthcare.</a:t>
            </a:r>
            <a:r>
              <a:rPr lang="en-GB" sz="1800" dirty="0"/>
              <a:t> New technology, especially biometric sensors, will allow for earlier diagnosis and treatment, saving resources in in-patient chronic treatments.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Creation of equal quality healthcare in both urban and rural areas.</a:t>
            </a:r>
            <a:r>
              <a:rPr lang="en-GB" sz="1800" dirty="0"/>
              <a:t> Greatest impediment to healthcare in rural areas is lack of connectivity, which can be solved with 5g networks. </a:t>
            </a:r>
          </a:p>
        </p:txBody>
      </p:sp>
    </p:spTree>
    <p:extLst>
      <p:ext uri="{BB962C8B-B14F-4D97-AF65-F5344CB8AC3E}">
        <p14:creationId xmlns:p14="http://schemas.microsoft.com/office/powerpoint/2010/main" val="1172639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60074" y="2040782"/>
            <a:ext cx="4471852" cy="2776435"/>
          </a:xfrm>
        </p:spPr>
        <p:txBody>
          <a:bodyPr>
            <a:noAutofit/>
          </a:bodyPr>
          <a:lstStyle/>
          <a:p>
            <a:r>
              <a:rPr lang="en-US" sz="4800" dirty="0"/>
              <a:t>Focus should be on a client and not data or technology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78D32A-0872-2D46-975A-09405F2FD155}"/>
              </a:ext>
            </a:extLst>
          </p:cNvPr>
          <p:cNvSpPr txBox="1"/>
          <p:nvPr/>
        </p:nvSpPr>
        <p:spPr>
          <a:xfrm>
            <a:off x="3784060" y="318094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 err="1">
              <a:solidFill>
                <a:srgbClr val="454E6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0895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PATH 2019 Office Theme">
  <a:themeElements>
    <a:clrScheme name="PATH 2019 Office Colors">
      <a:dk1>
        <a:sysClr val="windowText" lastClr="000000"/>
      </a:dk1>
      <a:lt1>
        <a:sysClr val="window" lastClr="FFFFFF"/>
      </a:lt1>
      <a:dk2>
        <a:srgbClr val="464F61"/>
      </a:dk2>
      <a:lt2>
        <a:srgbClr val="E8EAEB"/>
      </a:lt2>
      <a:accent1>
        <a:srgbClr val="F65050"/>
      </a:accent1>
      <a:accent2>
        <a:srgbClr val="A8001E"/>
      </a:accent2>
      <a:accent3>
        <a:srgbClr val="008C9B"/>
      </a:accent3>
      <a:accent4>
        <a:srgbClr val="5050CD"/>
      </a:accent4>
      <a:accent5>
        <a:srgbClr val="1EAF5F"/>
      </a:accent5>
      <a:accent6>
        <a:srgbClr val="F4EDE7"/>
      </a:accent6>
      <a:hlink>
        <a:srgbClr val="F65050"/>
      </a:hlink>
      <a:folHlink>
        <a:srgbClr val="F65050"/>
      </a:folHlink>
    </a:clrScheme>
    <a:fontScheme name="PATH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454E6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rgbClr val="454E60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ATH 2019 Office Theme" id="{E4A26A76-BBF7-40A3-A1F0-2C99DE471543}" vid="{95E9B40A-6317-4B82-A6F7-0F8C049CA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96239C7973D468520FF7DB6E09A33" ma:contentTypeVersion="10" ma:contentTypeDescription="Create a new document." ma:contentTypeScope="" ma:versionID="9fcd70cffedc22e78d9325f236c7bef6">
  <xsd:schema xmlns:xsd="http://www.w3.org/2001/XMLSchema" xmlns:xs="http://www.w3.org/2001/XMLSchema" xmlns:p="http://schemas.microsoft.com/office/2006/metadata/properties" xmlns:ns2="f61b9584-0ea4-4571-9587-91c405500ef0" xmlns:ns3="7ab6d668-eac3-402f-9dc2-c915c05e954b" targetNamespace="http://schemas.microsoft.com/office/2006/metadata/properties" ma:root="true" ma:fieldsID="b5c4f3c4f91e22199f3582c384426ef1" ns2:_="" ns3:_="">
    <xsd:import namespace="f61b9584-0ea4-4571-9587-91c405500ef0"/>
    <xsd:import namespace="7ab6d668-eac3-402f-9dc2-c915c05e954b"/>
    <xsd:element name="properties">
      <xsd:complexType>
        <xsd:sequence>
          <xsd:element name="documentManagement">
            <xsd:complexType>
              <xsd:all>
                <xsd:element ref="ns2:AssetTyp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b9584-0ea4-4571-9587-91c405500ef0" elementFormDefault="qualified">
    <xsd:import namespace="http://schemas.microsoft.com/office/2006/documentManagement/types"/>
    <xsd:import namespace="http://schemas.microsoft.com/office/infopath/2007/PartnerControls"/>
    <xsd:element name="AssetType" ma:index="8" nillable="true" ma:displayName="Asset Type" ma:default="Other" ma:format="Dropdown" ma:internalName="AssetType">
      <xsd:simpleType>
        <xsd:restriction base="dms:Choice">
          <xsd:enumeration value="Template"/>
          <xsd:enumeration value="Logo"/>
          <xsd:enumeration value="Brand Guide"/>
          <xsd:enumeration value="Other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b6d668-eac3-402f-9dc2-c915c05e954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setType xmlns="f61b9584-0ea4-4571-9587-91c405500ef0">Other</AssetType>
    <SharedWithUsers xmlns="7ab6d668-eac3-402f-9dc2-c915c05e954b">
      <UserInfo>
        <DisplayName>De Bondt, Benjamin-Thierry</DisplayName>
        <AccountId>768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46EEA17-6E59-4704-8F76-2D7FE5E42F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537E96-A79A-426A-8C52-1B0D435012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b9584-0ea4-4571-9587-91c405500ef0"/>
    <ds:schemaRef ds:uri="7ab6d668-eac3-402f-9dc2-c915c05e95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B45CC7-7B07-4FB8-B388-5E4DDBA9C22F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7ab6d668-eac3-402f-9dc2-c915c05e954b"/>
    <ds:schemaRef ds:uri="http://www.w3.org/XML/1998/namespace"/>
    <ds:schemaRef ds:uri="f61b9584-0ea4-4571-9587-91c405500ef0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PATH 2019 Office Theme</Template>
  <TotalTime>112</TotalTime>
  <Words>251</Words>
  <Application>Microsoft Macintosh PowerPoint</Application>
  <PresentationFormat>Widescreen</PresentationFormat>
  <Paragraphs>49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Courier New</vt:lpstr>
      <vt:lpstr>Helvetica</vt:lpstr>
      <vt:lpstr>PATH 2019 Office Theme</vt:lpstr>
      <vt:lpstr>PowerPoint Presentation</vt:lpstr>
      <vt:lpstr>History of Digital Health</vt:lpstr>
      <vt:lpstr>4th Industrial Revolutions</vt:lpstr>
      <vt:lpstr>1st and 2nd Industrial Evolution</vt:lpstr>
      <vt:lpstr>3rd Industrial Revolution</vt:lpstr>
      <vt:lpstr>3rd Industrial Revolution cont…</vt:lpstr>
      <vt:lpstr>4th Industrial Revolution</vt:lpstr>
      <vt:lpstr>How does the future look like..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Kavon, Shawn</dc:creator>
  <cp:lastModifiedBy>Henry Mwanyika</cp:lastModifiedBy>
  <cp:revision>9</cp:revision>
  <dcterms:created xsi:type="dcterms:W3CDTF">2019-02-15T00:43:40Z</dcterms:created>
  <dcterms:modified xsi:type="dcterms:W3CDTF">2019-03-25T20:48:20Z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0x01010042D96239C7973D468520FF7DB6E09A33</vt:lpwstr>
  </property>
</Properties>
</file>