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3"/>
  </p:notesMasterIdLst>
  <p:sldIdLst>
    <p:sldId id="257" r:id="rId2"/>
    <p:sldId id="414" r:id="rId3"/>
    <p:sldId id="377" r:id="rId4"/>
    <p:sldId id="378" r:id="rId5"/>
    <p:sldId id="404" r:id="rId6"/>
    <p:sldId id="418" r:id="rId7"/>
    <p:sldId id="415" r:id="rId8"/>
    <p:sldId id="405" r:id="rId9"/>
    <p:sldId id="406" r:id="rId10"/>
    <p:sldId id="390" r:id="rId11"/>
    <p:sldId id="407" r:id="rId12"/>
    <p:sldId id="333" r:id="rId13"/>
    <p:sldId id="334" r:id="rId14"/>
    <p:sldId id="335" r:id="rId15"/>
    <p:sldId id="336" r:id="rId16"/>
    <p:sldId id="337" r:id="rId17"/>
    <p:sldId id="338" r:id="rId18"/>
    <p:sldId id="339" r:id="rId19"/>
    <p:sldId id="340" r:id="rId20"/>
    <p:sldId id="341" r:id="rId21"/>
    <p:sldId id="417" r:id="rId22"/>
    <p:sldId id="344" r:id="rId23"/>
    <p:sldId id="353" r:id="rId24"/>
    <p:sldId id="354" r:id="rId25"/>
    <p:sldId id="355" r:id="rId26"/>
    <p:sldId id="357" r:id="rId27"/>
    <p:sldId id="358" r:id="rId28"/>
    <p:sldId id="359" r:id="rId29"/>
    <p:sldId id="360" r:id="rId30"/>
    <p:sldId id="361" r:id="rId31"/>
    <p:sldId id="364"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88"/>
    <p:restoredTop sz="95400"/>
  </p:normalViewPr>
  <p:slideViewPr>
    <p:cSldViewPr snapToGrid="0" snapToObjects="1">
      <p:cViewPr varScale="1">
        <p:scale>
          <a:sx n="87" d="100"/>
          <a:sy n="87" d="100"/>
        </p:scale>
        <p:origin x="208" y="416"/>
      </p:cViewPr>
      <p:guideLst/>
    </p:cSldViewPr>
  </p:slideViewPr>
  <p:notesTextViewPr>
    <p:cViewPr>
      <p:scale>
        <a:sx n="1" d="1"/>
        <a:sy n="1" d="1"/>
      </p:scale>
      <p:origin x="0" y="0"/>
    </p:cViewPr>
  </p:notesTextViewPr>
  <p:sorterViewPr>
    <p:cViewPr>
      <p:scale>
        <a:sx n="110" d="100"/>
        <a:sy n="11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971EE6-E1CF-8D4B-B027-A8978D8893F0}" type="datetimeFigureOut">
              <a:rPr lang="en-US" smtClean="0"/>
              <a:t>3/7/19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606E01D-A071-0946-AD5B-45DBBFA6710E}" type="slidenum">
              <a:rPr lang="en-US" smtClean="0"/>
              <a:t>‹#›</a:t>
            </a:fld>
            <a:endParaRPr lang="en-US"/>
          </a:p>
        </p:txBody>
      </p:sp>
    </p:spTree>
    <p:extLst>
      <p:ext uri="{BB962C8B-B14F-4D97-AF65-F5344CB8AC3E}">
        <p14:creationId xmlns:p14="http://schemas.microsoft.com/office/powerpoint/2010/main" val="1927360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7D607C5-7410-5F44-8A0B-FA78AA7EC49A}" type="datetimeFigureOut">
              <a:rPr lang="en-US" smtClean="0"/>
              <a:t>3/7/19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EC5ECB-BE49-934E-8928-686BC56D9964}" type="slidenum">
              <a:rPr lang="en-US" smtClean="0"/>
              <a:t>‹#›</a:t>
            </a:fld>
            <a:endParaRPr lang="en-US"/>
          </a:p>
        </p:txBody>
      </p:sp>
    </p:spTree>
    <p:extLst>
      <p:ext uri="{BB962C8B-B14F-4D97-AF65-F5344CB8AC3E}">
        <p14:creationId xmlns:p14="http://schemas.microsoft.com/office/powerpoint/2010/main" val="3072210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7D607C5-7410-5F44-8A0B-FA78AA7EC49A}" type="datetimeFigureOut">
              <a:rPr lang="en-US" smtClean="0"/>
              <a:t>3/7/19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EC5ECB-BE49-934E-8928-686BC56D9964}" type="slidenum">
              <a:rPr lang="en-US" smtClean="0"/>
              <a:t>‹#›</a:t>
            </a:fld>
            <a:endParaRPr lang="en-US"/>
          </a:p>
        </p:txBody>
      </p:sp>
    </p:spTree>
    <p:extLst>
      <p:ext uri="{BB962C8B-B14F-4D97-AF65-F5344CB8AC3E}">
        <p14:creationId xmlns:p14="http://schemas.microsoft.com/office/powerpoint/2010/main" val="7686118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7D607C5-7410-5F44-8A0B-FA78AA7EC49A}" type="datetimeFigureOut">
              <a:rPr lang="en-US" smtClean="0"/>
              <a:t>3/7/19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EC5ECB-BE49-934E-8928-686BC56D9964}" type="slidenum">
              <a:rPr lang="en-US" smtClean="0"/>
              <a:t>‹#›</a:t>
            </a:fld>
            <a:endParaRPr lang="en-US"/>
          </a:p>
        </p:txBody>
      </p:sp>
    </p:spTree>
    <p:extLst>
      <p:ext uri="{BB962C8B-B14F-4D97-AF65-F5344CB8AC3E}">
        <p14:creationId xmlns:p14="http://schemas.microsoft.com/office/powerpoint/2010/main" val="9450917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charset="0"/>
                <a:ea typeface="Arial" charset="0"/>
                <a:cs typeface="Arial" charset="0"/>
              </a:defRPr>
            </a:lvl1pPr>
          </a:lstStyle>
          <a:p>
            <a:r>
              <a:rPr lang="en-US"/>
              <a:t>Click to edit Master title style</a:t>
            </a:r>
          </a:p>
        </p:txBody>
      </p:sp>
      <p:sp>
        <p:nvSpPr>
          <p:cNvPr id="3" name="Content Placeholder 2"/>
          <p:cNvSpPr>
            <a:spLocks noGrp="1"/>
          </p:cNvSpPr>
          <p:nvPr>
            <p:ph idx="1"/>
          </p:nvPr>
        </p:nvSpPr>
        <p:spPr/>
        <p:txBody>
          <a:bodyPr/>
          <a:lstStyle>
            <a:lvl1pPr>
              <a:defRPr>
                <a:latin typeface="Arial" charset="0"/>
                <a:ea typeface="Arial" charset="0"/>
                <a:cs typeface="Arial" charset="0"/>
              </a:defRPr>
            </a:lvl1pPr>
            <a:lvl2pPr>
              <a:defRPr>
                <a:latin typeface="Arial" charset="0"/>
                <a:ea typeface="Arial" charset="0"/>
                <a:cs typeface="Arial" charset="0"/>
              </a:defRPr>
            </a:lvl2pPr>
            <a:lvl3pPr>
              <a:defRPr>
                <a:latin typeface="Arial" charset="0"/>
                <a:ea typeface="Arial" charset="0"/>
                <a:cs typeface="Arial" charset="0"/>
              </a:defRPr>
            </a:lvl3pPr>
            <a:lvl4pPr>
              <a:defRPr>
                <a:latin typeface="Arial" charset="0"/>
                <a:ea typeface="Arial" charset="0"/>
                <a:cs typeface="Arial" charset="0"/>
              </a:defRPr>
            </a:lvl4pPr>
            <a:lvl5pPr>
              <a:defRPr>
                <a:latin typeface="Arial" charset="0"/>
                <a:ea typeface="Arial" charset="0"/>
                <a:cs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7D607C5-7410-5F44-8A0B-FA78AA7EC49A}" type="datetimeFigureOut">
              <a:rPr lang="en-US" smtClean="0"/>
              <a:t>3/7/19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EC5ECB-BE49-934E-8928-686BC56D9964}" type="slidenum">
              <a:rPr lang="en-US" smtClean="0"/>
              <a:t>‹#›</a:t>
            </a:fld>
            <a:endParaRPr lang="en-US"/>
          </a:p>
        </p:txBody>
      </p:sp>
    </p:spTree>
    <p:extLst>
      <p:ext uri="{BB962C8B-B14F-4D97-AF65-F5344CB8AC3E}">
        <p14:creationId xmlns:p14="http://schemas.microsoft.com/office/powerpoint/2010/main" val="2444809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7D607C5-7410-5F44-8A0B-FA78AA7EC49A}" type="datetimeFigureOut">
              <a:rPr lang="en-US" smtClean="0"/>
              <a:t>3/7/19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EC5ECB-BE49-934E-8928-686BC56D9964}" type="slidenum">
              <a:rPr lang="en-US" smtClean="0"/>
              <a:t>‹#›</a:t>
            </a:fld>
            <a:endParaRPr lang="en-US"/>
          </a:p>
        </p:txBody>
      </p:sp>
    </p:spTree>
    <p:extLst>
      <p:ext uri="{BB962C8B-B14F-4D97-AF65-F5344CB8AC3E}">
        <p14:creationId xmlns:p14="http://schemas.microsoft.com/office/powerpoint/2010/main" val="20844271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7D607C5-7410-5F44-8A0B-FA78AA7EC49A}" type="datetimeFigureOut">
              <a:rPr lang="en-US" smtClean="0"/>
              <a:t>3/7/19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BEC5ECB-BE49-934E-8928-686BC56D9964}" type="slidenum">
              <a:rPr lang="en-US" smtClean="0"/>
              <a:t>‹#›</a:t>
            </a:fld>
            <a:endParaRPr lang="en-US"/>
          </a:p>
        </p:txBody>
      </p:sp>
    </p:spTree>
    <p:extLst>
      <p:ext uri="{BB962C8B-B14F-4D97-AF65-F5344CB8AC3E}">
        <p14:creationId xmlns:p14="http://schemas.microsoft.com/office/powerpoint/2010/main" val="10660403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7D607C5-7410-5F44-8A0B-FA78AA7EC49A}" type="datetimeFigureOut">
              <a:rPr lang="en-US" smtClean="0"/>
              <a:t>3/7/19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BEC5ECB-BE49-934E-8928-686BC56D9964}" type="slidenum">
              <a:rPr lang="en-US" smtClean="0"/>
              <a:t>‹#›</a:t>
            </a:fld>
            <a:endParaRPr lang="en-US"/>
          </a:p>
        </p:txBody>
      </p:sp>
    </p:spTree>
    <p:extLst>
      <p:ext uri="{BB962C8B-B14F-4D97-AF65-F5344CB8AC3E}">
        <p14:creationId xmlns:p14="http://schemas.microsoft.com/office/powerpoint/2010/main" val="4849190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7D607C5-7410-5F44-8A0B-FA78AA7EC49A}" type="datetimeFigureOut">
              <a:rPr lang="en-US" smtClean="0"/>
              <a:t>3/7/19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BEC5ECB-BE49-934E-8928-686BC56D9964}" type="slidenum">
              <a:rPr lang="en-US" smtClean="0"/>
              <a:t>‹#›</a:t>
            </a:fld>
            <a:endParaRPr lang="en-US"/>
          </a:p>
        </p:txBody>
      </p:sp>
    </p:spTree>
    <p:extLst>
      <p:ext uri="{BB962C8B-B14F-4D97-AF65-F5344CB8AC3E}">
        <p14:creationId xmlns:p14="http://schemas.microsoft.com/office/powerpoint/2010/main" val="3344027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7D607C5-7410-5F44-8A0B-FA78AA7EC49A}" type="datetimeFigureOut">
              <a:rPr lang="en-US" smtClean="0"/>
              <a:t>3/7/19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BEC5ECB-BE49-934E-8928-686BC56D9964}" type="slidenum">
              <a:rPr lang="en-US" smtClean="0"/>
              <a:t>‹#›</a:t>
            </a:fld>
            <a:endParaRPr lang="en-US"/>
          </a:p>
        </p:txBody>
      </p:sp>
    </p:spTree>
    <p:extLst>
      <p:ext uri="{BB962C8B-B14F-4D97-AF65-F5344CB8AC3E}">
        <p14:creationId xmlns:p14="http://schemas.microsoft.com/office/powerpoint/2010/main" val="3421301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7D607C5-7410-5F44-8A0B-FA78AA7EC49A}" type="datetimeFigureOut">
              <a:rPr lang="en-US" smtClean="0"/>
              <a:t>3/7/19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BEC5ECB-BE49-934E-8928-686BC56D9964}" type="slidenum">
              <a:rPr lang="en-US" smtClean="0"/>
              <a:t>‹#›</a:t>
            </a:fld>
            <a:endParaRPr lang="en-US"/>
          </a:p>
        </p:txBody>
      </p:sp>
    </p:spTree>
    <p:extLst>
      <p:ext uri="{BB962C8B-B14F-4D97-AF65-F5344CB8AC3E}">
        <p14:creationId xmlns:p14="http://schemas.microsoft.com/office/powerpoint/2010/main" val="13681113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7D607C5-7410-5F44-8A0B-FA78AA7EC49A}" type="datetimeFigureOut">
              <a:rPr lang="en-US" smtClean="0"/>
              <a:t>3/7/19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BEC5ECB-BE49-934E-8928-686BC56D9964}" type="slidenum">
              <a:rPr lang="en-US" smtClean="0"/>
              <a:t>‹#›</a:t>
            </a:fld>
            <a:endParaRPr lang="en-US"/>
          </a:p>
        </p:txBody>
      </p:sp>
    </p:spTree>
    <p:extLst>
      <p:ext uri="{BB962C8B-B14F-4D97-AF65-F5344CB8AC3E}">
        <p14:creationId xmlns:p14="http://schemas.microsoft.com/office/powerpoint/2010/main" val="7408745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tif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964911"/>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562793"/>
            <a:ext cx="10515600" cy="461417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7D607C5-7410-5F44-8A0B-FA78AA7EC49A}" type="datetimeFigureOut">
              <a:rPr lang="en-US" smtClean="0"/>
              <a:t>3/7/19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BEC5ECB-BE49-934E-8928-686BC56D9964}" type="slidenum">
              <a:rPr lang="en-US" smtClean="0"/>
              <a:t>‹#›</a:t>
            </a:fld>
            <a:endParaRPr lang="en-US"/>
          </a:p>
        </p:txBody>
      </p:sp>
      <p:pic>
        <p:nvPicPr>
          <p:cNvPr id="7" name="Picture 6" descr="StA.jpe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0586433" y="6267914"/>
            <a:ext cx="1435213" cy="453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userDrawn="1"/>
        </p:nvPicPr>
        <p:blipFill rotWithShape="1">
          <a:blip r:embed="rId14"/>
          <a:srcRect l="4059" t="3075" r="6318" b="30971"/>
          <a:stretch/>
        </p:blipFill>
        <p:spPr>
          <a:xfrm>
            <a:off x="170354" y="5822627"/>
            <a:ext cx="817420" cy="890574"/>
          </a:xfrm>
          <a:prstGeom prst="rect">
            <a:avLst/>
          </a:prstGeom>
        </p:spPr>
      </p:pic>
    </p:spTree>
    <p:extLst>
      <p:ext uri="{BB962C8B-B14F-4D97-AF65-F5344CB8AC3E}">
        <p14:creationId xmlns:p14="http://schemas.microsoft.com/office/powerpoint/2010/main" val="709323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lnSpc>
          <a:spcPct val="90000"/>
        </a:lnSpc>
        <a:spcBef>
          <a:spcPct val="0"/>
        </a:spcBef>
        <a:buNone/>
        <a:defRPr sz="4400" kern="1200">
          <a:solidFill>
            <a:schemeClr val="tx2"/>
          </a:solidFill>
          <a:latin typeface="Arial" charset="0"/>
          <a:ea typeface="Arial" charset="0"/>
          <a:cs typeface="Arial" charset="0"/>
        </a:defRPr>
      </a:lvl1pPr>
    </p:titleStyle>
    <p:bodyStyle>
      <a:lvl1pPr marL="228600" indent="-228600" algn="l" defTabSz="914400" rtl="0" eaLnBrk="1" latinLnBrk="0" hangingPunct="1">
        <a:lnSpc>
          <a:spcPct val="90000"/>
        </a:lnSpc>
        <a:spcBef>
          <a:spcPts val="1000"/>
        </a:spcBef>
        <a:buClr>
          <a:schemeClr val="tx2"/>
        </a:buClr>
        <a:buFont typeface="Arial"/>
        <a:buChar char="•"/>
        <a:defRPr sz="280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Clr>
          <a:schemeClr val="tx2"/>
        </a:buClr>
        <a:buFont typeface="Arial"/>
        <a:buChar char="•"/>
        <a:defRPr sz="240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Clr>
          <a:schemeClr val="tx2"/>
        </a:buClr>
        <a:buFont typeface="Arial"/>
        <a:buChar char="•"/>
        <a:defRPr sz="200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Clr>
          <a:schemeClr val="tx2"/>
        </a:buClr>
        <a:buFont typeface="Arial"/>
        <a:buChar char="•"/>
        <a:defRPr sz="180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Clr>
          <a:schemeClr val="tx2"/>
        </a:buClr>
        <a:buFont typeface="Arial"/>
        <a:buChar char="•"/>
        <a:defRPr sz="18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6.jpg"/><Relationship Id="rId4" Type="http://schemas.openxmlformats.org/officeDocument/2006/relationships/image" Target="../media/image5.jp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tiff"/><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png"/><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36.png"/><Relationship Id="rId2" Type="http://schemas.openxmlformats.org/officeDocument/2006/relationships/image" Target="../media/image26.png"/><Relationship Id="rId1" Type="http://schemas.openxmlformats.org/officeDocument/2006/relationships/slideLayout" Target="../slideLayouts/slideLayout6.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png"/><Relationship Id="rId15" Type="http://schemas.openxmlformats.org/officeDocument/2006/relationships/image" Target="../media/image39.pn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png"/><Relationship Id="rId14" Type="http://schemas.openxmlformats.org/officeDocument/2006/relationships/image" Target="../media/image38.png"/></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image" Target="../media/image33.pn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png"/></Relationships>
</file>

<file path=ppt/slides/_rels/slide15.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9.png"/><Relationship Id="rId7" Type="http://schemas.openxmlformats.org/officeDocument/2006/relationships/image" Target="../media/image33.png"/><Relationship Id="rId2" Type="http://schemas.openxmlformats.org/officeDocument/2006/relationships/image" Target="../media/image38.png"/><Relationship Id="rId1" Type="http://schemas.openxmlformats.org/officeDocument/2006/relationships/slideLayout" Target="../slideLayouts/slideLayout6.xml"/><Relationship Id="rId6" Type="http://schemas.openxmlformats.org/officeDocument/2006/relationships/image" Target="../media/image31.png"/><Relationship Id="rId11" Type="http://schemas.openxmlformats.org/officeDocument/2006/relationships/image" Target="../media/image34.png"/><Relationship Id="rId5" Type="http://schemas.openxmlformats.org/officeDocument/2006/relationships/image" Target="../media/image30.png"/><Relationship Id="rId10" Type="http://schemas.openxmlformats.org/officeDocument/2006/relationships/image" Target="../media/image32.png"/><Relationship Id="rId4" Type="http://schemas.openxmlformats.org/officeDocument/2006/relationships/image" Target="../media/image37.png"/><Relationship Id="rId9"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tiff"/><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3.pn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1.png"/><Relationship Id="rId4" Type="http://schemas.openxmlformats.org/officeDocument/2006/relationships/image" Target="../media/image39.png"/><Relationship Id="rId9" Type="http://schemas.openxmlformats.org/officeDocument/2006/relationships/image" Target="../media/image36.png"/></Relationships>
</file>

<file path=ppt/slides/_rels/slide2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8" Type="http://schemas.openxmlformats.org/officeDocument/2006/relationships/image" Target="../media/image55.tiff"/><Relationship Id="rId13" Type="http://schemas.openxmlformats.org/officeDocument/2006/relationships/image" Target="../media/image5.jpg"/><Relationship Id="rId3" Type="http://schemas.openxmlformats.org/officeDocument/2006/relationships/image" Target="../media/image51.png"/><Relationship Id="rId7" Type="http://schemas.openxmlformats.org/officeDocument/2006/relationships/image" Target="../media/image54.tiff"/><Relationship Id="rId12" Type="http://schemas.openxmlformats.org/officeDocument/2006/relationships/image" Target="../media/image4.tiff"/><Relationship Id="rId2" Type="http://schemas.openxmlformats.org/officeDocument/2006/relationships/image" Target="../media/image1.jpeg"/><Relationship Id="rId1" Type="http://schemas.openxmlformats.org/officeDocument/2006/relationships/slideLayout" Target="../slideLayouts/slideLayout6.xml"/><Relationship Id="rId6" Type="http://schemas.openxmlformats.org/officeDocument/2006/relationships/image" Target="../media/image53.tiff"/><Relationship Id="rId11" Type="http://schemas.openxmlformats.org/officeDocument/2006/relationships/image" Target="../media/image58.tiff"/><Relationship Id="rId5" Type="http://schemas.openxmlformats.org/officeDocument/2006/relationships/image" Target="../media/image52.tiff"/><Relationship Id="rId10" Type="http://schemas.openxmlformats.org/officeDocument/2006/relationships/image" Target="../media/image57.tiff"/><Relationship Id="rId4" Type="http://schemas.microsoft.com/office/2007/relationships/hdphoto" Target="../media/hdphoto1.wdp"/><Relationship Id="rId9" Type="http://schemas.openxmlformats.org/officeDocument/2006/relationships/image" Target="../media/image56.tiff"/><Relationship Id="rId14" Type="http://schemas.openxmlformats.org/officeDocument/2006/relationships/image" Target="../media/image6.jpg"/></Relationships>
</file>

<file path=ppt/slides/_rels/slide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8.tiff"/><Relationship Id="rId3" Type="http://schemas.openxmlformats.org/officeDocument/2006/relationships/image" Target="../media/image13.png"/><Relationship Id="rId7" Type="http://schemas.openxmlformats.org/officeDocument/2006/relationships/image" Target="../media/image17.tiff"/><Relationship Id="rId2" Type="http://schemas.openxmlformats.org/officeDocument/2006/relationships/hyperlink" Target="https://microreact.org/project/Ska9N39YG" TargetMode="External"/><Relationship Id="rId1" Type="http://schemas.openxmlformats.org/officeDocument/2006/relationships/slideLayout" Target="../slideLayouts/slideLayout7.xml"/><Relationship Id="rId6" Type="http://schemas.openxmlformats.org/officeDocument/2006/relationships/image" Target="../media/image16.tiff"/><Relationship Id="rId5" Type="http://schemas.openxmlformats.org/officeDocument/2006/relationships/image" Target="../media/image15.tiff"/><Relationship Id="rId4" Type="http://schemas.openxmlformats.org/officeDocument/2006/relationships/image" Target="../media/image14.tiff"/></Relationships>
</file>

<file path=ppt/slides/_rels/slide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image" Target="../media/image21.tif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470718" y="443200"/>
            <a:ext cx="11277600" cy="1760605"/>
          </a:xfrm>
        </p:spPr>
        <p:txBody>
          <a:bodyPr>
            <a:normAutofit/>
          </a:bodyPr>
          <a:lstStyle/>
          <a:p>
            <a:r>
              <a:rPr lang="en-GB" sz="3200" b="1" dirty="0">
                <a:latin typeface="Century Gothic" panose="020B0502020202020204" pitchFamily="34" charset="0"/>
              </a:rPr>
              <a:t>Exploiting digital technology to map the burden and drivers of antibacterial resistance in East Africa</a:t>
            </a:r>
            <a:endParaRPr lang="en-GB" sz="3200" dirty="0">
              <a:latin typeface="Century Gothic" panose="020B0502020202020204" pitchFamily="34" charset="0"/>
            </a:endParaRPr>
          </a:p>
        </p:txBody>
      </p:sp>
      <p:sp>
        <p:nvSpPr>
          <p:cNvPr id="5" name="Subtitle 4"/>
          <p:cNvSpPr>
            <a:spLocks noGrp="1"/>
          </p:cNvSpPr>
          <p:nvPr>
            <p:ph type="subTitle" idx="1"/>
          </p:nvPr>
        </p:nvSpPr>
        <p:spPr>
          <a:xfrm>
            <a:off x="3564154" y="3207773"/>
            <a:ext cx="5090728" cy="927847"/>
          </a:xfrm>
        </p:spPr>
        <p:txBody>
          <a:bodyPr>
            <a:noAutofit/>
          </a:bodyPr>
          <a:lstStyle/>
          <a:p>
            <a:r>
              <a:rPr lang="en-GB" sz="2800" dirty="0">
                <a:latin typeface="Century Gothic" panose="020B0502020202020204" pitchFamily="34" charset="0"/>
              </a:rPr>
              <a:t>Wilber </a:t>
            </a:r>
            <a:r>
              <a:rPr lang="en-GB" sz="2800" dirty="0" err="1">
                <a:latin typeface="Century Gothic" panose="020B0502020202020204" pitchFamily="34" charset="0"/>
              </a:rPr>
              <a:t>Sabiiti</a:t>
            </a:r>
            <a:r>
              <a:rPr lang="en-GB" sz="2800" dirty="0">
                <a:latin typeface="Century Gothic" panose="020B0502020202020204" pitchFamily="34" charset="0"/>
              </a:rPr>
              <a:t> and the HATUA consortium</a:t>
            </a:r>
            <a:br>
              <a:rPr lang="en-GB" sz="2800" dirty="0">
                <a:latin typeface="Century Gothic" panose="020B0502020202020204" pitchFamily="34" charset="0"/>
              </a:rPr>
            </a:br>
            <a:endParaRPr lang="en-US" sz="2800" dirty="0">
              <a:latin typeface="Century Gothic" panose="020B0502020202020204" pitchFamily="34" charset="0"/>
            </a:endParaRPr>
          </a:p>
        </p:txBody>
      </p:sp>
      <p:pic>
        <p:nvPicPr>
          <p:cNvPr id="8" name="Picture 7" descr="03-foundation-colour.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94115" y="5855062"/>
            <a:ext cx="3020157" cy="939270"/>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43273" y="6043074"/>
            <a:ext cx="1383311" cy="681332"/>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85202" y="6143555"/>
            <a:ext cx="1340425" cy="580851"/>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44230" y="6078474"/>
            <a:ext cx="1486434" cy="724106"/>
          </a:xfrm>
          <a:prstGeom prst="rect">
            <a:avLst/>
          </a:prstGeom>
        </p:spPr>
      </p:pic>
      <p:sp>
        <p:nvSpPr>
          <p:cNvPr id="9" name="Subtitle 4">
            <a:extLst>
              <a:ext uri="{FF2B5EF4-FFF2-40B4-BE49-F238E27FC236}">
                <a16:creationId xmlns:a16="http://schemas.microsoft.com/office/drawing/2014/main" id="{B0143E07-1438-6246-A8C1-BFE9A77BA299}"/>
              </a:ext>
            </a:extLst>
          </p:cNvPr>
          <p:cNvSpPr txBox="1">
            <a:spLocks/>
          </p:cNvSpPr>
          <p:nvPr/>
        </p:nvSpPr>
        <p:spPr>
          <a:xfrm>
            <a:off x="8367139" y="325213"/>
            <a:ext cx="3381179" cy="48924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Clr>
                <a:schemeClr val="tx2"/>
              </a:buClr>
              <a:buFont typeface="Arial"/>
              <a:buNone/>
              <a:defRPr sz="2400" kern="1200">
                <a:solidFill>
                  <a:schemeClr val="tx1"/>
                </a:solidFill>
                <a:latin typeface="Arial" charset="0"/>
                <a:ea typeface="Arial" charset="0"/>
                <a:cs typeface="Arial" charset="0"/>
              </a:defRPr>
            </a:lvl1pPr>
            <a:lvl2pPr marL="457200" indent="0" algn="ctr" defTabSz="914400" rtl="0" eaLnBrk="1" latinLnBrk="0" hangingPunct="1">
              <a:lnSpc>
                <a:spcPct val="90000"/>
              </a:lnSpc>
              <a:spcBef>
                <a:spcPts val="500"/>
              </a:spcBef>
              <a:buClr>
                <a:schemeClr val="tx2"/>
              </a:buClr>
              <a:buFont typeface="Arial"/>
              <a:buNone/>
              <a:defRPr sz="2000" kern="1200">
                <a:solidFill>
                  <a:schemeClr val="tx1"/>
                </a:solidFill>
                <a:latin typeface="Arial" charset="0"/>
                <a:ea typeface="Arial" charset="0"/>
                <a:cs typeface="Arial" charset="0"/>
              </a:defRPr>
            </a:lvl2pPr>
            <a:lvl3pPr marL="914400" indent="0" algn="ctr" defTabSz="914400" rtl="0" eaLnBrk="1" latinLnBrk="0" hangingPunct="1">
              <a:lnSpc>
                <a:spcPct val="90000"/>
              </a:lnSpc>
              <a:spcBef>
                <a:spcPts val="500"/>
              </a:spcBef>
              <a:buClr>
                <a:schemeClr val="tx2"/>
              </a:buClr>
              <a:buFont typeface="Arial"/>
              <a:buNone/>
              <a:defRPr sz="1800" kern="1200">
                <a:solidFill>
                  <a:schemeClr val="tx1"/>
                </a:solidFill>
                <a:latin typeface="Arial" charset="0"/>
                <a:ea typeface="Arial" charset="0"/>
                <a:cs typeface="Arial" charset="0"/>
              </a:defRPr>
            </a:lvl3pPr>
            <a:lvl4pPr marL="1371600" indent="0" algn="ctr" defTabSz="914400" rtl="0" eaLnBrk="1" latinLnBrk="0" hangingPunct="1">
              <a:lnSpc>
                <a:spcPct val="90000"/>
              </a:lnSpc>
              <a:spcBef>
                <a:spcPts val="500"/>
              </a:spcBef>
              <a:buClr>
                <a:schemeClr val="tx2"/>
              </a:buClr>
              <a:buFont typeface="Arial"/>
              <a:buNone/>
              <a:defRPr sz="1600" kern="1200">
                <a:solidFill>
                  <a:schemeClr val="tx1"/>
                </a:solidFill>
                <a:latin typeface="Arial" charset="0"/>
                <a:ea typeface="Arial" charset="0"/>
                <a:cs typeface="Arial" charset="0"/>
              </a:defRPr>
            </a:lvl4pPr>
            <a:lvl5pPr marL="1828800" indent="0" algn="ctr" defTabSz="914400" rtl="0" eaLnBrk="1" latinLnBrk="0" hangingPunct="1">
              <a:lnSpc>
                <a:spcPct val="90000"/>
              </a:lnSpc>
              <a:spcBef>
                <a:spcPts val="500"/>
              </a:spcBef>
              <a:buClr>
                <a:schemeClr val="tx2"/>
              </a:buClr>
              <a:buFont typeface="Arial"/>
              <a:buNone/>
              <a:defRPr sz="1600" kern="1200">
                <a:solidFill>
                  <a:schemeClr val="tx1"/>
                </a:solidFill>
                <a:latin typeface="Arial" charset="0"/>
                <a:ea typeface="Arial" charset="0"/>
                <a:cs typeface="Arial" charset="0"/>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r>
              <a:rPr lang="en-GB" sz="2800" dirty="0">
                <a:latin typeface="Century Gothic" panose="020B0502020202020204" pitchFamily="34" charset="0"/>
              </a:rPr>
              <a:t>The 7</a:t>
            </a:r>
            <a:r>
              <a:rPr lang="en-GB" sz="2800" baseline="30000" dirty="0">
                <a:latin typeface="Century Gothic" panose="020B0502020202020204" pitchFamily="34" charset="0"/>
              </a:rPr>
              <a:t>th</a:t>
            </a:r>
            <a:r>
              <a:rPr lang="en-GB" sz="2800" dirty="0">
                <a:latin typeface="Century Gothic" panose="020B0502020202020204" pitchFamily="34" charset="0"/>
              </a:rPr>
              <a:t> EAHSC</a:t>
            </a:r>
            <a:endParaRPr lang="en-US" sz="2800" dirty="0">
              <a:latin typeface="Century Gothic" panose="020B0502020202020204" pitchFamily="34" charset="0"/>
            </a:endParaRPr>
          </a:p>
        </p:txBody>
      </p:sp>
      <p:sp>
        <p:nvSpPr>
          <p:cNvPr id="13" name="Subtitle 4">
            <a:extLst>
              <a:ext uri="{FF2B5EF4-FFF2-40B4-BE49-F238E27FC236}">
                <a16:creationId xmlns:a16="http://schemas.microsoft.com/office/drawing/2014/main" id="{BE48BEB9-7794-794B-BA9C-4C4CAC5296FC}"/>
              </a:ext>
            </a:extLst>
          </p:cNvPr>
          <p:cNvSpPr txBox="1">
            <a:spLocks/>
          </p:cNvSpPr>
          <p:nvPr/>
        </p:nvSpPr>
        <p:spPr>
          <a:xfrm>
            <a:off x="470718" y="4211741"/>
            <a:ext cx="11277600" cy="1363149"/>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Clr>
                <a:schemeClr val="tx2"/>
              </a:buClr>
              <a:buFont typeface="Arial"/>
              <a:buNone/>
              <a:defRPr sz="2400" kern="1200">
                <a:solidFill>
                  <a:schemeClr val="tx1"/>
                </a:solidFill>
                <a:latin typeface="Arial" charset="0"/>
                <a:ea typeface="Arial" charset="0"/>
                <a:cs typeface="Arial" charset="0"/>
              </a:defRPr>
            </a:lvl1pPr>
            <a:lvl2pPr marL="457200" indent="0" algn="ctr" defTabSz="914400" rtl="0" eaLnBrk="1" latinLnBrk="0" hangingPunct="1">
              <a:lnSpc>
                <a:spcPct val="90000"/>
              </a:lnSpc>
              <a:spcBef>
                <a:spcPts val="500"/>
              </a:spcBef>
              <a:buClr>
                <a:schemeClr val="tx2"/>
              </a:buClr>
              <a:buFont typeface="Arial"/>
              <a:buNone/>
              <a:defRPr sz="2000" kern="1200">
                <a:solidFill>
                  <a:schemeClr val="tx1"/>
                </a:solidFill>
                <a:latin typeface="Arial" charset="0"/>
                <a:ea typeface="Arial" charset="0"/>
                <a:cs typeface="Arial" charset="0"/>
              </a:defRPr>
            </a:lvl2pPr>
            <a:lvl3pPr marL="914400" indent="0" algn="ctr" defTabSz="914400" rtl="0" eaLnBrk="1" latinLnBrk="0" hangingPunct="1">
              <a:lnSpc>
                <a:spcPct val="90000"/>
              </a:lnSpc>
              <a:spcBef>
                <a:spcPts val="500"/>
              </a:spcBef>
              <a:buClr>
                <a:schemeClr val="tx2"/>
              </a:buClr>
              <a:buFont typeface="Arial"/>
              <a:buNone/>
              <a:defRPr sz="1800" kern="1200">
                <a:solidFill>
                  <a:schemeClr val="tx1"/>
                </a:solidFill>
                <a:latin typeface="Arial" charset="0"/>
                <a:ea typeface="Arial" charset="0"/>
                <a:cs typeface="Arial" charset="0"/>
              </a:defRPr>
            </a:lvl3pPr>
            <a:lvl4pPr marL="1371600" indent="0" algn="ctr" defTabSz="914400" rtl="0" eaLnBrk="1" latinLnBrk="0" hangingPunct="1">
              <a:lnSpc>
                <a:spcPct val="90000"/>
              </a:lnSpc>
              <a:spcBef>
                <a:spcPts val="500"/>
              </a:spcBef>
              <a:buClr>
                <a:schemeClr val="tx2"/>
              </a:buClr>
              <a:buFont typeface="Arial"/>
              <a:buNone/>
              <a:defRPr sz="1600" kern="1200">
                <a:solidFill>
                  <a:schemeClr val="tx1"/>
                </a:solidFill>
                <a:latin typeface="Arial" charset="0"/>
                <a:ea typeface="Arial" charset="0"/>
                <a:cs typeface="Arial" charset="0"/>
              </a:defRPr>
            </a:lvl4pPr>
            <a:lvl5pPr marL="1828800" indent="0" algn="ctr" defTabSz="914400" rtl="0" eaLnBrk="1" latinLnBrk="0" hangingPunct="1">
              <a:lnSpc>
                <a:spcPct val="90000"/>
              </a:lnSpc>
              <a:spcBef>
                <a:spcPts val="500"/>
              </a:spcBef>
              <a:buClr>
                <a:schemeClr val="tx2"/>
              </a:buClr>
              <a:buFont typeface="Arial"/>
              <a:buNone/>
              <a:defRPr sz="1600" kern="1200">
                <a:solidFill>
                  <a:schemeClr val="tx1"/>
                </a:solidFill>
                <a:latin typeface="Arial" charset="0"/>
                <a:ea typeface="Arial" charset="0"/>
                <a:cs typeface="Arial" charset="0"/>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r>
              <a:rPr lang="en-GB" sz="2000" b="1" dirty="0">
                <a:latin typeface="Century Gothic" panose="020B0502020202020204" pitchFamily="34" charset="0"/>
              </a:rPr>
              <a:t>HATUA consortium: </a:t>
            </a:r>
            <a:r>
              <a:rPr lang="en-GB" sz="1600" i="1" dirty="0">
                <a:latin typeface="Century Gothic" panose="020B0502020202020204" pitchFamily="34" charset="0"/>
              </a:rPr>
              <a:t>David </a:t>
            </a:r>
            <a:r>
              <a:rPr lang="en-GB" sz="1600" i="1" dirty="0" err="1">
                <a:latin typeface="Century Gothic" panose="020B0502020202020204" pitchFamily="34" charset="0"/>
              </a:rPr>
              <a:t>Aanensen</a:t>
            </a:r>
            <a:r>
              <a:rPr lang="en-GB" sz="1600" i="1" dirty="0">
                <a:latin typeface="Century Gothic" panose="020B0502020202020204" pitchFamily="34" charset="0"/>
              </a:rPr>
              <a:t>, </a:t>
            </a:r>
            <a:r>
              <a:rPr lang="en-GB" sz="1600" i="1" dirty="0" err="1">
                <a:latin typeface="Century Gothic" panose="020B0502020202020204" pitchFamily="34" charset="0"/>
              </a:rPr>
              <a:t>Benon</a:t>
            </a:r>
            <a:r>
              <a:rPr lang="en-GB" sz="1600" i="1" dirty="0">
                <a:latin typeface="Century Gothic" panose="020B0502020202020204" pitchFamily="34" charset="0"/>
              </a:rPr>
              <a:t> </a:t>
            </a:r>
            <a:r>
              <a:rPr lang="en-GB" sz="1600" i="1" dirty="0" err="1">
                <a:latin typeface="Century Gothic" panose="020B0502020202020204" pitchFamily="34" charset="0"/>
              </a:rPr>
              <a:t>Asiimwe</a:t>
            </a:r>
            <a:r>
              <a:rPr lang="en-GB" sz="1600" i="1" dirty="0">
                <a:latin typeface="Century Gothic" panose="020B0502020202020204" pitchFamily="34" charset="0"/>
              </a:rPr>
              <a:t>, </a:t>
            </a:r>
            <a:r>
              <a:rPr lang="en-GB" sz="1600" i="1" dirty="0" err="1">
                <a:latin typeface="Century Gothic" panose="020B0502020202020204" pitchFamily="34" charset="0"/>
              </a:rPr>
              <a:t>Audia</a:t>
            </a:r>
            <a:r>
              <a:rPr lang="en-GB" sz="1600" i="1" dirty="0">
                <a:latin typeface="Century Gothic" panose="020B0502020202020204" pitchFamily="34" charset="0"/>
              </a:rPr>
              <a:t> </a:t>
            </a:r>
            <a:r>
              <a:rPr lang="en-GB" sz="1600" i="1" dirty="0" err="1">
                <a:latin typeface="Century Gothic" panose="020B0502020202020204" pitchFamily="34" charset="0"/>
              </a:rPr>
              <a:t>Atogo</a:t>
            </a:r>
            <a:r>
              <a:rPr lang="en-GB" sz="1600" i="1" dirty="0">
                <a:latin typeface="Century Gothic" panose="020B0502020202020204" pitchFamily="34" charset="0"/>
              </a:rPr>
              <a:t>, Alison Elliot, Stephen Gillespie, Matthew Holden, Joel </a:t>
            </a:r>
            <a:r>
              <a:rPr lang="en-GB" sz="1600" i="1" dirty="0" err="1">
                <a:latin typeface="Century Gothic" panose="020B0502020202020204" pitchFamily="34" charset="0"/>
              </a:rPr>
              <a:t>Bazira</a:t>
            </a:r>
            <a:r>
              <a:rPr lang="en-GB" sz="1600" i="1" dirty="0">
                <a:latin typeface="Century Gothic" panose="020B0502020202020204" pitchFamily="34" charset="0"/>
              </a:rPr>
              <a:t>, Katherine Keenan, Mike </a:t>
            </a:r>
            <a:r>
              <a:rPr lang="en-GB" sz="1600" i="1" dirty="0" err="1">
                <a:latin typeface="Century Gothic" panose="020B0502020202020204" pitchFamily="34" charset="0"/>
              </a:rPr>
              <a:t>Kesby</a:t>
            </a:r>
            <a:r>
              <a:rPr lang="en-GB" sz="1600" i="1" dirty="0">
                <a:latin typeface="Century Gothic" panose="020B0502020202020204" pitchFamily="34" charset="0"/>
              </a:rPr>
              <a:t>, Gibson </a:t>
            </a:r>
            <a:r>
              <a:rPr lang="en-GB" sz="1600" i="1" dirty="0" err="1">
                <a:latin typeface="Century Gothic" panose="020B0502020202020204" pitchFamily="34" charset="0"/>
              </a:rPr>
              <a:t>Kibiki</a:t>
            </a:r>
            <a:r>
              <a:rPr lang="en-GB" sz="1600" i="1" dirty="0">
                <a:latin typeface="Century Gothic" panose="020B0502020202020204" pitchFamily="34" charset="0"/>
              </a:rPr>
              <a:t>, John </a:t>
            </a:r>
            <a:r>
              <a:rPr lang="en-GB" sz="1600" i="1" dirty="0" err="1">
                <a:latin typeface="Century Gothic" panose="020B0502020202020204" pitchFamily="34" charset="0"/>
              </a:rPr>
              <a:t>Kiiru</a:t>
            </a:r>
            <a:r>
              <a:rPr lang="en-GB" sz="1600" i="1" dirty="0">
                <a:latin typeface="Century Gothic" panose="020B0502020202020204" pitchFamily="34" charset="0"/>
              </a:rPr>
              <a:t>, Andy Lynch, </a:t>
            </a:r>
            <a:r>
              <a:rPr lang="en-GB" sz="1600" i="1" dirty="0" err="1">
                <a:latin typeface="Century Gothic" panose="020B0502020202020204" pitchFamily="34" charset="0"/>
              </a:rPr>
              <a:t>Blandina</a:t>
            </a:r>
            <a:r>
              <a:rPr lang="en-GB" sz="1600" i="1" dirty="0">
                <a:latin typeface="Century Gothic" panose="020B0502020202020204" pitchFamily="34" charset="0"/>
              </a:rPr>
              <a:t> </a:t>
            </a:r>
            <a:r>
              <a:rPr lang="en-GB" sz="1600" i="1" dirty="0" err="1">
                <a:latin typeface="Century Gothic" panose="020B0502020202020204" pitchFamily="34" charset="0"/>
              </a:rPr>
              <a:t>Mmbaga</a:t>
            </a:r>
            <a:r>
              <a:rPr lang="en-GB" sz="1600" i="1" dirty="0">
                <a:latin typeface="Century Gothic" panose="020B0502020202020204" pitchFamily="34" charset="0"/>
              </a:rPr>
              <a:t>, Stephen </a:t>
            </a:r>
            <a:r>
              <a:rPr lang="en-GB" sz="1600" i="1" dirty="0" err="1">
                <a:latin typeface="Century Gothic" panose="020B0502020202020204" pitchFamily="34" charset="0"/>
              </a:rPr>
              <a:t>Mshana</a:t>
            </a:r>
            <a:r>
              <a:rPr lang="en-GB" sz="1600" i="1" dirty="0">
                <a:latin typeface="Century Gothic" panose="020B0502020202020204" pitchFamily="34" charset="0"/>
              </a:rPr>
              <a:t>, Joseph Mwanga, Stella </a:t>
            </a:r>
            <a:r>
              <a:rPr lang="en-GB" sz="1600" i="1" dirty="0" err="1">
                <a:latin typeface="Century Gothic" panose="020B0502020202020204" pitchFamily="34" charset="0"/>
              </a:rPr>
              <a:t>Neema</a:t>
            </a:r>
            <a:r>
              <a:rPr lang="en-GB" sz="1600" i="1" dirty="0">
                <a:latin typeface="Century Gothic" panose="020B0502020202020204" pitchFamily="34" charset="0"/>
              </a:rPr>
              <a:t>, Alison </a:t>
            </a:r>
            <a:r>
              <a:rPr lang="en-GB" sz="1600" i="1" dirty="0" err="1">
                <a:latin typeface="Century Gothic" panose="020B0502020202020204" pitchFamily="34" charset="0"/>
              </a:rPr>
              <a:t>Sandiman</a:t>
            </a:r>
            <a:r>
              <a:rPr lang="en-GB" sz="1600" i="1" dirty="0">
                <a:latin typeface="Century Gothic" panose="020B0502020202020204" pitchFamily="34" charset="0"/>
              </a:rPr>
              <a:t>, Wilber </a:t>
            </a:r>
            <a:r>
              <a:rPr lang="en-GB" sz="1600" i="1" dirty="0" err="1">
                <a:latin typeface="Century Gothic" panose="020B0502020202020204" pitchFamily="34" charset="0"/>
              </a:rPr>
              <a:t>Sabiiti</a:t>
            </a:r>
            <a:r>
              <a:rPr lang="en-GB" sz="1600" i="1" dirty="0">
                <a:latin typeface="Century Gothic" panose="020B0502020202020204" pitchFamily="34" charset="0"/>
              </a:rPr>
              <a:t>, Suleiman </a:t>
            </a:r>
            <a:r>
              <a:rPr lang="en-GB" sz="1600" i="1" dirty="0" err="1">
                <a:latin typeface="Century Gothic" panose="020B0502020202020204" pitchFamily="34" charset="0"/>
              </a:rPr>
              <a:t>Saidi</a:t>
            </a:r>
            <a:r>
              <a:rPr lang="en-GB" sz="1600" i="1" dirty="0">
                <a:latin typeface="Century Gothic" panose="020B0502020202020204" pitchFamily="34" charset="0"/>
              </a:rPr>
              <a:t>, Derek Sloan, Anne Smith, John Stelling</a:t>
            </a:r>
            <a:r>
              <a:rPr lang="en-GB" sz="1600" dirty="0">
                <a:latin typeface="Century Gothic" panose="020B0502020202020204" pitchFamily="34" charset="0"/>
              </a:rPr>
              <a:t> </a:t>
            </a:r>
            <a:br>
              <a:rPr lang="en-GB" sz="1600" dirty="0">
                <a:latin typeface="Century Gothic" panose="020B0502020202020204" pitchFamily="34" charset="0"/>
              </a:rPr>
            </a:br>
            <a:endParaRPr lang="en-US" sz="1600" dirty="0">
              <a:latin typeface="Century Gothic" panose="020B0502020202020204" pitchFamily="34" charset="0"/>
            </a:endParaRPr>
          </a:p>
        </p:txBody>
      </p:sp>
    </p:spTree>
    <p:extLst>
      <p:ext uri="{BB962C8B-B14F-4D97-AF65-F5344CB8AC3E}">
        <p14:creationId xmlns:p14="http://schemas.microsoft.com/office/powerpoint/2010/main" val="8542863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0404389" y="6166022"/>
            <a:ext cx="1680519" cy="55058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1571625" y="328613"/>
            <a:ext cx="4725974" cy="400110"/>
          </a:xfrm>
          <a:prstGeom prst="rect">
            <a:avLst/>
          </a:prstGeom>
          <a:noFill/>
        </p:spPr>
        <p:txBody>
          <a:bodyPr wrap="none" rtlCol="0">
            <a:spAutoFit/>
          </a:bodyPr>
          <a:lstStyle/>
          <a:p>
            <a:r>
              <a:rPr lang="en-US" sz="2000" dirty="0">
                <a:latin typeface="Arial" charset="0"/>
                <a:ea typeface="Arial" charset="0"/>
                <a:cs typeface="Arial" charset="0"/>
              </a:rPr>
              <a:t>Where did you get the medication from?</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44912" y="6037580"/>
            <a:ext cx="1346938" cy="679022"/>
          </a:xfrm>
          <a:prstGeom prst="rect">
            <a:avLst/>
          </a:prstGeom>
        </p:spPr>
      </p:pic>
      <p:pic>
        <p:nvPicPr>
          <p:cNvPr id="4" name="Picture 3"/>
          <p:cNvPicPr>
            <a:picLocks noChangeAspect="1"/>
          </p:cNvPicPr>
          <p:nvPr/>
        </p:nvPicPr>
        <p:blipFill>
          <a:blip r:embed="rId3"/>
          <a:stretch>
            <a:fillRect/>
          </a:stretch>
        </p:blipFill>
        <p:spPr>
          <a:xfrm>
            <a:off x="2268220" y="812800"/>
            <a:ext cx="7655560" cy="5232400"/>
          </a:xfrm>
          <a:prstGeom prst="rect">
            <a:avLst/>
          </a:prstGeom>
          <a:ln>
            <a:solidFill>
              <a:schemeClr val="tx1"/>
            </a:solidFill>
          </a:ln>
        </p:spPr>
      </p:pic>
      <p:pic>
        <p:nvPicPr>
          <p:cNvPr id="3" name="Picture 2"/>
          <p:cNvPicPr>
            <a:picLocks noChangeAspect="1"/>
          </p:cNvPicPr>
          <p:nvPr/>
        </p:nvPicPr>
        <p:blipFill>
          <a:blip r:embed="rId4"/>
          <a:stretch>
            <a:fillRect/>
          </a:stretch>
        </p:blipFill>
        <p:spPr>
          <a:xfrm>
            <a:off x="2268219" y="3768436"/>
            <a:ext cx="2086447" cy="2276124"/>
          </a:xfrm>
          <a:prstGeom prst="rect">
            <a:avLst/>
          </a:prstGeom>
          <a:ln>
            <a:solidFill>
              <a:schemeClr val="tx1"/>
            </a:solidFill>
          </a:ln>
        </p:spPr>
      </p:pic>
    </p:spTree>
    <p:extLst>
      <p:ext uri="{BB962C8B-B14F-4D97-AF65-F5344CB8AC3E}">
        <p14:creationId xmlns:p14="http://schemas.microsoft.com/office/powerpoint/2010/main" val="15703919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rotWithShape="1">
          <a:blip r:embed="rId2">
            <a:extLst>
              <a:ext uri="{28A0092B-C50C-407E-A947-70E740481C1C}">
                <a14:useLocalDpi xmlns:a14="http://schemas.microsoft.com/office/drawing/2010/main" val="0"/>
              </a:ext>
            </a:extLst>
          </a:blip>
          <a:srcRect b="18349"/>
          <a:stretch/>
        </p:blipFill>
        <p:spPr>
          <a:xfrm>
            <a:off x="3329891" y="5298003"/>
            <a:ext cx="1075491" cy="878152"/>
          </a:xfrm>
          <a:prstGeom prst="rect">
            <a:avLst/>
          </a:prstGeom>
        </p:spPr>
      </p:pic>
      <p:pic>
        <p:nvPicPr>
          <p:cNvPr id="27" name="Picture 26"/>
          <p:cNvPicPr>
            <a:picLocks noChangeAspect="1"/>
          </p:cNvPicPr>
          <p:nvPr/>
        </p:nvPicPr>
        <p:blipFill rotWithShape="1">
          <a:blip r:embed="rId3">
            <a:duotone>
              <a:prstClr val="black"/>
              <a:srgbClr val="FF0000">
                <a:tint val="45000"/>
                <a:satMod val="400000"/>
              </a:srgbClr>
            </a:duotone>
            <a:extLst>
              <a:ext uri="{28A0092B-C50C-407E-A947-70E740481C1C}">
                <a14:useLocalDpi xmlns:a14="http://schemas.microsoft.com/office/drawing/2010/main" val="0"/>
              </a:ext>
            </a:extLst>
          </a:blip>
          <a:srcRect b="19037"/>
          <a:stretch/>
        </p:blipFill>
        <p:spPr>
          <a:xfrm>
            <a:off x="3357926" y="3921380"/>
            <a:ext cx="1036559" cy="839221"/>
          </a:xfrm>
          <a:prstGeom prst="rect">
            <a:avLst/>
          </a:prstGeom>
        </p:spPr>
      </p:pic>
      <p:pic>
        <p:nvPicPr>
          <p:cNvPr id="29" name="Picture 28"/>
          <p:cNvPicPr>
            <a:picLocks noChangeAspect="1"/>
          </p:cNvPicPr>
          <p:nvPr/>
        </p:nvPicPr>
        <p:blipFill rotWithShape="1">
          <a:blip r:embed="rId4">
            <a:extLst>
              <a:ext uri="{28A0092B-C50C-407E-A947-70E740481C1C}">
                <a14:useLocalDpi xmlns:a14="http://schemas.microsoft.com/office/drawing/2010/main" val="0"/>
              </a:ext>
            </a:extLst>
          </a:blip>
          <a:srcRect b="15039"/>
          <a:stretch/>
        </p:blipFill>
        <p:spPr>
          <a:xfrm>
            <a:off x="913148" y="3078039"/>
            <a:ext cx="2409817" cy="2047403"/>
          </a:xfrm>
          <a:prstGeom prst="rect">
            <a:avLst/>
          </a:prstGeom>
        </p:spPr>
      </p:pic>
      <p:pic>
        <p:nvPicPr>
          <p:cNvPr id="30" name="Picture 29"/>
          <p:cNvPicPr>
            <a:picLocks noChangeAspect="1"/>
          </p:cNvPicPr>
          <p:nvPr/>
        </p:nvPicPr>
        <p:blipFill rotWithShape="1">
          <a:blip r:embed="rId5">
            <a:extLst>
              <a:ext uri="{28A0092B-C50C-407E-A947-70E740481C1C}">
                <a14:useLocalDpi xmlns:a14="http://schemas.microsoft.com/office/drawing/2010/main" val="0"/>
              </a:ext>
            </a:extLst>
          </a:blip>
          <a:srcRect b="17894"/>
          <a:stretch/>
        </p:blipFill>
        <p:spPr>
          <a:xfrm>
            <a:off x="3125060" y="2449413"/>
            <a:ext cx="1266540" cy="1039907"/>
          </a:xfrm>
          <a:prstGeom prst="rect">
            <a:avLst/>
          </a:prstGeom>
        </p:spPr>
      </p:pic>
      <p:grpSp>
        <p:nvGrpSpPr>
          <p:cNvPr id="12" name="Group 11"/>
          <p:cNvGrpSpPr/>
          <p:nvPr/>
        </p:nvGrpSpPr>
        <p:grpSpPr>
          <a:xfrm>
            <a:off x="2544443" y="2746111"/>
            <a:ext cx="818983" cy="2955244"/>
            <a:chOff x="1418534" y="2035188"/>
            <a:chExt cx="1616538" cy="2955244"/>
          </a:xfrm>
        </p:grpSpPr>
        <p:cxnSp>
          <p:nvCxnSpPr>
            <p:cNvPr id="33" name="Curved Connector 32"/>
            <p:cNvCxnSpPr/>
            <p:nvPr/>
          </p:nvCxnSpPr>
          <p:spPr>
            <a:xfrm>
              <a:off x="1444463" y="3606740"/>
              <a:ext cx="1511963" cy="1383692"/>
            </a:xfrm>
            <a:prstGeom prst="curvedConnector3">
              <a:avLst/>
            </a:prstGeom>
            <a:ln w="31750">
              <a:solidFill>
                <a:srgbClr val="00B050"/>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34" name="Curved Connector 33"/>
            <p:cNvCxnSpPr/>
            <p:nvPr/>
          </p:nvCxnSpPr>
          <p:spPr>
            <a:xfrm flipV="1">
              <a:off x="1540617" y="2035188"/>
              <a:ext cx="1470121" cy="1355628"/>
            </a:xfrm>
            <a:prstGeom prst="curvedConnector3">
              <a:avLst/>
            </a:prstGeom>
            <a:ln w="31750">
              <a:solidFill>
                <a:srgbClr val="00B050"/>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a:off x="1418534" y="3411441"/>
              <a:ext cx="1616538" cy="218626"/>
            </a:xfrm>
            <a:prstGeom prst="straightConnector1">
              <a:avLst/>
            </a:prstGeom>
            <a:ln w="31750">
              <a:solidFill>
                <a:srgbClr val="00B050"/>
              </a:solidFill>
              <a:tailEnd type="triangle" w="lg" len="med"/>
            </a:ln>
          </p:spPr>
          <p:style>
            <a:lnRef idx="1">
              <a:schemeClr val="accent1"/>
            </a:lnRef>
            <a:fillRef idx="0">
              <a:schemeClr val="accent1"/>
            </a:fillRef>
            <a:effectRef idx="0">
              <a:schemeClr val="accent1"/>
            </a:effectRef>
            <a:fontRef idx="minor">
              <a:schemeClr val="tx1"/>
            </a:fontRef>
          </p:style>
        </p:cxnSp>
      </p:grpSp>
      <p:sp>
        <p:nvSpPr>
          <p:cNvPr id="50" name="TextBox 49"/>
          <p:cNvSpPr txBox="1"/>
          <p:nvPr/>
        </p:nvSpPr>
        <p:spPr>
          <a:xfrm>
            <a:off x="3406657" y="2149618"/>
            <a:ext cx="657552" cy="276999"/>
          </a:xfrm>
          <a:prstGeom prst="rect">
            <a:avLst/>
          </a:prstGeom>
          <a:noFill/>
        </p:spPr>
        <p:txBody>
          <a:bodyPr wrap="none" rtlCol="0">
            <a:spAutoFit/>
          </a:bodyPr>
          <a:lstStyle/>
          <a:p>
            <a:r>
              <a:rPr lang="en-US" sz="1200" dirty="0">
                <a:latin typeface="Century Gothic" panose="020B0502020202020204" pitchFamily="34" charset="0"/>
              </a:rPr>
              <a:t>Kenya</a:t>
            </a:r>
          </a:p>
        </p:txBody>
      </p:sp>
      <p:sp>
        <p:nvSpPr>
          <p:cNvPr id="51" name="TextBox 50"/>
          <p:cNvSpPr txBox="1"/>
          <p:nvPr/>
        </p:nvSpPr>
        <p:spPr>
          <a:xfrm>
            <a:off x="3406657" y="3672339"/>
            <a:ext cx="801823" cy="276999"/>
          </a:xfrm>
          <a:prstGeom prst="rect">
            <a:avLst/>
          </a:prstGeom>
          <a:noFill/>
        </p:spPr>
        <p:txBody>
          <a:bodyPr wrap="none" rtlCol="0">
            <a:spAutoFit/>
          </a:bodyPr>
          <a:lstStyle/>
          <a:p>
            <a:r>
              <a:rPr lang="en-US" sz="1200" dirty="0">
                <a:latin typeface="Century Gothic" panose="020B0502020202020204" pitchFamily="34" charset="0"/>
              </a:rPr>
              <a:t>Uganda</a:t>
            </a:r>
          </a:p>
        </p:txBody>
      </p:sp>
      <p:sp>
        <p:nvSpPr>
          <p:cNvPr id="52" name="TextBox 51"/>
          <p:cNvSpPr txBox="1"/>
          <p:nvPr/>
        </p:nvSpPr>
        <p:spPr>
          <a:xfrm>
            <a:off x="3332033" y="4987361"/>
            <a:ext cx="853119" cy="276999"/>
          </a:xfrm>
          <a:prstGeom prst="rect">
            <a:avLst/>
          </a:prstGeom>
          <a:noFill/>
        </p:spPr>
        <p:txBody>
          <a:bodyPr wrap="none" rtlCol="0">
            <a:spAutoFit/>
          </a:bodyPr>
          <a:lstStyle/>
          <a:p>
            <a:r>
              <a:rPr lang="en-US" sz="1200" dirty="0">
                <a:latin typeface="Century Gothic" panose="020B0502020202020204" pitchFamily="34" charset="0"/>
              </a:rPr>
              <a:t>Tanzania</a:t>
            </a:r>
          </a:p>
        </p:txBody>
      </p:sp>
      <p:sp>
        <p:nvSpPr>
          <p:cNvPr id="64" name="Oval 63"/>
          <p:cNvSpPr/>
          <p:nvPr/>
        </p:nvSpPr>
        <p:spPr>
          <a:xfrm>
            <a:off x="3449689" y="2991442"/>
            <a:ext cx="45719" cy="45719"/>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latin typeface="Century Gothic" panose="020B0502020202020204" pitchFamily="34" charset="0"/>
            </a:endParaRPr>
          </a:p>
        </p:txBody>
      </p:sp>
      <p:sp>
        <p:nvSpPr>
          <p:cNvPr id="65" name="Oval 64"/>
          <p:cNvSpPr/>
          <p:nvPr/>
        </p:nvSpPr>
        <p:spPr>
          <a:xfrm>
            <a:off x="3755157" y="3014301"/>
            <a:ext cx="45719" cy="45719"/>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latin typeface="Century Gothic" panose="020B0502020202020204" pitchFamily="34" charset="0"/>
            </a:endParaRPr>
          </a:p>
        </p:txBody>
      </p:sp>
      <p:sp>
        <p:nvSpPr>
          <p:cNvPr id="66" name="Oval 65"/>
          <p:cNvSpPr/>
          <p:nvPr/>
        </p:nvSpPr>
        <p:spPr>
          <a:xfrm>
            <a:off x="3991725" y="3224751"/>
            <a:ext cx="45719" cy="45719"/>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latin typeface="Century Gothic" panose="020B0502020202020204" pitchFamily="34" charset="0"/>
            </a:endParaRPr>
          </a:p>
        </p:txBody>
      </p:sp>
      <p:sp>
        <p:nvSpPr>
          <p:cNvPr id="67" name="Oval 66"/>
          <p:cNvSpPr/>
          <p:nvPr/>
        </p:nvSpPr>
        <p:spPr>
          <a:xfrm>
            <a:off x="3712612" y="5485835"/>
            <a:ext cx="45719" cy="45719"/>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latin typeface="Century Gothic" panose="020B0502020202020204" pitchFamily="34" charset="0"/>
            </a:endParaRPr>
          </a:p>
        </p:txBody>
      </p:sp>
      <p:sp>
        <p:nvSpPr>
          <p:cNvPr id="68" name="Oval 67"/>
          <p:cNvSpPr/>
          <p:nvPr/>
        </p:nvSpPr>
        <p:spPr>
          <a:xfrm>
            <a:off x="3997022" y="5546215"/>
            <a:ext cx="45719" cy="45719"/>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latin typeface="Century Gothic" panose="020B0502020202020204" pitchFamily="34" charset="0"/>
            </a:endParaRPr>
          </a:p>
        </p:txBody>
      </p:sp>
      <p:sp>
        <p:nvSpPr>
          <p:cNvPr id="69" name="Oval 68"/>
          <p:cNvSpPr/>
          <p:nvPr/>
        </p:nvSpPr>
        <p:spPr>
          <a:xfrm>
            <a:off x="3766338" y="5924923"/>
            <a:ext cx="45719" cy="45719"/>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latin typeface="Century Gothic" panose="020B0502020202020204" pitchFamily="34" charset="0"/>
            </a:endParaRPr>
          </a:p>
        </p:txBody>
      </p:sp>
      <p:sp>
        <p:nvSpPr>
          <p:cNvPr id="70" name="Oval 69"/>
          <p:cNvSpPr/>
          <p:nvPr/>
        </p:nvSpPr>
        <p:spPr>
          <a:xfrm>
            <a:off x="3975964" y="5838325"/>
            <a:ext cx="45719" cy="45719"/>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latin typeface="Century Gothic" panose="020B0502020202020204" pitchFamily="34" charset="0"/>
            </a:endParaRPr>
          </a:p>
        </p:txBody>
      </p:sp>
      <p:sp>
        <p:nvSpPr>
          <p:cNvPr id="71" name="Oval 70"/>
          <p:cNvSpPr/>
          <p:nvPr/>
        </p:nvSpPr>
        <p:spPr>
          <a:xfrm>
            <a:off x="3581678" y="4647273"/>
            <a:ext cx="45719" cy="45719"/>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latin typeface="Century Gothic" panose="020B0502020202020204" pitchFamily="34" charset="0"/>
            </a:endParaRPr>
          </a:p>
        </p:txBody>
      </p:sp>
      <p:sp>
        <p:nvSpPr>
          <p:cNvPr id="72" name="Oval 71"/>
          <p:cNvSpPr/>
          <p:nvPr/>
        </p:nvSpPr>
        <p:spPr>
          <a:xfrm>
            <a:off x="4059249" y="4342619"/>
            <a:ext cx="45719" cy="45719"/>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latin typeface="Century Gothic" panose="020B0502020202020204" pitchFamily="34" charset="0"/>
            </a:endParaRPr>
          </a:p>
        </p:txBody>
      </p:sp>
      <p:sp>
        <p:nvSpPr>
          <p:cNvPr id="73" name="Oval 72"/>
          <p:cNvSpPr/>
          <p:nvPr/>
        </p:nvSpPr>
        <p:spPr>
          <a:xfrm>
            <a:off x="3829851" y="4454951"/>
            <a:ext cx="45719" cy="45719"/>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latin typeface="Century Gothic" panose="020B0502020202020204" pitchFamily="34" charset="0"/>
            </a:endParaRPr>
          </a:p>
        </p:txBody>
      </p:sp>
      <p:sp>
        <p:nvSpPr>
          <p:cNvPr id="76" name="Oval 75"/>
          <p:cNvSpPr/>
          <p:nvPr/>
        </p:nvSpPr>
        <p:spPr>
          <a:xfrm>
            <a:off x="3312651" y="6408075"/>
            <a:ext cx="45719" cy="45719"/>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latin typeface="Century Gothic" panose="020B0502020202020204" pitchFamily="34" charset="0"/>
            </a:endParaRPr>
          </a:p>
        </p:txBody>
      </p:sp>
      <p:sp>
        <p:nvSpPr>
          <p:cNvPr id="77" name="TextBox 76"/>
          <p:cNvSpPr txBox="1"/>
          <p:nvPr/>
        </p:nvSpPr>
        <p:spPr>
          <a:xfrm>
            <a:off x="3363362" y="6292286"/>
            <a:ext cx="1345240" cy="276999"/>
          </a:xfrm>
          <a:prstGeom prst="rect">
            <a:avLst/>
          </a:prstGeom>
          <a:noFill/>
        </p:spPr>
        <p:txBody>
          <a:bodyPr wrap="none" rtlCol="0">
            <a:spAutoFit/>
          </a:bodyPr>
          <a:lstStyle/>
          <a:p>
            <a:r>
              <a:rPr lang="en-US" sz="1200" dirty="0">
                <a:latin typeface="Century Gothic" panose="020B0502020202020204" pitchFamily="34" charset="0"/>
              </a:rPr>
              <a:t>WP </a:t>
            </a:r>
            <a:r>
              <a:rPr lang="en-US" sz="1200">
                <a:latin typeface="Century Gothic" panose="020B0502020202020204" pitchFamily="34" charset="0"/>
              </a:rPr>
              <a:t>Study Areas</a:t>
            </a:r>
            <a:endParaRPr lang="en-US" sz="1200" dirty="0">
              <a:latin typeface="Century Gothic" panose="020B0502020202020204" pitchFamily="34" charset="0"/>
            </a:endParaRPr>
          </a:p>
        </p:txBody>
      </p:sp>
      <p:grpSp>
        <p:nvGrpSpPr>
          <p:cNvPr id="3" name="Group 2"/>
          <p:cNvGrpSpPr/>
          <p:nvPr/>
        </p:nvGrpSpPr>
        <p:grpSpPr>
          <a:xfrm>
            <a:off x="8178960" y="1560534"/>
            <a:ext cx="2669037" cy="4731752"/>
            <a:chOff x="8178960" y="917977"/>
            <a:chExt cx="2669037" cy="4731752"/>
          </a:xfrm>
        </p:grpSpPr>
        <p:sp>
          <p:nvSpPr>
            <p:cNvPr id="55" name="Rectangle 54"/>
            <p:cNvSpPr/>
            <p:nvPr/>
          </p:nvSpPr>
          <p:spPr>
            <a:xfrm>
              <a:off x="8178960" y="1668798"/>
              <a:ext cx="1546759" cy="3980931"/>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7" name="Rectangle 6"/>
            <p:cNvSpPr/>
            <p:nvPr/>
          </p:nvSpPr>
          <p:spPr>
            <a:xfrm>
              <a:off x="8249517" y="917977"/>
              <a:ext cx="1371600" cy="63304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3305" tIns="31652" rIns="63305" bIns="31652" numCol="1" spcCol="0" rtlCol="0" fromWordArt="0" anchor="ctr" anchorCtr="0" forceAA="0" compatLnSpc="1">
              <a:prstTxWarp prst="textNoShape">
                <a:avLst/>
              </a:prstTxWarp>
              <a:noAutofit/>
            </a:bodyPr>
            <a:lstStyle/>
            <a:p>
              <a:pPr algn="ctr"/>
              <a:r>
                <a:rPr lang="en-US" sz="1050" dirty="0">
                  <a:latin typeface="Century Gothic" panose="020B0502020202020204" pitchFamily="34" charset="0"/>
                </a:rPr>
                <a:t>WS1</a:t>
              </a:r>
            </a:p>
            <a:p>
              <a:pPr algn="ctr"/>
              <a:r>
                <a:rPr lang="en-US" sz="1050" dirty="0">
                  <a:latin typeface="Century Gothic" panose="020B0502020202020204" pitchFamily="34" charset="0"/>
                </a:rPr>
                <a:t>HATUA Management</a:t>
              </a:r>
            </a:p>
          </p:txBody>
        </p:sp>
        <p:sp>
          <p:nvSpPr>
            <p:cNvPr id="8" name="Rectangle 7"/>
            <p:cNvSpPr/>
            <p:nvPr/>
          </p:nvSpPr>
          <p:spPr>
            <a:xfrm>
              <a:off x="8278086" y="1783397"/>
              <a:ext cx="1371600" cy="63304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3305" tIns="31652" rIns="63305" bIns="31652" numCol="1" spcCol="0" rtlCol="0" fromWordArt="0" anchor="ctr" anchorCtr="0" forceAA="0" compatLnSpc="1">
              <a:prstTxWarp prst="textNoShape">
                <a:avLst/>
              </a:prstTxWarp>
              <a:noAutofit/>
            </a:bodyPr>
            <a:lstStyle/>
            <a:p>
              <a:pPr algn="ctr"/>
              <a:r>
                <a:rPr lang="en-US" sz="1050" dirty="0">
                  <a:latin typeface="Century Gothic" panose="020B0502020202020204" pitchFamily="34" charset="0"/>
                </a:rPr>
                <a:t>WS2</a:t>
              </a:r>
            </a:p>
            <a:p>
              <a:pPr algn="ctr"/>
              <a:r>
                <a:rPr lang="en-US" sz="1050" dirty="0">
                  <a:latin typeface="Century Gothic" panose="020B0502020202020204" pitchFamily="34" charset="0"/>
                </a:rPr>
                <a:t>Disease and therapy Landscape</a:t>
              </a:r>
            </a:p>
          </p:txBody>
        </p:sp>
        <p:sp>
          <p:nvSpPr>
            <p:cNvPr id="9" name="Rectangle 8"/>
            <p:cNvSpPr/>
            <p:nvPr/>
          </p:nvSpPr>
          <p:spPr>
            <a:xfrm>
              <a:off x="8278086" y="2740293"/>
              <a:ext cx="1371600" cy="63304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3305" tIns="31652" rIns="63305" bIns="31652" numCol="1" spcCol="0" rtlCol="0" fromWordArt="0" anchor="ctr" anchorCtr="0" forceAA="0" compatLnSpc="1">
              <a:prstTxWarp prst="textNoShape">
                <a:avLst/>
              </a:prstTxWarp>
              <a:noAutofit/>
            </a:bodyPr>
            <a:lstStyle/>
            <a:p>
              <a:pPr algn="ctr"/>
              <a:r>
                <a:rPr lang="en-US" sz="1050" dirty="0">
                  <a:latin typeface="Century Gothic" panose="020B0502020202020204" pitchFamily="34" charset="0"/>
                </a:rPr>
                <a:t>WS3</a:t>
              </a:r>
            </a:p>
            <a:p>
              <a:pPr algn="ctr"/>
              <a:r>
                <a:rPr lang="en-US" sz="1050" dirty="0">
                  <a:latin typeface="Century Gothic" panose="020B0502020202020204" pitchFamily="34" charset="0"/>
                </a:rPr>
                <a:t>Pathogen</a:t>
              </a:r>
            </a:p>
          </p:txBody>
        </p:sp>
        <p:sp>
          <p:nvSpPr>
            <p:cNvPr id="10" name="Rectangle 9"/>
            <p:cNvSpPr/>
            <p:nvPr/>
          </p:nvSpPr>
          <p:spPr>
            <a:xfrm>
              <a:off x="8278086" y="3697189"/>
              <a:ext cx="1371600" cy="63304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3305" tIns="31652" rIns="63305" bIns="31652" numCol="1" spcCol="0" rtlCol="0" fromWordArt="0" anchor="ctr" anchorCtr="0" forceAA="0" compatLnSpc="1">
              <a:prstTxWarp prst="textNoShape">
                <a:avLst/>
              </a:prstTxWarp>
              <a:noAutofit/>
            </a:bodyPr>
            <a:lstStyle/>
            <a:p>
              <a:pPr algn="ctr"/>
              <a:r>
                <a:rPr lang="en-US" sz="1050" dirty="0">
                  <a:latin typeface="Century Gothic" panose="020B0502020202020204" pitchFamily="34" charset="0"/>
                </a:rPr>
                <a:t>WS4</a:t>
              </a:r>
            </a:p>
            <a:p>
              <a:pPr algn="ctr"/>
              <a:r>
                <a:rPr lang="en-US" sz="1050" dirty="0">
                  <a:latin typeface="Century Gothic" panose="020B0502020202020204" pitchFamily="34" charset="0"/>
                </a:rPr>
                <a:t>Patient</a:t>
              </a:r>
            </a:p>
          </p:txBody>
        </p:sp>
        <p:sp>
          <p:nvSpPr>
            <p:cNvPr id="11" name="Rectangle 10"/>
            <p:cNvSpPr/>
            <p:nvPr/>
          </p:nvSpPr>
          <p:spPr>
            <a:xfrm>
              <a:off x="8278086" y="4654084"/>
              <a:ext cx="1371600" cy="63304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3305" tIns="31652" rIns="63305" bIns="31652" numCol="1" spcCol="0" rtlCol="0" fromWordArt="0" anchor="ctr" anchorCtr="0" forceAA="0" compatLnSpc="1">
              <a:prstTxWarp prst="textNoShape">
                <a:avLst/>
              </a:prstTxWarp>
              <a:noAutofit/>
            </a:bodyPr>
            <a:lstStyle/>
            <a:p>
              <a:pPr algn="ctr"/>
              <a:r>
                <a:rPr lang="en-US" sz="1050" dirty="0">
                  <a:latin typeface="Century Gothic" panose="020B0502020202020204" pitchFamily="34" charset="0"/>
                </a:rPr>
                <a:t>WS5</a:t>
              </a:r>
            </a:p>
            <a:p>
              <a:pPr algn="ctr"/>
              <a:r>
                <a:rPr lang="en-US" sz="1050" dirty="0">
                  <a:latin typeface="Century Gothic" panose="020B0502020202020204" pitchFamily="34" charset="0"/>
                </a:rPr>
                <a:t>Community</a:t>
              </a:r>
            </a:p>
          </p:txBody>
        </p:sp>
        <p:sp>
          <p:nvSpPr>
            <p:cNvPr id="56" name="TextBox 55"/>
            <p:cNvSpPr txBox="1"/>
            <p:nvPr/>
          </p:nvSpPr>
          <p:spPr>
            <a:xfrm>
              <a:off x="8360837" y="5332138"/>
              <a:ext cx="1489510" cy="253916"/>
            </a:xfrm>
            <a:prstGeom prst="rect">
              <a:avLst/>
            </a:prstGeom>
            <a:noFill/>
          </p:spPr>
          <p:txBody>
            <a:bodyPr wrap="none" rtlCol="0">
              <a:spAutoFit/>
            </a:bodyPr>
            <a:lstStyle/>
            <a:p>
              <a:r>
                <a:rPr lang="en-US" sz="1050">
                  <a:latin typeface="Century Gothic" panose="020B0502020202020204" pitchFamily="34" charset="0"/>
                </a:rPr>
                <a:t>Work Package (WP)</a:t>
              </a:r>
            </a:p>
          </p:txBody>
        </p:sp>
        <p:sp>
          <p:nvSpPr>
            <p:cNvPr id="59" name="Rectangle 58"/>
            <p:cNvSpPr/>
            <p:nvPr/>
          </p:nvSpPr>
          <p:spPr>
            <a:xfrm>
              <a:off x="9935484" y="1776257"/>
              <a:ext cx="912513" cy="35108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3305" tIns="31652" rIns="63305" bIns="31652" numCol="1" spcCol="0" rtlCol="0" fromWordArt="0" anchor="ctr" anchorCtr="0" forceAA="0" compatLnSpc="1">
              <a:prstTxWarp prst="textNoShape">
                <a:avLst/>
              </a:prstTxWarp>
              <a:noAutofit/>
            </a:bodyPr>
            <a:lstStyle/>
            <a:p>
              <a:pPr algn="ctr"/>
              <a:r>
                <a:rPr lang="en-US" sz="1050" dirty="0">
                  <a:latin typeface="Century Gothic" panose="020B0502020202020204" pitchFamily="34" charset="0"/>
                </a:rPr>
                <a:t>WS6</a:t>
              </a:r>
            </a:p>
            <a:p>
              <a:pPr algn="ctr"/>
              <a:r>
                <a:rPr lang="en-US" sz="1050" dirty="0">
                  <a:latin typeface="Century Gothic" panose="020B0502020202020204" pitchFamily="34" charset="0"/>
                </a:rPr>
                <a:t>Integrated Design, Data Capture, Analysis and Dissemination</a:t>
              </a:r>
            </a:p>
          </p:txBody>
        </p:sp>
      </p:grpSp>
      <p:grpSp>
        <p:nvGrpSpPr>
          <p:cNvPr id="2" name="Group 1"/>
          <p:cNvGrpSpPr/>
          <p:nvPr/>
        </p:nvGrpSpPr>
        <p:grpSpPr>
          <a:xfrm>
            <a:off x="4344658" y="2082033"/>
            <a:ext cx="3984687" cy="3805418"/>
            <a:chOff x="4344658" y="1439476"/>
            <a:chExt cx="3984687" cy="3805418"/>
          </a:xfrm>
        </p:grpSpPr>
        <p:cxnSp>
          <p:nvCxnSpPr>
            <p:cNvPr id="14" name="Straight Arrow Connector 13"/>
            <p:cNvCxnSpPr/>
            <p:nvPr/>
          </p:nvCxnSpPr>
          <p:spPr>
            <a:xfrm flipH="1">
              <a:off x="6703720" y="2535039"/>
              <a:ext cx="11198" cy="1495453"/>
            </a:xfrm>
            <a:prstGeom prst="straightConnector1">
              <a:avLst/>
            </a:prstGeom>
            <a:ln w="31750">
              <a:headEnd type="triangle" w="lg" len="med"/>
              <a:tailEnd type="triangle" w="lg" len="med"/>
            </a:ln>
          </p:spPr>
          <p:style>
            <a:lnRef idx="1">
              <a:schemeClr val="accent1"/>
            </a:lnRef>
            <a:fillRef idx="0">
              <a:schemeClr val="accent1"/>
            </a:fillRef>
            <a:effectRef idx="0">
              <a:schemeClr val="accent1"/>
            </a:effectRef>
            <a:fontRef idx="minor">
              <a:schemeClr val="tx1"/>
            </a:fontRef>
          </p:style>
        </p:cxnSp>
        <p:pic>
          <p:nvPicPr>
            <p:cNvPr id="18" name="Picture 17"/>
            <p:cNvPicPr>
              <a:picLocks noChangeAspect="1"/>
            </p:cNvPicPr>
            <p:nvPr/>
          </p:nvPicPr>
          <p:blipFill rotWithShape="1">
            <a:blip r:embed="rId6">
              <a:extLst>
                <a:ext uri="{28A0092B-C50C-407E-A947-70E740481C1C}">
                  <a14:useLocalDpi xmlns:a14="http://schemas.microsoft.com/office/drawing/2010/main" val="0"/>
                </a:ext>
              </a:extLst>
            </a:blip>
            <a:srcRect b="14457"/>
            <a:stretch/>
          </p:blipFill>
          <p:spPr>
            <a:xfrm>
              <a:off x="6407734" y="1828030"/>
              <a:ext cx="689052" cy="589433"/>
            </a:xfrm>
            <a:prstGeom prst="rect">
              <a:avLst/>
            </a:prstGeom>
          </p:spPr>
        </p:pic>
        <p:pic>
          <p:nvPicPr>
            <p:cNvPr id="20" name="Picture 19"/>
            <p:cNvPicPr>
              <a:picLocks noChangeAspect="1"/>
            </p:cNvPicPr>
            <p:nvPr/>
          </p:nvPicPr>
          <p:blipFill rotWithShape="1">
            <a:blip r:embed="rId7">
              <a:extLst>
                <a:ext uri="{28A0092B-C50C-407E-A947-70E740481C1C}">
                  <a14:useLocalDpi xmlns:a14="http://schemas.microsoft.com/office/drawing/2010/main" val="0"/>
                </a:ext>
              </a:extLst>
            </a:blip>
            <a:srcRect t="16355" b="25556"/>
            <a:stretch/>
          </p:blipFill>
          <p:spPr>
            <a:xfrm>
              <a:off x="7166167" y="3052614"/>
              <a:ext cx="825335" cy="479427"/>
            </a:xfrm>
            <a:prstGeom prst="rect">
              <a:avLst/>
            </a:prstGeom>
          </p:spPr>
        </p:pic>
        <p:pic>
          <p:nvPicPr>
            <p:cNvPr id="22" name="Picture 21"/>
            <p:cNvPicPr>
              <a:picLocks noChangeAspect="1"/>
            </p:cNvPicPr>
            <p:nvPr/>
          </p:nvPicPr>
          <p:blipFill rotWithShape="1">
            <a:blip r:embed="rId8">
              <a:extLst>
                <a:ext uri="{28A0092B-C50C-407E-A947-70E740481C1C}">
                  <a14:useLocalDpi xmlns:a14="http://schemas.microsoft.com/office/drawing/2010/main" val="0"/>
                </a:ext>
              </a:extLst>
            </a:blip>
            <a:srcRect t="-2" b="17523"/>
            <a:stretch/>
          </p:blipFill>
          <p:spPr>
            <a:xfrm>
              <a:off x="5661393" y="3092369"/>
              <a:ext cx="575953" cy="475031"/>
            </a:xfrm>
            <a:prstGeom prst="rect">
              <a:avLst/>
            </a:prstGeom>
          </p:spPr>
        </p:pic>
        <p:pic>
          <p:nvPicPr>
            <p:cNvPr id="23" name="Picture 22"/>
            <p:cNvPicPr>
              <a:picLocks noChangeAspect="1"/>
            </p:cNvPicPr>
            <p:nvPr/>
          </p:nvPicPr>
          <p:blipFill rotWithShape="1">
            <a:blip r:embed="rId9">
              <a:extLst>
                <a:ext uri="{28A0092B-C50C-407E-A947-70E740481C1C}">
                  <a14:useLocalDpi xmlns:a14="http://schemas.microsoft.com/office/drawing/2010/main" val="0"/>
                </a:ext>
              </a:extLst>
            </a:blip>
            <a:srcRect b="13826"/>
            <a:stretch/>
          </p:blipFill>
          <p:spPr>
            <a:xfrm>
              <a:off x="6432279" y="4134317"/>
              <a:ext cx="546265" cy="470737"/>
            </a:xfrm>
            <a:prstGeom prst="rect">
              <a:avLst/>
            </a:prstGeom>
          </p:spPr>
        </p:pic>
        <p:sp>
          <p:nvSpPr>
            <p:cNvPr id="44" name="Right Brace 43"/>
            <p:cNvSpPr/>
            <p:nvPr/>
          </p:nvSpPr>
          <p:spPr>
            <a:xfrm flipH="1">
              <a:off x="4818010" y="2095898"/>
              <a:ext cx="372150" cy="3145588"/>
            </a:xfrm>
            <a:prstGeom prst="rightBrace">
              <a:avLst>
                <a:gd name="adj1" fmla="val 32777"/>
                <a:gd name="adj2" fmla="val 50000"/>
              </a:avLst>
            </a:prstGeom>
            <a:ln w="3175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Century Gothic" panose="020B0502020202020204" pitchFamily="34" charset="0"/>
              </a:endParaRPr>
            </a:p>
          </p:txBody>
        </p:sp>
        <p:pic>
          <p:nvPicPr>
            <p:cNvPr id="46" name="Picture 45"/>
            <p:cNvPicPr>
              <a:picLocks noChangeAspect="1"/>
            </p:cNvPicPr>
            <p:nvPr/>
          </p:nvPicPr>
          <p:blipFill rotWithShape="1">
            <a:blip r:embed="rId10">
              <a:extLst>
                <a:ext uri="{28A0092B-C50C-407E-A947-70E740481C1C}">
                  <a14:useLocalDpi xmlns:a14="http://schemas.microsoft.com/office/drawing/2010/main" val="0"/>
                </a:ext>
              </a:extLst>
            </a:blip>
            <a:srcRect b="15395"/>
            <a:stretch/>
          </p:blipFill>
          <p:spPr>
            <a:xfrm>
              <a:off x="5243319" y="3052614"/>
              <a:ext cx="640447" cy="541851"/>
            </a:xfrm>
            <a:prstGeom prst="rect">
              <a:avLst/>
            </a:prstGeom>
          </p:spPr>
        </p:pic>
        <p:pic>
          <p:nvPicPr>
            <p:cNvPr id="47" name="Picture 46"/>
            <p:cNvPicPr>
              <a:picLocks noChangeAspect="1"/>
            </p:cNvPicPr>
            <p:nvPr/>
          </p:nvPicPr>
          <p:blipFill rotWithShape="1">
            <a:blip r:embed="rId11">
              <a:extLst>
                <a:ext uri="{28A0092B-C50C-407E-A947-70E740481C1C}">
                  <a14:useLocalDpi xmlns:a14="http://schemas.microsoft.com/office/drawing/2010/main" val="0"/>
                </a:ext>
              </a:extLst>
            </a:blip>
            <a:srcRect b="13971"/>
            <a:stretch/>
          </p:blipFill>
          <p:spPr>
            <a:xfrm>
              <a:off x="6758830" y="4502041"/>
              <a:ext cx="621974" cy="535074"/>
            </a:xfrm>
            <a:prstGeom prst="rect">
              <a:avLst/>
            </a:prstGeom>
          </p:spPr>
        </p:pic>
        <p:pic>
          <p:nvPicPr>
            <p:cNvPr id="48" name="Picture 47"/>
            <p:cNvPicPr>
              <a:picLocks noChangeAspect="1"/>
            </p:cNvPicPr>
            <p:nvPr/>
          </p:nvPicPr>
          <p:blipFill rotWithShape="1">
            <a:blip r:embed="rId12">
              <a:extLst>
                <a:ext uri="{28A0092B-C50C-407E-A947-70E740481C1C}">
                  <a14:useLocalDpi xmlns:a14="http://schemas.microsoft.com/office/drawing/2010/main" val="0"/>
                </a:ext>
              </a:extLst>
            </a:blip>
            <a:srcRect b="19958"/>
            <a:stretch/>
          </p:blipFill>
          <p:spPr>
            <a:xfrm>
              <a:off x="6229979" y="4607654"/>
              <a:ext cx="404599" cy="323849"/>
            </a:xfrm>
            <a:prstGeom prst="rect">
              <a:avLst/>
            </a:prstGeom>
          </p:spPr>
        </p:pic>
        <p:pic>
          <p:nvPicPr>
            <p:cNvPr id="53" name="Picture 52"/>
            <p:cNvPicPr>
              <a:picLocks noChangeAspect="1"/>
            </p:cNvPicPr>
            <p:nvPr/>
          </p:nvPicPr>
          <p:blipFill rotWithShape="1">
            <a:blip r:embed="rId13">
              <a:extLst>
                <a:ext uri="{28A0092B-C50C-407E-A947-70E740481C1C}">
                  <a14:useLocalDpi xmlns:a14="http://schemas.microsoft.com/office/drawing/2010/main" val="0"/>
                </a:ext>
              </a:extLst>
            </a:blip>
            <a:srcRect b="18205"/>
            <a:stretch/>
          </p:blipFill>
          <p:spPr>
            <a:xfrm>
              <a:off x="6912894" y="1889658"/>
              <a:ext cx="520460" cy="425709"/>
            </a:xfrm>
            <a:prstGeom prst="rect">
              <a:avLst/>
            </a:prstGeom>
          </p:spPr>
        </p:pic>
        <p:grpSp>
          <p:nvGrpSpPr>
            <p:cNvPr id="13" name="Group 12"/>
            <p:cNvGrpSpPr/>
            <p:nvPr/>
          </p:nvGrpSpPr>
          <p:grpSpPr>
            <a:xfrm>
              <a:off x="4344658" y="2700425"/>
              <a:ext cx="506532" cy="1935623"/>
              <a:chOff x="3827471" y="2639661"/>
              <a:chExt cx="1042829" cy="1935623"/>
            </a:xfrm>
          </p:grpSpPr>
          <p:cxnSp>
            <p:nvCxnSpPr>
              <p:cNvPr id="57" name="Curved Connector 56"/>
              <p:cNvCxnSpPr/>
              <p:nvPr/>
            </p:nvCxnSpPr>
            <p:spPr>
              <a:xfrm rot="10800000" flipV="1">
                <a:off x="3835226" y="3608206"/>
                <a:ext cx="1035074" cy="967078"/>
              </a:xfrm>
              <a:prstGeom prst="curvedConnector3">
                <a:avLst>
                  <a:gd name="adj1" fmla="val 46015"/>
                </a:avLst>
              </a:prstGeom>
              <a:ln w="31750">
                <a:solidFill>
                  <a:srgbClr val="00B050"/>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58" name="Straight Arrow Connector 57"/>
              <p:cNvCxnSpPr/>
              <p:nvPr/>
            </p:nvCxnSpPr>
            <p:spPr>
              <a:xfrm flipH="1">
                <a:off x="3950648" y="3606717"/>
                <a:ext cx="788720" cy="1513"/>
              </a:xfrm>
              <a:prstGeom prst="straightConnector1">
                <a:avLst/>
              </a:prstGeom>
              <a:ln w="31750">
                <a:solidFill>
                  <a:srgbClr val="00B050"/>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61" name="Curved Connector 60"/>
              <p:cNvCxnSpPr/>
              <p:nvPr/>
            </p:nvCxnSpPr>
            <p:spPr>
              <a:xfrm rot="10800000">
                <a:off x="3827471" y="2639661"/>
                <a:ext cx="1035074" cy="967078"/>
              </a:xfrm>
              <a:prstGeom prst="curvedConnector3">
                <a:avLst>
                  <a:gd name="adj1" fmla="val 46015"/>
                </a:avLst>
              </a:prstGeom>
              <a:ln w="31750">
                <a:solidFill>
                  <a:srgbClr val="00B050"/>
                </a:solidFill>
                <a:tailEnd type="triangle" w="lg" len="med"/>
              </a:ln>
            </p:spPr>
            <p:style>
              <a:lnRef idx="1">
                <a:schemeClr val="accent1"/>
              </a:lnRef>
              <a:fillRef idx="0">
                <a:schemeClr val="accent1"/>
              </a:fillRef>
              <a:effectRef idx="0">
                <a:schemeClr val="accent1"/>
              </a:effectRef>
              <a:fontRef idx="minor">
                <a:schemeClr val="tx1"/>
              </a:fontRef>
            </p:style>
          </p:cxnSp>
        </p:grpSp>
        <p:cxnSp>
          <p:nvCxnSpPr>
            <p:cNvPr id="60" name="Straight Arrow Connector 59"/>
            <p:cNvCxnSpPr/>
            <p:nvPr/>
          </p:nvCxnSpPr>
          <p:spPr>
            <a:xfrm flipH="1">
              <a:off x="7026425" y="3647455"/>
              <a:ext cx="291626" cy="454879"/>
            </a:xfrm>
            <a:prstGeom prst="straightConnector1">
              <a:avLst/>
            </a:prstGeom>
            <a:ln w="31750">
              <a:headEnd type="triangle" w="lg" len="med"/>
              <a:tailEnd type="triangle" w="lg" len="med"/>
            </a:ln>
          </p:spPr>
          <p:style>
            <a:lnRef idx="1">
              <a:schemeClr val="accent1"/>
            </a:lnRef>
            <a:fillRef idx="0">
              <a:schemeClr val="accent1"/>
            </a:fillRef>
            <a:effectRef idx="0">
              <a:schemeClr val="accent1"/>
            </a:effectRef>
            <a:fontRef idx="minor">
              <a:schemeClr val="tx1"/>
            </a:fontRef>
          </p:style>
        </p:cxnSp>
        <p:cxnSp>
          <p:nvCxnSpPr>
            <p:cNvPr id="62" name="Straight Arrow Connector 61"/>
            <p:cNvCxnSpPr/>
            <p:nvPr/>
          </p:nvCxnSpPr>
          <p:spPr>
            <a:xfrm flipH="1">
              <a:off x="6024182" y="2547837"/>
              <a:ext cx="291626" cy="454879"/>
            </a:xfrm>
            <a:prstGeom prst="straightConnector1">
              <a:avLst/>
            </a:prstGeom>
            <a:ln w="31750">
              <a:headEnd type="triangle" w="lg" len="med"/>
              <a:tailEnd type="triangle" w="lg" len="med"/>
            </a:ln>
          </p:spPr>
          <p:style>
            <a:lnRef idx="1">
              <a:schemeClr val="accent1"/>
            </a:lnRef>
            <a:fillRef idx="0">
              <a:schemeClr val="accent1"/>
            </a:fillRef>
            <a:effectRef idx="0">
              <a:schemeClr val="accent1"/>
            </a:effectRef>
            <a:fontRef idx="minor">
              <a:schemeClr val="tx1"/>
            </a:fontRef>
          </p:style>
        </p:cxnSp>
        <p:cxnSp>
          <p:nvCxnSpPr>
            <p:cNvPr id="63" name="Straight Arrow Connector 62"/>
            <p:cNvCxnSpPr/>
            <p:nvPr/>
          </p:nvCxnSpPr>
          <p:spPr>
            <a:xfrm>
              <a:off x="7130728" y="2534603"/>
              <a:ext cx="291626" cy="454879"/>
            </a:xfrm>
            <a:prstGeom prst="straightConnector1">
              <a:avLst/>
            </a:prstGeom>
            <a:ln w="31750">
              <a:headEnd type="triangle" w="lg" len="med"/>
              <a:tailEnd type="triangle" w="lg" len="med"/>
            </a:ln>
          </p:spPr>
          <p:style>
            <a:lnRef idx="1">
              <a:schemeClr val="accent1"/>
            </a:lnRef>
            <a:fillRef idx="0">
              <a:schemeClr val="accent1"/>
            </a:fillRef>
            <a:effectRef idx="0">
              <a:schemeClr val="accent1"/>
            </a:effectRef>
            <a:fontRef idx="minor">
              <a:schemeClr val="tx1"/>
            </a:fontRef>
          </p:style>
        </p:cxnSp>
        <p:cxnSp>
          <p:nvCxnSpPr>
            <p:cNvPr id="74" name="Straight Arrow Connector 73"/>
            <p:cNvCxnSpPr/>
            <p:nvPr/>
          </p:nvCxnSpPr>
          <p:spPr>
            <a:xfrm>
              <a:off x="6066832" y="3663165"/>
              <a:ext cx="291626" cy="454879"/>
            </a:xfrm>
            <a:prstGeom prst="straightConnector1">
              <a:avLst/>
            </a:prstGeom>
            <a:ln w="31750">
              <a:headEnd type="triangle" w="lg" len="med"/>
              <a:tailEnd type="triangle" w="lg" len="med"/>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5698497" y="1439476"/>
              <a:ext cx="2630848" cy="276999"/>
            </a:xfrm>
            <a:prstGeom prst="rect">
              <a:avLst/>
            </a:prstGeom>
            <a:noFill/>
          </p:spPr>
          <p:txBody>
            <a:bodyPr wrap="none" rtlCol="0">
              <a:spAutoFit/>
            </a:bodyPr>
            <a:lstStyle/>
            <a:p>
              <a:r>
                <a:rPr lang="en-US" sz="1200" dirty="0">
                  <a:latin typeface="Century Gothic" panose="020B0502020202020204" pitchFamily="34" charset="0"/>
                </a:rPr>
                <a:t>Disease and Therapy Landscape</a:t>
              </a:r>
            </a:p>
          </p:txBody>
        </p:sp>
        <p:sp>
          <p:nvSpPr>
            <p:cNvPr id="31" name="Rectangle 30"/>
            <p:cNvSpPr/>
            <p:nvPr/>
          </p:nvSpPr>
          <p:spPr>
            <a:xfrm>
              <a:off x="7399312" y="3465219"/>
              <a:ext cx="928459" cy="276999"/>
            </a:xfrm>
            <a:prstGeom prst="rect">
              <a:avLst/>
            </a:prstGeom>
          </p:spPr>
          <p:txBody>
            <a:bodyPr wrap="none">
              <a:spAutoFit/>
            </a:bodyPr>
            <a:lstStyle/>
            <a:p>
              <a:r>
                <a:rPr lang="en-US" sz="1200" dirty="0">
                  <a:latin typeface="Century Gothic" panose="020B0502020202020204" pitchFamily="34" charset="0"/>
                </a:rPr>
                <a:t>Pathogen</a:t>
              </a:r>
              <a:endParaRPr lang="en-US" sz="1600" dirty="0">
                <a:latin typeface="Century Gothic" panose="020B0502020202020204" pitchFamily="34" charset="0"/>
              </a:endParaRPr>
            </a:p>
          </p:txBody>
        </p:sp>
        <p:sp>
          <p:nvSpPr>
            <p:cNvPr id="75" name="Rectangle 74"/>
            <p:cNvSpPr/>
            <p:nvPr/>
          </p:nvSpPr>
          <p:spPr>
            <a:xfrm>
              <a:off x="5190161" y="3562101"/>
              <a:ext cx="712054" cy="276999"/>
            </a:xfrm>
            <a:prstGeom prst="rect">
              <a:avLst/>
            </a:prstGeom>
          </p:spPr>
          <p:txBody>
            <a:bodyPr wrap="none">
              <a:spAutoFit/>
            </a:bodyPr>
            <a:lstStyle/>
            <a:p>
              <a:r>
                <a:rPr lang="en-US" sz="1200">
                  <a:latin typeface="Century Gothic" panose="020B0502020202020204" pitchFamily="34" charset="0"/>
                </a:rPr>
                <a:t>Patient</a:t>
              </a:r>
              <a:endParaRPr lang="en-US" sz="1600" dirty="0">
                <a:latin typeface="Century Gothic" panose="020B0502020202020204" pitchFamily="34" charset="0"/>
              </a:endParaRPr>
            </a:p>
          </p:txBody>
        </p:sp>
        <p:sp>
          <p:nvSpPr>
            <p:cNvPr id="78" name="Rectangle 77"/>
            <p:cNvSpPr/>
            <p:nvPr/>
          </p:nvSpPr>
          <p:spPr>
            <a:xfrm>
              <a:off x="6262459" y="4967895"/>
              <a:ext cx="1051891" cy="276999"/>
            </a:xfrm>
            <a:prstGeom prst="rect">
              <a:avLst/>
            </a:prstGeom>
          </p:spPr>
          <p:txBody>
            <a:bodyPr wrap="none">
              <a:spAutoFit/>
            </a:bodyPr>
            <a:lstStyle/>
            <a:p>
              <a:r>
                <a:rPr lang="en-US" sz="1200" dirty="0">
                  <a:latin typeface="Century Gothic" panose="020B0502020202020204" pitchFamily="34" charset="0"/>
                </a:rPr>
                <a:t>Community</a:t>
              </a:r>
              <a:endParaRPr lang="en-US" sz="1600" dirty="0">
                <a:latin typeface="Century Gothic" panose="020B0502020202020204" pitchFamily="34" charset="0"/>
              </a:endParaRPr>
            </a:p>
          </p:txBody>
        </p:sp>
        <p:cxnSp>
          <p:nvCxnSpPr>
            <p:cNvPr id="79" name="Straight Arrow Connector 78"/>
            <p:cNvCxnSpPr/>
            <p:nvPr/>
          </p:nvCxnSpPr>
          <p:spPr>
            <a:xfrm rot="16200000" flipH="1">
              <a:off x="6695153" y="2827796"/>
              <a:ext cx="11198" cy="972000"/>
            </a:xfrm>
            <a:prstGeom prst="straightConnector1">
              <a:avLst/>
            </a:prstGeom>
            <a:ln w="31750">
              <a:headEnd type="triangle" w="lg" len="med"/>
              <a:tailEnd type="triangle" w="lg" len="med"/>
            </a:ln>
          </p:spPr>
          <p:style>
            <a:lnRef idx="1">
              <a:schemeClr val="accent1"/>
            </a:lnRef>
            <a:fillRef idx="0">
              <a:schemeClr val="accent1"/>
            </a:fillRef>
            <a:effectRef idx="0">
              <a:schemeClr val="accent1"/>
            </a:effectRef>
            <a:fontRef idx="minor">
              <a:schemeClr val="tx1"/>
            </a:fontRef>
          </p:style>
        </p:cxnSp>
        <p:grpSp>
          <p:nvGrpSpPr>
            <p:cNvPr id="45" name="Group 44"/>
            <p:cNvGrpSpPr/>
            <p:nvPr/>
          </p:nvGrpSpPr>
          <p:grpSpPr>
            <a:xfrm>
              <a:off x="6454811" y="3099008"/>
              <a:ext cx="426851" cy="369683"/>
              <a:chOff x="5328902" y="3030641"/>
              <a:chExt cx="426851" cy="369683"/>
            </a:xfrm>
          </p:grpSpPr>
          <p:grpSp>
            <p:nvGrpSpPr>
              <p:cNvPr id="42" name="Group 41"/>
              <p:cNvGrpSpPr/>
              <p:nvPr/>
            </p:nvGrpSpPr>
            <p:grpSpPr>
              <a:xfrm>
                <a:off x="5361353" y="3039810"/>
                <a:ext cx="351633" cy="340713"/>
                <a:chOff x="5361353" y="3039810"/>
                <a:chExt cx="351633" cy="340713"/>
              </a:xfrm>
            </p:grpSpPr>
            <p:grpSp>
              <p:nvGrpSpPr>
                <p:cNvPr id="40" name="Group 39"/>
                <p:cNvGrpSpPr/>
                <p:nvPr/>
              </p:nvGrpSpPr>
              <p:grpSpPr>
                <a:xfrm>
                  <a:off x="5361353" y="3039810"/>
                  <a:ext cx="351633" cy="340419"/>
                  <a:chOff x="5361353" y="3039810"/>
                  <a:chExt cx="351633" cy="340419"/>
                </a:xfrm>
              </p:grpSpPr>
              <p:sp>
                <p:nvSpPr>
                  <p:cNvPr id="38" name="Oval 37"/>
                  <p:cNvSpPr/>
                  <p:nvPr/>
                </p:nvSpPr>
                <p:spPr>
                  <a:xfrm>
                    <a:off x="5361353" y="3223960"/>
                    <a:ext cx="164308" cy="15626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80" name="Oval 79"/>
                  <p:cNvSpPr/>
                  <p:nvPr/>
                </p:nvSpPr>
                <p:spPr>
                  <a:xfrm>
                    <a:off x="5548678" y="3039810"/>
                    <a:ext cx="164308" cy="15626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39" name="Rectangle 38"/>
                  <p:cNvSpPr/>
                  <p:nvPr/>
                </p:nvSpPr>
                <p:spPr>
                  <a:xfrm rot="2779402">
                    <a:off x="5465740" y="3105204"/>
                    <a:ext cx="130162" cy="1894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grpSp>
            <p:sp>
              <p:nvSpPr>
                <p:cNvPr id="41" name="Chord 40"/>
                <p:cNvSpPr/>
                <p:nvPr/>
              </p:nvSpPr>
              <p:spPr>
                <a:xfrm rot="18705117">
                  <a:off x="5515520" y="3194646"/>
                  <a:ext cx="187243" cy="184511"/>
                </a:xfrm>
                <a:prstGeom prst="chord">
                  <a:avLst>
                    <a:gd name="adj1" fmla="val 2700000"/>
                    <a:gd name="adj2" fmla="val 1369902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81" name="Chord 80"/>
                <p:cNvSpPr/>
                <p:nvPr/>
              </p:nvSpPr>
              <p:spPr>
                <a:xfrm rot="2894883" flipV="1">
                  <a:off x="5515519" y="3183203"/>
                  <a:ext cx="187243" cy="184511"/>
                </a:xfrm>
                <a:prstGeom prst="chord">
                  <a:avLst>
                    <a:gd name="adj1" fmla="val 2700000"/>
                    <a:gd name="adj2" fmla="val 1369902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grpSp>
          <p:pic>
            <p:nvPicPr>
              <p:cNvPr id="16" name="Picture 15"/>
              <p:cNvPicPr>
                <a:picLocks noChangeAspect="1"/>
              </p:cNvPicPr>
              <p:nvPr/>
            </p:nvPicPr>
            <p:blipFill rotWithShape="1">
              <a:blip r:embed="rId14">
                <a:extLst>
                  <a:ext uri="{28A0092B-C50C-407E-A947-70E740481C1C}">
                    <a14:useLocalDpi xmlns:a14="http://schemas.microsoft.com/office/drawing/2010/main" val="0"/>
                  </a:ext>
                </a:extLst>
              </a:blip>
              <a:srcRect b="13393"/>
              <a:stretch/>
            </p:blipFill>
            <p:spPr>
              <a:xfrm>
                <a:off x="5328902" y="3030641"/>
                <a:ext cx="426851" cy="369683"/>
              </a:xfrm>
              <a:prstGeom prst="rect">
                <a:avLst/>
              </a:prstGeom>
            </p:spPr>
          </p:pic>
        </p:grpSp>
        <p:pic>
          <p:nvPicPr>
            <p:cNvPr id="49" name="Picture 48"/>
            <p:cNvPicPr>
              <a:picLocks noChangeAspect="1"/>
            </p:cNvPicPr>
            <p:nvPr/>
          </p:nvPicPr>
          <p:blipFill rotWithShape="1">
            <a:blip r:embed="rId15">
              <a:extLst>
                <a:ext uri="{28A0092B-C50C-407E-A947-70E740481C1C}">
                  <a14:useLocalDpi xmlns:a14="http://schemas.microsoft.com/office/drawing/2010/main" val="0"/>
                </a:ext>
              </a:extLst>
            </a:blip>
            <a:srcRect l="8576" t="10647" r="8079" b="23346"/>
            <a:stretch/>
          </p:blipFill>
          <p:spPr>
            <a:xfrm>
              <a:off x="5924969" y="1897903"/>
              <a:ext cx="546001" cy="432422"/>
            </a:xfrm>
            <a:prstGeom prst="rect">
              <a:avLst/>
            </a:prstGeom>
          </p:spPr>
        </p:pic>
      </p:grpSp>
      <p:sp>
        <p:nvSpPr>
          <p:cNvPr id="4" name="Title 3"/>
          <p:cNvSpPr>
            <a:spLocks noGrp="1"/>
          </p:cNvSpPr>
          <p:nvPr>
            <p:ph type="title"/>
          </p:nvPr>
        </p:nvSpPr>
        <p:spPr/>
        <p:txBody>
          <a:bodyPr>
            <a:normAutofit/>
          </a:bodyPr>
          <a:lstStyle/>
          <a:p>
            <a:r>
              <a:rPr lang="en-US" sz="2800" b="1" dirty="0">
                <a:latin typeface="Century Gothic" panose="020B0502020202020204" pitchFamily="34" charset="0"/>
              </a:rPr>
              <a:t>Holistic Approach To Unravel Antibacterial resistance in East Africa (HATUA) consortium</a:t>
            </a:r>
          </a:p>
        </p:txBody>
      </p:sp>
    </p:spTree>
    <p:extLst>
      <p:ext uri="{BB962C8B-B14F-4D97-AF65-F5344CB8AC3E}">
        <p14:creationId xmlns:p14="http://schemas.microsoft.com/office/powerpoint/2010/main" val="478704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0850" y="1210737"/>
            <a:ext cx="10158152" cy="941825"/>
          </a:xfrm>
        </p:spPr>
        <p:txBody>
          <a:bodyPr>
            <a:normAutofit/>
          </a:bodyPr>
          <a:lstStyle/>
          <a:p>
            <a:r>
              <a:rPr lang="en-GB" sz="2800" b="1" dirty="0">
                <a:solidFill>
                  <a:schemeClr val="tx2"/>
                </a:solidFill>
                <a:latin typeface="Century Gothic" panose="020B0502020202020204" pitchFamily="34" charset="0"/>
              </a:rPr>
              <a:t>HATUA is examining the possible contributions of three potential ABR drivers: </a:t>
            </a:r>
            <a:endParaRPr lang="en-US" sz="2800" b="1" dirty="0">
              <a:solidFill>
                <a:schemeClr val="tx2"/>
              </a:solidFill>
              <a:latin typeface="Century Gothic" panose="020B0502020202020204" pitchFamily="34" charset="0"/>
            </a:endParaRPr>
          </a:p>
        </p:txBody>
      </p:sp>
      <p:sp>
        <p:nvSpPr>
          <p:cNvPr id="3" name="Content Placeholder 2"/>
          <p:cNvSpPr>
            <a:spLocks noGrp="1"/>
          </p:cNvSpPr>
          <p:nvPr>
            <p:ph idx="1"/>
          </p:nvPr>
        </p:nvSpPr>
        <p:spPr>
          <a:xfrm>
            <a:off x="3638193" y="3178969"/>
            <a:ext cx="7410809" cy="2965351"/>
          </a:xfrm>
        </p:spPr>
        <p:txBody>
          <a:bodyPr>
            <a:normAutofit/>
          </a:bodyPr>
          <a:lstStyle/>
          <a:p>
            <a:r>
              <a:rPr lang="en-GB" sz="2000" dirty="0">
                <a:latin typeface="Century Gothic" panose="020B0502020202020204" pitchFamily="34" charset="0"/>
              </a:rPr>
              <a:t>Inappropriate provision of antibiotics</a:t>
            </a:r>
          </a:p>
          <a:p>
            <a:pPr marL="0" indent="0">
              <a:buNone/>
            </a:pPr>
            <a:endParaRPr lang="en-GB" sz="2000" dirty="0">
              <a:latin typeface="Century Gothic" panose="020B0502020202020204" pitchFamily="34" charset="0"/>
            </a:endParaRPr>
          </a:p>
          <a:p>
            <a:r>
              <a:rPr lang="en-GB" sz="2000" dirty="0">
                <a:latin typeface="Century Gothic" panose="020B0502020202020204" pitchFamily="34" charset="0"/>
              </a:rPr>
              <a:t>Ineffective treatment due to wrong choices of antibiotics</a:t>
            </a:r>
          </a:p>
          <a:p>
            <a:endParaRPr lang="en-GB" sz="2000" dirty="0">
              <a:latin typeface="Century Gothic" panose="020B0502020202020204" pitchFamily="34" charset="0"/>
            </a:endParaRPr>
          </a:p>
          <a:p>
            <a:r>
              <a:rPr lang="en-GB" sz="2000" dirty="0">
                <a:latin typeface="Century Gothic" panose="020B0502020202020204" pitchFamily="34" charset="0"/>
              </a:rPr>
              <a:t>Incomplete knowledge of proper use of antibiotics</a:t>
            </a:r>
            <a:endParaRPr lang="en-US" sz="2000" dirty="0">
              <a:latin typeface="Century Gothic" panose="020B0502020202020204" pitchFamily="34" charset="0"/>
            </a:endParaRPr>
          </a:p>
        </p:txBody>
      </p:sp>
      <p:grpSp>
        <p:nvGrpSpPr>
          <p:cNvPr id="5" name="Group 4"/>
          <p:cNvGrpSpPr/>
          <p:nvPr/>
        </p:nvGrpSpPr>
        <p:grpSpPr>
          <a:xfrm>
            <a:off x="2184802" y="4007559"/>
            <a:ext cx="843529" cy="701506"/>
            <a:chOff x="5328902" y="3030641"/>
            <a:chExt cx="426851" cy="369683"/>
          </a:xfrm>
        </p:grpSpPr>
        <p:grpSp>
          <p:nvGrpSpPr>
            <p:cNvPr id="6" name="Group 5"/>
            <p:cNvGrpSpPr/>
            <p:nvPr/>
          </p:nvGrpSpPr>
          <p:grpSpPr>
            <a:xfrm>
              <a:off x="5361353" y="3039810"/>
              <a:ext cx="351633" cy="340713"/>
              <a:chOff x="5361353" y="3039810"/>
              <a:chExt cx="351633" cy="340713"/>
            </a:xfrm>
          </p:grpSpPr>
          <p:grpSp>
            <p:nvGrpSpPr>
              <p:cNvPr id="8" name="Group 7"/>
              <p:cNvGrpSpPr/>
              <p:nvPr/>
            </p:nvGrpSpPr>
            <p:grpSpPr>
              <a:xfrm>
                <a:off x="5361353" y="3039810"/>
                <a:ext cx="351633" cy="340419"/>
                <a:chOff x="5361353" y="3039810"/>
                <a:chExt cx="351633" cy="340419"/>
              </a:xfrm>
            </p:grpSpPr>
            <p:sp>
              <p:nvSpPr>
                <p:cNvPr id="11" name="Oval 10"/>
                <p:cNvSpPr/>
                <p:nvPr/>
              </p:nvSpPr>
              <p:spPr>
                <a:xfrm>
                  <a:off x="5361353" y="3223960"/>
                  <a:ext cx="164308" cy="15626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3"/>
                </a:p>
              </p:txBody>
            </p:sp>
            <p:sp>
              <p:nvSpPr>
                <p:cNvPr id="12" name="Oval 11"/>
                <p:cNvSpPr/>
                <p:nvPr/>
              </p:nvSpPr>
              <p:spPr>
                <a:xfrm>
                  <a:off x="5548678" y="3039810"/>
                  <a:ext cx="164308" cy="15626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3"/>
                </a:p>
              </p:txBody>
            </p:sp>
            <p:sp>
              <p:nvSpPr>
                <p:cNvPr id="13" name="Rectangle 12"/>
                <p:cNvSpPr/>
                <p:nvPr/>
              </p:nvSpPr>
              <p:spPr>
                <a:xfrm rot="2779402">
                  <a:off x="5465740" y="3105204"/>
                  <a:ext cx="130162" cy="1894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3"/>
                </a:p>
              </p:txBody>
            </p:sp>
          </p:grpSp>
          <p:sp>
            <p:nvSpPr>
              <p:cNvPr id="9" name="Chord 8"/>
              <p:cNvSpPr/>
              <p:nvPr/>
            </p:nvSpPr>
            <p:spPr>
              <a:xfrm rot="18705117">
                <a:off x="5515520" y="3194646"/>
                <a:ext cx="187243" cy="184511"/>
              </a:xfrm>
              <a:prstGeom prst="chord">
                <a:avLst>
                  <a:gd name="adj1" fmla="val 2700000"/>
                  <a:gd name="adj2" fmla="val 1369902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3"/>
              </a:p>
            </p:txBody>
          </p:sp>
          <p:sp>
            <p:nvSpPr>
              <p:cNvPr id="10" name="Chord 9"/>
              <p:cNvSpPr/>
              <p:nvPr/>
            </p:nvSpPr>
            <p:spPr>
              <a:xfrm rot="2894883" flipV="1">
                <a:off x="5515519" y="3183203"/>
                <a:ext cx="187243" cy="184511"/>
              </a:xfrm>
              <a:prstGeom prst="chord">
                <a:avLst>
                  <a:gd name="adj1" fmla="val 2700000"/>
                  <a:gd name="adj2" fmla="val 1369902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3"/>
              </a:p>
            </p:txBody>
          </p:sp>
        </p:grp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b="13393"/>
            <a:stretch/>
          </p:blipFill>
          <p:spPr>
            <a:xfrm>
              <a:off x="5328902" y="3030641"/>
              <a:ext cx="426851" cy="369683"/>
            </a:xfrm>
            <a:prstGeom prst="rect">
              <a:avLst/>
            </a:prstGeom>
          </p:spPr>
        </p:pic>
      </p:grpSp>
      <p:pic>
        <p:nvPicPr>
          <p:cNvPr id="14" name="Picture 13"/>
          <p:cNvPicPr>
            <a:picLocks noChangeAspect="1"/>
          </p:cNvPicPr>
          <p:nvPr/>
        </p:nvPicPr>
        <p:blipFill rotWithShape="1">
          <a:blip r:embed="rId3">
            <a:extLst>
              <a:ext uri="{28A0092B-C50C-407E-A947-70E740481C1C}">
                <a14:useLocalDpi xmlns:a14="http://schemas.microsoft.com/office/drawing/2010/main" val="0"/>
              </a:ext>
            </a:extLst>
          </a:blip>
          <a:srcRect l="8576" t="10647" r="8079" b="23346"/>
          <a:stretch/>
        </p:blipFill>
        <p:spPr>
          <a:xfrm>
            <a:off x="2363178" y="3006922"/>
            <a:ext cx="830919" cy="658071"/>
          </a:xfrm>
          <a:prstGeom prst="rect">
            <a:avLst/>
          </a:prstGeom>
        </p:spPr>
      </p:pic>
      <p:pic>
        <p:nvPicPr>
          <p:cNvPr id="15" name="Picture 14"/>
          <p:cNvPicPr>
            <a:picLocks noChangeAspect="1"/>
          </p:cNvPicPr>
          <p:nvPr/>
        </p:nvPicPr>
        <p:blipFill rotWithShape="1">
          <a:blip r:embed="rId4">
            <a:extLst>
              <a:ext uri="{28A0092B-C50C-407E-A947-70E740481C1C}">
                <a14:useLocalDpi xmlns:a14="http://schemas.microsoft.com/office/drawing/2010/main" val="0"/>
              </a:ext>
            </a:extLst>
          </a:blip>
          <a:srcRect b="18205"/>
          <a:stretch/>
        </p:blipFill>
        <p:spPr>
          <a:xfrm>
            <a:off x="1989527" y="4990265"/>
            <a:ext cx="1138194" cy="930983"/>
          </a:xfrm>
          <a:prstGeom prst="rect">
            <a:avLst/>
          </a:prstGeom>
        </p:spPr>
      </p:pic>
    </p:spTree>
    <p:extLst>
      <p:ext uri="{BB962C8B-B14F-4D97-AF65-F5344CB8AC3E}">
        <p14:creationId xmlns:p14="http://schemas.microsoft.com/office/powerpoint/2010/main" val="15827363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4139" y="393701"/>
            <a:ext cx="11398468" cy="1654469"/>
          </a:xfrm>
        </p:spPr>
        <p:txBody>
          <a:bodyPr>
            <a:noAutofit/>
          </a:bodyPr>
          <a:lstStyle/>
          <a:p>
            <a:r>
              <a:rPr lang="en-US" sz="2800" b="1" dirty="0">
                <a:latin typeface="Century Gothic" panose="020B0502020202020204" pitchFamily="34" charset="0"/>
              </a:rPr>
              <a:t>Urinary Tract Infection (UTI) provide a clinical prism through which we can observe the problem of ABR and interrogate associated drivers </a:t>
            </a:r>
            <a:br>
              <a:rPr lang="en-US" sz="2800" b="1" dirty="0">
                <a:latin typeface="Century Gothic" panose="020B0502020202020204" pitchFamily="34" charset="0"/>
              </a:rPr>
            </a:br>
            <a:endParaRPr lang="en-US" sz="2800" b="1" dirty="0">
              <a:latin typeface="Century Gothic" panose="020B0502020202020204" pitchFamily="34" charset="0"/>
            </a:endParaRPr>
          </a:p>
        </p:txBody>
      </p:sp>
      <p:sp>
        <p:nvSpPr>
          <p:cNvPr id="6" name="Content Placeholder 5"/>
          <p:cNvSpPr>
            <a:spLocks noGrp="1"/>
          </p:cNvSpPr>
          <p:nvPr>
            <p:ph idx="1"/>
          </p:nvPr>
        </p:nvSpPr>
        <p:spPr>
          <a:xfrm>
            <a:off x="3857634" y="1968394"/>
            <a:ext cx="6845794" cy="3665490"/>
          </a:xfrm>
        </p:spPr>
        <p:txBody>
          <a:bodyPr>
            <a:noAutofit/>
          </a:bodyPr>
          <a:lstStyle/>
          <a:p>
            <a:r>
              <a:rPr lang="en-US" sz="2000" dirty="0">
                <a:latin typeface="Century Gothic" panose="020B0502020202020204" pitchFamily="34" charset="0"/>
              </a:rPr>
              <a:t>UTIs are common and are poorly treated</a:t>
            </a:r>
          </a:p>
          <a:p>
            <a:endParaRPr lang="en-US" sz="2000" dirty="0">
              <a:latin typeface="Century Gothic" panose="020B0502020202020204" pitchFamily="34" charset="0"/>
            </a:endParaRPr>
          </a:p>
          <a:p>
            <a:r>
              <a:rPr lang="en-US" sz="2000" dirty="0">
                <a:latin typeface="Century Gothic" panose="020B0502020202020204" pitchFamily="34" charset="0"/>
              </a:rPr>
              <a:t>Treatment seeking behavior among patients can be poor</a:t>
            </a:r>
          </a:p>
          <a:p>
            <a:endParaRPr lang="en-US" sz="2000" dirty="0">
              <a:latin typeface="Century Gothic" panose="020B0502020202020204" pitchFamily="34" charset="0"/>
            </a:endParaRPr>
          </a:p>
          <a:p>
            <a:r>
              <a:rPr lang="en-US" sz="2000" dirty="0">
                <a:latin typeface="Century Gothic" panose="020B0502020202020204" pitchFamily="34" charset="0"/>
              </a:rPr>
              <a:t>Urine is an easy sample to obtain and pathogen identification readily available</a:t>
            </a:r>
          </a:p>
          <a:p>
            <a:endParaRPr lang="en-US" sz="2000" dirty="0">
              <a:latin typeface="Century Gothic" panose="020B0502020202020204" pitchFamily="34" charset="0"/>
            </a:endParaRPr>
          </a:p>
          <a:p>
            <a:r>
              <a:rPr lang="en-US" sz="2000" dirty="0">
                <a:latin typeface="Century Gothic" panose="020B0502020202020204" pitchFamily="34" charset="0"/>
              </a:rPr>
              <a:t>UTI pathogens include important ABR targets: such as ESBL-producing </a:t>
            </a:r>
            <a:r>
              <a:rPr lang="en-US" sz="2000" i="1" dirty="0" err="1">
                <a:latin typeface="Century Gothic" panose="020B0502020202020204" pitchFamily="34" charset="0"/>
              </a:rPr>
              <a:t>Enterobacteriaceae</a:t>
            </a:r>
            <a:endParaRPr lang="en-US" sz="2000" i="1" dirty="0">
              <a:latin typeface="Century Gothic" panose="020B0502020202020204" pitchFamily="34" charset="0"/>
            </a:endParaRP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22537" r="22239" b="14457"/>
          <a:stretch/>
        </p:blipFill>
        <p:spPr>
          <a:xfrm>
            <a:off x="1029482" y="2012442"/>
            <a:ext cx="2475292" cy="3834275"/>
          </a:xfrm>
          <a:prstGeom prst="rect">
            <a:avLst/>
          </a:prstGeom>
        </p:spPr>
      </p:pic>
      <p:pic>
        <p:nvPicPr>
          <p:cNvPr id="7" name="Picture 6"/>
          <p:cNvPicPr>
            <a:picLocks noChangeAspect="1"/>
          </p:cNvPicPr>
          <p:nvPr/>
        </p:nvPicPr>
        <p:blipFill rotWithShape="1">
          <a:blip r:embed="rId3">
            <a:duotone>
              <a:prstClr val="black"/>
              <a:srgbClr val="FF2600">
                <a:tint val="45000"/>
                <a:satMod val="400000"/>
              </a:srgbClr>
            </a:duotone>
            <a:extLst>
              <a:ext uri="{28A0092B-C50C-407E-A947-70E740481C1C}">
                <a14:useLocalDpi xmlns:a14="http://schemas.microsoft.com/office/drawing/2010/main" val="0"/>
              </a:ext>
            </a:extLst>
          </a:blip>
          <a:srcRect t="16355" b="25556"/>
          <a:stretch/>
        </p:blipFill>
        <p:spPr>
          <a:xfrm>
            <a:off x="2803763" y="3353604"/>
            <a:ext cx="1183308" cy="687369"/>
          </a:xfrm>
          <a:prstGeom prst="rect">
            <a:avLst/>
          </a:prstGeom>
        </p:spPr>
      </p:pic>
      <p:cxnSp>
        <p:nvCxnSpPr>
          <p:cNvPr id="10" name="Straight Arrow Connector 9"/>
          <p:cNvCxnSpPr/>
          <p:nvPr/>
        </p:nvCxnSpPr>
        <p:spPr>
          <a:xfrm flipH="1">
            <a:off x="2267128" y="3822700"/>
            <a:ext cx="730072" cy="330200"/>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06049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p:cNvGrpSpPr>
            <a:grpSpLocks noChangeAspect="1"/>
          </p:cNvGrpSpPr>
          <p:nvPr/>
        </p:nvGrpSpPr>
        <p:grpSpPr>
          <a:xfrm>
            <a:off x="3904532" y="816670"/>
            <a:ext cx="5303792" cy="5423401"/>
            <a:chOff x="5243319" y="1435449"/>
            <a:chExt cx="3742689" cy="3827091"/>
          </a:xfrm>
        </p:grpSpPr>
        <p:cxnSp>
          <p:nvCxnSpPr>
            <p:cNvPr id="4" name="Straight Arrow Connector 3"/>
            <p:cNvCxnSpPr/>
            <p:nvPr/>
          </p:nvCxnSpPr>
          <p:spPr>
            <a:xfrm flipH="1">
              <a:off x="6703720" y="2535039"/>
              <a:ext cx="11198" cy="1495453"/>
            </a:xfrm>
            <a:prstGeom prst="straightConnector1">
              <a:avLst/>
            </a:prstGeom>
            <a:ln w="31750">
              <a:headEnd type="triangle" w="lg" len="med"/>
              <a:tailEnd type="triangle" w="lg" len="med"/>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b="14457"/>
            <a:stretch/>
          </p:blipFill>
          <p:spPr>
            <a:xfrm>
              <a:off x="6407734" y="1828030"/>
              <a:ext cx="689052" cy="589433"/>
            </a:xfrm>
            <a:prstGeom prst="rect">
              <a:avLst/>
            </a:prstGeom>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16355" b="25556"/>
            <a:stretch/>
          </p:blipFill>
          <p:spPr>
            <a:xfrm>
              <a:off x="7166167" y="3052614"/>
              <a:ext cx="825335" cy="479427"/>
            </a:xfrm>
            <a:prstGeom prst="rect">
              <a:avLst/>
            </a:prstGeom>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t="-2" b="17523"/>
            <a:stretch/>
          </p:blipFill>
          <p:spPr>
            <a:xfrm>
              <a:off x="5661393" y="3092369"/>
              <a:ext cx="575953" cy="475031"/>
            </a:xfrm>
            <a:prstGeom prst="rect">
              <a:avLst/>
            </a:prstGeom>
          </p:spPr>
        </p:pic>
        <p:pic>
          <p:nvPicPr>
            <p:cNvPr id="8" name="Picture 7"/>
            <p:cNvPicPr>
              <a:picLocks noChangeAspect="1"/>
            </p:cNvPicPr>
            <p:nvPr/>
          </p:nvPicPr>
          <p:blipFill rotWithShape="1">
            <a:blip r:embed="rId5">
              <a:extLst>
                <a:ext uri="{28A0092B-C50C-407E-A947-70E740481C1C}">
                  <a14:useLocalDpi xmlns:a14="http://schemas.microsoft.com/office/drawing/2010/main" val="0"/>
                </a:ext>
              </a:extLst>
            </a:blip>
            <a:srcRect b="13826"/>
            <a:stretch/>
          </p:blipFill>
          <p:spPr>
            <a:xfrm>
              <a:off x="6432279" y="4134317"/>
              <a:ext cx="546265" cy="470737"/>
            </a:xfrm>
            <a:prstGeom prst="rect">
              <a:avLst/>
            </a:prstGeom>
          </p:spPr>
        </p:pic>
        <p:pic>
          <p:nvPicPr>
            <p:cNvPr id="9" name="Picture 8"/>
            <p:cNvPicPr>
              <a:picLocks noChangeAspect="1"/>
            </p:cNvPicPr>
            <p:nvPr/>
          </p:nvPicPr>
          <p:blipFill rotWithShape="1">
            <a:blip r:embed="rId6">
              <a:extLst>
                <a:ext uri="{28A0092B-C50C-407E-A947-70E740481C1C}">
                  <a14:useLocalDpi xmlns:a14="http://schemas.microsoft.com/office/drawing/2010/main" val="0"/>
                </a:ext>
              </a:extLst>
            </a:blip>
            <a:srcRect b="15395"/>
            <a:stretch/>
          </p:blipFill>
          <p:spPr>
            <a:xfrm>
              <a:off x="5243319" y="3052614"/>
              <a:ext cx="640447" cy="541851"/>
            </a:xfrm>
            <a:prstGeom prst="rect">
              <a:avLst/>
            </a:prstGeom>
          </p:spPr>
        </p:pic>
        <p:pic>
          <p:nvPicPr>
            <p:cNvPr id="10" name="Picture 9"/>
            <p:cNvPicPr>
              <a:picLocks noChangeAspect="1"/>
            </p:cNvPicPr>
            <p:nvPr/>
          </p:nvPicPr>
          <p:blipFill rotWithShape="1">
            <a:blip r:embed="rId7">
              <a:extLst>
                <a:ext uri="{28A0092B-C50C-407E-A947-70E740481C1C}">
                  <a14:useLocalDpi xmlns:a14="http://schemas.microsoft.com/office/drawing/2010/main" val="0"/>
                </a:ext>
              </a:extLst>
            </a:blip>
            <a:srcRect b="13971"/>
            <a:stretch/>
          </p:blipFill>
          <p:spPr>
            <a:xfrm>
              <a:off x="6758830" y="4502041"/>
              <a:ext cx="621974" cy="535074"/>
            </a:xfrm>
            <a:prstGeom prst="rect">
              <a:avLst/>
            </a:prstGeom>
          </p:spPr>
        </p:pic>
        <p:pic>
          <p:nvPicPr>
            <p:cNvPr id="11" name="Picture 10"/>
            <p:cNvPicPr>
              <a:picLocks noChangeAspect="1"/>
            </p:cNvPicPr>
            <p:nvPr/>
          </p:nvPicPr>
          <p:blipFill rotWithShape="1">
            <a:blip r:embed="rId8">
              <a:extLst>
                <a:ext uri="{28A0092B-C50C-407E-A947-70E740481C1C}">
                  <a14:useLocalDpi xmlns:a14="http://schemas.microsoft.com/office/drawing/2010/main" val="0"/>
                </a:ext>
              </a:extLst>
            </a:blip>
            <a:srcRect b="19958"/>
            <a:stretch/>
          </p:blipFill>
          <p:spPr>
            <a:xfrm>
              <a:off x="6229979" y="4607654"/>
              <a:ext cx="404599" cy="323849"/>
            </a:xfrm>
            <a:prstGeom prst="rect">
              <a:avLst/>
            </a:prstGeom>
          </p:spPr>
        </p:pic>
        <p:pic>
          <p:nvPicPr>
            <p:cNvPr id="12" name="Picture 11"/>
            <p:cNvPicPr>
              <a:picLocks noChangeAspect="1"/>
            </p:cNvPicPr>
            <p:nvPr/>
          </p:nvPicPr>
          <p:blipFill rotWithShape="1">
            <a:blip r:embed="rId9">
              <a:extLst>
                <a:ext uri="{28A0092B-C50C-407E-A947-70E740481C1C}">
                  <a14:useLocalDpi xmlns:a14="http://schemas.microsoft.com/office/drawing/2010/main" val="0"/>
                </a:ext>
              </a:extLst>
            </a:blip>
            <a:srcRect b="18205"/>
            <a:stretch/>
          </p:blipFill>
          <p:spPr>
            <a:xfrm>
              <a:off x="6912894" y="1889658"/>
              <a:ext cx="520460" cy="425709"/>
            </a:xfrm>
            <a:prstGeom prst="rect">
              <a:avLst/>
            </a:prstGeom>
          </p:spPr>
        </p:pic>
        <p:cxnSp>
          <p:nvCxnSpPr>
            <p:cNvPr id="13" name="Straight Arrow Connector 12"/>
            <p:cNvCxnSpPr/>
            <p:nvPr/>
          </p:nvCxnSpPr>
          <p:spPr>
            <a:xfrm flipH="1">
              <a:off x="7026425" y="3647455"/>
              <a:ext cx="291626" cy="454879"/>
            </a:xfrm>
            <a:prstGeom prst="straightConnector1">
              <a:avLst/>
            </a:prstGeom>
            <a:ln w="31750">
              <a:headEnd type="triangle" w="lg" len="med"/>
              <a:tailEnd type="triangle" w="lg" len="med"/>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a:off x="6024182" y="2547837"/>
              <a:ext cx="291626" cy="454879"/>
            </a:xfrm>
            <a:prstGeom prst="straightConnector1">
              <a:avLst/>
            </a:prstGeom>
            <a:ln w="31750">
              <a:headEnd type="triangle" w="lg" len="med"/>
              <a:tailEnd type="triangle" w="lg" len="med"/>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7130728" y="2534603"/>
              <a:ext cx="291626" cy="454879"/>
            </a:xfrm>
            <a:prstGeom prst="straightConnector1">
              <a:avLst/>
            </a:prstGeom>
            <a:ln w="31750">
              <a:headEnd type="triangle" w="lg" len="med"/>
              <a:tailEnd type="triangle" w="lg" len="med"/>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6066832" y="3663165"/>
              <a:ext cx="291626" cy="454879"/>
            </a:xfrm>
            <a:prstGeom prst="straightConnector1">
              <a:avLst/>
            </a:prstGeom>
            <a:ln w="31750">
              <a:headEnd type="triangle" w="lg" len="med"/>
              <a:tailEnd type="triangle" w="lg" len="med"/>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5402205" y="1435449"/>
              <a:ext cx="3583803" cy="325780"/>
            </a:xfrm>
            <a:prstGeom prst="rect">
              <a:avLst/>
            </a:prstGeom>
            <a:noFill/>
          </p:spPr>
          <p:txBody>
            <a:bodyPr wrap="none" rtlCol="0">
              <a:spAutoFit/>
            </a:bodyPr>
            <a:lstStyle/>
            <a:p>
              <a:r>
                <a:rPr lang="en-US" sz="2400" dirty="0">
                  <a:latin typeface="Century Gothic" panose="020B0502020202020204" pitchFamily="34" charset="0"/>
                  <a:ea typeface="Arial" charset="0"/>
                  <a:cs typeface="Arial" charset="0"/>
                </a:rPr>
                <a:t>Disease and Therapy Landscape</a:t>
              </a:r>
            </a:p>
          </p:txBody>
        </p:sp>
        <p:sp>
          <p:nvSpPr>
            <p:cNvPr id="18" name="Rectangle 17"/>
            <p:cNvSpPr/>
            <p:nvPr/>
          </p:nvSpPr>
          <p:spPr>
            <a:xfrm>
              <a:off x="7940931" y="3135930"/>
              <a:ext cx="1002452" cy="282343"/>
            </a:xfrm>
            <a:prstGeom prst="rect">
              <a:avLst/>
            </a:prstGeom>
          </p:spPr>
          <p:txBody>
            <a:bodyPr wrap="none">
              <a:spAutoFit/>
            </a:bodyPr>
            <a:lstStyle/>
            <a:p>
              <a:r>
                <a:rPr lang="en-US" sz="2000" dirty="0">
                  <a:latin typeface="Century Gothic" panose="020B0502020202020204" pitchFamily="34" charset="0"/>
                  <a:ea typeface="Arial" charset="0"/>
                  <a:cs typeface="Arial" charset="0"/>
                </a:rPr>
                <a:t>Pathogen</a:t>
              </a:r>
            </a:p>
          </p:txBody>
        </p:sp>
        <p:sp>
          <p:nvSpPr>
            <p:cNvPr id="19" name="Rectangle 18"/>
            <p:cNvSpPr/>
            <p:nvPr/>
          </p:nvSpPr>
          <p:spPr>
            <a:xfrm>
              <a:off x="6123128" y="4980197"/>
              <a:ext cx="1150636" cy="282343"/>
            </a:xfrm>
            <a:prstGeom prst="rect">
              <a:avLst/>
            </a:prstGeom>
          </p:spPr>
          <p:txBody>
            <a:bodyPr wrap="none">
              <a:spAutoFit/>
            </a:bodyPr>
            <a:lstStyle/>
            <a:p>
              <a:r>
                <a:rPr lang="en-US" sz="2000" dirty="0">
                  <a:latin typeface="Century Gothic" panose="020B0502020202020204" pitchFamily="34" charset="0"/>
                  <a:ea typeface="Arial" charset="0"/>
                  <a:cs typeface="Arial" charset="0"/>
                </a:rPr>
                <a:t>Community</a:t>
              </a:r>
            </a:p>
          </p:txBody>
        </p:sp>
        <p:cxnSp>
          <p:nvCxnSpPr>
            <p:cNvPr id="20" name="Straight Arrow Connector 19"/>
            <p:cNvCxnSpPr/>
            <p:nvPr/>
          </p:nvCxnSpPr>
          <p:spPr>
            <a:xfrm rot="16200000" flipH="1">
              <a:off x="6695153" y="2827796"/>
              <a:ext cx="11198" cy="972000"/>
            </a:xfrm>
            <a:prstGeom prst="straightConnector1">
              <a:avLst/>
            </a:prstGeom>
            <a:ln w="31750">
              <a:headEnd type="triangle" w="lg" len="med"/>
              <a:tailEnd type="triangle" w="lg" len="med"/>
            </a:ln>
          </p:spPr>
          <p:style>
            <a:lnRef idx="1">
              <a:schemeClr val="accent1"/>
            </a:lnRef>
            <a:fillRef idx="0">
              <a:schemeClr val="accent1"/>
            </a:fillRef>
            <a:effectRef idx="0">
              <a:schemeClr val="accent1"/>
            </a:effectRef>
            <a:fontRef idx="minor">
              <a:schemeClr val="tx1"/>
            </a:fontRef>
          </p:style>
        </p:cxnSp>
        <p:grpSp>
          <p:nvGrpSpPr>
            <p:cNvPr id="21" name="Group 20"/>
            <p:cNvGrpSpPr/>
            <p:nvPr/>
          </p:nvGrpSpPr>
          <p:grpSpPr>
            <a:xfrm>
              <a:off x="6454811" y="3099008"/>
              <a:ext cx="426851" cy="369683"/>
              <a:chOff x="5328902" y="3030641"/>
              <a:chExt cx="426851" cy="369683"/>
            </a:xfrm>
          </p:grpSpPr>
          <p:grpSp>
            <p:nvGrpSpPr>
              <p:cNvPr id="22" name="Group 21"/>
              <p:cNvGrpSpPr/>
              <p:nvPr/>
            </p:nvGrpSpPr>
            <p:grpSpPr>
              <a:xfrm>
                <a:off x="5361353" y="3039810"/>
                <a:ext cx="351633" cy="340713"/>
                <a:chOff x="5361353" y="3039810"/>
                <a:chExt cx="351633" cy="340713"/>
              </a:xfrm>
            </p:grpSpPr>
            <p:grpSp>
              <p:nvGrpSpPr>
                <p:cNvPr id="24" name="Group 23"/>
                <p:cNvGrpSpPr/>
                <p:nvPr/>
              </p:nvGrpSpPr>
              <p:grpSpPr>
                <a:xfrm>
                  <a:off x="5361353" y="3039810"/>
                  <a:ext cx="351633" cy="340419"/>
                  <a:chOff x="5361353" y="3039810"/>
                  <a:chExt cx="351633" cy="340419"/>
                </a:xfrm>
              </p:grpSpPr>
              <p:sp>
                <p:nvSpPr>
                  <p:cNvPr id="27" name="Oval 26"/>
                  <p:cNvSpPr/>
                  <p:nvPr/>
                </p:nvSpPr>
                <p:spPr>
                  <a:xfrm>
                    <a:off x="5361353" y="3223960"/>
                    <a:ext cx="164308" cy="15626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Century Gothic" panose="020B0502020202020204" pitchFamily="34" charset="0"/>
                      <a:ea typeface="Arial" charset="0"/>
                      <a:cs typeface="Arial" charset="0"/>
                    </a:endParaRPr>
                  </a:p>
                </p:txBody>
              </p:sp>
              <p:sp>
                <p:nvSpPr>
                  <p:cNvPr id="28" name="Oval 27"/>
                  <p:cNvSpPr/>
                  <p:nvPr/>
                </p:nvSpPr>
                <p:spPr>
                  <a:xfrm>
                    <a:off x="5548678" y="3039810"/>
                    <a:ext cx="164308" cy="15626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Century Gothic" panose="020B0502020202020204" pitchFamily="34" charset="0"/>
                      <a:ea typeface="Arial" charset="0"/>
                      <a:cs typeface="Arial" charset="0"/>
                    </a:endParaRPr>
                  </a:p>
                </p:txBody>
              </p:sp>
              <p:sp>
                <p:nvSpPr>
                  <p:cNvPr id="29" name="Rectangle 28"/>
                  <p:cNvSpPr/>
                  <p:nvPr/>
                </p:nvSpPr>
                <p:spPr>
                  <a:xfrm rot="2779402">
                    <a:off x="5465740" y="3105204"/>
                    <a:ext cx="130162" cy="1894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Century Gothic" panose="020B0502020202020204" pitchFamily="34" charset="0"/>
                      <a:ea typeface="Arial" charset="0"/>
                      <a:cs typeface="Arial" charset="0"/>
                    </a:endParaRPr>
                  </a:p>
                </p:txBody>
              </p:sp>
            </p:grpSp>
            <p:sp>
              <p:nvSpPr>
                <p:cNvPr id="25" name="Chord 24"/>
                <p:cNvSpPr/>
                <p:nvPr/>
              </p:nvSpPr>
              <p:spPr>
                <a:xfrm rot="18705117">
                  <a:off x="5515520" y="3194646"/>
                  <a:ext cx="187243" cy="184511"/>
                </a:xfrm>
                <a:prstGeom prst="chord">
                  <a:avLst>
                    <a:gd name="adj1" fmla="val 2700000"/>
                    <a:gd name="adj2" fmla="val 1369902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Century Gothic" panose="020B0502020202020204" pitchFamily="34" charset="0"/>
                    <a:ea typeface="Arial" charset="0"/>
                    <a:cs typeface="Arial" charset="0"/>
                  </a:endParaRPr>
                </a:p>
              </p:txBody>
            </p:sp>
            <p:sp>
              <p:nvSpPr>
                <p:cNvPr id="26" name="Chord 25"/>
                <p:cNvSpPr/>
                <p:nvPr/>
              </p:nvSpPr>
              <p:spPr>
                <a:xfrm rot="2894883" flipV="1">
                  <a:off x="5515519" y="3183203"/>
                  <a:ext cx="187243" cy="184511"/>
                </a:xfrm>
                <a:prstGeom prst="chord">
                  <a:avLst>
                    <a:gd name="adj1" fmla="val 2700000"/>
                    <a:gd name="adj2" fmla="val 1369902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Century Gothic" panose="020B0502020202020204" pitchFamily="34" charset="0"/>
                    <a:ea typeface="Arial" charset="0"/>
                    <a:cs typeface="Arial" charset="0"/>
                  </a:endParaRPr>
                </a:p>
              </p:txBody>
            </p:sp>
          </p:grpSp>
          <p:pic>
            <p:nvPicPr>
              <p:cNvPr id="23" name="Picture 22"/>
              <p:cNvPicPr>
                <a:picLocks noChangeAspect="1"/>
              </p:cNvPicPr>
              <p:nvPr/>
            </p:nvPicPr>
            <p:blipFill rotWithShape="1">
              <a:blip r:embed="rId10">
                <a:extLst>
                  <a:ext uri="{28A0092B-C50C-407E-A947-70E740481C1C}">
                    <a14:useLocalDpi xmlns:a14="http://schemas.microsoft.com/office/drawing/2010/main" val="0"/>
                  </a:ext>
                </a:extLst>
              </a:blip>
              <a:srcRect b="13393"/>
              <a:stretch/>
            </p:blipFill>
            <p:spPr>
              <a:xfrm>
                <a:off x="5328902" y="3030641"/>
                <a:ext cx="426851" cy="369683"/>
              </a:xfrm>
              <a:prstGeom prst="rect">
                <a:avLst/>
              </a:prstGeom>
            </p:spPr>
          </p:pic>
        </p:grpSp>
        <p:pic>
          <p:nvPicPr>
            <p:cNvPr id="30" name="Picture 29"/>
            <p:cNvPicPr>
              <a:picLocks noChangeAspect="1"/>
            </p:cNvPicPr>
            <p:nvPr/>
          </p:nvPicPr>
          <p:blipFill rotWithShape="1">
            <a:blip r:embed="rId11">
              <a:extLst>
                <a:ext uri="{28A0092B-C50C-407E-A947-70E740481C1C}">
                  <a14:useLocalDpi xmlns:a14="http://schemas.microsoft.com/office/drawing/2010/main" val="0"/>
                </a:ext>
              </a:extLst>
            </a:blip>
            <a:srcRect l="8576" t="10647" r="8079" b="23346"/>
            <a:stretch/>
          </p:blipFill>
          <p:spPr>
            <a:xfrm>
              <a:off x="5924969" y="1897903"/>
              <a:ext cx="546001" cy="432422"/>
            </a:xfrm>
            <a:prstGeom prst="rect">
              <a:avLst/>
            </a:prstGeom>
          </p:spPr>
        </p:pic>
      </p:grpSp>
      <p:sp>
        <p:nvSpPr>
          <p:cNvPr id="32" name="Rectangle 31"/>
          <p:cNvSpPr/>
          <p:nvPr/>
        </p:nvSpPr>
        <p:spPr>
          <a:xfrm>
            <a:off x="2807410" y="3371240"/>
            <a:ext cx="1059906" cy="400110"/>
          </a:xfrm>
          <a:prstGeom prst="rect">
            <a:avLst/>
          </a:prstGeom>
        </p:spPr>
        <p:txBody>
          <a:bodyPr wrap="none">
            <a:spAutoFit/>
          </a:bodyPr>
          <a:lstStyle/>
          <a:p>
            <a:r>
              <a:rPr lang="en-US" sz="2000" dirty="0">
                <a:latin typeface="Century Gothic" panose="020B0502020202020204" pitchFamily="34" charset="0"/>
                <a:ea typeface="Arial" charset="0"/>
                <a:cs typeface="Arial" charset="0"/>
              </a:rPr>
              <a:t>Patient</a:t>
            </a:r>
          </a:p>
        </p:txBody>
      </p:sp>
    </p:spTree>
    <p:extLst>
      <p:ext uri="{BB962C8B-B14F-4D97-AF65-F5344CB8AC3E}">
        <p14:creationId xmlns:p14="http://schemas.microsoft.com/office/powerpoint/2010/main" val="4668099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4897267" y="2051092"/>
            <a:ext cx="5470696" cy="4334960"/>
          </a:xfrm>
        </p:spPr>
        <p:txBody>
          <a:bodyPr>
            <a:noAutofit/>
          </a:bodyPr>
          <a:lstStyle/>
          <a:p>
            <a:r>
              <a:rPr lang="en-US" sz="2000" dirty="0">
                <a:latin typeface="Century Gothic" panose="020B0502020202020204" pitchFamily="34" charset="0"/>
              </a:rPr>
              <a:t>Microbiological culture</a:t>
            </a:r>
          </a:p>
          <a:p>
            <a:r>
              <a:rPr lang="en-US" sz="2000" dirty="0">
                <a:latin typeface="Century Gothic" panose="020B0502020202020204" pitchFamily="34" charset="0"/>
              </a:rPr>
              <a:t>Antimicrobial Sensitivity Testing</a:t>
            </a:r>
          </a:p>
          <a:p>
            <a:r>
              <a:rPr lang="en-US" sz="2000" dirty="0">
                <a:latin typeface="Century Gothic" panose="020B0502020202020204" pitchFamily="34" charset="0"/>
              </a:rPr>
              <a:t>Genome sequencing</a:t>
            </a:r>
          </a:p>
          <a:p>
            <a:r>
              <a:rPr lang="en-US" sz="2000" dirty="0">
                <a:latin typeface="Century Gothic" panose="020B0502020202020204" pitchFamily="34" charset="0"/>
              </a:rPr>
              <a:t>Geospatial mapping using mobile phones</a:t>
            </a:r>
          </a:p>
          <a:p>
            <a:r>
              <a:rPr lang="en-US" sz="2000" dirty="0">
                <a:latin typeface="Century Gothic" panose="020B0502020202020204" pitchFamily="34" charset="0"/>
              </a:rPr>
              <a:t>Quantitative interviews</a:t>
            </a:r>
          </a:p>
          <a:p>
            <a:r>
              <a:rPr lang="en-US" sz="2000" dirty="0">
                <a:latin typeface="Century Gothic" panose="020B0502020202020204" pitchFamily="34" charset="0"/>
              </a:rPr>
              <a:t>Qualitative interviews</a:t>
            </a:r>
          </a:p>
          <a:p>
            <a:r>
              <a:rPr lang="en-US" sz="2000" dirty="0">
                <a:latin typeface="Century Gothic" panose="020B0502020202020204" pitchFamily="34" charset="0"/>
              </a:rPr>
              <a:t>Focus group discussions</a:t>
            </a:r>
          </a:p>
          <a:p>
            <a:r>
              <a:rPr lang="en-US" sz="2000" dirty="0">
                <a:latin typeface="Century Gothic" panose="020B0502020202020204" pitchFamily="34" charset="0"/>
              </a:rPr>
              <a:t>Bayesian network analysis</a:t>
            </a:r>
            <a:endParaRPr lang="en-US" sz="3200" dirty="0">
              <a:latin typeface="Century Gothic" panose="020B0502020202020204" pitchFamily="34" charset="0"/>
            </a:endParaRPr>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0014" y="2051092"/>
            <a:ext cx="3137289" cy="3709281"/>
          </a:xfrm>
          <a:prstGeom prst="rect">
            <a:avLst/>
          </a:prstGeom>
        </p:spPr>
      </p:pic>
      <p:sp>
        <p:nvSpPr>
          <p:cNvPr id="3" name="Title 2"/>
          <p:cNvSpPr>
            <a:spLocks noGrp="1"/>
          </p:cNvSpPr>
          <p:nvPr>
            <p:ph type="title"/>
          </p:nvPr>
        </p:nvSpPr>
        <p:spPr/>
        <p:txBody>
          <a:bodyPr>
            <a:normAutofit/>
          </a:bodyPr>
          <a:lstStyle/>
          <a:p>
            <a:pPr algn="ctr"/>
            <a:r>
              <a:rPr lang="en-US" sz="2800" b="1" dirty="0">
                <a:solidFill>
                  <a:schemeClr val="tx2"/>
                </a:solidFill>
                <a:latin typeface="Century Gothic" panose="020B0502020202020204" pitchFamily="34" charset="0"/>
              </a:rPr>
              <a:t>Tools that HATUA will use</a:t>
            </a:r>
          </a:p>
        </p:txBody>
      </p:sp>
    </p:spTree>
    <p:extLst>
      <p:ext uri="{BB962C8B-B14F-4D97-AF65-F5344CB8AC3E}">
        <p14:creationId xmlns:p14="http://schemas.microsoft.com/office/powerpoint/2010/main" val="9168990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5310" y="409069"/>
            <a:ext cx="11508828" cy="783990"/>
          </a:xfrm>
        </p:spPr>
        <p:txBody>
          <a:bodyPr>
            <a:noAutofit/>
          </a:bodyPr>
          <a:lstStyle/>
          <a:p>
            <a:pPr algn="ctr"/>
            <a:r>
              <a:rPr lang="en-US" sz="2800" b="1" dirty="0">
                <a:latin typeface="Century Gothic" panose="020B0502020202020204" pitchFamily="34" charset="0"/>
              </a:rPr>
              <a:t>Treatment seeking behavior and attitude to antibiotics</a:t>
            </a:r>
          </a:p>
        </p:txBody>
      </p:sp>
      <p:sp>
        <p:nvSpPr>
          <p:cNvPr id="6" name="Content Placeholder 5"/>
          <p:cNvSpPr>
            <a:spLocks noGrp="1"/>
          </p:cNvSpPr>
          <p:nvPr>
            <p:ph idx="1"/>
          </p:nvPr>
        </p:nvSpPr>
        <p:spPr>
          <a:xfrm>
            <a:off x="3591434" y="1787630"/>
            <a:ext cx="7343266" cy="4539428"/>
          </a:xfrm>
        </p:spPr>
        <p:txBody>
          <a:bodyPr>
            <a:noAutofit/>
          </a:bodyPr>
          <a:lstStyle/>
          <a:p>
            <a:r>
              <a:rPr lang="en-GB" sz="2400" dirty="0">
                <a:latin typeface="Century Gothic" panose="020B0502020202020204" pitchFamily="34" charset="0"/>
              </a:rPr>
              <a:t>Recruit 1800 UTI patients in Healthcare settings</a:t>
            </a:r>
          </a:p>
          <a:p>
            <a:pPr lvl="1"/>
            <a:r>
              <a:rPr lang="en-GB" sz="1800" dirty="0">
                <a:latin typeface="Century Gothic" panose="020B0502020202020204" pitchFamily="34" charset="0"/>
              </a:rPr>
              <a:t>Patient Questionnaire in the clinic</a:t>
            </a:r>
          </a:p>
          <a:p>
            <a:pPr lvl="2"/>
            <a:r>
              <a:rPr lang="en-GB" sz="1600" dirty="0">
                <a:latin typeface="Century Gothic" panose="020B0502020202020204" pitchFamily="34" charset="0"/>
              </a:rPr>
              <a:t>Socio-demographic characteristics </a:t>
            </a:r>
          </a:p>
          <a:p>
            <a:pPr lvl="2"/>
            <a:r>
              <a:rPr lang="en-GB" sz="1600" dirty="0">
                <a:latin typeface="Century Gothic" panose="020B0502020202020204" pitchFamily="34" charset="0"/>
              </a:rPr>
              <a:t>Recent clinical history</a:t>
            </a:r>
          </a:p>
          <a:p>
            <a:pPr lvl="2"/>
            <a:r>
              <a:rPr lang="en-GB" sz="1600" dirty="0">
                <a:latin typeface="Century Gothic" panose="020B0502020202020204" pitchFamily="34" charset="0"/>
              </a:rPr>
              <a:t>General health and healthcare</a:t>
            </a:r>
          </a:p>
          <a:p>
            <a:pPr lvl="2"/>
            <a:r>
              <a:rPr lang="en-GB" sz="1600" dirty="0">
                <a:latin typeface="Century Gothic" panose="020B0502020202020204" pitchFamily="34" charset="0"/>
              </a:rPr>
              <a:t>Knowledge and attitudes about medication</a:t>
            </a:r>
            <a:endParaRPr lang="en-US" sz="3600" dirty="0"/>
          </a:p>
          <a:p>
            <a:r>
              <a:rPr lang="en-US" sz="2000" dirty="0">
                <a:latin typeface="Century Gothic" panose="020B0502020202020204" pitchFamily="34" charset="0"/>
              </a:rPr>
              <a:t>Follow up of UTI patients to the community</a:t>
            </a:r>
          </a:p>
          <a:p>
            <a:pPr lvl="1"/>
            <a:r>
              <a:rPr lang="en-GB" sz="2000" dirty="0">
                <a:latin typeface="Century Gothic" panose="020B0502020202020204" pitchFamily="34" charset="0"/>
              </a:rPr>
              <a:t>Household Questionnaire</a:t>
            </a:r>
          </a:p>
          <a:p>
            <a:pPr lvl="2"/>
            <a:r>
              <a:rPr lang="en-GB" dirty="0">
                <a:latin typeface="Century Gothic" panose="020B0502020202020204" pitchFamily="34" charset="0"/>
              </a:rPr>
              <a:t>Household composition and member characteristics </a:t>
            </a:r>
          </a:p>
          <a:p>
            <a:pPr lvl="2"/>
            <a:r>
              <a:rPr lang="en-GB" dirty="0">
                <a:latin typeface="Century Gothic" panose="020B0502020202020204" pitchFamily="34" charset="0"/>
              </a:rPr>
              <a:t>Household health and healthcare</a:t>
            </a:r>
          </a:p>
          <a:p>
            <a:pPr lvl="2"/>
            <a:r>
              <a:rPr lang="en-GB" dirty="0">
                <a:latin typeface="Century Gothic" panose="020B0502020202020204" pitchFamily="34" charset="0"/>
              </a:rPr>
              <a:t>Animals</a:t>
            </a:r>
          </a:p>
          <a:p>
            <a:pPr lvl="2"/>
            <a:r>
              <a:rPr lang="en-GB" dirty="0">
                <a:latin typeface="Century Gothic" panose="020B0502020202020204" pitchFamily="34" charset="0"/>
              </a:rPr>
              <a:t>Attitudes of respondent to antibiotics</a:t>
            </a:r>
          </a:p>
          <a:p>
            <a:pPr lvl="2"/>
            <a:r>
              <a:rPr lang="en-GB" dirty="0">
                <a:latin typeface="Century Gothic" panose="020B0502020202020204" pitchFamily="34" charset="0"/>
              </a:rPr>
              <a:t>Environment </a:t>
            </a:r>
          </a:p>
          <a:p>
            <a:pPr lvl="1"/>
            <a:endParaRPr lang="en-US" sz="2800" dirty="0"/>
          </a:p>
          <a:p>
            <a:endParaRPr lang="en-US" sz="3600" dirty="0"/>
          </a:p>
        </p:txBody>
      </p:sp>
      <p:grpSp>
        <p:nvGrpSpPr>
          <p:cNvPr id="4" name="Group 3"/>
          <p:cNvGrpSpPr>
            <a:grpSpLocks noChangeAspect="1"/>
          </p:cNvGrpSpPr>
          <p:nvPr/>
        </p:nvGrpSpPr>
        <p:grpSpPr>
          <a:xfrm>
            <a:off x="1500596" y="2012408"/>
            <a:ext cx="2268975" cy="1236833"/>
            <a:chOff x="1077719" y="2633514"/>
            <a:chExt cx="994027" cy="541851"/>
          </a:xfrm>
        </p:grpSpPr>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t="-2" b="17523"/>
            <a:stretch/>
          </p:blipFill>
          <p:spPr>
            <a:xfrm>
              <a:off x="1495793" y="2673269"/>
              <a:ext cx="575953" cy="475031"/>
            </a:xfrm>
            <a:prstGeom prst="rect">
              <a:avLst/>
            </a:prstGeom>
          </p:spPr>
        </p:pic>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b="15395"/>
            <a:stretch/>
          </p:blipFill>
          <p:spPr>
            <a:xfrm>
              <a:off x="1077719" y="2633514"/>
              <a:ext cx="640447" cy="541851"/>
            </a:xfrm>
            <a:prstGeom prst="rect">
              <a:avLst/>
            </a:prstGeom>
          </p:spPr>
        </p:pic>
      </p:grpSp>
      <p:grpSp>
        <p:nvGrpSpPr>
          <p:cNvPr id="3" name="Group 2"/>
          <p:cNvGrpSpPr>
            <a:grpSpLocks noChangeAspect="1"/>
          </p:cNvGrpSpPr>
          <p:nvPr/>
        </p:nvGrpSpPr>
        <p:grpSpPr>
          <a:xfrm>
            <a:off x="1500596" y="4562793"/>
            <a:ext cx="1922049" cy="1507807"/>
            <a:chOff x="969601" y="4079364"/>
            <a:chExt cx="1150825" cy="902798"/>
          </a:xfrm>
        </p:grpSpPr>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b="13826"/>
            <a:stretch/>
          </p:blipFill>
          <p:spPr>
            <a:xfrm>
              <a:off x="1171901" y="4079364"/>
              <a:ext cx="546265" cy="470737"/>
            </a:xfrm>
            <a:prstGeom prst="rect">
              <a:avLst/>
            </a:prstGeom>
          </p:spPr>
        </p:pic>
        <p:pic>
          <p:nvPicPr>
            <p:cNvPr id="12" name="Picture 11"/>
            <p:cNvPicPr>
              <a:picLocks noChangeAspect="1"/>
            </p:cNvPicPr>
            <p:nvPr/>
          </p:nvPicPr>
          <p:blipFill rotWithShape="1">
            <a:blip r:embed="rId5">
              <a:extLst>
                <a:ext uri="{28A0092B-C50C-407E-A947-70E740481C1C}">
                  <a14:useLocalDpi xmlns:a14="http://schemas.microsoft.com/office/drawing/2010/main" val="0"/>
                </a:ext>
              </a:extLst>
            </a:blip>
            <a:srcRect b="13971"/>
            <a:stretch/>
          </p:blipFill>
          <p:spPr>
            <a:xfrm>
              <a:off x="1498452" y="4447088"/>
              <a:ext cx="621974" cy="535074"/>
            </a:xfrm>
            <a:prstGeom prst="rect">
              <a:avLst/>
            </a:prstGeom>
          </p:spPr>
        </p:pic>
        <p:pic>
          <p:nvPicPr>
            <p:cNvPr id="13" name="Picture 12"/>
            <p:cNvPicPr>
              <a:picLocks noChangeAspect="1"/>
            </p:cNvPicPr>
            <p:nvPr/>
          </p:nvPicPr>
          <p:blipFill rotWithShape="1">
            <a:blip r:embed="rId6">
              <a:extLst>
                <a:ext uri="{28A0092B-C50C-407E-A947-70E740481C1C}">
                  <a14:useLocalDpi xmlns:a14="http://schemas.microsoft.com/office/drawing/2010/main" val="0"/>
                </a:ext>
              </a:extLst>
            </a:blip>
            <a:srcRect b="19958"/>
            <a:stretch/>
          </p:blipFill>
          <p:spPr>
            <a:xfrm>
              <a:off x="969601" y="4552701"/>
              <a:ext cx="404599" cy="323849"/>
            </a:xfrm>
            <a:prstGeom prst="rect">
              <a:avLst/>
            </a:prstGeom>
          </p:spPr>
        </p:pic>
      </p:grpSp>
    </p:spTree>
    <p:extLst>
      <p:ext uri="{BB962C8B-B14F-4D97-AF65-F5344CB8AC3E}">
        <p14:creationId xmlns:p14="http://schemas.microsoft.com/office/powerpoint/2010/main" val="21278215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39742" y="430481"/>
            <a:ext cx="9451975" cy="783990"/>
          </a:xfrm>
        </p:spPr>
        <p:txBody>
          <a:bodyPr>
            <a:noAutofit/>
          </a:bodyPr>
          <a:lstStyle/>
          <a:p>
            <a:pPr algn="ctr"/>
            <a:r>
              <a:rPr lang="en-US" sz="2800" b="1" dirty="0">
                <a:latin typeface="Century Gothic" panose="020B0502020202020204" pitchFamily="34" charset="0"/>
              </a:rPr>
              <a:t>Antibiotic availability and usage</a:t>
            </a:r>
          </a:p>
        </p:txBody>
      </p:sp>
      <p:sp>
        <p:nvSpPr>
          <p:cNvPr id="6" name="Content Placeholder 5"/>
          <p:cNvSpPr>
            <a:spLocks noGrp="1"/>
          </p:cNvSpPr>
          <p:nvPr>
            <p:ph idx="1"/>
          </p:nvPr>
        </p:nvSpPr>
        <p:spPr>
          <a:xfrm>
            <a:off x="3642722" y="1912083"/>
            <a:ext cx="7203078" cy="3987272"/>
          </a:xfrm>
        </p:spPr>
        <p:txBody>
          <a:bodyPr>
            <a:noAutofit/>
          </a:bodyPr>
          <a:lstStyle/>
          <a:p>
            <a:r>
              <a:rPr lang="en-US" dirty="0">
                <a:latin typeface="Century Gothic" panose="020B0502020202020204" pitchFamily="34" charset="0"/>
              </a:rPr>
              <a:t>Geospatial mapping of antibiotic sellers</a:t>
            </a:r>
          </a:p>
          <a:p>
            <a:r>
              <a:rPr lang="en-US" dirty="0">
                <a:latin typeface="Century Gothic" panose="020B0502020202020204" pitchFamily="34" charset="0"/>
              </a:rPr>
              <a:t>Mystery client study</a:t>
            </a:r>
          </a:p>
          <a:p>
            <a:r>
              <a:rPr lang="en-US" dirty="0">
                <a:latin typeface="Century Gothic" panose="020B0502020202020204" pitchFamily="34" charset="0"/>
              </a:rPr>
              <a:t>Interviews with antibiotic sellers</a:t>
            </a:r>
          </a:p>
          <a:p>
            <a:pPr marL="0" indent="0">
              <a:buNone/>
            </a:pPr>
            <a:endParaRPr lang="en-US" dirty="0">
              <a:latin typeface="Century Gothic" panose="020B0502020202020204" pitchFamily="34" charset="0"/>
            </a:endParaRPr>
          </a:p>
          <a:p>
            <a:r>
              <a:rPr lang="en-US" dirty="0">
                <a:latin typeface="Century Gothic" panose="020B0502020202020204" pitchFamily="34" charset="0"/>
              </a:rPr>
              <a:t>Simulated clinical case studies</a:t>
            </a:r>
          </a:p>
          <a:p>
            <a:r>
              <a:rPr lang="en-US" dirty="0">
                <a:latin typeface="Century Gothic" panose="020B0502020202020204" pitchFamily="34" charset="0"/>
              </a:rPr>
              <a:t>Interviews with doctors and healthcare professionals</a:t>
            </a:r>
            <a:endParaRPr lang="en-US" sz="4000" dirty="0">
              <a:latin typeface="Century Gothic" panose="020B0502020202020204" pitchFamily="34" charset="0"/>
            </a:endParaRPr>
          </a:p>
          <a:p>
            <a:endParaRPr lang="en-US" sz="4000" dirty="0">
              <a:latin typeface="Century Gothic" panose="020B0502020202020204" pitchFamily="34" charset="0"/>
            </a:endParaRPr>
          </a:p>
        </p:txBody>
      </p:sp>
      <p:pic>
        <p:nvPicPr>
          <p:cNvPr id="23" name="Picture 22"/>
          <p:cNvPicPr>
            <a:picLocks noChangeAspect="1"/>
          </p:cNvPicPr>
          <p:nvPr/>
        </p:nvPicPr>
        <p:blipFill rotWithShape="1">
          <a:blip r:embed="rId2">
            <a:extLst>
              <a:ext uri="{28A0092B-C50C-407E-A947-70E740481C1C}">
                <a14:useLocalDpi xmlns:a14="http://schemas.microsoft.com/office/drawing/2010/main" val="0"/>
              </a:ext>
            </a:extLst>
          </a:blip>
          <a:srcRect l="8576" t="10647" r="8079" b="23346"/>
          <a:stretch/>
        </p:blipFill>
        <p:spPr>
          <a:xfrm>
            <a:off x="1939078" y="2356582"/>
            <a:ext cx="1257884" cy="996219"/>
          </a:xfrm>
          <a:prstGeom prst="rect">
            <a:avLst/>
          </a:prstGeom>
        </p:spPr>
      </p:pic>
      <p:pic>
        <p:nvPicPr>
          <p:cNvPr id="24" name="Picture 23"/>
          <p:cNvPicPr>
            <a:picLocks noChangeAspect="1"/>
          </p:cNvPicPr>
          <p:nvPr/>
        </p:nvPicPr>
        <p:blipFill rotWithShape="1">
          <a:blip r:embed="rId3">
            <a:extLst>
              <a:ext uri="{28A0092B-C50C-407E-A947-70E740481C1C}">
                <a14:useLocalDpi xmlns:a14="http://schemas.microsoft.com/office/drawing/2010/main" val="0"/>
              </a:ext>
            </a:extLst>
          </a:blip>
          <a:srcRect b="18205"/>
          <a:stretch/>
        </p:blipFill>
        <p:spPr>
          <a:xfrm>
            <a:off x="1556539" y="4312000"/>
            <a:ext cx="1513422" cy="1237900"/>
          </a:xfrm>
          <a:prstGeom prst="rect">
            <a:avLst/>
          </a:prstGeom>
        </p:spPr>
      </p:pic>
    </p:spTree>
    <p:extLst>
      <p:ext uri="{BB962C8B-B14F-4D97-AF65-F5344CB8AC3E}">
        <p14:creationId xmlns:p14="http://schemas.microsoft.com/office/powerpoint/2010/main" val="2524240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4039" y="327208"/>
            <a:ext cx="8543925" cy="783990"/>
          </a:xfrm>
        </p:spPr>
        <p:txBody>
          <a:bodyPr>
            <a:noAutofit/>
          </a:bodyPr>
          <a:lstStyle/>
          <a:p>
            <a:pPr algn="ctr"/>
            <a:r>
              <a:rPr lang="en-US" sz="2800" b="1" dirty="0">
                <a:latin typeface="Century Gothic" panose="020B0502020202020204" pitchFamily="34" charset="0"/>
              </a:rPr>
              <a:t>Characterizing the pathogen</a:t>
            </a:r>
          </a:p>
        </p:txBody>
      </p:sp>
      <p:sp>
        <p:nvSpPr>
          <p:cNvPr id="6" name="Content Placeholder 5"/>
          <p:cNvSpPr>
            <a:spLocks noGrp="1"/>
          </p:cNvSpPr>
          <p:nvPr>
            <p:ph idx="1"/>
          </p:nvPr>
        </p:nvSpPr>
        <p:spPr>
          <a:xfrm>
            <a:off x="3588608" y="1765894"/>
            <a:ext cx="7092092" cy="1461611"/>
          </a:xfrm>
        </p:spPr>
        <p:txBody>
          <a:bodyPr>
            <a:noAutofit/>
          </a:bodyPr>
          <a:lstStyle/>
          <a:p>
            <a:pPr marL="0" indent="0">
              <a:buNone/>
            </a:pPr>
            <a:r>
              <a:rPr lang="en-US" sz="2400" dirty="0">
                <a:solidFill>
                  <a:schemeClr val="tx2"/>
                </a:solidFill>
                <a:latin typeface="Century Gothic" panose="020B0502020202020204" pitchFamily="34" charset="0"/>
              </a:rPr>
              <a:t>From the patient</a:t>
            </a:r>
          </a:p>
          <a:p>
            <a:r>
              <a:rPr lang="en-US" sz="2400" dirty="0">
                <a:latin typeface="Century Gothic" panose="020B0502020202020204" pitchFamily="34" charset="0"/>
              </a:rPr>
              <a:t>Urine</a:t>
            </a:r>
          </a:p>
          <a:p>
            <a:r>
              <a:rPr lang="en-US" sz="2400" dirty="0">
                <a:latin typeface="Century Gothic" panose="020B0502020202020204" pitchFamily="34" charset="0"/>
              </a:rPr>
              <a:t>Culture and identification</a:t>
            </a:r>
          </a:p>
          <a:p>
            <a:r>
              <a:rPr lang="en-US" sz="2400" dirty="0">
                <a:latin typeface="Century Gothic" panose="020B0502020202020204" pitchFamily="34" charset="0"/>
              </a:rPr>
              <a:t>Antibiotic Sensitivity Testing</a:t>
            </a:r>
          </a:p>
          <a:p>
            <a:r>
              <a:rPr lang="en-US" sz="2400" dirty="0">
                <a:latin typeface="Century Gothic" panose="020B0502020202020204" pitchFamily="34" charset="0"/>
              </a:rPr>
              <a:t>Whole genome sequencing</a:t>
            </a:r>
          </a:p>
          <a:p>
            <a:endParaRPr lang="en-US" sz="2400" dirty="0">
              <a:latin typeface="Century Gothic" panose="020B0502020202020204" pitchFamily="34" charset="0"/>
            </a:endParaRPr>
          </a:p>
          <a:p>
            <a:pPr marL="0" indent="0">
              <a:buNone/>
            </a:pPr>
            <a:r>
              <a:rPr lang="en-US" sz="2400" dirty="0">
                <a:solidFill>
                  <a:schemeClr val="tx2"/>
                </a:solidFill>
                <a:latin typeface="Century Gothic" panose="020B0502020202020204" pitchFamily="34" charset="0"/>
              </a:rPr>
              <a:t>From the Homestead</a:t>
            </a:r>
          </a:p>
          <a:p>
            <a:r>
              <a:rPr lang="en-US" sz="2400" dirty="0">
                <a:latin typeface="Century Gothic" panose="020B0502020202020204" pitchFamily="34" charset="0"/>
              </a:rPr>
              <a:t>Environmental and animal </a:t>
            </a:r>
            <a:r>
              <a:rPr lang="en-US" sz="2400" dirty="0" err="1">
                <a:latin typeface="Century Gothic" panose="020B0502020202020204" pitchFamily="34" charset="0"/>
              </a:rPr>
              <a:t>faecal</a:t>
            </a:r>
            <a:r>
              <a:rPr lang="en-US" sz="2400" dirty="0">
                <a:latin typeface="Century Gothic" panose="020B0502020202020204" pitchFamily="34" charset="0"/>
              </a:rPr>
              <a:t> samples </a:t>
            </a:r>
          </a:p>
          <a:p>
            <a:r>
              <a:rPr lang="en-US" sz="2400" dirty="0">
                <a:latin typeface="Century Gothic" panose="020B0502020202020204" pitchFamily="34" charset="0"/>
              </a:rPr>
              <a:t>Culture and enrichment for multidrug resistance isolates </a:t>
            </a:r>
          </a:p>
          <a:p>
            <a:endParaRPr lang="en-US" sz="2400" dirty="0">
              <a:latin typeface="Century Gothic" panose="020B0502020202020204" pitchFamily="34" charset="0"/>
            </a:endParaRPr>
          </a:p>
        </p:txBody>
      </p: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t="16355" b="25556"/>
          <a:stretch/>
        </p:blipFill>
        <p:spPr>
          <a:xfrm>
            <a:off x="8984416" y="404728"/>
            <a:ext cx="1183308" cy="687369"/>
          </a:xfrm>
          <a:prstGeom prst="rect">
            <a:avLst/>
          </a:prstGeom>
        </p:spPr>
      </p:pic>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22537" r="22239" b="14457"/>
          <a:stretch/>
        </p:blipFill>
        <p:spPr>
          <a:xfrm>
            <a:off x="1823526" y="1867531"/>
            <a:ext cx="1306387" cy="2023618"/>
          </a:xfrm>
          <a:prstGeom prst="rect">
            <a:avLst/>
          </a:prstGeom>
        </p:spPr>
      </p:pic>
      <p:grpSp>
        <p:nvGrpSpPr>
          <p:cNvPr id="9" name="Group 8"/>
          <p:cNvGrpSpPr>
            <a:grpSpLocks noChangeAspect="1"/>
          </p:cNvGrpSpPr>
          <p:nvPr/>
        </p:nvGrpSpPr>
        <p:grpSpPr>
          <a:xfrm>
            <a:off x="1571111" y="4537343"/>
            <a:ext cx="1970680" cy="1545957"/>
            <a:chOff x="969601" y="4079364"/>
            <a:chExt cx="1150825" cy="902798"/>
          </a:xfrm>
        </p:grpSpPr>
        <p:pic>
          <p:nvPicPr>
            <p:cNvPr id="11" name="Picture 10"/>
            <p:cNvPicPr>
              <a:picLocks noChangeAspect="1"/>
            </p:cNvPicPr>
            <p:nvPr/>
          </p:nvPicPr>
          <p:blipFill rotWithShape="1">
            <a:blip r:embed="rId4">
              <a:extLst>
                <a:ext uri="{28A0092B-C50C-407E-A947-70E740481C1C}">
                  <a14:useLocalDpi xmlns:a14="http://schemas.microsoft.com/office/drawing/2010/main" val="0"/>
                </a:ext>
              </a:extLst>
            </a:blip>
            <a:srcRect b="13826"/>
            <a:stretch/>
          </p:blipFill>
          <p:spPr>
            <a:xfrm>
              <a:off x="1171901" y="4079364"/>
              <a:ext cx="546265" cy="470737"/>
            </a:xfrm>
            <a:prstGeom prst="rect">
              <a:avLst/>
            </a:prstGeom>
          </p:spPr>
        </p:pic>
        <p:pic>
          <p:nvPicPr>
            <p:cNvPr id="12" name="Picture 11"/>
            <p:cNvPicPr>
              <a:picLocks noChangeAspect="1"/>
            </p:cNvPicPr>
            <p:nvPr/>
          </p:nvPicPr>
          <p:blipFill rotWithShape="1">
            <a:blip r:embed="rId5">
              <a:extLst>
                <a:ext uri="{28A0092B-C50C-407E-A947-70E740481C1C}">
                  <a14:useLocalDpi xmlns:a14="http://schemas.microsoft.com/office/drawing/2010/main" val="0"/>
                </a:ext>
              </a:extLst>
            </a:blip>
            <a:srcRect b="13971"/>
            <a:stretch/>
          </p:blipFill>
          <p:spPr>
            <a:xfrm>
              <a:off x="1498452" y="4447088"/>
              <a:ext cx="621974" cy="535074"/>
            </a:xfrm>
            <a:prstGeom prst="rect">
              <a:avLst/>
            </a:prstGeom>
          </p:spPr>
        </p:pic>
        <p:pic>
          <p:nvPicPr>
            <p:cNvPr id="13" name="Picture 12"/>
            <p:cNvPicPr>
              <a:picLocks noChangeAspect="1"/>
            </p:cNvPicPr>
            <p:nvPr/>
          </p:nvPicPr>
          <p:blipFill rotWithShape="1">
            <a:blip r:embed="rId6">
              <a:extLst>
                <a:ext uri="{28A0092B-C50C-407E-A947-70E740481C1C}">
                  <a14:useLocalDpi xmlns:a14="http://schemas.microsoft.com/office/drawing/2010/main" val="0"/>
                </a:ext>
              </a:extLst>
            </a:blip>
            <a:srcRect b="19958"/>
            <a:stretch/>
          </p:blipFill>
          <p:spPr>
            <a:xfrm>
              <a:off x="969601" y="4552701"/>
              <a:ext cx="404599" cy="323849"/>
            </a:xfrm>
            <a:prstGeom prst="rect">
              <a:avLst/>
            </a:prstGeom>
          </p:spPr>
        </p:pic>
      </p:grpSp>
      <p:pic>
        <p:nvPicPr>
          <p:cNvPr id="14" name="Picture 13"/>
          <p:cNvPicPr>
            <a:picLocks noChangeAspect="1"/>
          </p:cNvPicPr>
          <p:nvPr/>
        </p:nvPicPr>
        <p:blipFill rotWithShape="1">
          <a:blip r:embed="rId2">
            <a:extLst>
              <a:ext uri="{28A0092B-C50C-407E-A947-70E740481C1C}">
                <a14:useLocalDpi xmlns:a14="http://schemas.microsoft.com/office/drawing/2010/main" val="0"/>
              </a:ext>
            </a:extLst>
          </a:blip>
          <a:srcRect t="16355" b="25556"/>
          <a:stretch/>
        </p:blipFill>
        <p:spPr>
          <a:xfrm>
            <a:off x="1964797" y="412386"/>
            <a:ext cx="1183308" cy="687369"/>
          </a:xfrm>
          <a:prstGeom prst="rect">
            <a:avLst/>
          </a:prstGeom>
        </p:spPr>
      </p:pic>
    </p:spTree>
    <p:extLst>
      <p:ext uri="{BB962C8B-B14F-4D97-AF65-F5344CB8AC3E}">
        <p14:creationId xmlns:p14="http://schemas.microsoft.com/office/powerpoint/2010/main" val="12115618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4039" y="214901"/>
            <a:ext cx="8543925" cy="756032"/>
          </a:xfrm>
        </p:spPr>
        <p:txBody>
          <a:bodyPr/>
          <a:lstStyle/>
          <a:p>
            <a:r>
              <a:rPr lang="en-US" dirty="0"/>
              <a:t>Interdisciplinary working in ABR </a:t>
            </a:r>
          </a:p>
        </p:txBody>
      </p:sp>
      <p:sp>
        <p:nvSpPr>
          <p:cNvPr id="3" name="TextBox 2"/>
          <p:cNvSpPr txBox="1"/>
          <p:nvPr/>
        </p:nvSpPr>
        <p:spPr>
          <a:xfrm>
            <a:off x="1999404" y="2653370"/>
            <a:ext cx="1588897" cy="646331"/>
          </a:xfrm>
          <a:prstGeom prst="rect">
            <a:avLst/>
          </a:prstGeom>
          <a:noFill/>
        </p:spPr>
        <p:txBody>
          <a:bodyPr wrap="none" rtlCol="0">
            <a:spAutoFit/>
          </a:bodyPr>
          <a:lstStyle/>
          <a:p>
            <a:r>
              <a:rPr lang="en-US" sz="3600" dirty="0"/>
              <a:t>Empiric</a:t>
            </a:r>
          </a:p>
        </p:txBody>
      </p:sp>
      <p:sp>
        <p:nvSpPr>
          <p:cNvPr id="4" name="TextBox 3"/>
          <p:cNvSpPr txBox="1"/>
          <p:nvPr/>
        </p:nvSpPr>
        <p:spPr>
          <a:xfrm>
            <a:off x="8688963" y="2653369"/>
            <a:ext cx="1268296" cy="646331"/>
          </a:xfrm>
          <a:prstGeom prst="rect">
            <a:avLst/>
          </a:prstGeom>
          <a:noFill/>
        </p:spPr>
        <p:txBody>
          <a:bodyPr wrap="none" rtlCol="0">
            <a:spAutoFit/>
          </a:bodyPr>
          <a:lstStyle/>
          <a:p>
            <a:r>
              <a:rPr lang="en-US" sz="3600"/>
              <a:t>Social</a:t>
            </a:r>
            <a:endParaRPr lang="en-US" sz="3600" dirty="0"/>
          </a:p>
        </p:txBody>
      </p:sp>
      <p:sp>
        <p:nvSpPr>
          <p:cNvPr id="5" name="TextBox 4"/>
          <p:cNvSpPr txBox="1"/>
          <p:nvPr/>
        </p:nvSpPr>
        <p:spPr>
          <a:xfrm>
            <a:off x="1824039" y="3356978"/>
            <a:ext cx="2806281" cy="1200329"/>
          </a:xfrm>
          <a:prstGeom prst="rect">
            <a:avLst/>
          </a:prstGeom>
          <a:noFill/>
        </p:spPr>
        <p:txBody>
          <a:bodyPr wrap="none" rtlCol="0">
            <a:spAutoFit/>
          </a:bodyPr>
          <a:lstStyle/>
          <a:p>
            <a:r>
              <a:rPr lang="en-US" dirty="0"/>
              <a:t>Clinical information</a:t>
            </a:r>
          </a:p>
          <a:p>
            <a:r>
              <a:rPr lang="en-US" dirty="0"/>
              <a:t>Culture</a:t>
            </a:r>
          </a:p>
          <a:p>
            <a:r>
              <a:rPr lang="en-US" dirty="0"/>
              <a:t>Antibiotic Sensitivity Testing</a:t>
            </a:r>
          </a:p>
          <a:p>
            <a:r>
              <a:rPr lang="en-US" dirty="0"/>
              <a:t>Whole Genome Sequence</a:t>
            </a:r>
          </a:p>
        </p:txBody>
      </p:sp>
      <p:sp>
        <p:nvSpPr>
          <p:cNvPr id="6" name="TextBox 5"/>
          <p:cNvSpPr txBox="1"/>
          <p:nvPr/>
        </p:nvSpPr>
        <p:spPr>
          <a:xfrm>
            <a:off x="8463496" y="3356977"/>
            <a:ext cx="2230995" cy="923330"/>
          </a:xfrm>
          <a:prstGeom prst="rect">
            <a:avLst/>
          </a:prstGeom>
          <a:noFill/>
        </p:spPr>
        <p:txBody>
          <a:bodyPr wrap="none" rtlCol="0">
            <a:spAutoFit/>
          </a:bodyPr>
          <a:lstStyle/>
          <a:p>
            <a:r>
              <a:rPr lang="en-US" dirty="0"/>
              <a:t>Quantitate surveys </a:t>
            </a:r>
          </a:p>
          <a:p>
            <a:r>
              <a:rPr lang="en-US" dirty="0"/>
              <a:t>Qualitative interviews</a:t>
            </a:r>
          </a:p>
          <a:p>
            <a:r>
              <a:rPr lang="en-US" dirty="0"/>
              <a:t>Ethnographic studies</a:t>
            </a:r>
          </a:p>
        </p:txBody>
      </p:sp>
      <p:sp>
        <p:nvSpPr>
          <p:cNvPr id="8" name="Rectangle 7"/>
          <p:cNvSpPr/>
          <p:nvPr/>
        </p:nvSpPr>
        <p:spPr>
          <a:xfrm>
            <a:off x="5496668" y="2617941"/>
            <a:ext cx="1124026" cy="769441"/>
          </a:xfrm>
          <a:prstGeom prst="rect">
            <a:avLst/>
          </a:prstGeom>
        </p:spPr>
        <p:txBody>
          <a:bodyPr wrap="none">
            <a:spAutoFit/>
          </a:bodyPr>
          <a:lstStyle/>
          <a:p>
            <a:r>
              <a:rPr lang="en-US" sz="4400"/>
              <a:t>ABR</a:t>
            </a:r>
          </a:p>
        </p:txBody>
      </p:sp>
      <p:sp>
        <p:nvSpPr>
          <p:cNvPr id="9" name="Right Arrow 8"/>
          <p:cNvSpPr/>
          <p:nvPr/>
        </p:nvSpPr>
        <p:spPr>
          <a:xfrm>
            <a:off x="3857669" y="2771829"/>
            <a:ext cx="1277655" cy="47599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Arrow 9"/>
          <p:cNvSpPr/>
          <p:nvPr/>
        </p:nvSpPr>
        <p:spPr>
          <a:xfrm flipH="1">
            <a:off x="6978125" y="2750353"/>
            <a:ext cx="1277655" cy="47599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p:cNvGrpSpPr/>
          <p:nvPr/>
        </p:nvGrpSpPr>
        <p:grpSpPr>
          <a:xfrm>
            <a:off x="1280787" y="4834972"/>
            <a:ext cx="9645041" cy="1333062"/>
            <a:chOff x="137786" y="4459192"/>
            <a:chExt cx="9645041" cy="1333062"/>
          </a:xfrm>
        </p:grpSpPr>
        <p:grpSp>
          <p:nvGrpSpPr>
            <p:cNvPr id="11" name="Group 10"/>
            <p:cNvGrpSpPr/>
            <p:nvPr/>
          </p:nvGrpSpPr>
          <p:grpSpPr>
            <a:xfrm>
              <a:off x="1836879" y="4714434"/>
              <a:ext cx="856416" cy="729794"/>
              <a:chOff x="5328902" y="3030641"/>
              <a:chExt cx="426851" cy="369683"/>
            </a:xfrm>
          </p:grpSpPr>
          <p:grpSp>
            <p:nvGrpSpPr>
              <p:cNvPr id="12" name="Group 11"/>
              <p:cNvGrpSpPr/>
              <p:nvPr/>
            </p:nvGrpSpPr>
            <p:grpSpPr>
              <a:xfrm>
                <a:off x="5361353" y="3039810"/>
                <a:ext cx="351633" cy="340713"/>
                <a:chOff x="5361353" y="3039810"/>
                <a:chExt cx="351633" cy="340713"/>
              </a:xfrm>
            </p:grpSpPr>
            <p:grpSp>
              <p:nvGrpSpPr>
                <p:cNvPr id="14" name="Group 13"/>
                <p:cNvGrpSpPr/>
                <p:nvPr/>
              </p:nvGrpSpPr>
              <p:grpSpPr>
                <a:xfrm>
                  <a:off x="5361353" y="3039810"/>
                  <a:ext cx="351633" cy="340419"/>
                  <a:chOff x="5361353" y="3039810"/>
                  <a:chExt cx="351633" cy="340419"/>
                </a:xfrm>
              </p:grpSpPr>
              <p:sp>
                <p:nvSpPr>
                  <p:cNvPr id="17" name="Oval 16"/>
                  <p:cNvSpPr/>
                  <p:nvPr/>
                </p:nvSpPr>
                <p:spPr>
                  <a:xfrm>
                    <a:off x="5361353" y="3223960"/>
                    <a:ext cx="164308" cy="15626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5548678" y="3039810"/>
                    <a:ext cx="164308" cy="15626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rot="2779402">
                    <a:off x="5465740" y="3105204"/>
                    <a:ext cx="130162" cy="1894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Chord 14"/>
                <p:cNvSpPr/>
                <p:nvPr/>
              </p:nvSpPr>
              <p:spPr>
                <a:xfrm rot="18705117">
                  <a:off x="5515520" y="3194646"/>
                  <a:ext cx="187243" cy="184511"/>
                </a:xfrm>
                <a:prstGeom prst="chord">
                  <a:avLst>
                    <a:gd name="adj1" fmla="val 2700000"/>
                    <a:gd name="adj2" fmla="val 1369902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hord 15"/>
                <p:cNvSpPr/>
                <p:nvPr/>
              </p:nvSpPr>
              <p:spPr>
                <a:xfrm rot="2894883" flipV="1">
                  <a:off x="5515519" y="3183203"/>
                  <a:ext cx="187243" cy="184511"/>
                </a:xfrm>
                <a:prstGeom prst="chord">
                  <a:avLst>
                    <a:gd name="adj1" fmla="val 2700000"/>
                    <a:gd name="adj2" fmla="val 1369902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3" name="Picture 12"/>
              <p:cNvPicPr>
                <a:picLocks noChangeAspect="1"/>
              </p:cNvPicPr>
              <p:nvPr/>
            </p:nvPicPr>
            <p:blipFill rotWithShape="1">
              <a:blip r:embed="rId2">
                <a:extLst>
                  <a:ext uri="{28A0092B-C50C-407E-A947-70E740481C1C}">
                    <a14:useLocalDpi xmlns:a14="http://schemas.microsoft.com/office/drawing/2010/main" val="0"/>
                  </a:ext>
                </a:extLst>
              </a:blip>
              <a:srcRect b="13393"/>
              <a:stretch/>
            </p:blipFill>
            <p:spPr>
              <a:xfrm>
                <a:off x="5328902" y="3030641"/>
                <a:ext cx="426851" cy="369683"/>
              </a:xfrm>
              <a:prstGeom prst="rect">
                <a:avLst/>
              </a:prstGeom>
            </p:spPr>
          </p:pic>
        </p:grpSp>
        <p:pic>
          <p:nvPicPr>
            <p:cNvPr id="20" name="Picture 19"/>
            <p:cNvPicPr>
              <a:picLocks noChangeAspect="1"/>
            </p:cNvPicPr>
            <p:nvPr/>
          </p:nvPicPr>
          <p:blipFill rotWithShape="1">
            <a:blip r:embed="rId3">
              <a:extLst>
                <a:ext uri="{28A0092B-C50C-407E-A947-70E740481C1C}">
                  <a14:useLocalDpi xmlns:a14="http://schemas.microsoft.com/office/drawing/2010/main" val="0"/>
                </a:ext>
              </a:extLst>
            </a:blip>
            <a:srcRect l="8576" t="10647" r="8079" b="23346"/>
            <a:stretch/>
          </p:blipFill>
          <p:spPr>
            <a:xfrm>
              <a:off x="6928458" y="4679704"/>
              <a:ext cx="1022670" cy="809934"/>
            </a:xfrm>
            <a:prstGeom prst="rect">
              <a:avLst/>
            </a:prstGeom>
          </p:spPr>
        </p:pic>
        <p:pic>
          <p:nvPicPr>
            <p:cNvPr id="21" name="Picture 20"/>
            <p:cNvPicPr>
              <a:picLocks noChangeAspect="1"/>
            </p:cNvPicPr>
            <p:nvPr/>
          </p:nvPicPr>
          <p:blipFill rotWithShape="1">
            <a:blip r:embed="rId4">
              <a:extLst>
                <a:ext uri="{28A0092B-C50C-407E-A947-70E740481C1C}">
                  <a14:useLocalDpi xmlns:a14="http://schemas.microsoft.com/office/drawing/2010/main" val="0"/>
                </a:ext>
              </a:extLst>
            </a:blip>
            <a:srcRect b="18205"/>
            <a:stretch/>
          </p:blipFill>
          <p:spPr>
            <a:xfrm>
              <a:off x="2906386" y="4747517"/>
              <a:ext cx="1086390" cy="888610"/>
            </a:xfrm>
            <a:prstGeom prst="rect">
              <a:avLst/>
            </a:prstGeom>
          </p:spPr>
        </p:pic>
        <p:pic>
          <p:nvPicPr>
            <p:cNvPr id="22" name="Picture 21"/>
            <p:cNvPicPr>
              <a:picLocks noChangeAspect="1"/>
            </p:cNvPicPr>
            <p:nvPr/>
          </p:nvPicPr>
          <p:blipFill rotWithShape="1">
            <a:blip r:embed="rId5">
              <a:extLst>
                <a:ext uri="{28A0092B-C50C-407E-A947-70E740481C1C}">
                  <a14:useLocalDpi xmlns:a14="http://schemas.microsoft.com/office/drawing/2010/main" val="0"/>
                </a:ext>
              </a:extLst>
            </a:blip>
            <a:srcRect l="22537" r="22239" b="14457"/>
            <a:stretch/>
          </p:blipFill>
          <p:spPr>
            <a:xfrm>
              <a:off x="4239346" y="4459192"/>
              <a:ext cx="858960" cy="1330545"/>
            </a:xfrm>
            <a:prstGeom prst="rect">
              <a:avLst/>
            </a:prstGeom>
          </p:spPr>
        </p:pic>
        <p:pic>
          <p:nvPicPr>
            <p:cNvPr id="23" name="Picture 22"/>
            <p:cNvPicPr>
              <a:picLocks noChangeAspect="1"/>
            </p:cNvPicPr>
            <p:nvPr/>
          </p:nvPicPr>
          <p:blipFill rotWithShape="1">
            <a:blip r:embed="rId6">
              <a:extLst>
                <a:ext uri="{28A0092B-C50C-407E-A947-70E740481C1C}">
                  <a14:useLocalDpi xmlns:a14="http://schemas.microsoft.com/office/drawing/2010/main" val="0"/>
                </a:ext>
              </a:extLst>
            </a:blip>
            <a:srcRect t="16355" b="25556"/>
            <a:stretch/>
          </p:blipFill>
          <p:spPr>
            <a:xfrm>
              <a:off x="376237" y="4747517"/>
              <a:ext cx="1456379" cy="845993"/>
            </a:xfrm>
            <a:prstGeom prst="rect">
              <a:avLst/>
            </a:prstGeom>
          </p:spPr>
        </p:pic>
        <p:grpSp>
          <p:nvGrpSpPr>
            <p:cNvPr id="24" name="Group 23"/>
            <p:cNvGrpSpPr>
              <a:grpSpLocks noChangeAspect="1"/>
            </p:cNvGrpSpPr>
            <p:nvPr/>
          </p:nvGrpSpPr>
          <p:grpSpPr>
            <a:xfrm>
              <a:off x="8010443" y="4617849"/>
              <a:ext cx="1497051" cy="1174405"/>
              <a:chOff x="969601" y="4079364"/>
              <a:chExt cx="1150825" cy="902798"/>
            </a:xfrm>
          </p:grpSpPr>
          <p:pic>
            <p:nvPicPr>
              <p:cNvPr id="25" name="Picture 24"/>
              <p:cNvPicPr>
                <a:picLocks noChangeAspect="1"/>
              </p:cNvPicPr>
              <p:nvPr/>
            </p:nvPicPr>
            <p:blipFill rotWithShape="1">
              <a:blip r:embed="rId7">
                <a:extLst>
                  <a:ext uri="{28A0092B-C50C-407E-A947-70E740481C1C}">
                    <a14:useLocalDpi xmlns:a14="http://schemas.microsoft.com/office/drawing/2010/main" val="0"/>
                  </a:ext>
                </a:extLst>
              </a:blip>
              <a:srcRect b="13826"/>
              <a:stretch/>
            </p:blipFill>
            <p:spPr>
              <a:xfrm>
                <a:off x="1171901" y="4079364"/>
                <a:ext cx="546265" cy="470737"/>
              </a:xfrm>
              <a:prstGeom prst="rect">
                <a:avLst/>
              </a:prstGeom>
            </p:spPr>
          </p:pic>
          <p:pic>
            <p:nvPicPr>
              <p:cNvPr id="26" name="Picture 25"/>
              <p:cNvPicPr>
                <a:picLocks noChangeAspect="1"/>
              </p:cNvPicPr>
              <p:nvPr/>
            </p:nvPicPr>
            <p:blipFill rotWithShape="1">
              <a:blip r:embed="rId8">
                <a:extLst>
                  <a:ext uri="{28A0092B-C50C-407E-A947-70E740481C1C}">
                    <a14:useLocalDpi xmlns:a14="http://schemas.microsoft.com/office/drawing/2010/main" val="0"/>
                  </a:ext>
                </a:extLst>
              </a:blip>
              <a:srcRect b="13971"/>
              <a:stretch/>
            </p:blipFill>
            <p:spPr>
              <a:xfrm>
                <a:off x="1498452" y="4447088"/>
                <a:ext cx="621974" cy="535074"/>
              </a:xfrm>
              <a:prstGeom prst="rect">
                <a:avLst/>
              </a:prstGeom>
            </p:spPr>
          </p:pic>
          <p:pic>
            <p:nvPicPr>
              <p:cNvPr id="27" name="Picture 26"/>
              <p:cNvPicPr>
                <a:picLocks noChangeAspect="1"/>
              </p:cNvPicPr>
              <p:nvPr/>
            </p:nvPicPr>
            <p:blipFill rotWithShape="1">
              <a:blip r:embed="rId9">
                <a:extLst>
                  <a:ext uri="{28A0092B-C50C-407E-A947-70E740481C1C}">
                    <a14:useLocalDpi xmlns:a14="http://schemas.microsoft.com/office/drawing/2010/main" val="0"/>
                  </a:ext>
                </a:extLst>
              </a:blip>
              <a:srcRect b="19958"/>
              <a:stretch/>
            </p:blipFill>
            <p:spPr>
              <a:xfrm>
                <a:off x="969601" y="4552701"/>
                <a:ext cx="404599" cy="323849"/>
              </a:xfrm>
              <a:prstGeom prst="rect">
                <a:avLst/>
              </a:prstGeom>
            </p:spPr>
          </p:pic>
        </p:grpSp>
        <p:grpSp>
          <p:nvGrpSpPr>
            <p:cNvPr id="28" name="Group 27"/>
            <p:cNvGrpSpPr>
              <a:grpSpLocks noChangeAspect="1"/>
            </p:cNvGrpSpPr>
            <p:nvPr/>
          </p:nvGrpSpPr>
          <p:grpSpPr>
            <a:xfrm>
              <a:off x="5205914" y="4658815"/>
              <a:ext cx="1604280" cy="874504"/>
              <a:chOff x="1077719" y="2633514"/>
              <a:chExt cx="994027" cy="541851"/>
            </a:xfrm>
          </p:grpSpPr>
          <p:pic>
            <p:nvPicPr>
              <p:cNvPr id="29" name="Picture 28"/>
              <p:cNvPicPr>
                <a:picLocks noChangeAspect="1"/>
              </p:cNvPicPr>
              <p:nvPr/>
            </p:nvPicPr>
            <p:blipFill rotWithShape="1">
              <a:blip r:embed="rId10">
                <a:extLst>
                  <a:ext uri="{28A0092B-C50C-407E-A947-70E740481C1C}">
                    <a14:useLocalDpi xmlns:a14="http://schemas.microsoft.com/office/drawing/2010/main" val="0"/>
                  </a:ext>
                </a:extLst>
              </a:blip>
              <a:srcRect t="-2" b="17523"/>
              <a:stretch/>
            </p:blipFill>
            <p:spPr>
              <a:xfrm>
                <a:off x="1495793" y="2673269"/>
                <a:ext cx="575953" cy="475031"/>
              </a:xfrm>
              <a:prstGeom prst="rect">
                <a:avLst/>
              </a:prstGeom>
            </p:spPr>
          </p:pic>
          <p:pic>
            <p:nvPicPr>
              <p:cNvPr id="30" name="Picture 29"/>
              <p:cNvPicPr>
                <a:picLocks noChangeAspect="1"/>
              </p:cNvPicPr>
              <p:nvPr/>
            </p:nvPicPr>
            <p:blipFill rotWithShape="1">
              <a:blip r:embed="rId11">
                <a:extLst>
                  <a:ext uri="{28A0092B-C50C-407E-A947-70E740481C1C}">
                    <a14:useLocalDpi xmlns:a14="http://schemas.microsoft.com/office/drawing/2010/main" val="0"/>
                  </a:ext>
                </a:extLst>
              </a:blip>
              <a:srcRect b="15395"/>
              <a:stretch/>
            </p:blipFill>
            <p:spPr>
              <a:xfrm>
                <a:off x="1077719" y="2633514"/>
                <a:ext cx="640447" cy="541851"/>
              </a:xfrm>
              <a:prstGeom prst="rect">
                <a:avLst/>
              </a:prstGeom>
            </p:spPr>
          </p:pic>
        </p:grpSp>
        <p:sp>
          <p:nvSpPr>
            <p:cNvPr id="31" name="Rectangle 30"/>
            <p:cNvSpPr/>
            <p:nvPr/>
          </p:nvSpPr>
          <p:spPr>
            <a:xfrm>
              <a:off x="137786" y="4459192"/>
              <a:ext cx="9645041" cy="1330545"/>
            </a:xfrm>
            <a:prstGeom prst="rect">
              <a:avLst/>
            </a:prstGeom>
            <a:solidFill>
              <a:schemeClr val="accent1">
                <a:alpha val="2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2" name="Explosion 1 31"/>
          <p:cNvSpPr/>
          <p:nvPr/>
        </p:nvSpPr>
        <p:spPr>
          <a:xfrm>
            <a:off x="2834015" y="1124544"/>
            <a:ext cx="6319429" cy="1503123"/>
          </a:xfrm>
          <a:prstGeom prst="irregularSeal1">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New Materialist Approach</a:t>
            </a:r>
          </a:p>
        </p:txBody>
      </p:sp>
    </p:spTree>
    <p:extLst>
      <p:ext uri="{BB962C8B-B14F-4D97-AF65-F5344CB8AC3E}">
        <p14:creationId xmlns:p14="http://schemas.microsoft.com/office/powerpoint/2010/main" val="279904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625957" y="456458"/>
            <a:ext cx="3972909" cy="5881767"/>
          </a:xfrm>
          <a:prstGeom prst="rect">
            <a:avLst/>
          </a:prstGeom>
        </p:spPr>
      </p:pic>
      <p:sp>
        <p:nvSpPr>
          <p:cNvPr id="9" name="TextBox 8"/>
          <p:cNvSpPr txBox="1"/>
          <p:nvPr/>
        </p:nvSpPr>
        <p:spPr>
          <a:xfrm>
            <a:off x="5661826" y="1395253"/>
            <a:ext cx="6151631" cy="3727111"/>
          </a:xfrm>
          <a:prstGeom prst="rect">
            <a:avLst/>
          </a:prstGeom>
          <a:noFill/>
        </p:spPr>
        <p:txBody>
          <a:bodyPr wrap="square" rtlCol="0">
            <a:spAutoFit/>
          </a:bodyPr>
          <a:lstStyle/>
          <a:p>
            <a:pPr>
              <a:lnSpc>
                <a:spcPct val="150000"/>
              </a:lnSpc>
            </a:pPr>
            <a:r>
              <a:rPr lang="en-US" sz="2000" b="1" dirty="0">
                <a:latin typeface="Century Gothic" panose="020B0502020202020204" pitchFamily="34" charset="0"/>
                <a:ea typeface="Arial" charset="0"/>
                <a:cs typeface="Arial" charset="0"/>
              </a:rPr>
              <a:t>HATUA</a:t>
            </a:r>
            <a:r>
              <a:rPr lang="en-US" sz="2000" dirty="0">
                <a:latin typeface="Century Gothic" panose="020B0502020202020204" pitchFamily="34" charset="0"/>
                <a:ea typeface="Arial" charset="0"/>
                <a:cs typeface="Arial" charset="0"/>
              </a:rPr>
              <a:t> is a Swahili word for action. HATUA seeks to address the global antibacterial resistance (ABR) crisis through local action in East Africa, mapping the burden and drivers of disease to translate global strategy into local solutions</a:t>
            </a:r>
          </a:p>
          <a:p>
            <a:pPr marL="278606" indent="-278606">
              <a:lnSpc>
                <a:spcPct val="150000"/>
              </a:lnSpc>
              <a:buFont typeface="Arial" charset="0"/>
              <a:buChar char="•"/>
            </a:pPr>
            <a:endParaRPr lang="en-US" sz="2000" dirty="0">
              <a:latin typeface="Century Gothic" panose="020B0502020202020204" pitchFamily="34" charset="0"/>
              <a:ea typeface="Arial" charset="0"/>
              <a:cs typeface="Arial" charset="0"/>
            </a:endParaRPr>
          </a:p>
          <a:p>
            <a:pPr marL="278606" indent="-278606">
              <a:lnSpc>
                <a:spcPct val="150000"/>
              </a:lnSpc>
              <a:buFont typeface="Arial" charset="0"/>
              <a:buChar char="•"/>
            </a:pPr>
            <a:r>
              <a:rPr lang="en-US" sz="2000" dirty="0">
                <a:latin typeface="Century Gothic" panose="020B0502020202020204" pitchFamily="34" charset="0"/>
                <a:ea typeface="Arial" charset="0"/>
                <a:cs typeface="Arial" charset="0"/>
              </a:rPr>
              <a:t>Team members in 5 countries, including Tanzania, Uganda and Kenya</a:t>
            </a:r>
          </a:p>
        </p:txBody>
      </p:sp>
      <p:sp>
        <p:nvSpPr>
          <p:cNvPr id="5" name="TextBox 4"/>
          <p:cNvSpPr txBox="1"/>
          <p:nvPr/>
        </p:nvSpPr>
        <p:spPr>
          <a:xfrm>
            <a:off x="7180545" y="5651408"/>
            <a:ext cx="2363724" cy="369332"/>
          </a:xfrm>
          <a:prstGeom prst="rect">
            <a:avLst/>
          </a:prstGeom>
          <a:noFill/>
        </p:spPr>
        <p:txBody>
          <a:bodyPr wrap="none" rtlCol="0">
            <a:spAutoFit/>
          </a:bodyPr>
          <a:lstStyle/>
          <a:p>
            <a:r>
              <a:rPr lang="en-US" dirty="0">
                <a:latin typeface="Arial" charset="0"/>
                <a:ea typeface="Arial" charset="0"/>
                <a:cs typeface="Arial" charset="0"/>
              </a:rPr>
              <a:t>@</a:t>
            </a:r>
            <a:r>
              <a:rPr lang="en-US" dirty="0" err="1">
                <a:latin typeface="Arial" charset="0"/>
                <a:ea typeface="Arial" charset="0"/>
                <a:cs typeface="Arial" charset="0"/>
              </a:rPr>
              <a:t>HATUA_Research</a:t>
            </a:r>
            <a:r>
              <a:rPr lang="en-US" dirty="0">
                <a:latin typeface="Arial" charset="0"/>
                <a:ea typeface="Arial" charset="0"/>
                <a:cs typeface="Arial" charset="0"/>
              </a:rPr>
              <a:t> </a:t>
            </a:r>
          </a:p>
        </p:txBody>
      </p:sp>
      <p:sp>
        <p:nvSpPr>
          <p:cNvPr id="6" name="AutoShape 2" descr="mage result for twitter"/>
          <p:cNvSpPr>
            <a:spLocks noChangeAspect="1" noChangeArrowheads="1"/>
          </p:cNvSpPr>
          <p:nvPr/>
        </p:nvSpPr>
        <p:spPr bwMode="auto">
          <a:xfrm>
            <a:off x="114300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33715" y="5651408"/>
            <a:ext cx="646830" cy="522604"/>
          </a:xfrm>
          <a:prstGeom prst="rect">
            <a:avLst/>
          </a:prstGeom>
        </p:spPr>
      </p:pic>
      <p:sp>
        <p:nvSpPr>
          <p:cNvPr id="7" name="Title 1">
            <a:extLst>
              <a:ext uri="{FF2B5EF4-FFF2-40B4-BE49-F238E27FC236}">
                <a16:creationId xmlns:a16="http://schemas.microsoft.com/office/drawing/2014/main" id="{CD317FA7-4481-0948-B6FB-A2CCD283359C}"/>
              </a:ext>
            </a:extLst>
          </p:cNvPr>
          <p:cNvSpPr txBox="1">
            <a:spLocks/>
          </p:cNvSpPr>
          <p:nvPr/>
        </p:nvSpPr>
        <p:spPr>
          <a:xfrm>
            <a:off x="3612411" y="259045"/>
            <a:ext cx="3864078" cy="50782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2"/>
                </a:solidFill>
                <a:latin typeface="Arial" charset="0"/>
                <a:ea typeface="Arial" charset="0"/>
                <a:cs typeface="Arial" charset="0"/>
              </a:defRPr>
            </a:lvl1pPr>
          </a:lstStyle>
          <a:p>
            <a:r>
              <a:rPr lang="en-US" sz="2800" b="1" dirty="0">
                <a:latin typeface="Century Gothic" panose="020B0502020202020204" pitchFamily="34" charset="0"/>
              </a:rPr>
              <a:t>HATUA</a:t>
            </a:r>
          </a:p>
        </p:txBody>
      </p:sp>
    </p:spTree>
    <p:extLst>
      <p:ext uri="{BB962C8B-B14F-4D97-AF65-F5344CB8AC3E}">
        <p14:creationId xmlns:p14="http://schemas.microsoft.com/office/powerpoint/2010/main" val="4113358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EFF0310-6CE4-4F15-AA8C-FF05E0761D84}"/>
              </a:ext>
            </a:extLst>
          </p:cNvPr>
          <p:cNvPicPr>
            <a:picLocks noChangeAspect="1"/>
          </p:cNvPicPr>
          <p:nvPr/>
        </p:nvPicPr>
        <p:blipFill rotWithShape="1">
          <a:blip r:embed="rId2"/>
          <a:srcRect l="1313" t="1333" r="1618" b="2312"/>
          <a:stretch/>
        </p:blipFill>
        <p:spPr>
          <a:xfrm>
            <a:off x="1589784" y="1683250"/>
            <a:ext cx="5452973" cy="3787614"/>
          </a:xfrm>
          <a:prstGeom prst="rect">
            <a:avLst/>
          </a:prstGeom>
        </p:spPr>
      </p:pic>
      <p:sp>
        <p:nvSpPr>
          <p:cNvPr id="9" name="TextBox 8">
            <a:extLst>
              <a:ext uri="{FF2B5EF4-FFF2-40B4-BE49-F238E27FC236}">
                <a16:creationId xmlns:a16="http://schemas.microsoft.com/office/drawing/2014/main" id="{697B5BC4-59AB-4668-8802-20D14C5DD127}"/>
              </a:ext>
            </a:extLst>
          </p:cNvPr>
          <p:cNvSpPr txBox="1"/>
          <p:nvPr/>
        </p:nvSpPr>
        <p:spPr>
          <a:xfrm>
            <a:off x="7042757" y="1620847"/>
            <a:ext cx="4726456" cy="2554545"/>
          </a:xfrm>
          <a:prstGeom prst="rect">
            <a:avLst/>
          </a:prstGeom>
          <a:noFill/>
        </p:spPr>
        <p:txBody>
          <a:bodyPr wrap="square" rtlCol="0">
            <a:spAutoFit/>
          </a:bodyPr>
          <a:lstStyle/>
          <a:p>
            <a:pPr marL="232172" indent="-232172">
              <a:buFont typeface="Arial" panose="020B0604020202020204" pitchFamily="34" charset="0"/>
              <a:buChar char="•"/>
            </a:pPr>
            <a:r>
              <a:rPr lang="en-GB" sz="2000" i="1" dirty="0">
                <a:latin typeface="Century Gothic" panose="020B0502020202020204" pitchFamily="34" charset="0"/>
                <a:ea typeface="Arial" charset="0"/>
                <a:cs typeface="Arial" charset="0"/>
              </a:rPr>
              <a:t>What are the various patient pathways to treatment and how do they intersect with ABR?</a:t>
            </a:r>
          </a:p>
          <a:p>
            <a:pPr marL="232172" indent="-232172">
              <a:buFont typeface="Arial" panose="020B0604020202020204" pitchFamily="34" charset="0"/>
              <a:buChar char="•"/>
            </a:pPr>
            <a:endParaRPr lang="en-GB" sz="2000" i="1" dirty="0">
              <a:latin typeface="Century Gothic" panose="020B0502020202020204" pitchFamily="34" charset="0"/>
              <a:ea typeface="Arial" charset="0"/>
              <a:cs typeface="Arial" charset="0"/>
            </a:endParaRPr>
          </a:p>
          <a:p>
            <a:pPr marL="232172" indent="-232172">
              <a:buFont typeface="Arial" panose="020B0604020202020204" pitchFamily="34" charset="0"/>
              <a:buChar char="•"/>
            </a:pPr>
            <a:r>
              <a:rPr lang="en-GB" sz="2000" i="1" dirty="0">
                <a:latin typeface="Century Gothic" panose="020B0502020202020204" pitchFamily="34" charset="0"/>
                <a:ea typeface="Arial" charset="0"/>
                <a:cs typeface="Arial" charset="0"/>
              </a:rPr>
              <a:t>What barriers prevent people from taking more clinically ideal pathways to treatment and how might these be addressed?</a:t>
            </a:r>
          </a:p>
        </p:txBody>
      </p:sp>
      <p:sp>
        <p:nvSpPr>
          <p:cNvPr id="2" name="TextBox 1"/>
          <p:cNvSpPr txBox="1"/>
          <p:nvPr/>
        </p:nvSpPr>
        <p:spPr>
          <a:xfrm>
            <a:off x="1589783" y="5842924"/>
            <a:ext cx="2175596" cy="317459"/>
          </a:xfrm>
          <a:prstGeom prst="rect">
            <a:avLst/>
          </a:prstGeom>
          <a:noFill/>
        </p:spPr>
        <p:txBody>
          <a:bodyPr wrap="none" rtlCol="0">
            <a:spAutoFit/>
          </a:bodyPr>
          <a:lstStyle/>
          <a:p>
            <a:r>
              <a:rPr lang="en-US" sz="1463">
                <a:latin typeface="Arial" charset="0"/>
                <a:ea typeface="Arial" charset="0"/>
                <a:cs typeface="Arial" charset="0"/>
              </a:rPr>
              <a:t>From Katherine Keenan</a:t>
            </a:r>
            <a:endParaRPr lang="en-US" sz="1463" dirty="0">
              <a:latin typeface="Arial" charset="0"/>
              <a:ea typeface="Arial" charset="0"/>
              <a:cs typeface="Arial" charset="0"/>
            </a:endParaRPr>
          </a:p>
        </p:txBody>
      </p:sp>
      <p:sp>
        <p:nvSpPr>
          <p:cNvPr id="3" name="TextBox 2"/>
          <p:cNvSpPr txBox="1"/>
          <p:nvPr/>
        </p:nvSpPr>
        <p:spPr>
          <a:xfrm>
            <a:off x="9193656" y="4016663"/>
            <a:ext cx="184731" cy="317459"/>
          </a:xfrm>
          <a:prstGeom prst="rect">
            <a:avLst/>
          </a:prstGeom>
          <a:noFill/>
        </p:spPr>
        <p:txBody>
          <a:bodyPr wrap="none" rtlCol="0">
            <a:spAutoFit/>
          </a:bodyPr>
          <a:lstStyle/>
          <a:p>
            <a:endParaRPr lang="en-US" sz="1463" dirty="0"/>
          </a:p>
        </p:txBody>
      </p:sp>
      <p:sp>
        <p:nvSpPr>
          <p:cNvPr id="4" name="Title 3"/>
          <p:cNvSpPr>
            <a:spLocks noGrp="1"/>
          </p:cNvSpPr>
          <p:nvPr>
            <p:ph type="title"/>
          </p:nvPr>
        </p:nvSpPr>
        <p:spPr/>
        <p:txBody>
          <a:bodyPr>
            <a:normAutofit/>
          </a:bodyPr>
          <a:lstStyle/>
          <a:p>
            <a:pPr algn="ctr"/>
            <a:r>
              <a:rPr lang="en-US" sz="2800" b="1" dirty="0">
                <a:latin typeface="Century Gothic" panose="020B0502020202020204" pitchFamily="34" charset="0"/>
              </a:rPr>
              <a:t>The patient pathway for UTI</a:t>
            </a:r>
          </a:p>
        </p:txBody>
      </p:sp>
    </p:spTree>
    <p:extLst>
      <p:ext uri="{BB962C8B-B14F-4D97-AF65-F5344CB8AC3E}">
        <p14:creationId xmlns:p14="http://schemas.microsoft.com/office/powerpoint/2010/main" val="1357778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823451" y="542105"/>
            <a:ext cx="10515600" cy="964911"/>
          </a:xfrm>
        </p:spPr>
        <p:txBody>
          <a:bodyPr>
            <a:normAutofit/>
          </a:bodyPr>
          <a:lstStyle/>
          <a:p>
            <a:pPr algn="ctr"/>
            <a:r>
              <a:rPr lang="en-US" sz="2800" b="1" dirty="0">
                <a:solidFill>
                  <a:schemeClr val="tx2"/>
                </a:solidFill>
                <a:latin typeface="Century Gothic" panose="020B0502020202020204" pitchFamily="34" charset="0"/>
              </a:rPr>
              <a:t>HATUA consortium activities</a:t>
            </a:r>
          </a:p>
        </p:txBody>
      </p:sp>
      <p:sp>
        <p:nvSpPr>
          <p:cNvPr id="2" name="TextBox 1"/>
          <p:cNvSpPr txBox="1"/>
          <p:nvPr/>
        </p:nvSpPr>
        <p:spPr>
          <a:xfrm>
            <a:off x="7756580" y="2196793"/>
            <a:ext cx="4115872" cy="3785652"/>
          </a:xfrm>
          <a:prstGeom prst="rect">
            <a:avLst/>
          </a:prstGeom>
          <a:noFill/>
        </p:spPr>
        <p:txBody>
          <a:bodyPr wrap="square" rtlCol="0">
            <a:spAutoFit/>
          </a:bodyPr>
          <a:lstStyle/>
          <a:p>
            <a:r>
              <a:rPr lang="en-US" sz="2000" dirty="0">
                <a:latin typeface="Century Gothic" panose="020B0502020202020204" pitchFamily="34" charset="0"/>
                <a:ea typeface="Arial" charset="0"/>
                <a:cs typeface="Arial" charset="0"/>
              </a:rPr>
              <a:t>1800 patients</a:t>
            </a:r>
          </a:p>
          <a:p>
            <a:pPr marL="232172" indent="-232172">
              <a:buFont typeface="Arial" charset="0"/>
              <a:buChar char="•"/>
            </a:pPr>
            <a:r>
              <a:rPr lang="en-US" sz="2000" dirty="0">
                <a:latin typeface="Century Gothic" panose="020B0502020202020204" pitchFamily="34" charset="0"/>
                <a:ea typeface="Arial" charset="0"/>
                <a:cs typeface="Arial" charset="0"/>
              </a:rPr>
              <a:t>3 countries</a:t>
            </a:r>
          </a:p>
          <a:p>
            <a:pPr marL="232172" indent="-232172">
              <a:buFont typeface="Arial" charset="0"/>
              <a:buChar char="•"/>
            </a:pPr>
            <a:r>
              <a:rPr lang="en-US" sz="2000" dirty="0">
                <a:latin typeface="Century Gothic" panose="020B0502020202020204" pitchFamily="34" charset="0"/>
                <a:ea typeface="Arial" charset="0"/>
                <a:cs typeface="Arial" charset="0"/>
              </a:rPr>
              <a:t>3 study areas per country</a:t>
            </a:r>
          </a:p>
          <a:p>
            <a:pPr marL="232172" indent="-232172">
              <a:buFont typeface="Arial" charset="0"/>
              <a:buChar char="•"/>
            </a:pPr>
            <a:r>
              <a:rPr lang="en-US" sz="2000" dirty="0">
                <a:latin typeface="Century Gothic" panose="020B0502020202020204" pitchFamily="34" charset="0"/>
                <a:ea typeface="Arial" charset="0"/>
                <a:cs typeface="Arial" charset="0"/>
              </a:rPr>
              <a:t>2 visits per study area</a:t>
            </a:r>
          </a:p>
          <a:p>
            <a:pPr marL="232172" indent="-232172">
              <a:buFont typeface="Arial" charset="0"/>
              <a:buChar char="•"/>
            </a:pPr>
            <a:endParaRPr lang="en-US" sz="2000" dirty="0">
              <a:latin typeface="Century Gothic" panose="020B0502020202020204" pitchFamily="34" charset="0"/>
              <a:ea typeface="Arial" charset="0"/>
              <a:cs typeface="Arial" charset="0"/>
            </a:endParaRPr>
          </a:p>
          <a:p>
            <a:pPr marL="232172" indent="-232172">
              <a:buFont typeface="Arial" charset="0"/>
              <a:buChar char="•"/>
            </a:pPr>
            <a:r>
              <a:rPr lang="en-US" sz="2000" dirty="0">
                <a:latin typeface="Century Gothic" panose="020B0502020202020204" pitchFamily="34" charset="0"/>
                <a:ea typeface="Arial" charset="0"/>
                <a:cs typeface="Arial" charset="0"/>
              </a:rPr>
              <a:t>Diagnostic scenarios, and Mystery client, N=90 (30 per country, 10 per site) </a:t>
            </a:r>
          </a:p>
          <a:p>
            <a:pPr marL="232172" indent="-232172">
              <a:buFont typeface="Arial" charset="0"/>
              <a:buChar char="•"/>
            </a:pPr>
            <a:r>
              <a:rPr lang="en-US" sz="2000" dirty="0">
                <a:latin typeface="Century Gothic" panose="020B0502020202020204" pitchFamily="34" charset="0"/>
                <a:ea typeface="Arial" charset="0"/>
                <a:cs typeface="Arial" charset="0"/>
              </a:rPr>
              <a:t>Community interviews, N=90 (30 per country</a:t>
            </a:r>
          </a:p>
          <a:p>
            <a:pPr marL="232172" indent="-232172">
              <a:buFont typeface="Arial" charset="0"/>
              <a:buChar char="•"/>
            </a:pPr>
            <a:r>
              <a:rPr lang="en-US" sz="2000" dirty="0">
                <a:latin typeface="Century Gothic" panose="020B0502020202020204" pitchFamily="34" charset="0"/>
                <a:ea typeface="Arial" charset="0"/>
                <a:cs typeface="Arial" charset="0"/>
              </a:rPr>
              <a:t>Community Dialogues</a:t>
            </a:r>
          </a:p>
          <a:p>
            <a:endParaRPr lang="en-US" sz="2000" dirty="0">
              <a:latin typeface="Arial" charset="0"/>
              <a:ea typeface="Arial" charset="0"/>
              <a:cs typeface="Arial" charset="0"/>
            </a:endParaRPr>
          </a:p>
        </p:txBody>
      </p:sp>
      <p:pic>
        <p:nvPicPr>
          <p:cNvPr id="70" name="Picture 69"/>
          <p:cNvPicPr/>
          <p:nvPr/>
        </p:nvPicPr>
        <p:blipFill>
          <a:blip r:embed="rId2">
            <a:extLst>
              <a:ext uri="{28A0092B-C50C-407E-A947-70E740481C1C}">
                <a14:useLocalDpi xmlns:a14="http://schemas.microsoft.com/office/drawing/2010/main" val="0"/>
              </a:ext>
            </a:extLst>
          </a:blip>
          <a:stretch>
            <a:fillRect/>
          </a:stretch>
        </p:blipFill>
        <p:spPr>
          <a:xfrm>
            <a:off x="1648620" y="2016622"/>
            <a:ext cx="5985907" cy="3776663"/>
          </a:xfrm>
          <a:prstGeom prst="rect">
            <a:avLst/>
          </a:prstGeom>
          <a:ln>
            <a:solidFill>
              <a:schemeClr val="tx1"/>
            </a:solidFill>
          </a:ln>
        </p:spPr>
      </p:pic>
      <p:sp>
        <p:nvSpPr>
          <p:cNvPr id="3" name="Rectangle 2"/>
          <p:cNvSpPr/>
          <p:nvPr/>
        </p:nvSpPr>
        <p:spPr>
          <a:xfrm>
            <a:off x="3820622" y="5283200"/>
            <a:ext cx="3608878" cy="396471"/>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66941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Rectangle 115"/>
          <p:cNvSpPr/>
          <p:nvPr/>
        </p:nvSpPr>
        <p:spPr>
          <a:xfrm>
            <a:off x="8665910" y="6309785"/>
            <a:ext cx="1803185" cy="524656"/>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5292243" y="1162156"/>
            <a:ext cx="378629" cy="261610"/>
          </a:xfrm>
          <a:prstGeom prst="rect">
            <a:avLst/>
          </a:prstGeom>
          <a:noFill/>
        </p:spPr>
        <p:txBody>
          <a:bodyPr wrap="none" rtlCol="0">
            <a:spAutoFit/>
          </a:bodyPr>
          <a:lstStyle/>
          <a:p>
            <a:pPr algn="ctr"/>
            <a:r>
              <a:rPr lang="en-US" sz="1100" dirty="0"/>
              <a:t>UTI</a:t>
            </a:r>
          </a:p>
        </p:txBody>
      </p:sp>
      <p:sp>
        <p:nvSpPr>
          <p:cNvPr id="5" name="TextBox 4"/>
          <p:cNvSpPr txBox="1"/>
          <p:nvPr/>
        </p:nvSpPr>
        <p:spPr>
          <a:xfrm>
            <a:off x="5659353" y="1185009"/>
            <a:ext cx="1559169" cy="261610"/>
          </a:xfrm>
          <a:prstGeom prst="rect">
            <a:avLst/>
          </a:prstGeom>
          <a:noFill/>
        </p:spPr>
        <p:txBody>
          <a:bodyPr wrap="square" rtlCol="0">
            <a:spAutoFit/>
          </a:bodyPr>
          <a:lstStyle/>
          <a:p>
            <a:pPr algn="ctr"/>
            <a:r>
              <a:rPr lang="en-US" sz="1100" dirty="0"/>
              <a:t>Healthcare providers</a:t>
            </a:r>
          </a:p>
        </p:txBody>
      </p:sp>
      <p:sp>
        <p:nvSpPr>
          <p:cNvPr id="6" name="TextBox 5"/>
          <p:cNvSpPr txBox="1"/>
          <p:nvPr/>
        </p:nvSpPr>
        <p:spPr>
          <a:xfrm>
            <a:off x="3893479" y="1190373"/>
            <a:ext cx="790601" cy="261610"/>
          </a:xfrm>
          <a:prstGeom prst="rect">
            <a:avLst/>
          </a:prstGeom>
          <a:noFill/>
        </p:spPr>
        <p:txBody>
          <a:bodyPr wrap="none" rtlCol="0">
            <a:spAutoFit/>
          </a:bodyPr>
          <a:lstStyle/>
          <a:p>
            <a:r>
              <a:rPr lang="en-US" sz="1100" dirty="0"/>
              <a:t>Antibiotics</a:t>
            </a:r>
          </a:p>
        </p:txBody>
      </p:sp>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b="18205"/>
          <a:stretch/>
        </p:blipFill>
        <p:spPr>
          <a:xfrm>
            <a:off x="6034803" y="689445"/>
            <a:ext cx="627185" cy="513005"/>
          </a:xfrm>
          <a:prstGeom prst="rect">
            <a:avLst/>
          </a:prstGeom>
        </p:spPr>
      </p:pic>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b="14457"/>
          <a:stretch/>
        </p:blipFill>
        <p:spPr>
          <a:xfrm>
            <a:off x="5147028" y="615389"/>
            <a:ext cx="689052" cy="589433"/>
          </a:xfrm>
          <a:prstGeom prst="rect">
            <a:avLst/>
          </a:prstGeom>
        </p:spPr>
      </p:pic>
      <p:sp>
        <p:nvSpPr>
          <p:cNvPr id="12" name="TextBox 11"/>
          <p:cNvSpPr txBox="1"/>
          <p:nvPr/>
        </p:nvSpPr>
        <p:spPr>
          <a:xfrm>
            <a:off x="4180515" y="1746760"/>
            <a:ext cx="976327" cy="430887"/>
          </a:xfrm>
          <a:prstGeom prst="rect">
            <a:avLst/>
          </a:prstGeom>
          <a:noFill/>
        </p:spPr>
        <p:txBody>
          <a:bodyPr wrap="square" rtlCol="0">
            <a:spAutoFit/>
          </a:bodyPr>
          <a:lstStyle/>
          <a:p>
            <a:pPr algn="ctr"/>
            <a:r>
              <a:rPr lang="en-US" sz="1100" dirty="0"/>
              <a:t>Availability Mapping</a:t>
            </a:r>
          </a:p>
        </p:txBody>
      </p:sp>
      <p:sp>
        <p:nvSpPr>
          <p:cNvPr id="14" name="TextBox 13"/>
          <p:cNvSpPr txBox="1"/>
          <p:nvPr/>
        </p:nvSpPr>
        <p:spPr>
          <a:xfrm>
            <a:off x="5630104" y="1717374"/>
            <a:ext cx="1346431" cy="430887"/>
          </a:xfrm>
          <a:prstGeom prst="rect">
            <a:avLst/>
          </a:prstGeom>
          <a:noFill/>
        </p:spPr>
        <p:txBody>
          <a:bodyPr wrap="square" rtlCol="0">
            <a:spAutoFit/>
          </a:bodyPr>
          <a:lstStyle/>
          <a:p>
            <a:pPr algn="ctr"/>
            <a:r>
              <a:rPr lang="en-US" sz="1100" dirty="0"/>
              <a:t>Treatment Decision Mapping</a:t>
            </a:r>
          </a:p>
        </p:txBody>
      </p:sp>
      <p:sp>
        <p:nvSpPr>
          <p:cNvPr id="15" name="TextBox 14"/>
          <p:cNvSpPr txBox="1"/>
          <p:nvPr/>
        </p:nvSpPr>
        <p:spPr>
          <a:xfrm>
            <a:off x="5000387" y="1972804"/>
            <a:ext cx="896399" cy="261610"/>
          </a:xfrm>
          <a:prstGeom prst="rect">
            <a:avLst/>
          </a:prstGeom>
          <a:noFill/>
        </p:spPr>
        <p:txBody>
          <a:bodyPr wrap="none" rtlCol="0">
            <a:spAutoFit/>
          </a:bodyPr>
          <a:lstStyle/>
          <a:p>
            <a:r>
              <a:rPr lang="en-US" sz="1100" dirty="0"/>
              <a:t>Recruitment</a:t>
            </a:r>
          </a:p>
        </p:txBody>
      </p:sp>
      <p:cxnSp>
        <p:nvCxnSpPr>
          <p:cNvPr id="27" name="Straight Arrow Connector 26"/>
          <p:cNvCxnSpPr/>
          <p:nvPr/>
        </p:nvCxnSpPr>
        <p:spPr>
          <a:xfrm>
            <a:off x="4337096" y="1429133"/>
            <a:ext cx="293118" cy="317627"/>
          </a:xfrm>
          <a:prstGeom prst="straightConnector1">
            <a:avLst/>
          </a:prstGeom>
          <a:ln w="38100">
            <a:solidFill>
              <a:schemeClr val="tx1"/>
            </a:solidFill>
            <a:headEnd w="lg" len="med"/>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a:off x="6345041" y="1421427"/>
            <a:ext cx="0" cy="319969"/>
          </a:xfrm>
          <a:prstGeom prst="straightConnector1">
            <a:avLst/>
          </a:prstGeom>
          <a:ln w="38100">
            <a:solidFill>
              <a:schemeClr val="tx1"/>
            </a:solidFill>
            <a:headEnd w="lg" len="med"/>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a:stCxn id="4" idx="2"/>
          </p:cNvCxnSpPr>
          <p:nvPr/>
        </p:nvCxnSpPr>
        <p:spPr>
          <a:xfrm flipH="1">
            <a:off x="5481557" y="1423766"/>
            <a:ext cx="1" cy="509048"/>
          </a:xfrm>
          <a:prstGeom prst="straightConnector1">
            <a:avLst/>
          </a:prstGeom>
          <a:ln w="38100">
            <a:solidFill>
              <a:schemeClr val="tx1"/>
            </a:solidFill>
            <a:headEnd w="lg" len="med"/>
            <a:tailEnd type="triangle"/>
          </a:ln>
        </p:spPr>
        <p:style>
          <a:lnRef idx="1">
            <a:schemeClr val="accent1"/>
          </a:lnRef>
          <a:fillRef idx="0">
            <a:schemeClr val="accent1"/>
          </a:fillRef>
          <a:effectRef idx="0">
            <a:schemeClr val="accent1"/>
          </a:effectRef>
          <a:fontRef idx="minor">
            <a:schemeClr val="tx1"/>
          </a:fontRef>
        </p:style>
      </p:cxnSp>
      <p:sp>
        <p:nvSpPr>
          <p:cNvPr id="51" name="TextBox 50"/>
          <p:cNvSpPr txBox="1"/>
          <p:nvPr/>
        </p:nvSpPr>
        <p:spPr>
          <a:xfrm>
            <a:off x="6478028" y="1401837"/>
            <a:ext cx="782587" cy="261610"/>
          </a:xfrm>
          <a:prstGeom prst="rect">
            <a:avLst/>
          </a:prstGeom>
          <a:noFill/>
        </p:spPr>
        <p:txBody>
          <a:bodyPr wrap="none" rtlCol="0">
            <a:spAutoFit/>
          </a:bodyPr>
          <a:lstStyle/>
          <a:p>
            <a:r>
              <a:rPr lang="en-US" sz="1100" dirty="0">
                <a:solidFill>
                  <a:srgbClr val="FF0000"/>
                </a:solidFill>
              </a:rPr>
              <a:t>Interviews</a:t>
            </a:r>
          </a:p>
        </p:txBody>
      </p:sp>
      <p:pic>
        <p:nvPicPr>
          <p:cNvPr id="24" name="Picture 23"/>
          <p:cNvPicPr>
            <a:picLocks noChangeAspect="1"/>
          </p:cNvPicPr>
          <p:nvPr/>
        </p:nvPicPr>
        <p:blipFill rotWithShape="1">
          <a:blip r:embed="rId4">
            <a:extLst>
              <a:ext uri="{28A0092B-C50C-407E-A947-70E740481C1C}">
                <a14:useLocalDpi xmlns:a14="http://schemas.microsoft.com/office/drawing/2010/main" val="0"/>
              </a:ext>
            </a:extLst>
          </a:blip>
          <a:srcRect l="8576" t="10647" r="8079" b="23346"/>
          <a:stretch/>
        </p:blipFill>
        <p:spPr>
          <a:xfrm>
            <a:off x="4059741" y="735098"/>
            <a:ext cx="546001" cy="432422"/>
          </a:xfrm>
          <a:prstGeom prst="rect">
            <a:avLst/>
          </a:prstGeom>
        </p:spPr>
      </p:pic>
      <p:cxnSp>
        <p:nvCxnSpPr>
          <p:cNvPr id="30" name="Straight Arrow Connector 29"/>
          <p:cNvCxnSpPr/>
          <p:nvPr/>
        </p:nvCxnSpPr>
        <p:spPr>
          <a:xfrm flipH="1">
            <a:off x="3738640" y="1452422"/>
            <a:ext cx="293118" cy="317627"/>
          </a:xfrm>
          <a:prstGeom prst="straightConnector1">
            <a:avLst/>
          </a:prstGeom>
          <a:ln w="38100">
            <a:solidFill>
              <a:schemeClr val="tx1"/>
            </a:solidFill>
            <a:headEnd w="lg" len="med"/>
            <a:tailEnd type="triangle"/>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3162205" y="1748994"/>
            <a:ext cx="976327" cy="430887"/>
          </a:xfrm>
          <a:prstGeom prst="rect">
            <a:avLst/>
          </a:prstGeom>
          <a:noFill/>
        </p:spPr>
        <p:txBody>
          <a:bodyPr wrap="square" rtlCol="0">
            <a:spAutoFit/>
          </a:bodyPr>
          <a:lstStyle/>
          <a:p>
            <a:pPr algn="ctr"/>
            <a:r>
              <a:rPr lang="en-US" sz="1100" dirty="0"/>
              <a:t>Supplier Advice</a:t>
            </a:r>
          </a:p>
        </p:txBody>
      </p:sp>
      <p:sp>
        <p:nvSpPr>
          <p:cNvPr id="34" name="TextBox 33"/>
          <p:cNvSpPr txBox="1"/>
          <p:nvPr/>
        </p:nvSpPr>
        <p:spPr>
          <a:xfrm>
            <a:off x="3000529" y="1356358"/>
            <a:ext cx="782587" cy="261610"/>
          </a:xfrm>
          <a:prstGeom prst="rect">
            <a:avLst/>
          </a:prstGeom>
          <a:noFill/>
        </p:spPr>
        <p:txBody>
          <a:bodyPr wrap="none" rtlCol="0">
            <a:spAutoFit/>
          </a:bodyPr>
          <a:lstStyle/>
          <a:p>
            <a:r>
              <a:rPr lang="en-US" sz="1100" dirty="0">
                <a:solidFill>
                  <a:srgbClr val="FF0000"/>
                </a:solidFill>
              </a:rPr>
              <a:t>Interviews</a:t>
            </a:r>
          </a:p>
        </p:txBody>
      </p:sp>
      <p:sp>
        <p:nvSpPr>
          <p:cNvPr id="35" name="TextBox 34"/>
          <p:cNvSpPr txBox="1"/>
          <p:nvPr/>
        </p:nvSpPr>
        <p:spPr>
          <a:xfrm>
            <a:off x="4565288" y="1278574"/>
            <a:ext cx="654346" cy="430887"/>
          </a:xfrm>
          <a:prstGeom prst="rect">
            <a:avLst/>
          </a:prstGeom>
          <a:noFill/>
        </p:spPr>
        <p:txBody>
          <a:bodyPr wrap="none" rtlCol="0">
            <a:spAutoFit/>
          </a:bodyPr>
          <a:lstStyle/>
          <a:p>
            <a:r>
              <a:rPr lang="en-US" sz="1100" dirty="0">
                <a:solidFill>
                  <a:srgbClr val="FF0000"/>
                </a:solidFill>
              </a:rPr>
              <a:t>Mystery</a:t>
            </a:r>
          </a:p>
          <a:p>
            <a:r>
              <a:rPr lang="en-US" sz="1100" dirty="0">
                <a:solidFill>
                  <a:srgbClr val="FF0000"/>
                </a:solidFill>
              </a:rPr>
              <a:t>shopper</a:t>
            </a:r>
          </a:p>
        </p:txBody>
      </p:sp>
      <p:sp>
        <p:nvSpPr>
          <p:cNvPr id="44" name="TextBox 43"/>
          <p:cNvSpPr txBox="1"/>
          <p:nvPr/>
        </p:nvSpPr>
        <p:spPr>
          <a:xfrm>
            <a:off x="5151867" y="2679944"/>
            <a:ext cx="593432" cy="261610"/>
          </a:xfrm>
          <a:prstGeom prst="rect">
            <a:avLst/>
          </a:prstGeom>
          <a:noFill/>
        </p:spPr>
        <p:txBody>
          <a:bodyPr wrap="none" rtlCol="0">
            <a:spAutoFit/>
          </a:bodyPr>
          <a:lstStyle/>
          <a:p>
            <a:r>
              <a:rPr lang="en-US" sz="1100" dirty="0"/>
              <a:t>Patient</a:t>
            </a:r>
          </a:p>
        </p:txBody>
      </p:sp>
      <p:pic>
        <p:nvPicPr>
          <p:cNvPr id="46" name="Picture 45"/>
          <p:cNvPicPr>
            <a:picLocks noChangeAspect="1"/>
          </p:cNvPicPr>
          <p:nvPr/>
        </p:nvPicPr>
        <p:blipFill rotWithShape="1">
          <a:blip r:embed="rId3">
            <a:extLst>
              <a:ext uri="{28A0092B-C50C-407E-A947-70E740481C1C}">
                <a14:useLocalDpi xmlns:a14="http://schemas.microsoft.com/office/drawing/2010/main" val="0"/>
              </a:ext>
            </a:extLst>
          </a:blip>
          <a:srcRect b="14457"/>
          <a:stretch/>
        </p:blipFill>
        <p:spPr>
          <a:xfrm>
            <a:off x="5137028" y="2166597"/>
            <a:ext cx="689052" cy="589433"/>
          </a:xfrm>
          <a:prstGeom prst="rect">
            <a:avLst/>
          </a:prstGeom>
        </p:spPr>
      </p:pic>
      <p:sp>
        <p:nvSpPr>
          <p:cNvPr id="65" name="Rectangle 64"/>
          <p:cNvSpPr/>
          <p:nvPr/>
        </p:nvSpPr>
        <p:spPr>
          <a:xfrm>
            <a:off x="4344704" y="182132"/>
            <a:ext cx="2318858" cy="3474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3305" tIns="31652" rIns="63305" bIns="31652" numCol="1" spcCol="0" rtlCol="0" fromWordArt="0" anchor="ctr" anchorCtr="0" forceAA="0" compatLnSpc="1">
            <a:prstTxWarp prst="textNoShape">
              <a:avLst/>
            </a:prstTxWarp>
            <a:noAutofit/>
          </a:bodyPr>
          <a:lstStyle/>
          <a:p>
            <a:pPr algn="ctr"/>
            <a:r>
              <a:rPr lang="en-US" sz="1000" dirty="0"/>
              <a:t>WS2</a:t>
            </a:r>
          </a:p>
          <a:p>
            <a:pPr algn="ctr"/>
            <a:r>
              <a:rPr lang="en-US" sz="1000" dirty="0"/>
              <a:t>Disease and Antibiotic Landscape</a:t>
            </a:r>
          </a:p>
        </p:txBody>
      </p:sp>
      <p:grpSp>
        <p:nvGrpSpPr>
          <p:cNvPr id="16" name="Group 15"/>
          <p:cNvGrpSpPr/>
          <p:nvPr/>
        </p:nvGrpSpPr>
        <p:grpSpPr>
          <a:xfrm>
            <a:off x="793248" y="2347664"/>
            <a:ext cx="4450167" cy="1998676"/>
            <a:chOff x="1317819" y="2347664"/>
            <a:chExt cx="4450167" cy="1998676"/>
          </a:xfrm>
        </p:grpSpPr>
        <p:cxnSp>
          <p:nvCxnSpPr>
            <p:cNvPr id="75" name="Straight Arrow Connector 74"/>
            <p:cNvCxnSpPr/>
            <p:nvPr/>
          </p:nvCxnSpPr>
          <p:spPr>
            <a:xfrm>
              <a:off x="3800943" y="2839670"/>
              <a:ext cx="355147" cy="306639"/>
            </a:xfrm>
            <a:prstGeom prst="straightConnector1">
              <a:avLst/>
            </a:prstGeom>
            <a:ln w="38100">
              <a:solidFill>
                <a:schemeClr val="tx1"/>
              </a:solidFill>
              <a:headEnd w="lg" len="med"/>
              <a:tailEnd type="triangle"/>
            </a:ln>
          </p:spPr>
          <p:style>
            <a:lnRef idx="1">
              <a:schemeClr val="accent1"/>
            </a:lnRef>
            <a:fillRef idx="0">
              <a:schemeClr val="accent1"/>
            </a:fillRef>
            <a:effectRef idx="0">
              <a:schemeClr val="accent1"/>
            </a:effectRef>
            <a:fontRef idx="minor">
              <a:schemeClr val="tx1"/>
            </a:fontRef>
          </p:style>
        </p:cxnSp>
        <p:cxnSp>
          <p:nvCxnSpPr>
            <p:cNvPr id="81" name="Straight Arrow Connector 80"/>
            <p:cNvCxnSpPr/>
            <p:nvPr/>
          </p:nvCxnSpPr>
          <p:spPr>
            <a:xfrm flipH="1">
              <a:off x="3766389" y="3694992"/>
              <a:ext cx="360495" cy="280462"/>
            </a:xfrm>
            <a:prstGeom prst="straightConnector1">
              <a:avLst/>
            </a:prstGeom>
            <a:ln w="38100">
              <a:solidFill>
                <a:schemeClr val="tx1"/>
              </a:solidFill>
              <a:headEnd w="lg" len="med"/>
              <a:tailEnd type="triangle"/>
            </a:ln>
          </p:spPr>
          <p:style>
            <a:lnRef idx="1">
              <a:schemeClr val="accent1"/>
            </a:lnRef>
            <a:fillRef idx="0">
              <a:schemeClr val="accent1"/>
            </a:fillRef>
            <a:effectRef idx="0">
              <a:schemeClr val="accent1"/>
            </a:effectRef>
            <a:fontRef idx="minor">
              <a:schemeClr val="tx1"/>
            </a:fontRef>
          </p:style>
        </p:cxnSp>
        <p:grpSp>
          <p:nvGrpSpPr>
            <p:cNvPr id="7" name="Group 6"/>
            <p:cNvGrpSpPr/>
            <p:nvPr/>
          </p:nvGrpSpPr>
          <p:grpSpPr>
            <a:xfrm>
              <a:off x="1317819" y="2347664"/>
              <a:ext cx="4450167" cy="1998676"/>
              <a:chOff x="1317819" y="2347664"/>
              <a:chExt cx="4450167" cy="1998676"/>
            </a:xfrm>
          </p:grpSpPr>
          <p:sp>
            <p:nvSpPr>
              <p:cNvPr id="48" name="TextBox 47"/>
              <p:cNvSpPr txBox="1"/>
              <p:nvPr/>
            </p:nvSpPr>
            <p:spPr>
              <a:xfrm>
                <a:off x="3915723" y="3218830"/>
                <a:ext cx="694980" cy="430887"/>
              </a:xfrm>
              <a:prstGeom prst="rect">
                <a:avLst/>
              </a:prstGeom>
              <a:noFill/>
            </p:spPr>
            <p:txBody>
              <a:bodyPr wrap="square" rtlCol="0">
                <a:spAutoFit/>
              </a:bodyPr>
              <a:lstStyle/>
              <a:p>
                <a:r>
                  <a:rPr lang="en-US" sz="1100"/>
                  <a:t>Clinical History</a:t>
                </a:r>
                <a:endParaRPr lang="en-US" sz="1100" dirty="0"/>
              </a:p>
            </p:txBody>
          </p:sp>
          <p:sp>
            <p:nvSpPr>
              <p:cNvPr id="49" name="TextBox 48"/>
              <p:cNvSpPr txBox="1"/>
              <p:nvPr/>
            </p:nvSpPr>
            <p:spPr>
              <a:xfrm>
                <a:off x="2858800" y="3211752"/>
                <a:ext cx="976106" cy="430887"/>
              </a:xfrm>
              <a:prstGeom prst="rect">
                <a:avLst/>
              </a:prstGeom>
              <a:noFill/>
            </p:spPr>
            <p:txBody>
              <a:bodyPr wrap="square" rtlCol="0">
                <a:spAutoFit/>
              </a:bodyPr>
              <a:lstStyle/>
              <a:p>
                <a:pPr algn="ctr"/>
                <a:r>
                  <a:rPr lang="en-US" sz="1100" dirty="0"/>
                  <a:t>Antibiotic History</a:t>
                </a:r>
              </a:p>
            </p:txBody>
          </p:sp>
          <p:sp>
            <p:nvSpPr>
              <p:cNvPr id="50" name="TextBox 49"/>
              <p:cNvSpPr txBox="1"/>
              <p:nvPr/>
            </p:nvSpPr>
            <p:spPr>
              <a:xfrm>
                <a:off x="1317819" y="3159398"/>
                <a:ext cx="1654986" cy="430887"/>
              </a:xfrm>
              <a:prstGeom prst="rect">
                <a:avLst/>
              </a:prstGeom>
              <a:noFill/>
            </p:spPr>
            <p:txBody>
              <a:bodyPr wrap="square" rtlCol="0">
                <a:spAutoFit/>
              </a:bodyPr>
              <a:lstStyle/>
              <a:p>
                <a:pPr algn="ctr"/>
                <a:r>
                  <a:rPr lang="en-US" sz="1100" dirty="0"/>
                  <a:t>Socio-demographics &amp; socio-economics</a:t>
                </a:r>
              </a:p>
            </p:txBody>
          </p:sp>
          <p:cxnSp>
            <p:nvCxnSpPr>
              <p:cNvPr id="56" name="Straight Arrow Connector 55"/>
              <p:cNvCxnSpPr/>
              <p:nvPr/>
            </p:nvCxnSpPr>
            <p:spPr>
              <a:xfrm flipH="1">
                <a:off x="2475359" y="2852758"/>
                <a:ext cx="360495" cy="280462"/>
              </a:xfrm>
              <a:prstGeom prst="straightConnector1">
                <a:avLst/>
              </a:prstGeom>
              <a:ln w="38100">
                <a:solidFill>
                  <a:schemeClr val="tx1"/>
                </a:solidFill>
                <a:headEnd w="lg" len="med"/>
                <a:tailEnd type="triangle"/>
              </a:ln>
            </p:spPr>
            <p:style>
              <a:lnRef idx="1">
                <a:schemeClr val="accent1"/>
              </a:lnRef>
              <a:fillRef idx="0">
                <a:schemeClr val="accent1"/>
              </a:fillRef>
              <a:effectRef idx="0">
                <a:schemeClr val="accent1"/>
              </a:effectRef>
              <a:fontRef idx="minor">
                <a:schemeClr val="tx1"/>
              </a:fontRef>
            </p:style>
          </p:cxnSp>
          <p:sp>
            <p:nvSpPr>
              <p:cNvPr id="57" name="TextBox 56"/>
              <p:cNvSpPr txBox="1"/>
              <p:nvPr/>
            </p:nvSpPr>
            <p:spPr>
              <a:xfrm>
                <a:off x="2361900" y="4084730"/>
                <a:ext cx="1789272" cy="261610"/>
              </a:xfrm>
              <a:prstGeom prst="rect">
                <a:avLst/>
              </a:prstGeom>
              <a:noFill/>
            </p:spPr>
            <p:txBody>
              <a:bodyPr wrap="none" rtlCol="0">
                <a:spAutoFit/>
              </a:bodyPr>
              <a:lstStyle/>
              <a:p>
                <a:r>
                  <a:rPr lang="en-US" sz="1100" dirty="0"/>
                  <a:t>Treatment Seeking pathway</a:t>
                </a:r>
              </a:p>
            </p:txBody>
          </p:sp>
          <p:cxnSp>
            <p:nvCxnSpPr>
              <p:cNvPr id="72" name="Straight Arrow Connector 71"/>
              <p:cNvCxnSpPr/>
              <p:nvPr/>
            </p:nvCxnSpPr>
            <p:spPr>
              <a:xfrm rot="10800000" flipV="1">
                <a:off x="3946636" y="2488371"/>
                <a:ext cx="1821350" cy="8791"/>
              </a:xfrm>
              <a:prstGeom prst="straightConnector1">
                <a:avLst/>
              </a:prstGeom>
              <a:ln w="38100">
                <a:solidFill>
                  <a:srgbClr val="0070C0"/>
                </a:solidFill>
                <a:headEnd w="lg" len="med"/>
                <a:tailEnd type="triangle"/>
              </a:ln>
            </p:spPr>
            <p:style>
              <a:lnRef idx="1">
                <a:schemeClr val="accent1"/>
              </a:lnRef>
              <a:fillRef idx="0">
                <a:schemeClr val="accent1"/>
              </a:fillRef>
              <a:effectRef idx="0">
                <a:schemeClr val="accent1"/>
              </a:effectRef>
              <a:fontRef idx="minor">
                <a:schemeClr val="tx1"/>
              </a:fontRef>
            </p:style>
          </p:cxnSp>
          <p:sp>
            <p:nvSpPr>
              <p:cNvPr id="73" name="TextBox 72"/>
              <p:cNvSpPr txBox="1"/>
              <p:nvPr/>
            </p:nvSpPr>
            <p:spPr>
              <a:xfrm>
                <a:off x="4536266" y="2527961"/>
                <a:ext cx="782587" cy="261610"/>
              </a:xfrm>
              <a:prstGeom prst="rect">
                <a:avLst/>
              </a:prstGeom>
              <a:noFill/>
            </p:spPr>
            <p:txBody>
              <a:bodyPr wrap="none" rtlCol="0">
                <a:spAutoFit/>
              </a:bodyPr>
              <a:lstStyle/>
              <a:p>
                <a:r>
                  <a:rPr lang="en-US" sz="1100" dirty="0">
                    <a:solidFill>
                      <a:srgbClr val="FF0000"/>
                    </a:solidFill>
                  </a:rPr>
                  <a:t>Interviews</a:t>
                </a:r>
              </a:p>
            </p:txBody>
          </p:sp>
          <p:cxnSp>
            <p:nvCxnSpPr>
              <p:cNvPr id="77" name="Straight Arrow Connector 76"/>
              <p:cNvCxnSpPr>
                <a:endCxn id="49" idx="0"/>
              </p:cNvCxnSpPr>
              <p:nvPr/>
            </p:nvCxnSpPr>
            <p:spPr>
              <a:xfrm>
                <a:off x="3346117" y="2902989"/>
                <a:ext cx="736" cy="308763"/>
              </a:xfrm>
              <a:prstGeom prst="straightConnector1">
                <a:avLst/>
              </a:prstGeom>
              <a:ln w="38100">
                <a:solidFill>
                  <a:schemeClr val="tx1"/>
                </a:solidFill>
                <a:headEnd w="lg" len="med"/>
                <a:tailEnd type="triangle"/>
              </a:ln>
            </p:spPr>
            <p:style>
              <a:lnRef idx="1">
                <a:schemeClr val="accent1"/>
              </a:lnRef>
              <a:fillRef idx="0">
                <a:schemeClr val="accent1"/>
              </a:fillRef>
              <a:effectRef idx="0">
                <a:schemeClr val="accent1"/>
              </a:effectRef>
              <a:fontRef idx="minor">
                <a:schemeClr val="tx1"/>
              </a:fontRef>
            </p:style>
          </p:cxnSp>
          <p:cxnSp>
            <p:nvCxnSpPr>
              <p:cNvPr id="80" name="Straight Arrow Connector 79"/>
              <p:cNvCxnSpPr/>
              <p:nvPr/>
            </p:nvCxnSpPr>
            <p:spPr>
              <a:xfrm>
                <a:off x="2482086" y="3649717"/>
                <a:ext cx="355147" cy="306639"/>
              </a:xfrm>
              <a:prstGeom prst="straightConnector1">
                <a:avLst/>
              </a:prstGeom>
              <a:ln w="38100">
                <a:solidFill>
                  <a:schemeClr val="tx1"/>
                </a:solidFill>
                <a:headEnd w="lg" len="med"/>
                <a:tailEnd type="triangle"/>
              </a:ln>
            </p:spPr>
            <p:style>
              <a:lnRef idx="1">
                <a:schemeClr val="accent1"/>
              </a:lnRef>
              <a:fillRef idx="0">
                <a:schemeClr val="accent1"/>
              </a:fillRef>
              <a:effectRef idx="0">
                <a:schemeClr val="accent1"/>
              </a:effectRef>
              <a:fontRef idx="minor">
                <a:schemeClr val="tx1"/>
              </a:fontRef>
            </p:style>
          </p:cxnSp>
          <p:cxnSp>
            <p:nvCxnSpPr>
              <p:cNvPr id="82" name="Straight Arrow Connector 81"/>
              <p:cNvCxnSpPr/>
              <p:nvPr/>
            </p:nvCxnSpPr>
            <p:spPr>
              <a:xfrm>
                <a:off x="3316356" y="3672034"/>
                <a:ext cx="736" cy="308763"/>
              </a:xfrm>
              <a:prstGeom prst="straightConnector1">
                <a:avLst/>
              </a:prstGeom>
              <a:ln w="38100">
                <a:solidFill>
                  <a:schemeClr val="tx1"/>
                </a:solidFill>
                <a:headEnd w="lg" len="med"/>
                <a:tailEnd type="triangle"/>
              </a:ln>
            </p:spPr>
            <p:style>
              <a:lnRef idx="1">
                <a:schemeClr val="accent1"/>
              </a:lnRef>
              <a:fillRef idx="0">
                <a:schemeClr val="accent1"/>
              </a:fillRef>
              <a:effectRef idx="0">
                <a:schemeClr val="accent1"/>
              </a:effectRef>
              <a:fontRef idx="minor">
                <a:schemeClr val="tx1"/>
              </a:fontRef>
            </p:style>
          </p:cxnSp>
          <p:sp>
            <p:nvSpPr>
              <p:cNvPr id="197" name="Rectangle 196"/>
              <p:cNvSpPr/>
              <p:nvPr/>
            </p:nvSpPr>
            <p:spPr>
              <a:xfrm>
                <a:off x="3038466" y="2347664"/>
                <a:ext cx="727922" cy="3812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3305" tIns="31652" rIns="63305" bIns="31652" numCol="1" spcCol="0" rtlCol="0" fromWordArt="0" anchor="ctr" anchorCtr="0" forceAA="0" compatLnSpc="1">
                <a:prstTxWarp prst="textNoShape">
                  <a:avLst/>
                </a:prstTxWarp>
                <a:noAutofit/>
              </a:bodyPr>
              <a:lstStyle/>
              <a:p>
                <a:pPr algn="ctr"/>
                <a:r>
                  <a:rPr lang="en-US" sz="1100" dirty="0"/>
                  <a:t>WS4</a:t>
                </a:r>
              </a:p>
              <a:p>
                <a:pPr algn="ctr"/>
                <a:r>
                  <a:rPr lang="en-US" sz="1100" dirty="0"/>
                  <a:t>Patient</a:t>
                </a:r>
              </a:p>
            </p:txBody>
          </p:sp>
        </p:grpSp>
      </p:grpSp>
      <p:grpSp>
        <p:nvGrpSpPr>
          <p:cNvPr id="21" name="Group 20"/>
          <p:cNvGrpSpPr/>
          <p:nvPr/>
        </p:nvGrpSpPr>
        <p:grpSpPr>
          <a:xfrm>
            <a:off x="5659350" y="2340403"/>
            <a:ext cx="4731868" cy="3741456"/>
            <a:chOff x="6183923" y="2340403"/>
            <a:chExt cx="4731868" cy="3741456"/>
          </a:xfrm>
        </p:grpSpPr>
        <p:sp>
          <p:nvSpPr>
            <p:cNvPr id="42" name="Rectangle 41"/>
            <p:cNvSpPr/>
            <p:nvPr/>
          </p:nvSpPr>
          <p:spPr>
            <a:xfrm>
              <a:off x="8148807" y="2340403"/>
              <a:ext cx="686383" cy="3541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3305" tIns="31652" rIns="63305" bIns="31652" numCol="1" spcCol="0" rtlCol="0" fromWordArt="0" anchor="ctr" anchorCtr="0" forceAA="0" compatLnSpc="1">
              <a:prstTxWarp prst="textNoShape">
                <a:avLst/>
              </a:prstTxWarp>
              <a:noAutofit/>
            </a:bodyPr>
            <a:lstStyle/>
            <a:p>
              <a:pPr algn="ctr"/>
              <a:r>
                <a:rPr lang="en-US" sz="1000" dirty="0"/>
                <a:t>WS3</a:t>
              </a:r>
            </a:p>
            <a:p>
              <a:pPr algn="ctr"/>
              <a:r>
                <a:rPr lang="en-US" sz="1000" dirty="0"/>
                <a:t>Pathogen</a:t>
              </a:r>
            </a:p>
          </p:txBody>
        </p:sp>
        <p:cxnSp>
          <p:nvCxnSpPr>
            <p:cNvPr id="43" name="Straight Arrow Connector 42"/>
            <p:cNvCxnSpPr/>
            <p:nvPr/>
          </p:nvCxnSpPr>
          <p:spPr>
            <a:xfrm flipV="1">
              <a:off x="6183923" y="2481057"/>
              <a:ext cx="1821350" cy="8791"/>
            </a:xfrm>
            <a:prstGeom prst="straightConnector1">
              <a:avLst/>
            </a:prstGeom>
            <a:ln w="38100">
              <a:solidFill>
                <a:srgbClr val="0070C0"/>
              </a:solidFill>
              <a:headEnd w="lg" len="med"/>
              <a:tailEnd type="triangle"/>
            </a:ln>
          </p:spPr>
          <p:style>
            <a:lnRef idx="1">
              <a:schemeClr val="accent1"/>
            </a:lnRef>
            <a:fillRef idx="0">
              <a:schemeClr val="accent1"/>
            </a:fillRef>
            <a:effectRef idx="0">
              <a:schemeClr val="accent1"/>
            </a:effectRef>
            <a:fontRef idx="minor">
              <a:schemeClr val="tx1"/>
            </a:fontRef>
          </p:style>
        </p:cxnSp>
        <p:sp>
          <p:nvSpPr>
            <p:cNvPr id="47" name="TextBox 46"/>
            <p:cNvSpPr txBox="1"/>
            <p:nvPr/>
          </p:nvSpPr>
          <p:spPr>
            <a:xfrm>
              <a:off x="6827890" y="2540520"/>
              <a:ext cx="604653" cy="261610"/>
            </a:xfrm>
            <a:prstGeom prst="rect">
              <a:avLst/>
            </a:prstGeom>
            <a:noFill/>
          </p:spPr>
          <p:txBody>
            <a:bodyPr wrap="none" rtlCol="0">
              <a:spAutoFit/>
            </a:bodyPr>
            <a:lstStyle/>
            <a:p>
              <a:r>
                <a:rPr lang="en-US" sz="1100">
                  <a:solidFill>
                    <a:srgbClr val="FF0000"/>
                  </a:solidFill>
                </a:rPr>
                <a:t>Sample</a:t>
              </a:r>
              <a:endParaRPr lang="en-US" sz="1100" dirty="0">
                <a:solidFill>
                  <a:srgbClr val="FF0000"/>
                </a:solidFill>
              </a:endParaRPr>
            </a:p>
          </p:txBody>
        </p:sp>
        <p:sp>
          <p:nvSpPr>
            <p:cNvPr id="84" name="TextBox 83"/>
            <p:cNvSpPr txBox="1"/>
            <p:nvPr/>
          </p:nvSpPr>
          <p:spPr>
            <a:xfrm>
              <a:off x="8150213" y="3138130"/>
              <a:ext cx="728084" cy="261610"/>
            </a:xfrm>
            <a:prstGeom prst="rect">
              <a:avLst/>
            </a:prstGeom>
            <a:noFill/>
          </p:spPr>
          <p:txBody>
            <a:bodyPr wrap="none" rtlCol="0">
              <a:spAutoFit/>
            </a:bodyPr>
            <a:lstStyle/>
            <a:p>
              <a:r>
                <a:rPr lang="en-US" sz="1100"/>
                <a:t>Pathogen</a:t>
              </a:r>
              <a:endParaRPr lang="en-US" sz="1100" dirty="0"/>
            </a:p>
          </p:txBody>
        </p:sp>
        <p:sp>
          <p:nvSpPr>
            <p:cNvPr id="86" name="TextBox 85"/>
            <p:cNvSpPr txBox="1"/>
            <p:nvPr/>
          </p:nvSpPr>
          <p:spPr>
            <a:xfrm>
              <a:off x="7002599" y="3576009"/>
              <a:ext cx="944489" cy="261610"/>
            </a:xfrm>
            <a:prstGeom prst="rect">
              <a:avLst/>
            </a:prstGeom>
            <a:noFill/>
          </p:spPr>
          <p:txBody>
            <a:bodyPr wrap="none" rtlCol="0">
              <a:spAutoFit/>
            </a:bodyPr>
            <a:lstStyle/>
            <a:p>
              <a:r>
                <a:rPr lang="en-US" sz="1100" dirty="0"/>
                <a:t>Identification</a:t>
              </a:r>
            </a:p>
          </p:txBody>
        </p:sp>
        <p:sp>
          <p:nvSpPr>
            <p:cNvPr id="87" name="TextBox 86"/>
            <p:cNvSpPr txBox="1"/>
            <p:nvPr/>
          </p:nvSpPr>
          <p:spPr>
            <a:xfrm>
              <a:off x="7938013" y="3721176"/>
              <a:ext cx="1088350" cy="600164"/>
            </a:xfrm>
            <a:prstGeom prst="rect">
              <a:avLst/>
            </a:prstGeom>
            <a:noFill/>
          </p:spPr>
          <p:txBody>
            <a:bodyPr wrap="square" rtlCol="0">
              <a:spAutoFit/>
            </a:bodyPr>
            <a:lstStyle/>
            <a:p>
              <a:pPr algn="ctr"/>
              <a:r>
                <a:rPr lang="en-US" sz="1100"/>
                <a:t>Antibiotic Sensitivity testing</a:t>
              </a:r>
            </a:p>
          </p:txBody>
        </p:sp>
        <p:sp>
          <p:nvSpPr>
            <p:cNvPr id="88" name="TextBox 87"/>
            <p:cNvSpPr txBox="1"/>
            <p:nvPr/>
          </p:nvSpPr>
          <p:spPr>
            <a:xfrm>
              <a:off x="8531077" y="3561300"/>
              <a:ext cx="1600200" cy="430887"/>
            </a:xfrm>
            <a:prstGeom prst="rect">
              <a:avLst/>
            </a:prstGeom>
            <a:noFill/>
          </p:spPr>
          <p:txBody>
            <a:bodyPr wrap="square" rtlCol="0">
              <a:spAutoFit/>
            </a:bodyPr>
            <a:lstStyle/>
            <a:p>
              <a:pPr algn="ctr"/>
              <a:r>
                <a:rPr lang="en-US" sz="1100" dirty="0"/>
                <a:t>Whole </a:t>
              </a:r>
              <a:r>
                <a:rPr lang="en-US" sz="1100"/>
                <a:t>Genome Sequencing</a:t>
              </a:r>
              <a:endParaRPr lang="en-US" sz="1100" dirty="0"/>
            </a:p>
          </p:txBody>
        </p:sp>
        <p:sp>
          <p:nvSpPr>
            <p:cNvPr id="90" name="TextBox 89"/>
            <p:cNvSpPr txBox="1"/>
            <p:nvPr/>
          </p:nvSpPr>
          <p:spPr>
            <a:xfrm>
              <a:off x="8566707" y="2810749"/>
              <a:ext cx="606256" cy="261610"/>
            </a:xfrm>
            <a:prstGeom prst="rect">
              <a:avLst/>
            </a:prstGeom>
            <a:noFill/>
          </p:spPr>
          <p:txBody>
            <a:bodyPr wrap="none" rtlCol="0">
              <a:spAutoFit/>
            </a:bodyPr>
            <a:lstStyle/>
            <a:p>
              <a:r>
                <a:rPr lang="en-US" sz="1100">
                  <a:solidFill>
                    <a:srgbClr val="FF0000"/>
                  </a:solidFill>
                </a:rPr>
                <a:t>Culture</a:t>
              </a:r>
              <a:endParaRPr lang="en-US" sz="1100" dirty="0">
                <a:solidFill>
                  <a:srgbClr val="FF0000"/>
                </a:solidFill>
              </a:endParaRPr>
            </a:p>
          </p:txBody>
        </p:sp>
        <p:cxnSp>
          <p:nvCxnSpPr>
            <p:cNvPr id="98" name="Straight Arrow Connector 97"/>
            <p:cNvCxnSpPr/>
            <p:nvPr/>
          </p:nvCxnSpPr>
          <p:spPr>
            <a:xfrm>
              <a:off x="8813400" y="3359694"/>
              <a:ext cx="251186" cy="210995"/>
            </a:xfrm>
            <a:prstGeom prst="straightConnector1">
              <a:avLst/>
            </a:prstGeom>
            <a:ln w="38100">
              <a:solidFill>
                <a:schemeClr val="tx1"/>
              </a:solidFill>
              <a:headEnd w="lg" len="med"/>
              <a:tailEnd type="triangle"/>
            </a:ln>
          </p:spPr>
          <p:style>
            <a:lnRef idx="1">
              <a:schemeClr val="accent1"/>
            </a:lnRef>
            <a:fillRef idx="0">
              <a:schemeClr val="accent1"/>
            </a:fillRef>
            <a:effectRef idx="0">
              <a:schemeClr val="accent1"/>
            </a:effectRef>
            <a:fontRef idx="minor">
              <a:schemeClr val="tx1"/>
            </a:fontRef>
          </p:style>
        </p:cxnSp>
        <p:sp>
          <p:nvSpPr>
            <p:cNvPr id="99" name="TextBox 98"/>
            <p:cNvSpPr txBox="1"/>
            <p:nvPr/>
          </p:nvSpPr>
          <p:spPr>
            <a:xfrm>
              <a:off x="9100922" y="4305389"/>
              <a:ext cx="1442098" cy="430887"/>
            </a:xfrm>
            <a:prstGeom prst="rect">
              <a:avLst/>
            </a:prstGeom>
            <a:noFill/>
          </p:spPr>
          <p:txBody>
            <a:bodyPr wrap="square" rtlCol="0">
              <a:spAutoFit/>
            </a:bodyPr>
            <a:lstStyle/>
            <a:p>
              <a:pPr algn="ctr"/>
              <a:r>
                <a:rPr lang="en-US" sz="1100" dirty="0"/>
                <a:t>Genomic epidemiology</a:t>
              </a:r>
            </a:p>
          </p:txBody>
        </p:sp>
        <p:sp>
          <p:nvSpPr>
            <p:cNvPr id="100" name="TextBox 99"/>
            <p:cNvSpPr txBox="1"/>
            <p:nvPr/>
          </p:nvSpPr>
          <p:spPr>
            <a:xfrm>
              <a:off x="9311931" y="5009449"/>
              <a:ext cx="1018442" cy="430887"/>
            </a:xfrm>
            <a:prstGeom prst="rect">
              <a:avLst/>
            </a:prstGeom>
            <a:noFill/>
          </p:spPr>
          <p:txBody>
            <a:bodyPr wrap="square" rtlCol="0">
              <a:spAutoFit/>
            </a:bodyPr>
            <a:lstStyle/>
            <a:p>
              <a:pPr algn="ctr"/>
              <a:r>
                <a:rPr lang="en-US" sz="1100"/>
                <a:t>Within host diversity</a:t>
              </a:r>
              <a:endParaRPr lang="en-US" sz="1100" dirty="0"/>
            </a:p>
          </p:txBody>
        </p:sp>
        <p:sp>
          <p:nvSpPr>
            <p:cNvPr id="101" name="TextBox 100"/>
            <p:cNvSpPr txBox="1"/>
            <p:nvPr/>
          </p:nvSpPr>
          <p:spPr>
            <a:xfrm>
              <a:off x="8227750" y="4453395"/>
              <a:ext cx="1029589" cy="430887"/>
            </a:xfrm>
            <a:prstGeom prst="rect">
              <a:avLst/>
            </a:prstGeom>
            <a:noFill/>
          </p:spPr>
          <p:txBody>
            <a:bodyPr wrap="square" rtlCol="0">
              <a:spAutoFit/>
            </a:bodyPr>
            <a:lstStyle/>
            <a:p>
              <a:pPr algn="ctr"/>
              <a:r>
                <a:rPr lang="en-US" sz="1100" dirty="0"/>
                <a:t>Genetic basis of resistance</a:t>
              </a:r>
            </a:p>
          </p:txBody>
        </p:sp>
        <p:sp>
          <p:nvSpPr>
            <p:cNvPr id="102" name="TextBox 101"/>
            <p:cNvSpPr txBox="1"/>
            <p:nvPr/>
          </p:nvSpPr>
          <p:spPr>
            <a:xfrm>
              <a:off x="10330374" y="4978420"/>
              <a:ext cx="585417" cy="261610"/>
            </a:xfrm>
            <a:prstGeom prst="rect">
              <a:avLst/>
            </a:prstGeom>
            <a:noFill/>
          </p:spPr>
          <p:txBody>
            <a:bodyPr wrap="none" rtlCol="0">
              <a:spAutoFit/>
            </a:bodyPr>
            <a:lstStyle/>
            <a:p>
              <a:r>
                <a:rPr lang="en-US" sz="1100" dirty="0"/>
                <a:t>Origins</a:t>
              </a:r>
            </a:p>
          </p:txBody>
        </p:sp>
        <p:sp>
          <p:nvSpPr>
            <p:cNvPr id="103" name="TextBox 102"/>
            <p:cNvSpPr txBox="1"/>
            <p:nvPr/>
          </p:nvSpPr>
          <p:spPr>
            <a:xfrm>
              <a:off x="6996816" y="4155112"/>
              <a:ext cx="984930" cy="430887"/>
            </a:xfrm>
            <a:prstGeom prst="rect">
              <a:avLst/>
            </a:prstGeom>
            <a:noFill/>
          </p:spPr>
          <p:txBody>
            <a:bodyPr wrap="square" rtlCol="0">
              <a:spAutoFit/>
            </a:bodyPr>
            <a:lstStyle/>
            <a:p>
              <a:r>
                <a:rPr lang="en-US" sz="1100" dirty="0"/>
                <a:t>Burden of resistance</a:t>
              </a:r>
            </a:p>
          </p:txBody>
        </p:sp>
        <p:cxnSp>
          <p:nvCxnSpPr>
            <p:cNvPr id="108" name="Straight Arrow Connector 107"/>
            <p:cNvCxnSpPr/>
            <p:nvPr/>
          </p:nvCxnSpPr>
          <p:spPr>
            <a:xfrm>
              <a:off x="10252841" y="4726445"/>
              <a:ext cx="217877" cy="242778"/>
            </a:xfrm>
            <a:prstGeom prst="straightConnector1">
              <a:avLst/>
            </a:prstGeom>
            <a:ln w="38100">
              <a:solidFill>
                <a:schemeClr val="tx1"/>
              </a:solidFill>
              <a:headEnd w="lg" len="med"/>
              <a:tailEnd type="triangle"/>
            </a:ln>
          </p:spPr>
          <p:style>
            <a:lnRef idx="1">
              <a:schemeClr val="accent1"/>
            </a:lnRef>
            <a:fillRef idx="0">
              <a:schemeClr val="accent1"/>
            </a:fillRef>
            <a:effectRef idx="0">
              <a:schemeClr val="accent1"/>
            </a:effectRef>
            <a:fontRef idx="minor">
              <a:schemeClr val="tx1"/>
            </a:fontRef>
          </p:style>
        </p:cxnSp>
        <p:cxnSp>
          <p:nvCxnSpPr>
            <p:cNvPr id="109" name="Straight Arrow Connector 108"/>
            <p:cNvCxnSpPr/>
            <p:nvPr/>
          </p:nvCxnSpPr>
          <p:spPr>
            <a:xfrm>
              <a:off x="9452838" y="4010439"/>
              <a:ext cx="251964" cy="302102"/>
            </a:xfrm>
            <a:prstGeom prst="straightConnector1">
              <a:avLst/>
            </a:prstGeom>
            <a:ln w="38100">
              <a:solidFill>
                <a:schemeClr val="tx1"/>
              </a:solidFill>
              <a:headEnd w="lg" len="med"/>
              <a:tailEnd type="triangle"/>
            </a:ln>
          </p:spPr>
          <p:style>
            <a:lnRef idx="1">
              <a:schemeClr val="accent1"/>
            </a:lnRef>
            <a:fillRef idx="0">
              <a:schemeClr val="accent1"/>
            </a:fillRef>
            <a:effectRef idx="0">
              <a:schemeClr val="accent1"/>
            </a:effectRef>
            <a:fontRef idx="minor">
              <a:schemeClr val="tx1"/>
            </a:fontRef>
          </p:style>
        </p:cxnSp>
        <p:sp>
          <p:nvSpPr>
            <p:cNvPr id="110" name="TextBox 109"/>
            <p:cNvSpPr txBox="1"/>
            <p:nvPr/>
          </p:nvSpPr>
          <p:spPr>
            <a:xfrm>
              <a:off x="9190483" y="5650972"/>
              <a:ext cx="1168339" cy="430887"/>
            </a:xfrm>
            <a:prstGeom prst="rect">
              <a:avLst/>
            </a:prstGeom>
            <a:noFill/>
          </p:spPr>
          <p:txBody>
            <a:bodyPr wrap="square" rtlCol="0">
              <a:spAutoFit/>
            </a:bodyPr>
            <a:lstStyle/>
            <a:p>
              <a:pPr algn="ctr"/>
              <a:r>
                <a:rPr lang="en-US" sz="1100" dirty="0"/>
                <a:t>Length of Infection</a:t>
              </a:r>
            </a:p>
          </p:txBody>
        </p:sp>
        <p:cxnSp>
          <p:nvCxnSpPr>
            <p:cNvPr id="122" name="Straight Arrow Connector 121"/>
            <p:cNvCxnSpPr/>
            <p:nvPr/>
          </p:nvCxnSpPr>
          <p:spPr>
            <a:xfrm flipH="1">
              <a:off x="7836055" y="3366077"/>
              <a:ext cx="352305" cy="279012"/>
            </a:xfrm>
            <a:prstGeom prst="straightConnector1">
              <a:avLst/>
            </a:prstGeom>
            <a:ln w="38100">
              <a:solidFill>
                <a:schemeClr val="tx1"/>
              </a:solidFill>
              <a:headEnd w="lg" len="med"/>
              <a:tailEnd type="triangle"/>
            </a:ln>
          </p:spPr>
          <p:style>
            <a:lnRef idx="1">
              <a:schemeClr val="accent1"/>
            </a:lnRef>
            <a:fillRef idx="0">
              <a:schemeClr val="accent1"/>
            </a:fillRef>
            <a:effectRef idx="0">
              <a:schemeClr val="accent1"/>
            </a:effectRef>
            <a:fontRef idx="minor">
              <a:schemeClr val="tx1"/>
            </a:fontRef>
          </p:style>
        </p:cxnSp>
        <p:cxnSp>
          <p:nvCxnSpPr>
            <p:cNvPr id="125" name="Straight Arrow Connector 124"/>
            <p:cNvCxnSpPr>
              <a:stCxn id="99" idx="2"/>
              <a:endCxn id="100" idx="0"/>
            </p:cNvCxnSpPr>
            <p:nvPr/>
          </p:nvCxnSpPr>
          <p:spPr>
            <a:xfrm flipH="1">
              <a:off x="9821153" y="4736276"/>
              <a:ext cx="819" cy="273173"/>
            </a:xfrm>
            <a:prstGeom prst="straightConnector1">
              <a:avLst/>
            </a:prstGeom>
            <a:ln w="38100">
              <a:solidFill>
                <a:schemeClr val="tx1"/>
              </a:solidFill>
              <a:headEnd w="lg" len="med"/>
              <a:tailEnd type="triangle"/>
            </a:ln>
          </p:spPr>
          <p:style>
            <a:lnRef idx="1">
              <a:schemeClr val="accent1"/>
            </a:lnRef>
            <a:fillRef idx="0">
              <a:schemeClr val="accent1"/>
            </a:fillRef>
            <a:effectRef idx="0">
              <a:schemeClr val="accent1"/>
            </a:effectRef>
            <a:fontRef idx="minor">
              <a:schemeClr val="tx1"/>
            </a:fontRef>
          </p:style>
        </p:cxnSp>
        <p:cxnSp>
          <p:nvCxnSpPr>
            <p:cNvPr id="129" name="Straight Arrow Connector 128"/>
            <p:cNvCxnSpPr/>
            <p:nvPr/>
          </p:nvCxnSpPr>
          <p:spPr>
            <a:xfrm flipH="1">
              <a:off x="9190482" y="4520831"/>
              <a:ext cx="209162" cy="110892"/>
            </a:xfrm>
            <a:prstGeom prst="straightConnector1">
              <a:avLst/>
            </a:prstGeom>
            <a:ln w="38100">
              <a:solidFill>
                <a:schemeClr val="tx1"/>
              </a:solidFill>
              <a:headEnd w="lg" len="med"/>
              <a:tailEnd type="triangle"/>
            </a:ln>
          </p:spPr>
          <p:style>
            <a:lnRef idx="1">
              <a:schemeClr val="accent1"/>
            </a:lnRef>
            <a:fillRef idx="0">
              <a:schemeClr val="accent1"/>
            </a:fillRef>
            <a:effectRef idx="0">
              <a:schemeClr val="accent1"/>
            </a:effectRef>
            <a:fontRef idx="minor">
              <a:schemeClr val="tx1"/>
            </a:fontRef>
          </p:style>
        </p:cxnSp>
        <p:cxnSp>
          <p:nvCxnSpPr>
            <p:cNvPr id="143" name="Straight Arrow Connector 142"/>
            <p:cNvCxnSpPr/>
            <p:nvPr/>
          </p:nvCxnSpPr>
          <p:spPr>
            <a:xfrm>
              <a:off x="9820416" y="5416563"/>
              <a:ext cx="736" cy="308763"/>
            </a:xfrm>
            <a:prstGeom prst="straightConnector1">
              <a:avLst/>
            </a:prstGeom>
            <a:ln w="38100">
              <a:solidFill>
                <a:schemeClr val="tx1"/>
              </a:solidFill>
              <a:headEnd w="lg" len="med"/>
              <a:tailEnd type="triangle"/>
            </a:ln>
          </p:spPr>
          <p:style>
            <a:lnRef idx="1">
              <a:schemeClr val="accent1"/>
            </a:lnRef>
            <a:fillRef idx="0">
              <a:schemeClr val="accent1"/>
            </a:fillRef>
            <a:effectRef idx="0">
              <a:schemeClr val="accent1"/>
            </a:effectRef>
            <a:fontRef idx="minor">
              <a:schemeClr val="tx1"/>
            </a:fontRef>
          </p:style>
        </p:cxnSp>
        <p:pic>
          <p:nvPicPr>
            <p:cNvPr id="199" name="Picture 198"/>
            <p:cNvPicPr>
              <a:picLocks noChangeAspect="1"/>
            </p:cNvPicPr>
            <p:nvPr/>
          </p:nvPicPr>
          <p:blipFill rotWithShape="1">
            <a:blip r:embed="rId5">
              <a:extLst>
                <a:ext uri="{28A0092B-C50C-407E-A947-70E740481C1C}">
                  <a14:useLocalDpi xmlns:a14="http://schemas.microsoft.com/office/drawing/2010/main" val="0"/>
                </a:ext>
              </a:extLst>
            </a:blip>
            <a:srcRect t="16355" b="25556"/>
            <a:stretch/>
          </p:blipFill>
          <p:spPr>
            <a:xfrm>
              <a:off x="7916330" y="2822795"/>
              <a:ext cx="565859" cy="328701"/>
            </a:xfrm>
            <a:prstGeom prst="rect">
              <a:avLst/>
            </a:prstGeom>
          </p:spPr>
        </p:pic>
        <p:cxnSp>
          <p:nvCxnSpPr>
            <p:cNvPr id="107" name="Straight Arrow Connector 106"/>
            <p:cNvCxnSpPr/>
            <p:nvPr/>
          </p:nvCxnSpPr>
          <p:spPr>
            <a:xfrm flipH="1">
              <a:off x="7744176" y="4159055"/>
              <a:ext cx="406038" cy="201160"/>
            </a:xfrm>
            <a:prstGeom prst="straightConnector1">
              <a:avLst/>
            </a:prstGeom>
            <a:ln w="38100">
              <a:solidFill>
                <a:schemeClr val="tx1"/>
              </a:solidFill>
              <a:headEnd w="lg" len="med"/>
              <a:tailEnd type="triangle"/>
            </a:ln>
          </p:spPr>
          <p:style>
            <a:lnRef idx="1">
              <a:schemeClr val="accent1"/>
            </a:lnRef>
            <a:fillRef idx="0">
              <a:schemeClr val="accent1"/>
            </a:fillRef>
            <a:effectRef idx="0">
              <a:schemeClr val="accent1"/>
            </a:effectRef>
            <a:fontRef idx="minor">
              <a:schemeClr val="tx1"/>
            </a:fontRef>
          </p:style>
        </p:cxnSp>
        <p:cxnSp>
          <p:nvCxnSpPr>
            <p:cNvPr id="95" name="Straight Arrow Connector 94"/>
            <p:cNvCxnSpPr/>
            <p:nvPr/>
          </p:nvCxnSpPr>
          <p:spPr>
            <a:xfrm>
              <a:off x="8514256" y="2800209"/>
              <a:ext cx="6637" cy="341091"/>
            </a:xfrm>
            <a:prstGeom prst="straightConnector1">
              <a:avLst/>
            </a:prstGeom>
            <a:ln w="38100">
              <a:solidFill>
                <a:schemeClr val="tx1"/>
              </a:solidFill>
              <a:headEnd w="lg" len="med"/>
              <a:tailEnd type="triangle"/>
            </a:ln>
          </p:spPr>
          <p:style>
            <a:lnRef idx="1">
              <a:schemeClr val="accent1"/>
            </a:lnRef>
            <a:fillRef idx="0">
              <a:schemeClr val="accent1"/>
            </a:fillRef>
            <a:effectRef idx="0">
              <a:schemeClr val="accent1"/>
            </a:effectRef>
            <a:fontRef idx="minor">
              <a:schemeClr val="tx1"/>
            </a:fontRef>
          </p:style>
        </p:cxnSp>
        <p:cxnSp>
          <p:nvCxnSpPr>
            <p:cNvPr id="106" name="Straight Arrow Connector 105"/>
            <p:cNvCxnSpPr/>
            <p:nvPr/>
          </p:nvCxnSpPr>
          <p:spPr>
            <a:xfrm flipH="1">
              <a:off x="7445601" y="3850713"/>
              <a:ext cx="21387" cy="337001"/>
            </a:xfrm>
            <a:prstGeom prst="straightConnector1">
              <a:avLst/>
            </a:prstGeom>
            <a:ln w="38100">
              <a:solidFill>
                <a:schemeClr val="tx1"/>
              </a:solidFill>
              <a:headEnd w="lg" len="med"/>
              <a:tailEnd type="triangle"/>
            </a:ln>
          </p:spPr>
          <p:style>
            <a:lnRef idx="1">
              <a:schemeClr val="accent1"/>
            </a:lnRef>
            <a:fillRef idx="0">
              <a:schemeClr val="accent1"/>
            </a:fillRef>
            <a:effectRef idx="0">
              <a:schemeClr val="accent1"/>
            </a:effectRef>
            <a:fontRef idx="minor">
              <a:schemeClr val="tx1"/>
            </a:fontRef>
          </p:style>
        </p:cxnSp>
        <p:cxnSp>
          <p:nvCxnSpPr>
            <p:cNvPr id="123" name="Straight Arrow Connector 122"/>
            <p:cNvCxnSpPr/>
            <p:nvPr/>
          </p:nvCxnSpPr>
          <p:spPr>
            <a:xfrm>
              <a:off x="8502519" y="3392055"/>
              <a:ext cx="6637" cy="341091"/>
            </a:xfrm>
            <a:prstGeom prst="straightConnector1">
              <a:avLst/>
            </a:prstGeom>
            <a:ln w="38100">
              <a:solidFill>
                <a:schemeClr val="tx1"/>
              </a:solidFill>
              <a:headEnd w="lg" len="med"/>
              <a:tailEnd type="triangle"/>
            </a:ln>
          </p:spPr>
          <p:style>
            <a:lnRef idx="1">
              <a:schemeClr val="accent1"/>
            </a:lnRef>
            <a:fillRef idx="0">
              <a:schemeClr val="accent1"/>
            </a:fillRef>
            <a:effectRef idx="0">
              <a:schemeClr val="accent1"/>
            </a:effectRef>
            <a:fontRef idx="minor">
              <a:schemeClr val="tx1"/>
            </a:fontRef>
          </p:style>
        </p:cxnSp>
        <p:cxnSp>
          <p:nvCxnSpPr>
            <p:cNvPr id="147" name="Straight Arrow Connector 146"/>
            <p:cNvCxnSpPr/>
            <p:nvPr/>
          </p:nvCxnSpPr>
          <p:spPr>
            <a:xfrm flipH="1" flipV="1">
              <a:off x="7729287" y="4492270"/>
              <a:ext cx="586614" cy="123683"/>
            </a:xfrm>
            <a:prstGeom prst="straightConnector1">
              <a:avLst/>
            </a:prstGeom>
            <a:ln w="38100">
              <a:solidFill>
                <a:schemeClr val="tx1"/>
              </a:solidFill>
              <a:headEnd w="lg" len="med"/>
              <a:tailEnd type="triangle"/>
            </a:ln>
          </p:spPr>
          <p:style>
            <a:lnRef idx="1">
              <a:schemeClr val="accent1"/>
            </a:lnRef>
            <a:fillRef idx="0">
              <a:schemeClr val="accent1"/>
            </a:fillRef>
            <a:effectRef idx="0">
              <a:schemeClr val="accent1"/>
            </a:effectRef>
            <a:fontRef idx="minor">
              <a:schemeClr val="tx1"/>
            </a:fontRef>
          </p:style>
        </p:cxnSp>
      </p:grpSp>
      <p:grpSp>
        <p:nvGrpSpPr>
          <p:cNvPr id="20" name="Group 19"/>
          <p:cNvGrpSpPr/>
          <p:nvPr/>
        </p:nvGrpSpPr>
        <p:grpSpPr>
          <a:xfrm>
            <a:off x="3102027" y="4215537"/>
            <a:ext cx="7348142" cy="2566279"/>
            <a:chOff x="3626599" y="4215535"/>
            <a:chExt cx="7348142" cy="2566279"/>
          </a:xfrm>
        </p:grpSpPr>
        <p:sp>
          <p:nvSpPr>
            <p:cNvPr id="112" name="Rectangle 111"/>
            <p:cNvSpPr/>
            <p:nvPr/>
          </p:nvSpPr>
          <p:spPr>
            <a:xfrm>
              <a:off x="9426231" y="6381493"/>
              <a:ext cx="727922" cy="3812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3305" tIns="31652" rIns="63305" bIns="31652" numCol="1" spcCol="0" rtlCol="0" fromWordArt="0" anchor="ctr" anchorCtr="0" forceAA="0" compatLnSpc="1">
              <a:prstTxWarp prst="textNoShape">
                <a:avLst/>
              </a:prstTxWarp>
              <a:noAutofit/>
            </a:bodyPr>
            <a:lstStyle/>
            <a:p>
              <a:pPr algn="ctr"/>
              <a:r>
                <a:rPr lang="en-US" sz="1100" dirty="0"/>
                <a:t>WS4</a:t>
              </a:r>
            </a:p>
            <a:p>
              <a:pPr algn="ctr"/>
              <a:r>
                <a:rPr lang="en-US" sz="1100" dirty="0"/>
                <a:t>Patient</a:t>
              </a:r>
            </a:p>
          </p:txBody>
        </p:sp>
        <p:cxnSp>
          <p:nvCxnSpPr>
            <p:cNvPr id="113" name="Straight Arrow Connector 112"/>
            <p:cNvCxnSpPr/>
            <p:nvPr/>
          </p:nvCxnSpPr>
          <p:spPr>
            <a:xfrm>
              <a:off x="9806401" y="6056459"/>
              <a:ext cx="3698" cy="284463"/>
            </a:xfrm>
            <a:prstGeom prst="straightConnector1">
              <a:avLst/>
            </a:prstGeom>
            <a:ln w="38100">
              <a:solidFill>
                <a:srgbClr val="0070C0"/>
              </a:solidFill>
              <a:headEnd w="lg" len="med"/>
              <a:tailEnd type="triangle"/>
            </a:ln>
          </p:spPr>
          <p:style>
            <a:lnRef idx="1">
              <a:schemeClr val="accent1"/>
            </a:lnRef>
            <a:fillRef idx="0">
              <a:schemeClr val="accent1"/>
            </a:fillRef>
            <a:effectRef idx="0">
              <a:schemeClr val="accent1"/>
            </a:effectRef>
            <a:fontRef idx="minor">
              <a:schemeClr val="tx1"/>
            </a:fontRef>
          </p:style>
        </p:cxnSp>
        <p:cxnSp>
          <p:nvCxnSpPr>
            <p:cNvPr id="115" name="Straight Arrow Connector 114"/>
            <p:cNvCxnSpPr/>
            <p:nvPr/>
          </p:nvCxnSpPr>
          <p:spPr>
            <a:xfrm>
              <a:off x="10623082" y="5262131"/>
              <a:ext cx="14087" cy="366741"/>
            </a:xfrm>
            <a:prstGeom prst="straightConnector1">
              <a:avLst/>
            </a:prstGeom>
            <a:ln w="38100">
              <a:solidFill>
                <a:srgbClr val="0070C0"/>
              </a:solidFill>
              <a:headEnd w="lg" len="med"/>
              <a:tailEnd type="triangle"/>
            </a:ln>
          </p:spPr>
          <p:style>
            <a:lnRef idx="1">
              <a:schemeClr val="accent1"/>
            </a:lnRef>
            <a:fillRef idx="0">
              <a:schemeClr val="accent1"/>
            </a:fillRef>
            <a:effectRef idx="0">
              <a:schemeClr val="accent1"/>
            </a:effectRef>
            <a:fontRef idx="minor">
              <a:schemeClr val="tx1"/>
            </a:fontRef>
          </p:style>
        </p:cxnSp>
        <p:sp>
          <p:nvSpPr>
            <p:cNvPr id="234" name="Rectangle 233"/>
            <p:cNvSpPr/>
            <p:nvPr/>
          </p:nvSpPr>
          <p:spPr>
            <a:xfrm>
              <a:off x="10199352" y="5704326"/>
              <a:ext cx="775389" cy="35322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3305" tIns="31652" rIns="63305" bIns="31652" numCol="1" spcCol="0" rtlCol="0" fromWordArt="0" anchor="ctr" anchorCtr="0" forceAA="0" compatLnSpc="1">
              <a:prstTxWarp prst="textNoShape">
                <a:avLst/>
              </a:prstTxWarp>
              <a:noAutofit/>
            </a:bodyPr>
            <a:lstStyle/>
            <a:p>
              <a:pPr algn="ctr"/>
              <a:r>
                <a:rPr lang="en-US" sz="1050" dirty="0"/>
                <a:t>WS5</a:t>
              </a:r>
            </a:p>
            <a:p>
              <a:pPr algn="ctr"/>
              <a:r>
                <a:rPr lang="en-US" sz="1050" dirty="0"/>
                <a:t>Community</a:t>
              </a:r>
            </a:p>
          </p:txBody>
        </p:sp>
        <p:cxnSp>
          <p:nvCxnSpPr>
            <p:cNvPr id="186" name="Straight Arrow Connector 185"/>
            <p:cNvCxnSpPr/>
            <p:nvPr/>
          </p:nvCxnSpPr>
          <p:spPr>
            <a:xfrm flipH="1">
              <a:off x="5172987" y="6233919"/>
              <a:ext cx="261927" cy="118669"/>
            </a:xfrm>
            <a:prstGeom prst="straightConnector1">
              <a:avLst/>
            </a:prstGeom>
            <a:ln w="38100">
              <a:solidFill>
                <a:srgbClr val="0070C0"/>
              </a:solidFill>
              <a:headEnd w="lg" len="med"/>
              <a:tailEnd type="triangle"/>
            </a:ln>
          </p:spPr>
          <p:style>
            <a:lnRef idx="1">
              <a:schemeClr val="accent1"/>
            </a:lnRef>
            <a:fillRef idx="0">
              <a:schemeClr val="accent1"/>
            </a:fillRef>
            <a:effectRef idx="0">
              <a:schemeClr val="accent1"/>
            </a:effectRef>
            <a:fontRef idx="minor">
              <a:schemeClr val="tx1"/>
            </a:fontRef>
          </p:style>
        </p:cxnSp>
        <p:cxnSp>
          <p:nvCxnSpPr>
            <p:cNvPr id="193" name="Straight Arrow Connector 192"/>
            <p:cNvCxnSpPr>
              <a:stCxn id="57" idx="3"/>
            </p:cNvCxnSpPr>
            <p:nvPr/>
          </p:nvCxnSpPr>
          <p:spPr>
            <a:xfrm>
              <a:off x="3626599" y="4215535"/>
              <a:ext cx="1190966" cy="337274"/>
            </a:xfrm>
            <a:prstGeom prst="straightConnector1">
              <a:avLst/>
            </a:prstGeom>
            <a:ln w="38100">
              <a:solidFill>
                <a:srgbClr val="0070C0"/>
              </a:solidFill>
              <a:headEnd w="lg" len="med"/>
              <a:tailEnd type="triangle"/>
            </a:ln>
          </p:spPr>
          <p:style>
            <a:lnRef idx="1">
              <a:schemeClr val="accent1"/>
            </a:lnRef>
            <a:fillRef idx="0">
              <a:schemeClr val="accent1"/>
            </a:fillRef>
            <a:effectRef idx="0">
              <a:schemeClr val="accent1"/>
            </a:effectRef>
            <a:fontRef idx="minor">
              <a:schemeClr val="tx1"/>
            </a:fontRef>
          </p:style>
        </p:cxnSp>
        <p:cxnSp>
          <p:nvCxnSpPr>
            <p:cNvPr id="221" name="Straight Arrow Connector 220"/>
            <p:cNvCxnSpPr/>
            <p:nvPr/>
          </p:nvCxnSpPr>
          <p:spPr>
            <a:xfrm>
              <a:off x="4124518" y="6214200"/>
              <a:ext cx="261927" cy="118669"/>
            </a:xfrm>
            <a:prstGeom prst="straightConnector1">
              <a:avLst/>
            </a:prstGeom>
            <a:ln w="38100">
              <a:solidFill>
                <a:srgbClr val="0070C0"/>
              </a:solidFill>
              <a:headEnd w="lg" len="med"/>
              <a:tailEnd type="triangle"/>
            </a:ln>
          </p:spPr>
          <p:style>
            <a:lnRef idx="1">
              <a:schemeClr val="accent1"/>
            </a:lnRef>
            <a:fillRef idx="0">
              <a:schemeClr val="accent1"/>
            </a:fillRef>
            <a:effectRef idx="0">
              <a:schemeClr val="accent1"/>
            </a:effectRef>
            <a:fontRef idx="minor">
              <a:schemeClr val="tx1"/>
            </a:fontRef>
          </p:style>
        </p:cxnSp>
        <p:cxnSp>
          <p:nvCxnSpPr>
            <p:cNvPr id="222" name="Straight Arrow Connector 221"/>
            <p:cNvCxnSpPr/>
            <p:nvPr/>
          </p:nvCxnSpPr>
          <p:spPr>
            <a:xfrm>
              <a:off x="4767912" y="6170349"/>
              <a:ext cx="2842" cy="196871"/>
            </a:xfrm>
            <a:prstGeom prst="straightConnector1">
              <a:avLst/>
            </a:prstGeom>
            <a:ln w="38100">
              <a:solidFill>
                <a:srgbClr val="0070C0"/>
              </a:solidFill>
              <a:headEnd w="lg" len="med"/>
              <a:tailEnd type="triangle"/>
            </a:ln>
          </p:spPr>
          <p:style>
            <a:lnRef idx="1">
              <a:schemeClr val="accent1"/>
            </a:lnRef>
            <a:fillRef idx="0">
              <a:schemeClr val="accent1"/>
            </a:fillRef>
            <a:effectRef idx="0">
              <a:schemeClr val="accent1"/>
            </a:effectRef>
            <a:fontRef idx="minor">
              <a:schemeClr val="tx1"/>
            </a:fontRef>
          </p:style>
        </p:cxnSp>
        <p:sp>
          <p:nvSpPr>
            <p:cNvPr id="224" name="Rectangle 223"/>
            <p:cNvSpPr/>
            <p:nvPr/>
          </p:nvSpPr>
          <p:spPr>
            <a:xfrm>
              <a:off x="4409772" y="6400575"/>
              <a:ext cx="727922" cy="3812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3305" tIns="31652" rIns="63305" bIns="31652" numCol="1" spcCol="0" rtlCol="0" fromWordArt="0" anchor="ctr" anchorCtr="0" forceAA="0" compatLnSpc="1">
              <a:prstTxWarp prst="textNoShape">
                <a:avLst/>
              </a:prstTxWarp>
              <a:noAutofit/>
            </a:bodyPr>
            <a:lstStyle/>
            <a:p>
              <a:pPr algn="ctr"/>
              <a:r>
                <a:rPr lang="en-US" sz="1100" dirty="0"/>
                <a:t>WS4</a:t>
              </a:r>
            </a:p>
            <a:p>
              <a:pPr algn="ctr"/>
              <a:r>
                <a:rPr lang="en-US" sz="1100" dirty="0"/>
                <a:t>Patient</a:t>
              </a:r>
            </a:p>
          </p:txBody>
        </p:sp>
        <p:sp>
          <p:nvSpPr>
            <p:cNvPr id="225" name="Rectangle 224"/>
            <p:cNvSpPr/>
            <p:nvPr/>
          </p:nvSpPr>
          <p:spPr>
            <a:xfrm>
              <a:off x="7155612" y="6335502"/>
              <a:ext cx="686383" cy="3541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3305" tIns="31652" rIns="63305" bIns="31652" numCol="1" spcCol="0" rtlCol="0" fromWordArt="0" anchor="ctr" anchorCtr="0" forceAA="0" compatLnSpc="1">
              <a:prstTxWarp prst="textNoShape">
                <a:avLst/>
              </a:prstTxWarp>
              <a:noAutofit/>
            </a:bodyPr>
            <a:lstStyle/>
            <a:p>
              <a:pPr algn="ctr"/>
              <a:r>
                <a:rPr lang="en-US" sz="1000" dirty="0"/>
                <a:t>WS3</a:t>
              </a:r>
            </a:p>
            <a:p>
              <a:pPr algn="ctr"/>
              <a:r>
                <a:rPr lang="en-US" sz="1000" dirty="0"/>
                <a:t>Pathogen</a:t>
              </a:r>
            </a:p>
          </p:txBody>
        </p:sp>
        <p:cxnSp>
          <p:nvCxnSpPr>
            <p:cNvPr id="226" name="Straight Arrow Connector 225"/>
            <p:cNvCxnSpPr/>
            <p:nvPr/>
          </p:nvCxnSpPr>
          <p:spPr>
            <a:xfrm>
              <a:off x="7486060" y="6083148"/>
              <a:ext cx="2842" cy="196871"/>
            </a:xfrm>
            <a:prstGeom prst="straightConnector1">
              <a:avLst/>
            </a:prstGeom>
            <a:ln w="38100">
              <a:solidFill>
                <a:srgbClr val="0070C0"/>
              </a:solidFill>
              <a:headEnd w="lg" len="med"/>
              <a:tailEnd type="triangle"/>
            </a:ln>
          </p:spPr>
          <p:style>
            <a:lnRef idx="1">
              <a:schemeClr val="accent1"/>
            </a:lnRef>
            <a:fillRef idx="0">
              <a:schemeClr val="accent1"/>
            </a:fillRef>
            <a:effectRef idx="0">
              <a:schemeClr val="accent1"/>
            </a:effectRef>
            <a:fontRef idx="minor">
              <a:schemeClr val="tx1"/>
            </a:fontRef>
          </p:style>
        </p:cxnSp>
        <p:cxnSp>
          <p:nvCxnSpPr>
            <p:cNvPr id="227" name="Straight Arrow Connector 226"/>
            <p:cNvCxnSpPr/>
            <p:nvPr/>
          </p:nvCxnSpPr>
          <p:spPr>
            <a:xfrm flipH="1">
              <a:off x="7713927" y="6014804"/>
              <a:ext cx="390894" cy="226112"/>
            </a:xfrm>
            <a:prstGeom prst="straightConnector1">
              <a:avLst/>
            </a:prstGeom>
            <a:ln w="38100">
              <a:solidFill>
                <a:srgbClr val="0070C0"/>
              </a:solidFill>
              <a:headEnd w="lg" len="med"/>
              <a:tailEnd type="triangle"/>
            </a:ln>
          </p:spPr>
          <p:style>
            <a:lnRef idx="1">
              <a:schemeClr val="accent1"/>
            </a:lnRef>
            <a:fillRef idx="0">
              <a:schemeClr val="accent1"/>
            </a:fillRef>
            <a:effectRef idx="0">
              <a:schemeClr val="accent1"/>
            </a:effectRef>
            <a:fontRef idx="minor">
              <a:schemeClr val="tx1"/>
            </a:fontRef>
          </p:style>
        </p:cxnSp>
        <p:cxnSp>
          <p:nvCxnSpPr>
            <p:cNvPr id="229" name="Straight Arrow Connector 228"/>
            <p:cNvCxnSpPr/>
            <p:nvPr/>
          </p:nvCxnSpPr>
          <p:spPr>
            <a:xfrm>
              <a:off x="6786752" y="6014804"/>
              <a:ext cx="390894" cy="226112"/>
            </a:xfrm>
            <a:prstGeom prst="straightConnector1">
              <a:avLst/>
            </a:prstGeom>
            <a:ln w="38100">
              <a:solidFill>
                <a:srgbClr val="0070C0"/>
              </a:solidFill>
              <a:headEnd w="lg" len="med"/>
              <a:tailEnd type="triangle"/>
            </a:ln>
          </p:spPr>
          <p:style>
            <a:lnRef idx="1">
              <a:schemeClr val="accent1"/>
            </a:lnRef>
            <a:fillRef idx="0">
              <a:schemeClr val="accent1"/>
            </a:fillRef>
            <a:effectRef idx="0">
              <a:schemeClr val="accent1"/>
            </a:effectRef>
            <a:fontRef idx="minor">
              <a:schemeClr val="tx1"/>
            </a:fontRef>
          </p:style>
        </p:cxnSp>
      </p:grpSp>
      <p:grpSp>
        <p:nvGrpSpPr>
          <p:cNvPr id="22" name="Group 21"/>
          <p:cNvGrpSpPr/>
          <p:nvPr/>
        </p:nvGrpSpPr>
        <p:grpSpPr>
          <a:xfrm>
            <a:off x="3094284" y="2902989"/>
            <a:ext cx="5283435" cy="3311210"/>
            <a:chOff x="3618855" y="2902989"/>
            <a:chExt cx="5283435" cy="3311210"/>
          </a:xfrm>
        </p:grpSpPr>
        <p:cxnSp>
          <p:nvCxnSpPr>
            <p:cNvPr id="66" name="Straight Arrow Connector 65"/>
            <p:cNvCxnSpPr/>
            <p:nvPr/>
          </p:nvCxnSpPr>
          <p:spPr>
            <a:xfrm flipH="1">
              <a:off x="6006128" y="2902989"/>
              <a:ext cx="1" cy="256409"/>
            </a:xfrm>
            <a:prstGeom prst="straightConnector1">
              <a:avLst/>
            </a:prstGeom>
            <a:ln w="38100">
              <a:solidFill>
                <a:srgbClr val="0070C0"/>
              </a:solidFill>
              <a:headEnd w="lg" len="med"/>
              <a:tailEnd type="triangle"/>
            </a:ln>
          </p:spPr>
          <p:style>
            <a:lnRef idx="1">
              <a:schemeClr val="accent1"/>
            </a:lnRef>
            <a:fillRef idx="0">
              <a:schemeClr val="accent1"/>
            </a:fillRef>
            <a:effectRef idx="0">
              <a:schemeClr val="accent1"/>
            </a:effectRef>
            <a:fontRef idx="minor">
              <a:schemeClr val="tx1"/>
            </a:fontRef>
          </p:style>
        </p:cxnSp>
        <p:cxnSp>
          <p:nvCxnSpPr>
            <p:cNvPr id="173" name="Straight Arrow Connector 172"/>
            <p:cNvCxnSpPr>
              <a:stCxn id="163" idx="3"/>
            </p:cNvCxnSpPr>
            <p:nvPr/>
          </p:nvCxnSpPr>
          <p:spPr>
            <a:xfrm>
              <a:off x="6715007" y="4626247"/>
              <a:ext cx="563814" cy="258035"/>
            </a:xfrm>
            <a:prstGeom prst="straightConnector1">
              <a:avLst/>
            </a:prstGeom>
            <a:ln w="38100">
              <a:solidFill>
                <a:schemeClr val="tx1"/>
              </a:solidFill>
              <a:headEnd w="lg" len="med"/>
              <a:tailEnd type="triangle"/>
            </a:ln>
          </p:spPr>
          <p:style>
            <a:lnRef idx="1">
              <a:schemeClr val="accent1"/>
            </a:lnRef>
            <a:fillRef idx="0">
              <a:schemeClr val="accent1"/>
            </a:fillRef>
            <a:effectRef idx="0">
              <a:schemeClr val="accent1"/>
            </a:effectRef>
            <a:fontRef idx="minor">
              <a:schemeClr val="tx1"/>
            </a:fontRef>
          </p:style>
        </p:cxnSp>
        <p:sp>
          <p:nvSpPr>
            <p:cNvPr id="167" name="TextBox 166"/>
            <p:cNvSpPr txBox="1"/>
            <p:nvPr/>
          </p:nvSpPr>
          <p:spPr>
            <a:xfrm>
              <a:off x="7909560" y="5753194"/>
              <a:ext cx="992730" cy="261610"/>
            </a:xfrm>
            <a:prstGeom prst="rect">
              <a:avLst/>
            </a:prstGeom>
            <a:noFill/>
          </p:spPr>
          <p:txBody>
            <a:bodyPr wrap="square" rtlCol="0">
              <a:spAutoFit/>
            </a:bodyPr>
            <a:lstStyle/>
            <a:p>
              <a:r>
                <a:rPr lang="en-US" sz="1100" dirty="0"/>
                <a:t>Environment</a:t>
              </a:r>
            </a:p>
          </p:txBody>
        </p:sp>
        <p:sp>
          <p:nvSpPr>
            <p:cNvPr id="63" name="Rectangle 62"/>
            <p:cNvSpPr/>
            <p:nvPr/>
          </p:nvSpPr>
          <p:spPr>
            <a:xfrm>
              <a:off x="5613240" y="3239614"/>
              <a:ext cx="775389" cy="35322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3305" tIns="31652" rIns="63305" bIns="31652" numCol="1" spcCol="0" rtlCol="0" fromWordArt="0" anchor="ctr" anchorCtr="0" forceAA="0" compatLnSpc="1">
              <a:prstTxWarp prst="textNoShape">
                <a:avLst/>
              </a:prstTxWarp>
              <a:noAutofit/>
            </a:bodyPr>
            <a:lstStyle/>
            <a:p>
              <a:pPr algn="ctr"/>
              <a:r>
                <a:rPr lang="en-US" sz="1050" dirty="0"/>
                <a:t>WS5</a:t>
              </a:r>
            </a:p>
            <a:p>
              <a:pPr algn="ctr"/>
              <a:r>
                <a:rPr lang="en-US" sz="1050" dirty="0"/>
                <a:t>Community</a:t>
              </a:r>
            </a:p>
          </p:txBody>
        </p:sp>
        <p:sp>
          <p:nvSpPr>
            <p:cNvPr id="154" name="TextBox 153"/>
            <p:cNvSpPr txBox="1"/>
            <p:nvPr/>
          </p:nvSpPr>
          <p:spPr>
            <a:xfrm>
              <a:off x="3825317" y="5174483"/>
              <a:ext cx="378630" cy="261610"/>
            </a:xfrm>
            <a:prstGeom prst="rect">
              <a:avLst/>
            </a:prstGeom>
            <a:noFill/>
          </p:spPr>
          <p:txBody>
            <a:bodyPr wrap="none" rtlCol="0">
              <a:spAutoFit/>
            </a:bodyPr>
            <a:lstStyle/>
            <a:p>
              <a:pPr algn="ctr"/>
              <a:r>
                <a:rPr lang="en-US" sz="1100" dirty="0"/>
                <a:t>UTI</a:t>
              </a:r>
            </a:p>
          </p:txBody>
        </p:sp>
        <p:sp>
          <p:nvSpPr>
            <p:cNvPr id="155" name="TextBox 154"/>
            <p:cNvSpPr txBox="1"/>
            <p:nvPr/>
          </p:nvSpPr>
          <p:spPr>
            <a:xfrm>
              <a:off x="5526677" y="5262166"/>
              <a:ext cx="802928" cy="261610"/>
            </a:xfrm>
            <a:prstGeom prst="rect">
              <a:avLst/>
            </a:prstGeom>
            <a:noFill/>
          </p:spPr>
          <p:txBody>
            <a:bodyPr wrap="square" rtlCol="0">
              <a:spAutoFit/>
            </a:bodyPr>
            <a:lstStyle/>
            <a:p>
              <a:r>
                <a:rPr lang="en-US" sz="1100" dirty="0"/>
                <a:t>Antibiotics</a:t>
              </a:r>
            </a:p>
          </p:txBody>
        </p:sp>
        <p:pic>
          <p:nvPicPr>
            <p:cNvPr id="156" name="Picture 155"/>
            <p:cNvPicPr>
              <a:picLocks noChangeAspect="1"/>
            </p:cNvPicPr>
            <p:nvPr/>
          </p:nvPicPr>
          <p:blipFill rotWithShape="1">
            <a:blip r:embed="rId6">
              <a:extLst>
                <a:ext uri="{28A0092B-C50C-407E-A947-70E740481C1C}">
                  <a14:useLocalDpi xmlns:a14="http://schemas.microsoft.com/office/drawing/2010/main" val="0"/>
                </a:ext>
              </a:extLst>
            </a:blip>
            <a:srcRect b="13393"/>
            <a:stretch/>
          </p:blipFill>
          <p:spPr>
            <a:xfrm>
              <a:off x="5803475" y="5047468"/>
              <a:ext cx="264395" cy="228985"/>
            </a:xfrm>
            <a:prstGeom prst="rect">
              <a:avLst/>
            </a:prstGeom>
          </p:spPr>
        </p:pic>
        <p:pic>
          <p:nvPicPr>
            <p:cNvPr id="157" name="Picture 156"/>
            <p:cNvPicPr>
              <a:picLocks noChangeAspect="1"/>
            </p:cNvPicPr>
            <p:nvPr/>
          </p:nvPicPr>
          <p:blipFill rotWithShape="1">
            <a:blip r:embed="rId3">
              <a:extLst>
                <a:ext uri="{28A0092B-C50C-407E-A947-70E740481C1C}">
                  <a14:useLocalDpi xmlns:a14="http://schemas.microsoft.com/office/drawing/2010/main" val="0"/>
                </a:ext>
              </a:extLst>
            </a:blip>
            <a:srcRect b="14457"/>
            <a:stretch/>
          </p:blipFill>
          <p:spPr>
            <a:xfrm>
              <a:off x="3709468" y="4659190"/>
              <a:ext cx="654814" cy="560145"/>
            </a:xfrm>
            <a:prstGeom prst="rect">
              <a:avLst/>
            </a:prstGeom>
          </p:spPr>
        </p:pic>
        <p:sp>
          <p:nvSpPr>
            <p:cNvPr id="158" name="TextBox 157"/>
            <p:cNvSpPr txBox="1"/>
            <p:nvPr/>
          </p:nvSpPr>
          <p:spPr>
            <a:xfrm>
              <a:off x="7163911" y="5059517"/>
              <a:ext cx="736322" cy="261610"/>
            </a:xfrm>
            <a:prstGeom prst="rect">
              <a:avLst/>
            </a:prstGeom>
            <a:noFill/>
          </p:spPr>
          <p:txBody>
            <a:bodyPr wrap="square" rtlCol="0">
              <a:spAutoFit/>
            </a:bodyPr>
            <a:lstStyle/>
            <a:p>
              <a:r>
                <a:rPr lang="en-US" sz="1100" dirty="0"/>
                <a:t>Pathogen</a:t>
              </a:r>
            </a:p>
          </p:txBody>
        </p:sp>
        <p:pic>
          <p:nvPicPr>
            <p:cNvPr id="159" name="Picture 158"/>
            <p:cNvPicPr>
              <a:picLocks noChangeAspect="1"/>
            </p:cNvPicPr>
            <p:nvPr/>
          </p:nvPicPr>
          <p:blipFill rotWithShape="1">
            <a:blip r:embed="rId5">
              <a:extLst>
                <a:ext uri="{28A0092B-C50C-407E-A947-70E740481C1C}">
                  <a14:useLocalDpi xmlns:a14="http://schemas.microsoft.com/office/drawing/2010/main" val="0"/>
                </a:ext>
              </a:extLst>
            </a:blip>
            <a:srcRect t="16355" b="25556"/>
            <a:stretch/>
          </p:blipFill>
          <p:spPr>
            <a:xfrm>
              <a:off x="7250094" y="4786671"/>
              <a:ext cx="565859" cy="328701"/>
            </a:xfrm>
            <a:prstGeom prst="rect">
              <a:avLst/>
            </a:prstGeom>
          </p:spPr>
        </p:pic>
        <p:pic>
          <p:nvPicPr>
            <p:cNvPr id="160" name="Picture 159"/>
            <p:cNvPicPr>
              <a:picLocks noChangeAspect="1"/>
            </p:cNvPicPr>
            <p:nvPr/>
          </p:nvPicPr>
          <p:blipFill rotWithShape="1">
            <a:blip r:embed="rId7">
              <a:extLst>
                <a:ext uri="{28A0092B-C50C-407E-A947-70E740481C1C}">
                  <a14:useLocalDpi xmlns:a14="http://schemas.microsoft.com/office/drawing/2010/main" val="0"/>
                </a:ext>
              </a:extLst>
            </a:blip>
            <a:srcRect b="13826"/>
            <a:stretch/>
          </p:blipFill>
          <p:spPr>
            <a:xfrm>
              <a:off x="5712312" y="3785982"/>
              <a:ext cx="519122" cy="447347"/>
            </a:xfrm>
            <a:prstGeom prst="rect">
              <a:avLst/>
            </a:prstGeom>
          </p:spPr>
        </p:pic>
        <p:pic>
          <p:nvPicPr>
            <p:cNvPr id="161" name="Picture 160"/>
            <p:cNvPicPr>
              <a:picLocks noChangeAspect="1"/>
            </p:cNvPicPr>
            <p:nvPr/>
          </p:nvPicPr>
          <p:blipFill rotWithShape="1">
            <a:blip r:embed="rId8">
              <a:extLst>
                <a:ext uri="{28A0092B-C50C-407E-A947-70E740481C1C}">
                  <a14:useLocalDpi xmlns:a14="http://schemas.microsoft.com/office/drawing/2010/main" val="0"/>
                </a:ext>
              </a:extLst>
            </a:blip>
            <a:srcRect b="13971"/>
            <a:stretch/>
          </p:blipFill>
          <p:spPr>
            <a:xfrm>
              <a:off x="6000935" y="4076427"/>
              <a:ext cx="591069" cy="508487"/>
            </a:xfrm>
            <a:prstGeom prst="rect">
              <a:avLst/>
            </a:prstGeom>
          </p:spPr>
        </p:pic>
        <p:pic>
          <p:nvPicPr>
            <p:cNvPr id="162" name="Picture 161"/>
            <p:cNvPicPr>
              <a:picLocks noChangeAspect="1"/>
            </p:cNvPicPr>
            <p:nvPr/>
          </p:nvPicPr>
          <p:blipFill rotWithShape="1">
            <a:blip r:embed="rId9">
              <a:extLst>
                <a:ext uri="{28A0092B-C50C-407E-A947-70E740481C1C}">
                  <a14:useLocalDpi xmlns:a14="http://schemas.microsoft.com/office/drawing/2010/main" val="0"/>
                </a:ext>
              </a:extLst>
            </a:blip>
            <a:srcRect b="19958"/>
            <a:stretch/>
          </p:blipFill>
          <p:spPr>
            <a:xfrm>
              <a:off x="5559769" y="4192925"/>
              <a:ext cx="384495" cy="307757"/>
            </a:xfrm>
            <a:prstGeom prst="rect">
              <a:avLst/>
            </a:prstGeom>
          </p:spPr>
        </p:pic>
        <p:sp>
          <p:nvSpPr>
            <p:cNvPr id="163" name="TextBox 162"/>
            <p:cNvSpPr txBox="1"/>
            <p:nvPr/>
          </p:nvSpPr>
          <p:spPr>
            <a:xfrm>
              <a:off x="5322557" y="4495441"/>
              <a:ext cx="1392450" cy="261610"/>
            </a:xfrm>
            <a:prstGeom prst="rect">
              <a:avLst/>
            </a:prstGeom>
            <a:noFill/>
          </p:spPr>
          <p:txBody>
            <a:bodyPr wrap="square" rtlCol="0">
              <a:spAutoFit/>
            </a:bodyPr>
            <a:lstStyle/>
            <a:p>
              <a:r>
                <a:rPr lang="en-US" sz="1100" dirty="0"/>
                <a:t>Patient and Contacts</a:t>
              </a:r>
            </a:p>
          </p:txBody>
        </p:sp>
        <p:sp>
          <p:nvSpPr>
            <p:cNvPr id="164" name="TextBox 163"/>
            <p:cNvSpPr txBox="1"/>
            <p:nvPr/>
          </p:nvSpPr>
          <p:spPr>
            <a:xfrm>
              <a:off x="7106965" y="5435683"/>
              <a:ext cx="774962" cy="261610"/>
            </a:xfrm>
            <a:prstGeom prst="rect">
              <a:avLst/>
            </a:prstGeom>
            <a:noFill/>
          </p:spPr>
          <p:txBody>
            <a:bodyPr wrap="square" rtlCol="0">
              <a:spAutoFit/>
            </a:bodyPr>
            <a:lstStyle/>
            <a:p>
              <a:r>
                <a:rPr lang="en-US" sz="1100" dirty="0"/>
                <a:t>Reservoirs</a:t>
              </a:r>
            </a:p>
          </p:txBody>
        </p:sp>
        <p:sp>
          <p:nvSpPr>
            <p:cNvPr id="165" name="TextBox 164"/>
            <p:cNvSpPr txBox="1"/>
            <p:nvPr/>
          </p:nvSpPr>
          <p:spPr>
            <a:xfrm>
              <a:off x="6360654" y="5753194"/>
              <a:ext cx="680749" cy="261610"/>
            </a:xfrm>
            <a:prstGeom prst="rect">
              <a:avLst/>
            </a:prstGeom>
            <a:noFill/>
          </p:spPr>
          <p:txBody>
            <a:bodyPr wrap="square" rtlCol="0">
              <a:spAutoFit/>
            </a:bodyPr>
            <a:lstStyle/>
            <a:p>
              <a:r>
                <a:rPr lang="en-US" sz="1100"/>
                <a:t>Human</a:t>
              </a:r>
              <a:endParaRPr lang="en-US" sz="1100" dirty="0"/>
            </a:p>
          </p:txBody>
        </p:sp>
        <p:sp>
          <p:nvSpPr>
            <p:cNvPr id="166" name="TextBox 165"/>
            <p:cNvSpPr txBox="1"/>
            <p:nvPr/>
          </p:nvSpPr>
          <p:spPr>
            <a:xfrm>
              <a:off x="7181211" y="5853479"/>
              <a:ext cx="651122" cy="261610"/>
            </a:xfrm>
            <a:prstGeom prst="rect">
              <a:avLst/>
            </a:prstGeom>
            <a:noFill/>
          </p:spPr>
          <p:txBody>
            <a:bodyPr wrap="square" rtlCol="0">
              <a:spAutoFit/>
            </a:bodyPr>
            <a:lstStyle/>
            <a:p>
              <a:r>
                <a:rPr lang="en-US" sz="1100" dirty="0"/>
                <a:t>Animal</a:t>
              </a:r>
            </a:p>
          </p:txBody>
        </p:sp>
        <p:sp>
          <p:nvSpPr>
            <p:cNvPr id="168" name="TextBox 167"/>
            <p:cNvSpPr txBox="1"/>
            <p:nvPr/>
          </p:nvSpPr>
          <p:spPr>
            <a:xfrm>
              <a:off x="4058077" y="5570943"/>
              <a:ext cx="1410235" cy="261610"/>
            </a:xfrm>
            <a:prstGeom prst="rect">
              <a:avLst/>
            </a:prstGeom>
            <a:noFill/>
          </p:spPr>
          <p:txBody>
            <a:bodyPr wrap="square" rtlCol="0">
              <a:spAutoFit/>
            </a:bodyPr>
            <a:lstStyle/>
            <a:p>
              <a:pPr algn="ctr"/>
              <a:r>
                <a:rPr lang="en-US" sz="1100"/>
                <a:t>Behavior &amp; Attitudes</a:t>
              </a:r>
              <a:endParaRPr lang="en-US" sz="1100" dirty="0"/>
            </a:p>
          </p:txBody>
        </p:sp>
        <p:sp>
          <p:nvSpPr>
            <p:cNvPr id="169" name="TextBox 168"/>
            <p:cNvSpPr txBox="1"/>
            <p:nvPr/>
          </p:nvSpPr>
          <p:spPr>
            <a:xfrm>
              <a:off x="3618855" y="5938577"/>
              <a:ext cx="752028" cy="261610"/>
            </a:xfrm>
            <a:prstGeom prst="rect">
              <a:avLst/>
            </a:prstGeom>
            <a:noFill/>
          </p:spPr>
          <p:txBody>
            <a:bodyPr wrap="square" rtlCol="0">
              <a:spAutoFit/>
            </a:bodyPr>
            <a:lstStyle/>
            <a:p>
              <a:r>
                <a:rPr lang="en-US" sz="1100" dirty="0"/>
                <a:t>Capability</a:t>
              </a:r>
            </a:p>
          </p:txBody>
        </p:sp>
        <p:sp>
          <p:nvSpPr>
            <p:cNvPr id="170" name="TextBox 169"/>
            <p:cNvSpPr txBox="1"/>
            <p:nvPr/>
          </p:nvSpPr>
          <p:spPr>
            <a:xfrm>
              <a:off x="4375436" y="5952589"/>
              <a:ext cx="854627" cy="261610"/>
            </a:xfrm>
            <a:prstGeom prst="rect">
              <a:avLst/>
            </a:prstGeom>
            <a:noFill/>
          </p:spPr>
          <p:txBody>
            <a:bodyPr wrap="square" rtlCol="0">
              <a:spAutoFit/>
            </a:bodyPr>
            <a:lstStyle/>
            <a:p>
              <a:r>
                <a:rPr lang="en-US" sz="1100" dirty="0"/>
                <a:t>Motivation</a:t>
              </a:r>
            </a:p>
          </p:txBody>
        </p:sp>
        <p:sp>
          <p:nvSpPr>
            <p:cNvPr id="171" name="TextBox 170"/>
            <p:cNvSpPr txBox="1"/>
            <p:nvPr/>
          </p:nvSpPr>
          <p:spPr>
            <a:xfrm>
              <a:off x="5328821" y="5932479"/>
              <a:ext cx="960706" cy="261610"/>
            </a:xfrm>
            <a:prstGeom prst="rect">
              <a:avLst/>
            </a:prstGeom>
            <a:noFill/>
          </p:spPr>
          <p:txBody>
            <a:bodyPr wrap="square" rtlCol="0">
              <a:spAutoFit/>
            </a:bodyPr>
            <a:lstStyle/>
            <a:p>
              <a:r>
                <a:rPr lang="en-US" sz="1100" dirty="0"/>
                <a:t>Opportunity</a:t>
              </a:r>
            </a:p>
          </p:txBody>
        </p:sp>
        <p:cxnSp>
          <p:nvCxnSpPr>
            <p:cNvPr id="172" name="Straight Arrow Connector 171"/>
            <p:cNvCxnSpPr>
              <a:stCxn id="163" idx="1"/>
            </p:cNvCxnSpPr>
            <p:nvPr/>
          </p:nvCxnSpPr>
          <p:spPr>
            <a:xfrm flipH="1">
              <a:off x="4360331" y="4626247"/>
              <a:ext cx="962227" cy="258035"/>
            </a:xfrm>
            <a:prstGeom prst="straightConnector1">
              <a:avLst/>
            </a:prstGeom>
            <a:ln w="38100">
              <a:solidFill>
                <a:schemeClr val="tx1"/>
              </a:solidFill>
              <a:headEnd w="lg" len="med"/>
              <a:tailEnd type="triangle"/>
            </a:ln>
          </p:spPr>
          <p:style>
            <a:lnRef idx="1">
              <a:schemeClr val="accent1"/>
            </a:lnRef>
            <a:fillRef idx="0">
              <a:schemeClr val="accent1"/>
            </a:fillRef>
            <a:effectRef idx="0">
              <a:schemeClr val="accent1"/>
            </a:effectRef>
            <a:fontRef idx="minor">
              <a:schemeClr val="tx1"/>
            </a:fontRef>
          </p:style>
        </p:cxnSp>
        <p:cxnSp>
          <p:nvCxnSpPr>
            <p:cNvPr id="174" name="Straight Arrow Connector 173"/>
            <p:cNvCxnSpPr/>
            <p:nvPr/>
          </p:nvCxnSpPr>
          <p:spPr>
            <a:xfrm flipH="1">
              <a:off x="5928141" y="4768532"/>
              <a:ext cx="3430" cy="240916"/>
            </a:xfrm>
            <a:prstGeom prst="straightConnector1">
              <a:avLst/>
            </a:prstGeom>
            <a:ln w="38100">
              <a:solidFill>
                <a:schemeClr val="tx1"/>
              </a:solidFill>
              <a:headEnd w="lg" len="med"/>
              <a:tailEnd type="triangle"/>
            </a:ln>
          </p:spPr>
          <p:style>
            <a:lnRef idx="1">
              <a:schemeClr val="accent1"/>
            </a:lnRef>
            <a:fillRef idx="0">
              <a:schemeClr val="accent1"/>
            </a:fillRef>
            <a:effectRef idx="0">
              <a:schemeClr val="accent1"/>
            </a:effectRef>
            <a:fontRef idx="minor">
              <a:schemeClr val="tx1"/>
            </a:fontRef>
          </p:style>
        </p:cxnSp>
        <p:cxnSp>
          <p:nvCxnSpPr>
            <p:cNvPr id="175" name="Straight Arrow Connector 174"/>
            <p:cNvCxnSpPr/>
            <p:nvPr/>
          </p:nvCxnSpPr>
          <p:spPr>
            <a:xfrm>
              <a:off x="4089539" y="5415505"/>
              <a:ext cx="165943" cy="140205"/>
            </a:xfrm>
            <a:prstGeom prst="straightConnector1">
              <a:avLst/>
            </a:prstGeom>
            <a:ln w="38100">
              <a:solidFill>
                <a:schemeClr val="tx1"/>
              </a:solidFill>
              <a:headEnd w="lg" len="med"/>
              <a:tailEnd type="triangle"/>
            </a:ln>
          </p:spPr>
          <p:style>
            <a:lnRef idx="1">
              <a:schemeClr val="accent1"/>
            </a:lnRef>
            <a:fillRef idx="0">
              <a:schemeClr val="accent1"/>
            </a:fillRef>
            <a:effectRef idx="0">
              <a:schemeClr val="accent1"/>
            </a:effectRef>
            <a:fontRef idx="minor">
              <a:schemeClr val="tx1"/>
            </a:fontRef>
          </p:style>
        </p:cxnSp>
        <p:cxnSp>
          <p:nvCxnSpPr>
            <p:cNvPr id="211" name="Straight Arrow Connector 210"/>
            <p:cNvCxnSpPr/>
            <p:nvPr/>
          </p:nvCxnSpPr>
          <p:spPr>
            <a:xfrm flipH="1">
              <a:off x="5391374" y="5485607"/>
              <a:ext cx="165943" cy="140205"/>
            </a:xfrm>
            <a:prstGeom prst="straightConnector1">
              <a:avLst/>
            </a:prstGeom>
            <a:ln w="38100">
              <a:solidFill>
                <a:schemeClr val="tx1"/>
              </a:solidFill>
              <a:headEnd w="lg" len="med"/>
              <a:tailEnd type="triangle"/>
            </a:ln>
          </p:spPr>
          <p:style>
            <a:lnRef idx="1">
              <a:schemeClr val="accent1"/>
            </a:lnRef>
            <a:fillRef idx="0">
              <a:schemeClr val="accent1"/>
            </a:fillRef>
            <a:effectRef idx="0">
              <a:schemeClr val="accent1"/>
            </a:effectRef>
            <a:fontRef idx="minor">
              <a:schemeClr val="tx1"/>
            </a:fontRef>
          </p:style>
        </p:cxnSp>
        <p:cxnSp>
          <p:nvCxnSpPr>
            <p:cNvPr id="213" name="Straight Arrow Connector 212"/>
            <p:cNvCxnSpPr/>
            <p:nvPr/>
          </p:nvCxnSpPr>
          <p:spPr>
            <a:xfrm flipH="1">
              <a:off x="4206122" y="5832554"/>
              <a:ext cx="165943" cy="140205"/>
            </a:xfrm>
            <a:prstGeom prst="straightConnector1">
              <a:avLst/>
            </a:prstGeom>
            <a:ln w="38100">
              <a:solidFill>
                <a:schemeClr val="tx1"/>
              </a:solidFill>
              <a:headEnd w="lg" len="med"/>
              <a:tailEnd type="triangle"/>
            </a:ln>
          </p:spPr>
          <p:style>
            <a:lnRef idx="1">
              <a:schemeClr val="accent1"/>
            </a:lnRef>
            <a:fillRef idx="0">
              <a:schemeClr val="accent1"/>
            </a:fillRef>
            <a:effectRef idx="0">
              <a:schemeClr val="accent1"/>
            </a:effectRef>
            <a:fontRef idx="minor">
              <a:schemeClr val="tx1"/>
            </a:fontRef>
          </p:style>
        </p:cxnSp>
        <p:cxnSp>
          <p:nvCxnSpPr>
            <p:cNvPr id="214" name="Straight Arrow Connector 213"/>
            <p:cNvCxnSpPr/>
            <p:nvPr/>
          </p:nvCxnSpPr>
          <p:spPr>
            <a:xfrm>
              <a:off x="5282207" y="5796312"/>
              <a:ext cx="165943" cy="140205"/>
            </a:xfrm>
            <a:prstGeom prst="straightConnector1">
              <a:avLst/>
            </a:prstGeom>
            <a:ln w="38100">
              <a:solidFill>
                <a:schemeClr val="tx1"/>
              </a:solidFill>
              <a:headEnd w="lg" len="med"/>
              <a:tailEnd type="triangle"/>
            </a:ln>
          </p:spPr>
          <p:style>
            <a:lnRef idx="1">
              <a:schemeClr val="accent1"/>
            </a:lnRef>
            <a:fillRef idx="0">
              <a:schemeClr val="accent1"/>
            </a:fillRef>
            <a:effectRef idx="0">
              <a:schemeClr val="accent1"/>
            </a:effectRef>
            <a:fontRef idx="minor">
              <a:schemeClr val="tx1"/>
            </a:fontRef>
          </p:style>
        </p:cxnSp>
        <p:cxnSp>
          <p:nvCxnSpPr>
            <p:cNvPr id="215" name="Straight Arrow Connector 214"/>
            <p:cNvCxnSpPr/>
            <p:nvPr/>
          </p:nvCxnSpPr>
          <p:spPr>
            <a:xfrm>
              <a:off x="4779701" y="5809334"/>
              <a:ext cx="0" cy="205471"/>
            </a:xfrm>
            <a:prstGeom prst="straightConnector1">
              <a:avLst/>
            </a:prstGeom>
            <a:ln w="38100">
              <a:solidFill>
                <a:schemeClr val="tx1"/>
              </a:solidFill>
              <a:headEnd w="lg" len="med"/>
              <a:tailEnd type="triangle"/>
            </a:ln>
          </p:spPr>
          <p:style>
            <a:lnRef idx="1">
              <a:schemeClr val="accent1"/>
            </a:lnRef>
            <a:fillRef idx="0">
              <a:schemeClr val="accent1"/>
            </a:fillRef>
            <a:effectRef idx="0">
              <a:schemeClr val="accent1"/>
            </a:effectRef>
            <a:fontRef idx="minor">
              <a:schemeClr val="tx1"/>
            </a:fontRef>
          </p:style>
        </p:cxnSp>
        <p:cxnSp>
          <p:nvCxnSpPr>
            <p:cNvPr id="230" name="Straight Arrow Connector 229"/>
            <p:cNvCxnSpPr/>
            <p:nvPr/>
          </p:nvCxnSpPr>
          <p:spPr>
            <a:xfrm>
              <a:off x="7532072" y="5276453"/>
              <a:ext cx="0" cy="205471"/>
            </a:xfrm>
            <a:prstGeom prst="straightConnector1">
              <a:avLst/>
            </a:prstGeom>
            <a:ln w="38100">
              <a:solidFill>
                <a:schemeClr val="tx1"/>
              </a:solidFill>
              <a:headEnd w="lg" len="med"/>
              <a:tailEnd type="triangle"/>
            </a:ln>
          </p:spPr>
          <p:style>
            <a:lnRef idx="1">
              <a:schemeClr val="accent1"/>
            </a:lnRef>
            <a:fillRef idx="0">
              <a:schemeClr val="accent1"/>
            </a:fillRef>
            <a:effectRef idx="0">
              <a:schemeClr val="accent1"/>
            </a:effectRef>
            <a:fontRef idx="minor">
              <a:schemeClr val="tx1"/>
            </a:fontRef>
          </p:style>
        </p:cxnSp>
        <p:cxnSp>
          <p:nvCxnSpPr>
            <p:cNvPr id="231" name="Straight Arrow Connector 230"/>
            <p:cNvCxnSpPr/>
            <p:nvPr/>
          </p:nvCxnSpPr>
          <p:spPr>
            <a:xfrm>
              <a:off x="7514777" y="5697185"/>
              <a:ext cx="0" cy="205471"/>
            </a:xfrm>
            <a:prstGeom prst="straightConnector1">
              <a:avLst/>
            </a:prstGeom>
            <a:ln w="38100">
              <a:solidFill>
                <a:schemeClr val="tx1"/>
              </a:solidFill>
              <a:headEnd w="lg" len="med"/>
              <a:tailEnd type="triangle"/>
            </a:ln>
          </p:spPr>
          <p:style>
            <a:lnRef idx="1">
              <a:schemeClr val="accent1"/>
            </a:lnRef>
            <a:fillRef idx="0">
              <a:schemeClr val="accent1"/>
            </a:fillRef>
            <a:effectRef idx="0">
              <a:schemeClr val="accent1"/>
            </a:effectRef>
            <a:fontRef idx="minor">
              <a:schemeClr val="tx1"/>
            </a:fontRef>
          </p:style>
        </p:cxnSp>
        <p:cxnSp>
          <p:nvCxnSpPr>
            <p:cNvPr id="232" name="Straight Arrow Connector 231"/>
            <p:cNvCxnSpPr/>
            <p:nvPr/>
          </p:nvCxnSpPr>
          <p:spPr>
            <a:xfrm>
              <a:off x="7828665" y="5619516"/>
              <a:ext cx="165943" cy="140205"/>
            </a:xfrm>
            <a:prstGeom prst="straightConnector1">
              <a:avLst/>
            </a:prstGeom>
            <a:ln w="38100">
              <a:solidFill>
                <a:schemeClr val="tx1"/>
              </a:solidFill>
              <a:headEnd w="lg" len="med"/>
              <a:tailEnd type="triangle"/>
            </a:ln>
          </p:spPr>
          <p:style>
            <a:lnRef idx="1">
              <a:schemeClr val="accent1"/>
            </a:lnRef>
            <a:fillRef idx="0">
              <a:schemeClr val="accent1"/>
            </a:fillRef>
            <a:effectRef idx="0">
              <a:schemeClr val="accent1"/>
            </a:effectRef>
            <a:fontRef idx="minor">
              <a:schemeClr val="tx1"/>
            </a:fontRef>
          </p:style>
        </p:cxnSp>
        <p:cxnSp>
          <p:nvCxnSpPr>
            <p:cNvPr id="233" name="Straight Arrow Connector 232"/>
            <p:cNvCxnSpPr/>
            <p:nvPr/>
          </p:nvCxnSpPr>
          <p:spPr>
            <a:xfrm flipH="1">
              <a:off x="6919627" y="5642968"/>
              <a:ext cx="165943" cy="140205"/>
            </a:xfrm>
            <a:prstGeom prst="straightConnector1">
              <a:avLst/>
            </a:prstGeom>
            <a:ln w="38100">
              <a:solidFill>
                <a:schemeClr val="tx1"/>
              </a:solidFill>
              <a:headEnd w="lg" len="med"/>
              <a:tailEnd type="triangle"/>
            </a:ln>
          </p:spPr>
          <p:style>
            <a:lnRef idx="1">
              <a:schemeClr val="accent1"/>
            </a:lnRef>
            <a:fillRef idx="0">
              <a:schemeClr val="accent1"/>
            </a:fillRef>
            <a:effectRef idx="0">
              <a:schemeClr val="accent1"/>
            </a:effectRef>
            <a:fontRef idx="minor">
              <a:schemeClr val="tx1"/>
            </a:fontRef>
          </p:style>
        </p:cxnSp>
        <p:sp>
          <p:nvSpPr>
            <p:cNvPr id="236" name="TextBox 235"/>
            <p:cNvSpPr txBox="1"/>
            <p:nvPr/>
          </p:nvSpPr>
          <p:spPr>
            <a:xfrm>
              <a:off x="4477984" y="5323731"/>
              <a:ext cx="782587" cy="261610"/>
            </a:xfrm>
            <a:prstGeom prst="rect">
              <a:avLst/>
            </a:prstGeom>
            <a:noFill/>
          </p:spPr>
          <p:txBody>
            <a:bodyPr wrap="none" rtlCol="0">
              <a:spAutoFit/>
            </a:bodyPr>
            <a:lstStyle/>
            <a:p>
              <a:r>
                <a:rPr lang="en-US" sz="1100" dirty="0">
                  <a:solidFill>
                    <a:srgbClr val="FF0000"/>
                  </a:solidFill>
                </a:rPr>
                <a:t>Interviews</a:t>
              </a:r>
            </a:p>
          </p:txBody>
        </p:sp>
        <p:sp>
          <p:nvSpPr>
            <p:cNvPr id="237" name="TextBox 236"/>
            <p:cNvSpPr txBox="1"/>
            <p:nvPr/>
          </p:nvSpPr>
          <p:spPr>
            <a:xfrm>
              <a:off x="7956998" y="5491584"/>
              <a:ext cx="606256" cy="261610"/>
            </a:xfrm>
            <a:prstGeom prst="rect">
              <a:avLst/>
            </a:prstGeom>
            <a:noFill/>
          </p:spPr>
          <p:txBody>
            <a:bodyPr wrap="none" rtlCol="0">
              <a:spAutoFit/>
            </a:bodyPr>
            <a:lstStyle/>
            <a:p>
              <a:r>
                <a:rPr lang="en-US" sz="1100">
                  <a:solidFill>
                    <a:srgbClr val="FF0000"/>
                  </a:solidFill>
                </a:rPr>
                <a:t>Culture</a:t>
              </a:r>
              <a:endParaRPr lang="en-US" sz="1100" dirty="0">
                <a:solidFill>
                  <a:srgbClr val="FF0000"/>
                </a:solidFill>
              </a:endParaRPr>
            </a:p>
          </p:txBody>
        </p:sp>
      </p:grpSp>
      <p:sp>
        <p:nvSpPr>
          <p:cNvPr id="3" name="TextBox 2"/>
          <p:cNvSpPr txBox="1"/>
          <p:nvPr/>
        </p:nvSpPr>
        <p:spPr>
          <a:xfrm>
            <a:off x="7396865" y="164760"/>
            <a:ext cx="3062801" cy="830997"/>
          </a:xfrm>
          <a:prstGeom prst="rect">
            <a:avLst/>
          </a:prstGeom>
          <a:noFill/>
        </p:spPr>
        <p:txBody>
          <a:bodyPr wrap="square" rtlCol="0">
            <a:spAutoFit/>
          </a:bodyPr>
          <a:lstStyle/>
          <a:p>
            <a:r>
              <a:rPr lang="en-US" sz="2400">
                <a:solidFill>
                  <a:schemeClr val="tx2"/>
                </a:solidFill>
                <a:latin typeface="Arial" charset="0"/>
                <a:ea typeface="Arial" charset="0"/>
                <a:cs typeface="Arial" charset="0"/>
              </a:rPr>
              <a:t>HATUA : </a:t>
            </a:r>
            <a:r>
              <a:rPr lang="en-US" sz="2400" dirty="0">
                <a:solidFill>
                  <a:schemeClr val="tx2"/>
                </a:solidFill>
                <a:latin typeface="Arial" charset="0"/>
                <a:ea typeface="Arial" charset="0"/>
                <a:cs typeface="Arial" charset="0"/>
              </a:rPr>
              <a:t>capturing the patient pathway </a:t>
            </a:r>
          </a:p>
        </p:txBody>
      </p:sp>
    </p:spTree>
    <p:extLst>
      <p:ext uri="{BB962C8B-B14F-4D97-AF65-F5344CB8AC3E}">
        <p14:creationId xmlns:p14="http://schemas.microsoft.com/office/powerpoint/2010/main" val="968095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549879" y="8346"/>
            <a:ext cx="5421889" cy="6849654"/>
          </a:xfrm>
          <a:prstGeom prst="rect">
            <a:avLst/>
          </a:prstGeom>
        </p:spPr>
      </p:pic>
    </p:spTree>
    <p:extLst>
      <p:ext uri="{BB962C8B-B14F-4D97-AF65-F5344CB8AC3E}">
        <p14:creationId xmlns:p14="http://schemas.microsoft.com/office/powerpoint/2010/main" val="18110471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748415" y="12570"/>
            <a:ext cx="5197447" cy="6870482"/>
          </a:xfrm>
          <a:prstGeom prst="rect">
            <a:avLst/>
          </a:prstGeom>
        </p:spPr>
      </p:pic>
    </p:spTree>
    <p:extLst>
      <p:ext uri="{BB962C8B-B14F-4D97-AF65-F5344CB8AC3E}">
        <p14:creationId xmlns:p14="http://schemas.microsoft.com/office/powerpoint/2010/main" val="19841749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670610" y="0"/>
            <a:ext cx="4850780" cy="6858000"/>
          </a:xfrm>
          <a:prstGeom prst="rect">
            <a:avLst/>
          </a:prstGeom>
        </p:spPr>
      </p:pic>
    </p:spTree>
    <p:extLst>
      <p:ext uri="{BB962C8B-B14F-4D97-AF65-F5344CB8AC3E}">
        <p14:creationId xmlns:p14="http://schemas.microsoft.com/office/powerpoint/2010/main" val="19016081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773615" y="0"/>
            <a:ext cx="4644771" cy="6858000"/>
          </a:xfrm>
          <a:prstGeom prst="rect">
            <a:avLst/>
          </a:prstGeom>
        </p:spPr>
      </p:pic>
    </p:spTree>
    <p:extLst>
      <p:ext uri="{BB962C8B-B14F-4D97-AF65-F5344CB8AC3E}">
        <p14:creationId xmlns:p14="http://schemas.microsoft.com/office/powerpoint/2010/main" val="13972396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63147" y="0"/>
            <a:ext cx="5665706" cy="6858000"/>
          </a:xfrm>
          <a:prstGeom prst="rect">
            <a:avLst/>
          </a:prstGeom>
        </p:spPr>
      </p:pic>
    </p:spTree>
    <p:extLst>
      <p:ext uri="{BB962C8B-B14F-4D97-AF65-F5344CB8AC3E}">
        <p14:creationId xmlns:p14="http://schemas.microsoft.com/office/powerpoint/2010/main" val="6730167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529509" y="0"/>
            <a:ext cx="5132982" cy="6858000"/>
          </a:xfrm>
          <a:prstGeom prst="rect">
            <a:avLst/>
          </a:prstGeom>
        </p:spPr>
      </p:pic>
    </p:spTree>
    <p:extLst>
      <p:ext uri="{BB962C8B-B14F-4D97-AF65-F5344CB8AC3E}">
        <p14:creationId xmlns:p14="http://schemas.microsoft.com/office/powerpoint/2010/main" val="5963669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618376" y="0"/>
            <a:ext cx="4955249" cy="6858000"/>
          </a:xfrm>
          <a:prstGeom prst="rect">
            <a:avLst/>
          </a:prstGeom>
        </p:spPr>
      </p:pic>
    </p:spTree>
    <p:extLst>
      <p:ext uri="{BB962C8B-B14F-4D97-AF65-F5344CB8AC3E}">
        <p14:creationId xmlns:p14="http://schemas.microsoft.com/office/powerpoint/2010/main" val="8338539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a:latin typeface="Century Gothic" panose="020B0502020202020204" pitchFamily="34" charset="0"/>
              </a:rPr>
              <a:t>HATUA Development phase</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06038" y="3833668"/>
            <a:ext cx="3251662" cy="2438746"/>
          </a:xfrm>
        </p:spPr>
      </p:pic>
      <p:sp>
        <p:nvSpPr>
          <p:cNvPr id="7" name="Content Placeholder 2"/>
          <p:cNvSpPr txBox="1">
            <a:spLocks/>
          </p:cNvSpPr>
          <p:nvPr/>
        </p:nvSpPr>
        <p:spPr>
          <a:xfrm>
            <a:off x="4457700" y="1241277"/>
            <a:ext cx="7429500" cy="500726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tx2"/>
              </a:buClr>
              <a:buFont typeface="Arial"/>
              <a:buChar char="•"/>
              <a:defRPr sz="280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Clr>
                <a:schemeClr val="tx2"/>
              </a:buClr>
              <a:buFont typeface="Arial"/>
              <a:buChar char="•"/>
              <a:defRPr sz="240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Clr>
                <a:schemeClr val="tx2"/>
              </a:buClr>
              <a:buFont typeface="Arial"/>
              <a:buChar char="•"/>
              <a:defRPr sz="200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Clr>
                <a:schemeClr val="tx2"/>
              </a:buClr>
              <a:buFont typeface="Arial"/>
              <a:buChar char="•"/>
              <a:defRPr sz="180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Clr>
                <a:schemeClr val="tx2"/>
              </a:buClr>
              <a:buFont typeface="Arial"/>
              <a:buChar char="•"/>
              <a:defRPr sz="18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lvl="1"/>
            <a:r>
              <a:rPr lang="en-US" sz="2000" b="1" dirty="0">
                <a:latin typeface="Century Gothic" panose="020B0502020202020204" pitchFamily="34" charset="0"/>
              </a:rPr>
              <a:t>UK</a:t>
            </a:r>
          </a:p>
          <a:p>
            <a:pPr lvl="1"/>
            <a:r>
              <a:rPr lang="en-US" sz="2000" dirty="0" err="1">
                <a:latin typeface="Century Gothic" panose="020B0502020202020204" pitchFamily="34" charset="0"/>
              </a:rPr>
              <a:t>Benon</a:t>
            </a:r>
            <a:r>
              <a:rPr lang="en-US" sz="2000" dirty="0">
                <a:latin typeface="Century Gothic" panose="020B0502020202020204" pitchFamily="34" charset="0"/>
              </a:rPr>
              <a:t> </a:t>
            </a:r>
            <a:r>
              <a:rPr lang="en-US" sz="2000" dirty="0" err="1">
                <a:latin typeface="Century Gothic" panose="020B0502020202020204" pitchFamily="34" charset="0"/>
              </a:rPr>
              <a:t>Asiimwe</a:t>
            </a:r>
            <a:r>
              <a:rPr lang="en-US" sz="2000" dirty="0">
                <a:latin typeface="Century Gothic" panose="020B0502020202020204" pitchFamily="34" charset="0"/>
              </a:rPr>
              <a:t> visited Imperial College met with David </a:t>
            </a:r>
            <a:r>
              <a:rPr lang="en-US" sz="2000" dirty="0" err="1">
                <a:latin typeface="Century Gothic" panose="020B0502020202020204" pitchFamily="34" charset="0"/>
              </a:rPr>
              <a:t>Aanensen</a:t>
            </a:r>
            <a:r>
              <a:rPr lang="en-US" sz="2000" dirty="0">
                <a:latin typeface="Century Gothic" panose="020B0502020202020204" pitchFamily="34" charset="0"/>
              </a:rPr>
              <a:t> and team and and set up </a:t>
            </a:r>
            <a:r>
              <a:rPr lang="en-US" sz="2000" dirty="0" err="1">
                <a:latin typeface="Century Gothic" panose="020B0502020202020204" pitchFamily="34" charset="0"/>
              </a:rPr>
              <a:t>Epicollect</a:t>
            </a:r>
            <a:r>
              <a:rPr lang="en-US" sz="2000" dirty="0">
                <a:latin typeface="Century Gothic" panose="020B0502020202020204" pitchFamily="34" charset="0"/>
              </a:rPr>
              <a:t> survey project on mobile phones</a:t>
            </a:r>
          </a:p>
          <a:p>
            <a:pPr lvl="1"/>
            <a:r>
              <a:rPr lang="en-US" sz="2000" dirty="0">
                <a:latin typeface="Century Gothic" panose="020B0502020202020204" pitchFamily="34" charset="0"/>
              </a:rPr>
              <a:t>Mobile phones distributed to Uganda partners</a:t>
            </a:r>
          </a:p>
          <a:p>
            <a:pPr lvl="1"/>
            <a:endParaRPr lang="en-US" sz="2000" dirty="0">
              <a:latin typeface="Century Gothic" panose="020B0502020202020204" pitchFamily="34" charset="0"/>
            </a:endParaRPr>
          </a:p>
          <a:p>
            <a:pPr lvl="1"/>
            <a:r>
              <a:rPr lang="en-US" sz="2000" b="1" dirty="0">
                <a:latin typeface="Century Gothic" panose="020B0502020202020204" pitchFamily="34" charset="0"/>
              </a:rPr>
              <a:t>Uganda</a:t>
            </a:r>
          </a:p>
          <a:p>
            <a:pPr lvl="1"/>
            <a:r>
              <a:rPr lang="en-US" sz="2000" dirty="0">
                <a:latin typeface="Century Gothic" panose="020B0502020202020204" pitchFamily="34" charset="0"/>
              </a:rPr>
              <a:t>November 2017 trip to visit study hospitals in </a:t>
            </a:r>
            <a:r>
              <a:rPr lang="en-US" sz="2000" dirty="0" err="1">
                <a:latin typeface="Century Gothic" panose="020B0502020202020204" pitchFamily="34" charset="0"/>
              </a:rPr>
              <a:t>Isingiro</a:t>
            </a:r>
            <a:r>
              <a:rPr lang="en-US" sz="2000" dirty="0">
                <a:latin typeface="Century Gothic" panose="020B0502020202020204" pitchFamily="34" charset="0"/>
              </a:rPr>
              <a:t> district</a:t>
            </a:r>
          </a:p>
          <a:p>
            <a:pPr lvl="1"/>
            <a:r>
              <a:rPr lang="en-US" sz="2000" dirty="0">
                <a:latin typeface="Century Gothic" panose="020B0502020202020204" pitchFamily="34" charset="0"/>
              </a:rPr>
              <a:t>Meet staff introduce the project and invite them to participate</a:t>
            </a:r>
          </a:p>
          <a:p>
            <a:pPr lvl="1"/>
            <a:r>
              <a:rPr lang="en-US" sz="2000" dirty="0">
                <a:latin typeface="Century Gothic" panose="020B0502020202020204" pitchFamily="34" charset="0"/>
              </a:rPr>
              <a:t>Two level 3 hospitals, one level 4, one level 5 </a:t>
            </a:r>
          </a:p>
          <a:p>
            <a:pPr lvl="1"/>
            <a:r>
              <a:rPr lang="en-US" sz="2000" dirty="0" err="1">
                <a:latin typeface="Century Gothic" panose="020B0502020202020204" pitchFamily="34" charset="0"/>
              </a:rPr>
              <a:t>Makerere</a:t>
            </a:r>
            <a:r>
              <a:rPr lang="en-US" sz="2000" dirty="0">
                <a:latin typeface="Century Gothic" panose="020B0502020202020204" pitchFamily="34" charset="0"/>
              </a:rPr>
              <a:t> University, Micro Lab, Kampala and </a:t>
            </a:r>
            <a:r>
              <a:rPr lang="en-GB" sz="2000" dirty="0">
                <a:latin typeface="Century Gothic" panose="020B0502020202020204" pitchFamily="34" charset="0"/>
              </a:rPr>
              <a:t>UVRI-MRC, Entebbe</a:t>
            </a:r>
          </a:p>
          <a:p>
            <a:pPr lvl="1"/>
            <a:r>
              <a:rPr lang="en-GB" sz="2000" dirty="0">
                <a:latin typeface="Century Gothic" panose="020B0502020202020204" pitchFamily="34" charset="0"/>
              </a:rPr>
              <a:t>Refine research questions</a:t>
            </a:r>
          </a:p>
          <a:p>
            <a:pPr lvl="1"/>
            <a:r>
              <a:rPr lang="en-GB" sz="2000" b="1" dirty="0">
                <a:solidFill>
                  <a:schemeClr val="tx2"/>
                </a:solidFill>
                <a:latin typeface="Century Gothic" panose="020B0502020202020204" pitchFamily="34" charset="0"/>
              </a:rPr>
              <a:t>Focus on Urinary Tract Infections</a:t>
            </a:r>
            <a:endParaRPr lang="en-US" sz="2000" b="1" dirty="0">
              <a:solidFill>
                <a:schemeClr val="tx2"/>
              </a:solidFill>
              <a:latin typeface="Century Gothic" panose="020B0502020202020204" pitchFamily="34" charset="0"/>
            </a:endParaRPr>
          </a:p>
          <a:p>
            <a:pPr lvl="1"/>
            <a:endParaRPr lang="en-US" sz="1800"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0111" y="1330036"/>
            <a:ext cx="3843516" cy="2320752"/>
          </a:xfrm>
          <a:prstGeom prst="rect">
            <a:avLst/>
          </a:prstGeom>
        </p:spPr>
      </p:pic>
    </p:spTree>
    <p:extLst>
      <p:ext uri="{BB962C8B-B14F-4D97-AF65-F5344CB8AC3E}">
        <p14:creationId xmlns:p14="http://schemas.microsoft.com/office/powerpoint/2010/main" val="17466534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150700" y="0"/>
            <a:ext cx="5890601" cy="6858000"/>
          </a:xfrm>
          <a:prstGeom prst="rect">
            <a:avLst/>
          </a:prstGeom>
        </p:spPr>
      </p:pic>
    </p:spTree>
    <p:extLst>
      <p:ext uri="{BB962C8B-B14F-4D97-AF65-F5344CB8AC3E}">
        <p14:creationId xmlns:p14="http://schemas.microsoft.com/office/powerpoint/2010/main" val="1058136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498710" y="1776245"/>
            <a:ext cx="3773121" cy="5447645"/>
          </a:xfrm>
          <a:prstGeom prst="rect">
            <a:avLst/>
          </a:prstGeom>
        </p:spPr>
        <p:txBody>
          <a:bodyPr wrap="square">
            <a:spAutoFit/>
          </a:bodyPr>
          <a:lstStyle/>
          <a:p>
            <a:r>
              <a:rPr lang="en-GB" sz="1300" b="1" dirty="0">
                <a:solidFill>
                  <a:schemeClr val="tx2"/>
                </a:solidFill>
                <a:latin typeface="Century Gothic" panose="020B0502020202020204" pitchFamily="34" charset="0"/>
                <a:ea typeface="Arial" charset="0"/>
                <a:cs typeface="Arial" charset="0"/>
              </a:rPr>
              <a:t>Catholic University of Health and Allied Sciences (CUHAS)</a:t>
            </a:r>
          </a:p>
          <a:p>
            <a:r>
              <a:rPr lang="en-GB" sz="1300" dirty="0">
                <a:latin typeface="Century Gothic" panose="020B0502020202020204" pitchFamily="34" charset="0"/>
                <a:ea typeface="Arial" charset="0"/>
                <a:cs typeface="Arial" charset="0"/>
              </a:rPr>
              <a:t>Prof Stephen </a:t>
            </a:r>
            <a:r>
              <a:rPr lang="en-GB" sz="1300" dirty="0" err="1">
                <a:latin typeface="Century Gothic" panose="020B0502020202020204" pitchFamily="34" charset="0"/>
                <a:ea typeface="Arial" charset="0"/>
                <a:cs typeface="Arial" charset="0"/>
              </a:rPr>
              <a:t>Mshana</a:t>
            </a:r>
            <a:endParaRPr lang="en-GB" sz="1300" dirty="0">
              <a:latin typeface="Century Gothic" panose="020B0502020202020204" pitchFamily="34" charset="0"/>
              <a:ea typeface="Arial" charset="0"/>
              <a:cs typeface="Arial" charset="0"/>
            </a:endParaRPr>
          </a:p>
          <a:p>
            <a:r>
              <a:rPr lang="en-GB" sz="1300" dirty="0">
                <a:latin typeface="Century Gothic" panose="020B0502020202020204" pitchFamily="34" charset="0"/>
                <a:ea typeface="Arial" charset="0"/>
                <a:cs typeface="Arial" charset="0"/>
              </a:rPr>
              <a:t>Dr Joseph </a:t>
            </a:r>
            <a:r>
              <a:rPr lang="en-GB" sz="1300" dirty="0" err="1">
                <a:latin typeface="Century Gothic" panose="020B0502020202020204" pitchFamily="34" charset="0"/>
                <a:ea typeface="Arial" charset="0"/>
                <a:cs typeface="Arial" charset="0"/>
              </a:rPr>
              <a:t>Mwanga</a:t>
            </a:r>
            <a:r>
              <a:rPr lang="en-GB" sz="1300" dirty="0">
                <a:latin typeface="Century Gothic" panose="020B0502020202020204" pitchFamily="34" charset="0"/>
                <a:ea typeface="Arial" charset="0"/>
                <a:cs typeface="Arial" charset="0"/>
              </a:rPr>
              <a:t> </a:t>
            </a:r>
          </a:p>
          <a:p>
            <a:endParaRPr lang="en-GB" sz="1300" dirty="0">
              <a:solidFill>
                <a:schemeClr val="tx2"/>
              </a:solidFill>
              <a:latin typeface="Century Gothic" panose="020B0502020202020204" pitchFamily="34" charset="0"/>
              <a:ea typeface="Arial" charset="0"/>
              <a:cs typeface="Arial" charset="0"/>
            </a:endParaRPr>
          </a:p>
          <a:p>
            <a:r>
              <a:rPr lang="en-GB" sz="1300" b="1" dirty="0">
                <a:solidFill>
                  <a:schemeClr val="tx2"/>
                </a:solidFill>
                <a:latin typeface="Century Gothic" panose="020B0502020202020204" pitchFamily="34" charset="0"/>
                <a:ea typeface="Arial" charset="0"/>
                <a:cs typeface="Arial" charset="0"/>
              </a:rPr>
              <a:t>Kilimanjaro Clinical Research Institute (KCRI)</a:t>
            </a:r>
          </a:p>
          <a:p>
            <a:r>
              <a:rPr lang="en-GB" sz="1300" dirty="0">
                <a:latin typeface="Century Gothic" panose="020B0502020202020204" pitchFamily="34" charset="0"/>
                <a:ea typeface="Arial" charset="0"/>
                <a:cs typeface="Arial" charset="0"/>
              </a:rPr>
              <a:t>Prof </a:t>
            </a:r>
            <a:r>
              <a:rPr lang="en-GB" sz="1300" dirty="0" err="1">
                <a:latin typeface="Century Gothic" panose="020B0502020202020204" pitchFamily="34" charset="0"/>
                <a:ea typeface="Arial" charset="0"/>
                <a:cs typeface="Arial" charset="0"/>
              </a:rPr>
              <a:t>Blandina</a:t>
            </a:r>
            <a:r>
              <a:rPr lang="en-GB" sz="1300" dirty="0">
                <a:latin typeface="Century Gothic" panose="020B0502020202020204" pitchFamily="34" charset="0"/>
                <a:ea typeface="Arial" charset="0"/>
                <a:cs typeface="Arial" charset="0"/>
              </a:rPr>
              <a:t> </a:t>
            </a:r>
            <a:r>
              <a:rPr lang="en-GB" sz="1300" dirty="0" err="1">
                <a:latin typeface="Century Gothic" panose="020B0502020202020204" pitchFamily="34" charset="0"/>
                <a:ea typeface="Arial" charset="0"/>
                <a:cs typeface="Arial" charset="0"/>
              </a:rPr>
              <a:t>Mmbaga</a:t>
            </a:r>
            <a:endParaRPr lang="en-GB" sz="1300" b="1" dirty="0">
              <a:latin typeface="Century Gothic" panose="020B0502020202020204" pitchFamily="34" charset="0"/>
              <a:ea typeface="Arial" charset="0"/>
              <a:cs typeface="Arial" charset="0"/>
            </a:endParaRPr>
          </a:p>
          <a:p>
            <a:endParaRPr lang="en-GB" sz="1300" b="1" dirty="0">
              <a:solidFill>
                <a:schemeClr val="tx2"/>
              </a:solidFill>
              <a:latin typeface="Century Gothic" panose="020B0502020202020204" pitchFamily="34" charset="0"/>
              <a:ea typeface="Arial" charset="0"/>
              <a:cs typeface="Arial" charset="0"/>
            </a:endParaRPr>
          </a:p>
          <a:p>
            <a:r>
              <a:rPr lang="en-GB" sz="1300" b="1" dirty="0">
                <a:solidFill>
                  <a:schemeClr val="tx2"/>
                </a:solidFill>
                <a:latin typeface="Century Gothic" panose="020B0502020202020204" pitchFamily="34" charset="0"/>
                <a:ea typeface="Arial" charset="0"/>
                <a:cs typeface="Arial" charset="0"/>
              </a:rPr>
              <a:t>East African Health Research Commission (EAHRC) </a:t>
            </a:r>
          </a:p>
          <a:p>
            <a:r>
              <a:rPr lang="en-GB" sz="1300" dirty="0">
                <a:latin typeface="Century Gothic" panose="020B0502020202020204" pitchFamily="34" charset="0"/>
                <a:ea typeface="Arial" charset="0"/>
                <a:cs typeface="Arial" charset="0"/>
              </a:rPr>
              <a:t>Prof Gibson </a:t>
            </a:r>
            <a:r>
              <a:rPr lang="en-GB" sz="1300" dirty="0" err="1">
                <a:latin typeface="Century Gothic" panose="020B0502020202020204" pitchFamily="34" charset="0"/>
                <a:ea typeface="Arial" charset="0"/>
                <a:cs typeface="Arial" charset="0"/>
              </a:rPr>
              <a:t>Kibiki</a:t>
            </a:r>
            <a:endParaRPr lang="en-GB" sz="1300" dirty="0">
              <a:latin typeface="Century Gothic" panose="020B0502020202020204" pitchFamily="34" charset="0"/>
              <a:ea typeface="Arial" charset="0"/>
              <a:cs typeface="Arial" charset="0"/>
            </a:endParaRPr>
          </a:p>
          <a:p>
            <a:endParaRPr lang="en-GB" sz="1300" b="1" dirty="0">
              <a:solidFill>
                <a:schemeClr val="tx2"/>
              </a:solidFill>
              <a:latin typeface="Century Gothic" panose="020B0502020202020204" pitchFamily="34" charset="0"/>
              <a:ea typeface="Arial" charset="0"/>
              <a:cs typeface="Arial" charset="0"/>
            </a:endParaRPr>
          </a:p>
          <a:p>
            <a:r>
              <a:rPr lang="en-GB" sz="1300" b="1" dirty="0" err="1">
                <a:solidFill>
                  <a:schemeClr val="tx2"/>
                </a:solidFill>
                <a:latin typeface="Century Gothic" panose="020B0502020202020204" pitchFamily="34" charset="0"/>
                <a:ea typeface="Arial" charset="0"/>
                <a:cs typeface="Arial" charset="0"/>
              </a:rPr>
              <a:t>Makerere</a:t>
            </a:r>
            <a:r>
              <a:rPr lang="en-GB" sz="1300" b="1" dirty="0">
                <a:solidFill>
                  <a:schemeClr val="tx2"/>
                </a:solidFill>
                <a:latin typeface="Century Gothic" panose="020B0502020202020204" pitchFamily="34" charset="0"/>
                <a:ea typeface="Arial" charset="0"/>
                <a:cs typeface="Arial" charset="0"/>
              </a:rPr>
              <a:t> University </a:t>
            </a:r>
          </a:p>
          <a:p>
            <a:r>
              <a:rPr lang="en-GB" sz="1300" dirty="0">
                <a:latin typeface="Century Gothic" panose="020B0502020202020204" pitchFamily="34" charset="0"/>
                <a:ea typeface="Arial" charset="0"/>
                <a:cs typeface="Arial" charset="0"/>
              </a:rPr>
              <a:t>Prof Stella </a:t>
            </a:r>
            <a:r>
              <a:rPr lang="en-GB" sz="1300" dirty="0" err="1">
                <a:latin typeface="Century Gothic" panose="020B0502020202020204" pitchFamily="34" charset="0"/>
                <a:ea typeface="Arial" charset="0"/>
                <a:cs typeface="Arial" charset="0"/>
              </a:rPr>
              <a:t>Neema</a:t>
            </a:r>
            <a:r>
              <a:rPr lang="en-GB" sz="1300" dirty="0">
                <a:latin typeface="Century Gothic" panose="020B0502020202020204" pitchFamily="34" charset="0"/>
                <a:ea typeface="Arial" charset="0"/>
                <a:cs typeface="Arial" charset="0"/>
              </a:rPr>
              <a:t> </a:t>
            </a:r>
          </a:p>
          <a:p>
            <a:r>
              <a:rPr lang="en-GB" sz="1300" dirty="0">
                <a:latin typeface="Century Gothic" panose="020B0502020202020204" pitchFamily="34" charset="0"/>
                <a:ea typeface="Arial" charset="0"/>
                <a:cs typeface="Arial" charset="0"/>
              </a:rPr>
              <a:t>Prof </a:t>
            </a:r>
            <a:r>
              <a:rPr lang="en-GB" sz="1300" dirty="0" err="1">
                <a:latin typeface="Century Gothic" panose="020B0502020202020204" pitchFamily="34" charset="0"/>
                <a:ea typeface="Arial" charset="0"/>
                <a:cs typeface="Arial" charset="0"/>
              </a:rPr>
              <a:t>Benon</a:t>
            </a:r>
            <a:r>
              <a:rPr lang="en-GB" sz="1300" dirty="0">
                <a:latin typeface="Century Gothic" panose="020B0502020202020204" pitchFamily="34" charset="0"/>
                <a:ea typeface="Arial" charset="0"/>
                <a:cs typeface="Arial" charset="0"/>
              </a:rPr>
              <a:t> </a:t>
            </a:r>
            <a:r>
              <a:rPr lang="en-GB" sz="1300" dirty="0" err="1">
                <a:latin typeface="Century Gothic" panose="020B0502020202020204" pitchFamily="34" charset="0"/>
                <a:ea typeface="Arial" charset="0"/>
                <a:cs typeface="Arial" charset="0"/>
              </a:rPr>
              <a:t>Asiimwe</a:t>
            </a:r>
            <a:endParaRPr lang="en-GB" sz="1300" dirty="0">
              <a:latin typeface="Century Gothic" panose="020B0502020202020204" pitchFamily="34" charset="0"/>
              <a:ea typeface="Arial" charset="0"/>
              <a:cs typeface="Arial" charset="0"/>
            </a:endParaRPr>
          </a:p>
          <a:p>
            <a:r>
              <a:rPr lang="en-GB" sz="1300" dirty="0">
                <a:latin typeface="Century Gothic" panose="020B0502020202020204" pitchFamily="34" charset="0"/>
                <a:ea typeface="Arial" charset="0"/>
                <a:cs typeface="Arial" charset="0"/>
              </a:rPr>
              <a:t>	</a:t>
            </a:r>
          </a:p>
          <a:p>
            <a:r>
              <a:rPr lang="en-GB" sz="1300" b="1" dirty="0">
                <a:solidFill>
                  <a:schemeClr val="tx2"/>
                </a:solidFill>
                <a:latin typeface="Century Gothic" panose="020B0502020202020204" pitchFamily="34" charset="0"/>
                <a:ea typeface="Arial" charset="0"/>
                <a:cs typeface="Arial" charset="0"/>
              </a:rPr>
              <a:t>Uganda Virus Research Institute </a:t>
            </a:r>
            <a:r>
              <a:rPr lang="mr-IN" sz="1300" b="1" dirty="0">
                <a:solidFill>
                  <a:schemeClr val="tx2"/>
                </a:solidFill>
                <a:latin typeface="Century Gothic" panose="020B0502020202020204" pitchFamily="34" charset="0"/>
                <a:ea typeface="Arial" charset="0"/>
                <a:cs typeface="Arial" charset="0"/>
              </a:rPr>
              <a:t>–</a:t>
            </a:r>
            <a:r>
              <a:rPr lang="en-GB" sz="1300" b="1" dirty="0">
                <a:solidFill>
                  <a:schemeClr val="tx2"/>
                </a:solidFill>
                <a:latin typeface="Century Gothic" panose="020B0502020202020204" pitchFamily="34" charset="0"/>
                <a:ea typeface="Arial" charset="0"/>
                <a:cs typeface="Arial" charset="0"/>
              </a:rPr>
              <a:t> MRC (UVRI-MRC)</a:t>
            </a:r>
          </a:p>
          <a:p>
            <a:r>
              <a:rPr lang="en-GB" sz="1300" dirty="0">
                <a:latin typeface="Century Gothic" panose="020B0502020202020204" pitchFamily="34" charset="0"/>
                <a:ea typeface="Arial" charset="0"/>
                <a:cs typeface="Arial" charset="0"/>
              </a:rPr>
              <a:t>Prof Alison Elliot</a:t>
            </a:r>
          </a:p>
          <a:p>
            <a:endParaRPr lang="en-GB" sz="1300" b="1" dirty="0">
              <a:latin typeface="Century Gothic" panose="020B0502020202020204" pitchFamily="34" charset="0"/>
              <a:ea typeface="Arial" charset="0"/>
              <a:cs typeface="Arial" charset="0"/>
            </a:endParaRPr>
          </a:p>
          <a:p>
            <a:r>
              <a:rPr lang="en-GB" sz="1300" b="1" dirty="0">
                <a:solidFill>
                  <a:schemeClr val="tx2"/>
                </a:solidFill>
                <a:latin typeface="Century Gothic" panose="020B0502020202020204" pitchFamily="34" charset="0"/>
                <a:ea typeface="Arial" charset="0"/>
                <a:cs typeface="Arial" charset="0"/>
              </a:rPr>
              <a:t>Kenya Medical Research Institute (KEMRI)</a:t>
            </a:r>
          </a:p>
          <a:p>
            <a:r>
              <a:rPr lang="en-GB" sz="1300" dirty="0">
                <a:latin typeface="Century Gothic" panose="020B0502020202020204" pitchFamily="34" charset="0"/>
                <a:ea typeface="Arial" charset="0"/>
                <a:cs typeface="Arial" charset="0"/>
              </a:rPr>
              <a:t>Dr John </a:t>
            </a:r>
            <a:r>
              <a:rPr lang="en-GB" sz="1300" dirty="0" err="1">
                <a:latin typeface="Century Gothic" panose="020B0502020202020204" pitchFamily="34" charset="0"/>
                <a:ea typeface="Arial" charset="0"/>
                <a:cs typeface="Arial" charset="0"/>
              </a:rPr>
              <a:t>Kiiru</a:t>
            </a:r>
            <a:endParaRPr lang="en-GB" sz="1300" dirty="0">
              <a:latin typeface="Century Gothic" panose="020B0502020202020204" pitchFamily="34" charset="0"/>
              <a:ea typeface="Arial" charset="0"/>
              <a:cs typeface="Arial" charset="0"/>
            </a:endParaRPr>
          </a:p>
          <a:p>
            <a:r>
              <a:rPr lang="en-US" sz="1300" dirty="0" err="1">
                <a:latin typeface="Century Gothic" panose="020B0502020202020204" pitchFamily="34" charset="0"/>
                <a:ea typeface="Arial" charset="0"/>
                <a:cs typeface="Arial" charset="0"/>
              </a:rPr>
              <a:t>Dr</a:t>
            </a:r>
            <a:r>
              <a:rPr lang="en-US" sz="1300" dirty="0">
                <a:latin typeface="Century Gothic" panose="020B0502020202020204" pitchFamily="34" charset="0"/>
                <a:ea typeface="Arial" charset="0"/>
                <a:cs typeface="Arial" charset="0"/>
              </a:rPr>
              <a:t> </a:t>
            </a:r>
            <a:r>
              <a:rPr lang="en-US" sz="1300" dirty="0" err="1">
                <a:latin typeface="Century Gothic" panose="020B0502020202020204" pitchFamily="34" charset="0"/>
                <a:ea typeface="Arial" charset="0"/>
                <a:cs typeface="Arial" charset="0"/>
              </a:rPr>
              <a:t>Audia</a:t>
            </a:r>
            <a:r>
              <a:rPr lang="en-US" sz="1300" dirty="0">
                <a:latin typeface="Century Gothic" panose="020B0502020202020204" pitchFamily="34" charset="0"/>
                <a:ea typeface="Arial" charset="0"/>
                <a:cs typeface="Arial" charset="0"/>
              </a:rPr>
              <a:t> </a:t>
            </a:r>
            <a:r>
              <a:rPr lang="en-US" sz="1300" dirty="0" err="1">
                <a:latin typeface="Century Gothic" panose="020B0502020202020204" pitchFamily="34" charset="0"/>
                <a:ea typeface="Arial" charset="0"/>
                <a:cs typeface="Arial" charset="0"/>
              </a:rPr>
              <a:t>Atogo</a:t>
            </a:r>
            <a:endParaRPr lang="en-US" sz="1300" dirty="0">
              <a:latin typeface="Century Gothic" panose="020B0502020202020204" pitchFamily="34" charset="0"/>
              <a:ea typeface="Arial" charset="0"/>
              <a:cs typeface="Arial" charset="0"/>
            </a:endParaRPr>
          </a:p>
          <a:p>
            <a:r>
              <a:rPr lang="en-US" sz="1300" dirty="0" err="1">
                <a:latin typeface="Century Gothic" panose="020B0502020202020204" pitchFamily="34" charset="0"/>
                <a:ea typeface="Arial" charset="0"/>
                <a:cs typeface="Arial" charset="0"/>
              </a:rPr>
              <a:t>Dr</a:t>
            </a:r>
            <a:r>
              <a:rPr lang="en-US" sz="1300" dirty="0">
                <a:latin typeface="Century Gothic" panose="020B0502020202020204" pitchFamily="34" charset="0"/>
                <a:ea typeface="Arial" charset="0"/>
                <a:cs typeface="Arial" charset="0"/>
              </a:rPr>
              <a:t> Suleiman </a:t>
            </a:r>
            <a:r>
              <a:rPr lang="en-US" sz="1300" dirty="0" err="1">
                <a:latin typeface="Century Gothic" panose="020B0502020202020204" pitchFamily="34" charset="0"/>
                <a:ea typeface="Arial" charset="0"/>
                <a:cs typeface="Arial" charset="0"/>
              </a:rPr>
              <a:t>Saidi</a:t>
            </a:r>
            <a:endParaRPr lang="en-US" sz="1300" dirty="0">
              <a:latin typeface="Century Gothic" panose="020B0502020202020204" pitchFamily="34" charset="0"/>
              <a:ea typeface="Arial" charset="0"/>
              <a:cs typeface="Arial" charset="0"/>
            </a:endParaRPr>
          </a:p>
          <a:p>
            <a:endParaRPr lang="en-US" sz="1200" dirty="0">
              <a:latin typeface="Arial" charset="0"/>
              <a:ea typeface="Arial" charset="0"/>
              <a:cs typeface="Arial" charset="0"/>
            </a:endParaRPr>
          </a:p>
          <a:p>
            <a:endParaRPr lang="en-GB" sz="1200" b="1" dirty="0">
              <a:latin typeface="Arial" charset="0"/>
              <a:ea typeface="Arial" charset="0"/>
              <a:cs typeface="Arial" charset="0"/>
            </a:endParaRPr>
          </a:p>
          <a:p>
            <a:endParaRPr lang="en-US" sz="1200" dirty="0">
              <a:latin typeface="Arial" charset="0"/>
              <a:ea typeface="Arial" charset="0"/>
              <a:cs typeface="Arial" charset="0"/>
            </a:endParaRPr>
          </a:p>
        </p:txBody>
      </p:sp>
      <p:sp>
        <p:nvSpPr>
          <p:cNvPr id="5" name="Rectangle 4"/>
          <p:cNvSpPr/>
          <p:nvPr/>
        </p:nvSpPr>
        <p:spPr>
          <a:xfrm>
            <a:off x="7596623" y="1803359"/>
            <a:ext cx="3499745" cy="4093428"/>
          </a:xfrm>
          <a:prstGeom prst="rect">
            <a:avLst/>
          </a:prstGeom>
        </p:spPr>
        <p:txBody>
          <a:bodyPr wrap="square">
            <a:spAutoFit/>
          </a:bodyPr>
          <a:lstStyle/>
          <a:p>
            <a:r>
              <a:rPr lang="en-GB" sz="1300" b="1" dirty="0">
                <a:solidFill>
                  <a:schemeClr val="tx2"/>
                </a:solidFill>
                <a:latin typeface="Century Gothic" panose="020B0502020202020204" pitchFamily="34" charset="0"/>
                <a:ea typeface="Arial" charset="0"/>
                <a:cs typeface="Arial" charset="0"/>
              </a:rPr>
              <a:t>University of St Andrews</a:t>
            </a:r>
          </a:p>
          <a:p>
            <a:r>
              <a:rPr lang="en-GB" sz="1300" i="1" dirty="0">
                <a:latin typeface="Century Gothic" panose="020B0502020202020204" pitchFamily="34" charset="0"/>
                <a:ea typeface="Arial" charset="0"/>
                <a:cs typeface="Arial" charset="0"/>
              </a:rPr>
              <a:t>School of Medicine</a:t>
            </a:r>
          </a:p>
          <a:p>
            <a:r>
              <a:rPr lang="en-GB" sz="1300" dirty="0">
                <a:latin typeface="Century Gothic" panose="020B0502020202020204" pitchFamily="34" charset="0"/>
                <a:ea typeface="Arial" charset="0"/>
                <a:cs typeface="Arial" charset="0"/>
              </a:rPr>
              <a:t>Dr Wilber </a:t>
            </a:r>
            <a:r>
              <a:rPr lang="en-GB" sz="1300" dirty="0" err="1">
                <a:latin typeface="Century Gothic" panose="020B0502020202020204" pitchFamily="34" charset="0"/>
                <a:ea typeface="Arial" charset="0"/>
                <a:cs typeface="Arial" charset="0"/>
              </a:rPr>
              <a:t>Sabiiti</a:t>
            </a:r>
            <a:endParaRPr lang="en-GB" sz="1300" dirty="0">
              <a:latin typeface="Century Gothic" panose="020B0502020202020204" pitchFamily="34" charset="0"/>
              <a:ea typeface="Arial" charset="0"/>
              <a:cs typeface="Arial" charset="0"/>
            </a:endParaRPr>
          </a:p>
          <a:p>
            <a:r>
              <a:rPr lang="en-GB" sz="1300" dirty="0">
                <a:latin typeface="Century Gothic" panose="020B0502020202020204" pitchFamily="34" charset="0"/>
                <a:ea typeface="Arial" charset="0"/>
                <a:cs typeface="Arial" charset="0"/>
              </a:rPr>
              <a:t>Prof Stephen Gillespie</a:t>
            </a:r>
          </a:p>
          <a:p>
            <a:r>
              <a:rPr lang="en-GB" sz="1300" dirty="0">
                <a:latin typeface="Century Gothic" panose="020B0502020202020204" pitchFamily="34" charset="0"/>
                <a:ea typeface="Arial" charset="0"/>
                <a:cs typeface="Arial" charset="0"/>
              </a:rPr>
              <a:t>Dr Derek Sloan</a:t>
            </a:r>
          </a:p>
          <a:p>
            <a:r>
              <a:rPr lang="en-GB" sz="1300" i="1" dirty="0">
                <a:latin typeface="Century Gothic" panose="020B0502020202020204" pitchFamily="34" charset="0"/>
                <a:ea typeface="Arial" charset="0"/>
                <a:cs typeface="Arial" charset="0"/>
              </a:rPr>
              <a:t>School of Geography </a:t>
            </a:r>
          </a:p>
          <a:p>
            <a:r>
              <a:rPr lang="en-GB" sz="1300" dirty="0">
                <a:latin typeface="Century Gothic" panose="020B0502020202020204" pitchFamily="34" charset="0"/>
                <a:ea typeface="Arial" charset="0"/>
                <a:cs typeface="Arial" charset="0"/>
              </a:rPr>
              <a:t>Dr Mike </a:t>
            </a:r>
            <a:r>
              <a:rPr lang="en-GB" sz="1300" dirty="0" err="1">
                <a:latin typeface="Century Gothic" panose="020B0502020202020204" pitchFamily="34" charset="0"/>
                <a:ea typeface="Arial" charset="0"/>
                <a:cs typeface="Arial" charset="0"/>
              </a:rPr>
              <a:t>Kesby</a:t>
            </a:r>
            <a:endParaRPr lang="en-GB" sz="1300" dirty="0">
              <a:latin typeface="Century Gothic" panose="020B0502020202020204" pitchFamily="34" charset="0"/>
              <a:ea typeface="Arial" charset="0"/>
              <a:cs typeface="Arial" charset="0"/>
            </a:endParaRPr>
          </a:p>
          <a:p>
            <a:r>
              <a:rPr lang="en-GB" sz="1300" dirty="0">
                <a:latin typeface="Century Gothic" panose="020B0502020202020204" pitchFamily="34" charset="0"/>
                <a:ea typeface="Arial" charset="0"/>
                <a:cs typeface="Arial" charset="0"/>
              </a:rPr>
              <a:t>Dr Katherine Keenan</a:t>
            </a:r>
          </a:p>
          <a:p>
            <a:r>
              <a:rPr lang="en-GB" sz="1300" i="1" dirty="0">
                <a:latin typeface="Century Gothic" panose="020B0502020202020204" pitchFamily="34" charset="0"/>
                <a:ea typeface="Arial" charset="0"/>
                <a:cs typeface="Arial" charset="0"/>
              </a:rPr>
              <a:t>School of Mathematics and Statistics</a:t>
            </a:r>
          </a:p>
          <a:p>
            <a:r>
              <a:rPr lang="en-GB" sz="1300" dirty="0">
                <a:latin typeface="Century Gothic" panose="020B0502020202020204" pitchFamily="34" charset="0"/>
                <a:ea typeface="Arial" charset="0"/>
                <a:cs typeface="Arial" charset="0"/>
              </a:rPr>
              <a:t>Prof Andy Lynch</a:t>
            </a:r>
          </a:p>
          <a:p>
            <a:r>
              <a:rPr lang="en-GB" sz="1300" i="1" dirty="0">
                <a:latin typeface="Century Gothic" panose="020B0502020202020204" pitchFamily="34" charset="0"/>
                <a:ea typeface="Arial" charset="0"/>
                <a:cs typeface="Arial" charset="0"/>
              </a:rPr>
              <a:t>School of Biology</a:t>
            </a:r>
          </a:p>
          <a:p>
            <a:r>
              <a:rPr lang="en-GB" sz="1300" dirty="0">
                <a:latin typeface="Century Gothic" panose="020B0502020202020204" pitchFamily="34" charset="0"/>
                <a:ea typeface="Arial" charset="0"/>
                <a:cs typeface="Arial" charset="0"/>
              </a:rPr>
              <a:t>Dr Anne Smith</a:t>
            </a:r>
          </a:p>
          <a:p>
            <a:endParaRPr lang="en-GB" sz="1300" b="1" dirty="0">
              <a:solidFill>
                <a:schemeClr val="tx2"/>
              </a:solidFill>
              <a:latin typeface="Century Gothic" panose="020B0502020202020204" pitchFamily="34" charset="0"/>
              <a:ea typeface="Arial" charset="0"/>
              <a:cs typeface="Arial" charset="0"/>
            </a:endParaRPr>
          </a:p>
          <a:p>
            <a:r>
              <a:rPr lang="en-GB" sz="1300" b="1" dirty="0">
                <a:solidFill>
                  <a:schemeClr val="tx2"/>
                </a:solidFill>
                <a:latin typeface="Century Gothic" panose="020B0502020202020204" pitchFamily="34" charset="0"/>
                <a:ea typeface="Arial" charset="0"/>
                <a:cs typeface="Arial" charset="0"/>
              </a:rPr>
              <a:t>Sanger Institute</a:t>
            </a:r>
          </a:p>
          <a:p>
            <a:r>
              <a:rPr lang="en-GB" sz="1300" dirty="0">
                <a:latin typeface="Century Gothic" panose="020B0502020202020204" pitchFamily="34" charset="0"/>
                <a:ea typeface="Arial" charset="0"/>
                <a:cs typeface="Arial" charset="0"/>
              </a:rPr>
              <a:t>Centre for Pathogen Genome Surveillance</a:t>
            </a:r>
          </a:p>
          <a:p>
            <a:r>
              <a:rPr lang="en-GB" sz="1300" dirty="0">
                <a:latin typeface="Century Gothic" panose="020B0502020202020204" pitchFamily="34" charset="0"/>
                <a:ea typeface="Arial" charset="0"/>
                <a:cs typeface="Arial" charset="0"/>
              </a:rPr>
              <a:t>Prof David </a:t>
            </a:r>
            <a:r>
              <a:rPr lang="en-GB" sz="1300" dirty="0" err="1">
                <a:latin typeface="Century Gothic" panose="020B0502020202020204" pitchFamily="34" charset="0"/>
                <a:ea typeface="Arial" charset="0"/>
                <a:cs typeface="Arial" charset="0"/>
              </a:rPr>
              <a:t>Aanensen</a:t>
            </a:r>
            <a:endParaRPr lang="en-GB" sz="1300" dirty="0">
              <a:latin typeface="Century Gothic" panose="020B0502020202020204" pitchFamily="34" charset="0"/>
              <a:ea typeface="Arial" charset="0"/>
              <a:cs typeface="Arial" charset="0"/>
            </a:endParaRPr>
          </a:p>
          <a:p>
            <a:endParaRPr lang="en-GB" sz="1300" dirty="0">
              <a:latin typeface="Century Gothic" panose="020B0502020202020204" pitchFamily="34" charset="0"/>
              <a:ea typeface="Arial" charset="0"/>
              <a:cs typeface="Arial" charset="0"/>
            </a:endParaRPr>
          </a:p>
          <a:p>
            <a:r>
              <a:rPr lang="en-GB" sz="1300" b="1" dirty="0">
                <a:solidFill>
                  <a:schemeClr val="tx2"/>
                </a:solidFill>
                <a:latin typeface="Century Gothic" panose="020B0502020202020204" pitchFamily="34" charset="0"/>
                <a:ea typeface="Arial" charset="0"/>
                <a:cs typeface="Arial" charset="0"/>
              </a:rPr>
              <a:t>Brigham and Women's Hospital, Boston</a:t>
            </a:r>
            <a:endParaRPr lang="en-GB" sz="1300" b="1" dirty="0">
              <a:latin typeface="Century Gothic" panose="020B0502020202020204" pitchFamily="34" charset="0"/>
              <a:ea typeface="Arial" charset="0"/>
              <a:cs typeface="Arial" charset="0"/>
            </a:endParaRPr>
          </a:p>
          <a:p>
            <a:r>
              <a:rPr lang="en-GB" sz="1300" dirty="0">
                <a:latin typeface="Century Gothic" panose="020B0502020202020204" pitchFamily="34" charset="0"/>
                <a:ea typeface="Arial" charset="0"/>
                <a:cs typeface="Arial" charset="0"/>
              </a:rPr>
              <a:t>Dr John </a:t>
            </a:r>
            <a:r>
              <a:rPr lang="en-GB" sz="1300" dirty="0" err="1">
                <a:latin typeface="Century Gothic" panose="020B0502020202020204" pitchFamily="34" charset="0"/>
                <a:ea typeface="Arial" charset="0"/>
                <a:cs typeface="Arial" charset="0"/>
              </a:rPr>
              <a:t>Stelling</a:t>
            </a:r>
            <a:endParaRPr lang="en-GB" sz="1300" dirty="0">
              <a:latin typeface="Century Gothic" panose="020B0502020202020204" pitchFamily="34" charset="0"/>
              <a:ea typeface="Arial" charset="0"/>
              <a:cs typeface="Arial" charset="0"/>
            </a:endParaRPr>
          </a:p>
        </p:txBody>
      </p:sp>
      <p:pic>
        <p:nvPicPr>
          <p:cNvPr id="7" name="Picture 6" descr="StA.jpe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330170" y="1891322"/>
            <a:ext cx="1166111" cy="368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imgEffect>
                  </a14:imgLayer>
                </a14:imgProps>
              </a:ext>
            </a:extLst>
          </a:blip>
          <a:stretch>
            <a:fillRect/>
          </a:stretch>
        </p:blipFill>
        <p:spPr>
          <a:xfrm>
            <a:off x="1519849" y="5456666"/>
            <a:ext cx="701675" cy="692641"/>
          </a:xfrm>
          <a:prstGeom prst="rect">
            <a:avLst/>
          </a:prstGeom>
        </p:spPr>
      </p:pic>
      <p:pic>
        <p:nvPicPr>
          <p:cNvPr id="9" name="Picture 8"/>
          <p:cNvPicPr>
            <a:picLocks noChangeAspect="1"/>
          </p:cNvPicPr>
          <p:nvPr/>
        </p:nvPicPr>
        <p:blipFill rotWithShape="1">
          <a:blip r:embed="rId5"/>
          <a:srcRect l="3524" t="15657" r="9858" b="16260"/>
          <a:stretch/>
        </p:blipFill>
        <p:spPr>
          <a:xfrm>
            <a:off x="1278413" y="4597224"/>
            <a:ext cx="1121720" cy="660400"/>
          </a:xfrm>
          <a:prstGeom prst="rect">
            <a:avLst/>
          </a:prstGeom>
        </p:spPr>
      </p:pic>
      <p:pic>
        <p:nvPicPr>
          <p:cNvPr id="10" name="Picture 9"/>
          <p:cNvPicPr>
            <a:picLocks noChangeAspect="1"/>
          </p:cNvPicPr>
          <p:nvPr/>
        </p:nvPicPr>
        <p:blipFill>
          <a:blip r:embed="rId6"/>
          <a:stretch>
            <a:fillRect/>
          </a:stretch>
        </p:blipFill>
        <p:spPr>
          <a:xfrm>
            <a:off x="1522447" y="3883173"/>
            <a:ext cx="699077" cy="699077"/>
          </a:xfrm>
          <a:prstGeom prst="rect">
            <a:avLst/>
          </a:prstGeom>
        </p:spPr>
      </p:pic>
      <p:pic>
        <p:nvPicPr>
          <p:cNvPr id="11" name="Picture 10"/>
          <p:cNvPicPr>
            <a:picLocks noChangeAspect="1"/>
          </p:cNvPicPr>
          <p:nvPr/>
        </p:nvPicPr>
        <p:blipFill>
          <a:blip r:embed="rId7"/>
          <a:stretch>
            <a:fillRect/>
          </a:stretch>
        </p:blipFill>
        <p:spPr>
          <a:xfrm>
            <a:off x="1571673" y="1748092"/>
            <a:ext cx="723494" cy="723494"/>
          </a:xfrm>
          <a:prstGeom prst="rect">
            <a:avLst/>
          </a:prstGeom>
        </p:spPr>
      </p:pic>
      <p:pic>
        <p:nvPicPr>
          <p:cNvPr id="12" name="Picture 11"/>
          <p:cNvPicPr>
            <a:picLocks noChangeAspect="1"/>
          </p:cNvPicPr>
          <p:nvPr/>
        </p:nvPicPr>
        <p:blipFill>
          <a:blip r:embed="rId8"/>
          <a:stretch>
            <a:fillRect/>
          </a:stretch>
        </p:blipFill>
        <p:spPr>
          <a:xfrm>
            <a:off x="1621363" y="3138602"/>
            <a:ext cx="542895" cy="615512"/>
          </a:xfrm>
          <a:prstGeom prst="rect">
            <a:avLst/>
          </a:prstGeom>
        </p:spPr>
      </p:pic>
      <p:pic>
        <p:nvPicPr>
          <p:cNvPr id="13" name="Picture 12"/>
          <p:cNvPicPr>
            <a:picLocks noChangeAspect="1"/>
          </p:cNvPicPr>
          <p:nvPr/>
        </p:nvPicPr>
        <p:blipFill>
          <a:blip r:embed="rId9"/>
          <a:stretch>
            <a:fillRect/>
          </a:stretch>
        </p:blipFill>
        <p:spPr>
          <a:xfrm>
            <a:off x="6705458" y="4957886"/>
            <a:ext cx="495300" cy="578644"/>
          </a:xfrm>
          <a:prstGeom prst="rect">
            <a:avLst/>
          </a:prstGeom>
        </p:spPr>
      </p:pic>
      <p:pic>
        <p:nvPicPr>
          <p:cNvPr id="15" name="Picture 14"/>
          <p:cNvPicPr>
            <a:picLocks noChangeAspect="1"/>
          </p:cNvPicPr>
          <p:nvPr/>
        </p:nvPicPr>
        <p:blipFill rotWithShape="1">
          <a:blip r:embed="rId10"/>
          <a:srcRect t="30000" b="31330"/>
          <a:stretch/>
        </p:blipFill>
        <p:spPr>
          <a:xfrm>
            <a:off x="1278413" y="2541759"/>
            <a:ext cx="1187144" cy="459068"/>
          </a:xfrm>
          <a:prstGeom prst="rect">
            <a:avLst/>
          </a:prstGeom>
        </p:spPr>
      </p:pic>
      <p:pic>
        <p:nvPicPr>
          <p:cNvPr id="16" name="Picture 15"/>
          <p:cNvPicPr>
            <a:picLocks noChangeAspect="1"/>
          </p:cNvPicPr>
          <p:nvPr/>
        </p:nvPicPr>
        <p:blipFill>
          <a:blip r:embed="rId11"/>
          <a:stretch>
            <a:fillRect/>
          </a:stretch>
        </p:blipFill>
        <p:spPr>
          <a:xfrm>
            <a:off x="6410231" y="4218650"/>
            <a:ext cx="1005986" cy="344084"/>
          </a:xfrm>
          <a:prstGeom prst="rect">
            <a:avLst/>
          </a:prstGeom>
        </p:spPr>
      </p:pic>
      <p:sp>
        <p:nvSpPr>
          <p:cNvPr id="17" name="Title 2"/>
          <p:cNvSpPr txBox="1">
            <a:spLocks/>
          </p:cNvSpPr>
          <p:nvPr/>
        </p:nvSpPr>
        <p:spPr>
          <a:xfrm>
            <a:off x="1721724" y="328586"/>
            <a:ext cx="8543925" cy="1077020"/>
          </a:xfrm>
          <a:prstGeom prst="rect">
            <a:avLst/>
          </a:prstGeom>
        </p:spPr>
        <p:txBody>
          <a:bodyPr vert="horz" lIns="74295" tIns="37148" rIns="74295" bIns="37148" rtlCol="0" anchor="ctr">
            <a:normAutofit/>
          </a:bodyPr>
          <a:lstStyle>
            <a:lvl1pPr algn="ctr" defTabSz="914400" rtl="0" eaLnBrk="1" latinLnBrk="0" hangingPunct="1">
              <a:lnSpc>
                <a:spcPct val="90000"/>
              </a:lnSpc>
              <a:spcBef>
                <a:spcPct val="0"/>
              </a:spcBef>
              <a:buNone/>
              <a:defRPr sz="4400" kern="1200">
                <a:solidFill>
                  <a:schemeClr val="tx2"/>
                </a:solidFill>
                <a:latin typeface="Arial" charset="0"/>
                <a:ea typeface="Arial" charset="0"/>
                <a:cs typeface="Arial" charset="0"/>
              </a:defRPr>
            </a:lvl1pPr>
          </a:lstStyle>
          <a:p>
            <a:r>
              <a:rPr lang="en-US" sz="2800" b="1" dirty="0">
                <a:latin typeface="Century Gothic" panose="020B0502020202020204" pitchFamily="34" charset="0"/>
              </a:rPr>
              <a:t>HATUA is the result of a team effort</a:t>
            </a:r>
          </a:p>
        </p:txBody>
      </p:sp>
      <p:pic>
        <p:nvPicPr>
          <p:cNvPr id="18" name="Picture 17"/>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315796" y="6156204"/>
            <a:ext cx="1123940" cy="553582"/>
          </a:xfrm>
          <a:prstGeom prst="rect">
            <a:avLst/>
          </a:prstGeom>
        </p:spPr>
      </p:pic>
      <p:pic>
        <p:nvPicPr>
          <p:cNvPr id="19" name="Picture 1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620089" y="6237846"/>
            <a:ext cx="1089095" cy="471941"/>
          </a:xfrm>
          <a:prstGeom prst="rect">
            <a:avLst/>
          </a:prstGeom>
        </p:spPr>
      </p:pic>
      <p:pic>
        <p:nvPicPr>
          <p:cNvPr id="20" name="Picture 19"/>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877009" y="6080379"/>
            <a:ext cx="1411506" cy="687605"/>
          </a:xfrm>
          <a:prstGeom prst="rect">
            <a:avLst/>
          </a:prstGeom>
        </p:spPr>
      </p:pic>
    </p:spTree>
    <p:extLst>
      <p:ext uri="{BB962C8B-B14F-4D97-AF65-F5344CB8AC3E}">
        <p14:creationId xmlns:p14="http://schemas.microsoft.com/office/powerpoint/2010/main" val="17429948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a:latin typeface="Century Gothic" panose="020B0502020202020204" pitchFamily="34" charset="0"/>
              </a:rPr>
              <a:t>HATUA pilot work </a:t>
            </a:r>
          </a:p>
        </p:txBody>
      </p:sp>
      <p:sp>
        <p:nvSpPr>
          <p:cNvPr id="4" name="Content Placeholder 3"/>
          <p:cNvSpPr>
            <a:spLocks noGrp="1"/>
          </p:cNvSpPr>
          <p:nvPr>
            <p:ph idx="1"/>
          </p:nvPr>
        </p:nvSpPr>
        <p:spPr>
          <a:xfrm>
            <a:off x="5314122" y="1486412"/>
            <a:ext cx="6634862" cy="4929136"/>
          </a:xfrm>
        </p:spPr>
        <p:txBody>
          <a:bodyPr>
            <a:noAutofit/>
          </a:bodyPr>
          <a:lstStyle/>
          <a:p>
            <a:r>
              <a:rPr lang="en-US" sz="1800" dirty="0" err="1">
                <a:latin typeface="Century Gothic" panose="020B0502020202020204" pitchFamily="34" charset="0"/>
              </a:rPr>
              <a:t>Benon</a:t>
            </a:r>
            <a:r>
              <a:rPr lang="en-US" sz="1800" dirty="0">
                <a:latin typeface="Century Gothic" panose="020B0502020202020204" pitchFamily="34" charset="0"/>
              </a:rPr>
              <a:t> </a:t>
            </a:r>
            <a:r>
              <a:rPr lang="en-US" sz="1800" dirty="0" err="1">
                <a:latin typeface="Century Gothic" panose="020B0502020202020204" pitchFamily="34" charset="0"/>
              </a:rPr>
              <a:t>Asiimwe</a:t>
            </a:r>
            <a:r>
              <a:rPr lang="en-US" sz="1800" dirty="0">
                <a:latin typeface="Century Gothic" panose="020B0502020202020204" pitchFamily="34" charset="0"/>
              </a:rPr>
              <a:t> and John </a:t>
            </a:r>
            <a:r>
              <a:rPr lang="en-US" sz="1800" dirty="0" err="1">
                <a:latin typeface="Century Gothic" panose="020B0502020202020204" pitchFamily="34" charset="0"/>
              </a:rPr>
              <a:t>Kiiru</a:t>
            </a:r>
            <a:r>
              <a:rPr lang="en-US" sz="1800" dirty="0">
                <a:latin typeface="Century Gothic" panose="020B0502020202020204" pitchFamily="34" charset="0"/>
              </a:rPr>
              <a:t>, Wilber </a:t>
            </a:r>
            <a:r>
              <a:rPr lang="en-US" sz="1800" dirty="0" err="1">
                <a:latin typeface="Century Gothic" panose="020B0502020202020204" pitchFamily="34" charset="0"/>
              </a:rPr>
              <a:t>Sabiiti</a:t>
            </a:r>
            <a:r>
              <a:rPr lang="en-US" sz="1800" dirty="0">
                <a:latin typeface="Century Gothic" panose="020B0502020202020204" pitchFamily="34" charset="0"/>
              </a:rPr>
              <a:t> and Derek Sloan</a:t>
            </a:r>
          </a:p>
          <a:p>
            <a:r>
              <a:rPr lang="en-US" sz="1800" dirty="0">
                <a:latin typeface="Century Gothic" panose="020B0502020202020204" pitchFamily="34" charset="0"/>
              </a:rPr>
              <a:t>Recruitment of 118 patients with symptoms of UTIs</a:t>
            </a:r>
          </a:p>
          <a:p>
            <a:r>
              <a:rPr lang="en-US" sz="1800" dirty="0">
                <a:latin typeface="Century Gothic" panose="020B0502020202020204" pitchFamily="34" charset="0"/>
              </a:rPr>
              <a:t>Urine samples</a:t>
            </a:r>
          </a:p>
          <a:p>
            <a:r>
              <a:rPr lang="en-US" sz="1800" dirty="0">
                <a:latin typeface="Century Gothic" panose="020B0502020202020204" pitchFamily="34" charset="0"/>
              </a:rPr>
              <a:t>Culture and Antibiotic Sensitivity Testing</a:t>
            </a:r>
          </a:p>
          <a:p>
            <a:pPr lvl="1"/>
            <a:r>
              <a:rPr lang="en-US" sz="1600" dirty="0" err="1">
                <a:latin typeface="Century Gothic" panose="020B0502020202020204" pitchFamily="34" charset="0"/>
              </a:rPr>
              <a:t>Mabarara</a:t>
            </a:r>
            <a:r>
              <a:rPr lang="en-US" sz="1600" dirty="0">
                <a:latin typeface="Century Gothic" panose="020B0502020202020204" pitchFamily="34" charset="0"/>
              </a:rPr>
              <a:t> University</a:t>
            </a:r>
          </a:p>
          <a:p>
            <a:r>
              <a:rPr lang="en-US" sz="1800" dirty="0">
                <a:latin typeface="Century Gothic" panose="020B0502020202020204" pitchFamily="34" charset="0"/>
              </a:rPr>
              <a:t>Patient questionnaire</a:t>
            </a:r>
          </a:p>
          <a:p>
            <a:pPr lvl="1"/>
            <a:r>
              <a:rPr lang="en-US" sz="1600" dirty="0">
                <a:latin typeface="Century Gothic" panose="020B0502020202020204" pitchFamily="34" charset="0"/>
              </a:rPr>
              <a:t>Health seeking behavior</a:t>
            </a:r>
          </a:p>
          <a:p>
            <a:pPr lvl="1"/>
            <a:r>
              <a:rPr lang="en-US" sz="1600" dirty="0">
                <a:latin typeface="Century Gothic" panose="020B0502020202020204" pitchFamily="34" charset="0"/>
              </a:rPr>
              <a:t>Antibiotic behavior</a:t>
            </a:r>
          </a:p>
          <a:p>
            <a:r>
              <a:rPr lang="en-US" sz="1800" dirty="0">
                <a:latin typeface="Century Gothic" panose="020B0502020202020204" pitchFamily="34" charset="0"/>
              </a:rPr>
              <a:t>Health worker questionnaire</a:t>
            </a:r>
          </a:p>
          <a:p>
            <a:pPr lvl="1"/>
            <a:r>
              <a:rPr lang="en-US" sz="1600" dirty="0">
                <a:latin typeface="Century Gothic" panose="020B0502020202020204" pitchFamily="34" charset="0"/>
              </a:rPr>
              <a:t>Patient scenarios</a:t>
            </a:r>
          </a:p>
          <a:p>
            <a:r>
              <a:rPr lang="en-US" sz="1800" dirty="0">
                <a:latin typeface="Century Gothic" panose="020B0502020202020204" pitchFamily="34" charset="0"/>
              </a:rPr>
              <a:t>Follow up interviews of patients in community (33 patients)</a:t>
            </a:r>
          </a:p>
          <a:p>
            <a:pPr lvl="1"/>
            <a:r>
              <a:rPr lang="en-US" sz="1600" dirty="0">
                <a:latin typeface="Century Gothic" panose="020B0502020202020204" pitchFamily="34" charset="0"/>
              </a:rPr>
              <a:t>Social-economic and social-demographic data</a:t>
            </a:r>
          </a:p>
          <a:p>
            <a:r>
              <a:rPr lang="en-US" sz="1800" dirty="0">
                <a:latin typeface="Century Gothic" panose="020B0502020202020204" pitchFamily="34" charset="0"/>
              </a:rPr>
              <a:t>Stella </a:t>
            </a:r>
            <a:r>
              <a:rPr lang="en-US" sz="1800" dirty="0" err="1">
                <a:latin typeface="Century Gothic" panose="020B0502020202020204" pitchFamily="34" charset="0"/>
              </a:rPr>
              <a:t>Neema</a:t>
            </a:r>
            <a:r>
              <a:rPr lang="en-US" sz="1800" dirty="0">
                <a:latin typeface="Century Gothic" panose="020B0502020202020204" pitchFamily="34" charset="0"/>
              </a:rPr>
              <a:t> - Focus group discussion</a:t>
            </a:r>
          </a:p>
          <a:p>
            <a:endParaRPr lang="en-US" sz="1800"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1486412"/>
            <a:ext cx="4226398" cy="3169799"/>
          </a:xfrm>
          <a:prstGeom prst="rect">
            <a:avLst/>
          </a:prstGeom>
        </p:spPr>
      </p:pic>
    </p:spTree>
    <p:extLst>
      <p:ext uri="{BB962C8B-B14F-4D97-AF65-F5344CB8AC3E}">
        <p14:creationId xmlns:p14="http://schemas.microsoft.com/office/powerpoint/2010/main" val="20497565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7774" y="365128"/>
            <a:ext cx="11115425" cy="1209673"/>
          </a:xfrm>
        </p:spPr>
        <p:txBody>
          <a:bodyPr>
            <a:normAutofit/>
          </a:bodyPr>
          <a:lstStyle/>
          <a:p>
            <a:pPr algn="ctr"/>
            <a:r>
              <a:rPr lang="en-US" sz="2800" b="1" dirty="0">
                <a:latin typeface="Century Gothic" panose="020B0502020202020204" pitchFamily="34" charset="0"/>
              </a:rPr>
              <a:t>Urinary Tract Infection (UTI) patients in </a:t>
            </a:r>
            <a:r>
              <a:rPr lang="en-US" sz="2800" b="1" dirty="0" err="1">
                <a:latin typeface="Century Gothic" panose="020B0502020202020204" pitchFamily="34" charset="0"/>
              </a:rPr>
              <a:t>Isingiro</a:t>
            </a:r>
            <a:r>
              <a:rPr lang="en-US" sz="2800" b="1" dirty="0">
                <a:latin typeface="Century Gothic" panose="020B0502020202020204" pitchFamily="34" charset="0"/>
              </a:rPr>
              <a:t> District, Southern Uganda – the microbiology aspect</a:t>
            </a:r>
          </a:p>
        </p:txBody>
      </p:sp>
      <p:sp>
        <p:nvSpPr>
          <p:cNvPr id="3" name="Content Placeholder 2"/>
          <p:cNvSpPr>
            <a:spLocks noGrp="1"/>
          </p:cNvSpPr>
          <p:nvPr>
            <p:ph idx="1"/>
          </p:nvPr>
        </p:nvSpPr>
        <p:spPr>
          <a:xfrm>
            <a:off x="4925860" y="1825625"/>
            <a:ext cx="6601122" cy="4351338"/>
          </a:xfrm>
        </p:spPr>
        <p:txBody>
          <a:bodyPr>
            <a:noAutofit/>
          </a:bodyPr>
          <a:lstStyle/>
          <a:p>
            <a:pPr>
              <a:lnSpc>
                <a:spcPct val="100000"/>
              </a:lnSpc>
            </a:pPr>
            <a:r>
              <a:rPr lang="en-US" sz="2000" dirty="0">
                <a:latin typeface="Century Gothic" panose="020B0502020202020204" pitchFamily="34" charset="0"/>
              </a:rPr>
              <a:t>4 Hospitals</a:t>
            </a:r>
          </a:p>
          <a:p>
            <a:pPr>
              <a:lnSpc>
                <a:spcPct val="100000"/>
              </a:lnSpc>
            </a:pPr>
            <a:r>
              <a:rPr lang="en-US" sz="2000" dirty="0">
                <a:latin typeface="Century Gothic" panose="020B0502020202020204" pitchFamily="34" charset="0"/>
              </a:rPr>
              <a:t>118 patients recruited</a:t>
            </a:r>
          </a:p>
          <a:p>
            <a:pPr lvl="1">
              <a:lnSpc>
                <a:spcPct val="100000"/>
              </a:lnSpc>
            </a:pPr>
            <a:r>
              <a:rPr lang="en-US" sz="2000" dirty="0">
                <a:latin typeface="Century Gothic" panose="020B0502020202020204" pitchFamily="34" charset="0"/>
              </a:rPr>
              <a:t>109 confirmed positive</a:t>
            </a:r>
          </a:p>
          <a:p>
            <a:pPr>
              <a:lnSpc>
                <a:spcPct val="100000"/>
              </a:lnSpc>
            </a:pPr>
            <a:r>
              <a:rPr lang="en-US" sz="2000" i="1" dirty="0">
                <a:latin typeface="Century Gothic" panose="020B0502020202020204" pitchFamily="34" charset="0"/>
              </a:rPr>
              <a:t>E. coli</a:t>
            </a:r>
            <a:r>
              <a:rPr lang="en-US" sz="2000" dirty="0">
                <a:latin typeface="Century Gothic" panose="020B0502020202020204" pitchFamily="34" charset="0"/>
              </a:rPr>
              <a:t> and </a:t>
            </a:r>
            <a:r>
              <a:rPr lang="en-US" sz="2000" i="1" dirty="0">
                <a:latin typeface="Century Gothic" panose="020B0502020202020204" pitchFamily="34" charset="0"/>
              </a:rPr>
              <a:t>K. pneumoniae </a:t>
            </a:r>
            <a:r>
              <a:rPr lang="en-US" sz="2000" dirty="0">
                <a:latin typeface="Century Gothic" panose="020B0502020202020204" pitchFamily="34" charset="0"/>
              </a:rPr>
              <a:t>were confirmed as the main </a:t>
            </a:r>
            <a:r>
              <a:rPr lang="en-US" sz="2000" dirty="0" err="1">
                <a:latin typeface="Century Gothic" panose="020B0502020202020204" pitchFamily="34" charset="0"/>
              </a:rPr>
              <a:t>uropathogens</a:t>
            </a:r>
            <a:endParaRPr lang="en-US" sz="2000" dirty="0">
              <a:latin typeface="Century Gothic" panose="020B0502020202020204" pitchFamily="34" charset="0"/>
            </a:endParaRPr>
          </a:p>
          <a:p>
            <a:pPr lvl="1">
              <a:lnSpc>
                <a:spcPct val="100000"/>
              </a:lnSpc>
            </a:pPr>
            <a:r>
              <a:rPr lang="en-US" sz="2000" dirty="0">
                <a:latin typeface="Century Gothic" panose="020B0502020202020204" pitchFamily="34" charset="0"/>
              </a:rPr>
              <a:t>Extended Spectrum </a:t>
            </a:r>
            <a:r>
              <a:rPr lang="en-US" sz="2000" dirty="0">
                <a:latin typeface="Century Gothic" panose="020B0502020202020204" pitchFamily="34" charset="0"/>
                <a:ea typeface="Symbol" charset="2"/>
                <a:cs typeface="Symbol" charset="2"/>
              </a:rPr>
              <a:t>b</a:t>
            </a:r>
            <a:r>
              <a:rPr lang="en-US" sz="2000" dirty="0">
                <a:latin typeface="Century Gothic" panose="020B0502020202020204" pitchFamily="34" charset="0"/>
              </a:rPr>
              <a:t>-lactamase (ESBL) organisms in 17.7% of cases</a:t>
            </a:r>
          </a:p>
          <a:p>
            <a:pPr lvl="1">
              <a:lnSpc>
                <a:spcPct val="100000"/>
              </a:lnSpc>
            </a:pPr>
            <a:r>
              <a:rPr lang="en-US" sz="2000" dirty="0">
                <a:latin typeface="Century Gothic" panose="020B0502020202020204" pitchFamily="34" charset="0"/>
              </a:rPr>
              <a:t>52% of ESBL bacteria displayed resistance to multiple antibiotic classes</a:t>
            </a:r>
          </a:p>
          <a:p>
            <a:pPr>
              <a:lnSpc>
                <a:spcPct val="100000"/>
              </a:lnSpc>
            </a:pPr>
            <a:r>
              <a:rPr lang="en-US" sz="2000" dirty="0">
                <a:latin typeface="Century Gothic" panose="020B0502020202020204" pitchFamily="34" charset="0"/>
              </a:rPr>
              <a:t>96 isolates sent to St Andrews for Whole Genome Sequencing (WGS)</a:t>
            </a:r>
          </a:p>
          <a:p>
            <a:pPr>
              <a:lnSpc>
                <a:spcPct val="100000"/>
              </a:lnSpc>
            </a:pPr>
            <a:r>
              <a:rPr lang="en-US" sz="2000" dirty="0">
                <a:latin typeface="Century Gothic" panose="020B0502020202020204" pitchFamily="34" charset="0"/>
              </a:rPr>
              <a:t>Phylogenetic and </a:t>
            </a:r>
            <a:r>
              <a:rPr lang="en-US" sz="2000" dirty="0" err="1">
                <a:latin typeface="Century Gothic" panose="020B0502020202020204" pitchFamily="34" charset="0"/>
              </a:rPr>
              <a:t>resistome</a:t>
            </a:r>
            <a:r>
              <a:rPr lang="en-US" sz="2000" dirty="0">
                <a:latin typeface="Century Gothic" panose="020B0502020202020204" pitchFamily="34" charset="0"/>
              </a:rPr>
              <a:t> analysis of UTI isolates</a:t>
            </a:r>
          </a:p>
        </p:txBody>
      </p:sp>
      <p:pic>
        <p:nvPicPr>
          <p:cNvPr id="4" name="Picture 3"/>
          <p:cNvPicPr>
            <a:picLocks noChangeAspect="1"/>
          </p:cNvPicPr>
          <p:nvPr/>
        </p:nvPicPr>
        <p:blipFill>
          <a:blip r:embed="rId2"/>
          <a:stretch>
            <a:fillRect/>
          </a:stretch>
        </p:blipFill>
        <p:spPr>
          <a:xfrm>
            <a:off x="517775" y="2244438"/>
            <a:ext cx="4259101" cy="3194326"/>
          </a:xfrm>
          <a:prstGeom prst="rect">
            <a:avLst/>
          </a:prstGeom>
        </p:spPr>
      </p:pic>
    </p:spTree>
    <p:extLst>
      <p:ext uri="{BB962C8B-B14F-4D97-AF65-F5344CB8AC3E}">
        <p14:creationId xmlns:p14="http://schemas.microsoft.com/office/powerpoint/2010/main" val="17887183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5501" y="365128"/>
            <a:ext cx="10464800" cy="1209673"/>
          </a:xfrm>
        </p:spPr>
        <p:txBody>
          <a:bodyPr>
            <a:normAutofit/>
          </a:bodyPr>
          <a:lstStyle/>
          <a:p>
            <a:pPr algn="ctr"/>
            <a:r>
              <a:rPr lang="en-US" sz="2800" b="1" dirty="0">
                <a:latin typeface="Century Gothic" panose="020B0502020202020204" pitchFamily="34" charset="0"/>
              </a:rPr>
              <a:t>Urinary Tract Infection (UTI) patients in </a:t>
            </a:r>
            <a:r>
              <a:rPr lang="en-US" sz="2800" b="1" dirty="0" err="1">
                <a:latin typeface="Century Gothic" panose="020B0502020202020204" pitchFamily="34" charset="0"/>
              </a:rPr>
              <a:t>Isingiro</a:t>
            </a:r>
            <a:r>
              <a:rPr lang="en-US" sz="2800" b="1" dirty="0">
                <a:latin typeface="Century Gothic" panose="020B0502020202020204" pitchFamily="34" charset="0"/>
              </a:rPr>
              <a:t> District, Southern Uganda - the qualitative aspects</a:t>
            </a:r>
          </a:p>
        </p:txBody>
      </p:sp>
      <p:sp>
        <p:nvSpPr>
          <p:cNvPr id="3" name="Content Placeholder 2"/>
          <p:cNvSpPr>
            <a:spLocks noGrp="1"/>
          </p:cNvSpPr>
          <p:nvPr>
            <p:ph idx="1"/>
          </p:nvPr>
        </p:nvSpPr>
        <p:spPr>
          <a:xfrm>
            <a:off x="5590878" y="1676400"/>
            <a:ext cx="6601122" cy="4724399"/>
          </a:xfrm>
        </p:spPr>
        <p:txBody>
          <a:bodyPr>
            <a:noAutofit/>
          </a:bodyPr>
          <a:lstStyle/>
          <a:p>
            <a:pPr>
              <a:lnSpc>
                <a:spcPct val="100000"/>
              </a:lnSpc>
            </a:pPr>
            <a:r>
              <a:rPr lang="en-US" sz="2000" dirty="0">
                <a:latin typeface="Century Gothic" panose="020B0502020202020204" pitchFamily="34" charset="0"/>
              </a:rPr>
              <a:t>Different ways of accessing antibiotics</a:t>
            </a:r>
          </a:p>
          <a:p>
            <a:pPr>
              <a:lnSpc>
                <a:spcPct val="100000"/>
              </a:lnSpc>
            </a:pPr>
            <a:r>
              <a:rPr lang="en-US" sz="2000" dirty="0">
                <a:latin typeface="Century Gothic" panose="020B0502020202020204" pitchFamily="34" charset="0"/>
              </a:rPr>
              <a:t>Different lived experiences</a:t>
            </a:r>
          </a:p>
          <a:p>
            <a:pPr>
              <a:lnSpc>
                <a:spcPct val="100000"/>
              </a:lnSpc>
            </a:pPr>
            <a:r>
              <a:rPr lang="en-US" sz="2000" i="1" dirty="0">
                <a:latin typeface="Century Gothic" panose="020B0502020202020204" pitchFamily="34" charset="0"/>
              </a:rPr>
              <a:t>Methods of resort</a:t>
            </a:r>
            <a:endParaRPr lang="en-US" sz="2000" dirty="0">
              <a:latin typeface="Century Gothic" panose="020B0502020202020204" pitchFamily="34" charset="0"/>
            </a:endParaRPr>
          </a:p>
          <a:p>
            <a:pPr lvl="1">
              <a:lnSpc>
                <a:spcPct val="100000"/>
              </a:lnSpc>
            </a:pPr>
            <a:r>
              <a:rPr lang="en-US" sz="1800" dirty="0">
                <a:latin typeface="Century Gothic" panose="020B0502020202020204" pitchFamily="34" charset="0"/>
              </a:rPr>
              <a:t>Trying different clinics or clinicians to get what they want</a:t>
            </a:r>
          </a:p>
          <a:p>
            <a:pPr lvl="1">
              <a:lnSpc>
                <a:spcPct val="100000"/>
              </a:lnSpc>
            </a:pPr>
            <a:r>
              <a:rPr lang="en-US" sz="1800" dirty="0">
                <a:latin typeface="Century Gothic" panose="020B0502020202020204" pitchFamily="34" charset="0"/>
              </a:rPr>
              <a:t>Farmers inventing their own drug combinations</a:t>
            </a:r>
          </a:p>
          <a:p>
            <a:pPr>
              <a:lnSpc>
                <a:spcPct val="100000"/>
              </a:lnSpc>
            </a:pPr>
            <a:r>
              <a:rPr lang="en-US" sz="2000" dirty="0">
                <a:latin typeface="Century Gothic" panose="020B0502020202020204" pitchFamily="34" charset="0"/>
              </a:rPr>
              <a:t>The community have their ways of naming and identifying drugs </a:t>
            </a:r>
            <a:r>
              <a:rPr lang="en-US" sz="2000" dirty="0" err="1">
                <a:latin typeface="Century Gothic" panose="020B0502020202020204" pitchFamily="34" charset="0"/>
              </a:rPr>
              <a:t>e.g</a:t>
            </a:r>
            <a:r>
              <a:rPr lang="en-US" sz="2000" dirty="0">
                <a:latin typeface="Century Gothic" panose="020B0502020202020204" pitchFamily="34" charset="0"/>
              </a:rPr>
              <a:t> </a:t>
            </a:r>
            <a:r>
              <a:rPr lang="en-US" sz="2000" dirty="0" err="1">
                <a:latin typeface="Century Gothic" panose="020B0502020202020204" pitchFamily="34" charset="0"/>
              </a:rPr>
              <a:t>gombiatic</a:t>
            </a:r>
            <a:endParaRPr lang="en-US" sz="2000" dirty="0">
              <a:latin typeface="Century Gothic" panose="020B0502020202020204" pitchFamily="34" charset="0"/>
            </a:endParaRPr>
          </a:p>
          <a:p>
            <a:pPr>
              <a:lnSpc>
                <a:spcPct val="100000"/>
              </a:lnSpc>
            </a:pPr>
            <a:r>
              <a:rPr lang="en-US" sz="2000" dirty="0">
                <a:latin typeface="Century Gothic" panose="020B0502020202020204" pitchFamily="34" charset="0"/>
              </a:rPr>
              <a:t>Antimicrobial resistance is an abstract term but communities have their way of expressing what drug resistance is.</a:t>
            </a:r>
          </a:p>
          <a:p>
            <a:pPr>
              <a:lnSpc>
                <a:spcPct val="100000"/>
              </a:lnSpc>
            </a:pPr>
            <a:r>
              <a:rPr lang="en-US" sz="2000" dirty="0">
                <a:latin typeface="Century Gothic" panose="020B0502020202020204" pitchFamily="34" charset="0"/>
              </a:rPr>
              <a:t>Important to understand these perspectives if interventions are to be effective.</a:t>
            </a:r>
          </a:p>
        </p:txBody>
      </p:sp>
      <p:pic>
        <p:nvPicPr>
          <p:cNvPr id="7" name="Picture 2" descr="C:\Users\Hp\Desktop\Stella\DSC01308.JPG">
            <a:extLst>
              <a:ext uri="{FF2B5EF4-FFF2-40B4-BE49-F238E27FC236}">
                <a16:creationId xmlns:a16="http://schemas.microsoft.com/office/drawing/2014/main" id="{DD6636C4-BADD-A142-936F-A7B18855D0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282278" y="1676401"/>
            <a:ext cx="5308600" cy="4168648"/>
          </a:xfrm>
          <a:prstGeom prst="rect">
            <a:avLst/>
          </a:prstGeom>
          <a:noFill/>
        </p:spPr>
      </p:pic>
    </p:spTree>
    <p:extLst>
      <p:ext uri="{BB962C8B-B14F-4D97-AF65-F5344CB8AC3E}">
        <p14:creationId xmlns:p14="http://schemas.microsoft.com/office/powerpoint/2010/main" val="37200331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hlinkClick r:id="rId2"/>
          </p:cNvPr>
          <p:cNvSpPr txBox="1"/>
          <p:nvPr/>
        </p:nvSpPr>
        <p:spPr>
          <a:xfrm>
            <a:off x="6843000" y="6251831"/>
            <a:ext cx="2416046" cy="369332"/>
          </a:xfrm>
          <a:prstGeom prst="rect">
            <a:avLst/>
          </a:prstGeom>
          <a:noFill/>
        </p:spPr>
        <p:txBody>
          <a:bodyPr wrap="none" rtlCol="0">
            <a:spAutoFit/>
          </a:bodyPr>
          <a:lstStyle/>
          <a:p>
            <a:r>
              <a:rPr lang="en-US" dirty="0">
                <a:latin typeface="Arial" charset="0"/>
                <a:ea typeface="Arial" charset="0"/>
                <a:cs typeface="Arial" charset="0"/>
              </a:rPr>
              <a:t>https://</a:t>
            </a:r>
            <a:r>
              <a:rPr lang="en-US" dirty="0" err="1">
                <a:latin typeface="Arial" charset="0"/>
                <a:ea typeface="Arial" charset="0"/>
                <a:cs typeface="Arial" charset="0"/>
              </a:rPr>
              <a:t>microreact.org</a:t>
            </a:r>
            <a:r>
              <a:rPr lang="en-US" dirty="0">
                <a:latin typeface="Arial" charset="0"/>
                <a:ea typeface="Arial" charset="0"/>
                <a:cs typeface="Arial" charset="0"/>
              </a:rPr>
              <a:t>/</a:t>
            </a:r>
          </a:p>
        </p:txBody>
      </p:sp>
      <p:pic>
        <p:nvPicPr>
          <p:cNvPr id="7" name="Picture 6"/>
          <p:cNvPicPr>
            <a:picLocks noChangeAspect="1"/>
          </p:cNvPicPr>
          <p:nvPr/>
        </p:nvPicPr>
        <p:blipFill>
          <a:blip r:embed="rId3"/>
          <a:stretch>
            <a:fillRect/>
          </a:stretch>
        </p:blipFill>
        <p:spPr>
          <a:xfrm>
            <a:off x="3987799" y="6116595"/>
            <a:ext cx="2855201" cy="741405"/>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5859" y="274956"/>
            <a:ext cx="10058400" cy="5841639"/>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45859" y="274956"/>
            <a:ext cx="10058400" cy="5841639"/>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45859" y="274956"/>
            <a:ext cx="10058400" cy="5841639"/>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45859" y="274956"/>
            <a:ext cx="10058400" cy="5841639"/>
          </a:xfrm>
          <a:prstGeom prst="rect">
            <a:avLst/>
          </a:prstGeom>
        </p:spPr>
      </p:pic>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45859" y="274956"/>
            <a:ext cx="10058400" cy="5841639"/>
          </a:xfrm>
          <a:prstGeom prst="rect">
            <a:avLst/>
          </a:prstGeom>
        </p:spPr>
      </p:pic>
    </p:spTree>
    <p:extLst>
      <p:ext uri="{BB962C8B-B14F-4D97-AF65-F5344CB8AC3E}">
        <p14:creationId xmlns:p14="http://schemas.microsoft.com/office/powerpoint/2010/main" val="1324423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48544" y="1562793"/>
            <a:ext cx="7405255" cy="4614170"/>
          </a:xfrm>
        </p:spPr>
        <p:txBody>
          <a:bodyPr>
            <a:normAutofit/>
          </a:bodyPr>
          <a:lstStyle/>
          <a:p>
            <a:r>
              <a:rPr lang="en-US" sz="2000" dirty="0">
                <a:latin typeface="Century Gothic" panose="020B0502020202020204" pitchFamily="34" charset="0"/>
              </a:rPr>
              <a:t>Used to gather quantitative data in </a:t>
            </a:r>
            <a:r>
              <a:rPr lang="en-US" sz="2000" dirty="0" err="1">
                <a:latin typeface="Century Gothic" panose="020B0502020202020204" pitchFamily="34" charset="0"/>
              </a:rPr>
              <a:t>Isigingiro</a:t>
            </a:r>
            <a:endParaRPr lang="en-US" sz="2000" dirty="0">
              <a:latin typeface="Century Gothic" panose="020B0502020202020204" pitchFamily="34" charset="0"/>
            </a:endParaRPr>
          </a:p>
          <a:p>
            <a:pPr lvl="1"/>
            <a:r>
              <a:rPr lang="en-US" sz="2000" dirty="0">
                <a:latin typeface="Century Gothic" panose="020B0502020202020204" pitchFamily="34" charset="0"/>
              </a:rPr>
              <a:t>Patient questionnaire</a:t>
            </a:r>
          </a:p>
          <a:p>
            <a:pPr lvl="2"/>
            <a:r>
              <a:rPr lang="en-US" dirty="0">
                <a:latin typeface="Century Gothic" panose="020B0502020202020204" pitchFamily="34" charset="0"/>
              </a:rPr>
              <a:t>Health seeking behavior</a:t>
            </a:r>
          </a:p>
          <a:p>
            <a:pPr lvl="2"/>
            <a:r>
              <a:rPr lang="en-US" dirty="0">
                <a:latin typeface="Century Gothic" panose="020B0502020202020204" pitchFamily="34" charset="0"/>
              </a:rPr>
              <a:t>Antibiotic behavior</a:t>
            </a:r>
          </a:p>
          <a:p>
            <a:pPr lvl="2"/>
            <a:r>
              <a:rPr lang="en-US" dirty="0">
                <a:latin typeface="Century Gothic" panose="020B0502020202020204" pitchFamily="34" charset="0"/>
              </a:rPr>
              <a:t>Basic socio-demographic data</a:t>
            </a:r>
          </a:p>
          <a:p>
            <a:pPr lvl="1"/>
            <a:r>
              <a:rPr lang="en-US" sz="2000" dirty="0">
                <a:latin typeface="Century Gothic" panose="020B0502020202020204" pitchFamily="34" charset="0"/>
              </a:rPr>
              <a:t>Health worker questionnaire</a:t>
            </a:r>
          </a:p>
          <a:p>
            <a:pPr lvl="2"/>
            <a:r>
              <a:rPr lang="en-US" dirty="0">
                <a:latin typeface="Century Gothic" panose="020B0502020202020204" pitchFamily="34" charset="0"/>
              </a:rPr>
              <a:t>Patient scenarios</a:t>
            </a:r>
          </a:p>
          <a:p>
            <a:pPr lvl="1"/>
            <a:r>
              <a:rPr lang="en-US" sz="2000" dirty="0">
                <a:latin typeface="Century Gothic" panose="020B0502020202020204" pitchFamily="34" charset="0"/>
              </a:rPr>
              <a:t>Community follow-up questionnaire</a:t>
            </a:r>
          </a:p>
          <a:p>
            <a:pPr marL="1143000" lvl="3">
              <a:spcBef>
                <a:spcPts val="1000"/>
              </a:spcBef>
            </a:pPr>
            <a:r>
              <a:rPr lang="en-US" sz="2000" dirty="0">
                <a:latin typeface="Century Gothic" panose="020B0502020202020204" pitchFamily="34" charset="0"/>
              </a:rPr>
              <a:t>Socio-demographic data</a:t>
            </a:r>
          </a:p>
          <a:p>
            <a:pPr marL="1143000" lvl="3">
              <a:spcBef>
                <a:spcPts val="1000"/>
              </a:spcBef>
            </a:pPr>
            <a:r>
              <a:rPr lang="en-US" sz="2000" dirty="0">
                <a:latin typeface="Century Gothic" panose="020B0502020202020204" pitchFamily="34" charset="0"/>
              </a:rPr>
              <a:t>Socio-economic data</a:t>
            </a:r>
          </a:p>
          <a:p>
            <a:pPr lvl="1"/>
            <a:r>
              <a:rPr lang="en-US" sz="2000" dirty="0">
                <a:latin typeface="Century Gothic" panose="020B0502020202020204" pitchFamily="34" charset="0"/>
              </a:rPr>
              <a:t>Microbiology lab data</a:t>
            </a:r>
          </a:p>
          <a:p>
            <a:pPr lvl="2"/>
            <a:r>
              <a:rPr lang="en-US" dirty="0">
                <a:latin typeface="Century Gothic" panose="020B0502020202020204" pitchFamily="34" charset="0"/>
              </a:rPr>
              <a:t>Culture and Antibiotic Sensitivity Testing</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68088" y="315163"/>
            <a:ext cx="3955034" cy="894203"/>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436300" y="2352847"/>
            <a:ext cx="3749043" cy="2811783"/>
          </a:xfrm>
          <a:prstGeom prst="rect">
            <a:avLst/>
          </a:prstGeom>
        </p:spPr>
      </p:pic>
    </p:spTree>
    <p:extLst>
      <p:ext uri="{BB962C8B-B14F-4D97-AF65-F5344CB8AC3E}">
        <p14:creationId xmlns:p14="http://schemas.microsoft.com/office/powerpoint/2010/main" val="17069617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1887" y="633531"/>
            <a:ext cx="9010996" cy="5511289"/>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1887" y="633531"/>
            <a:ext cx="9010996" cy="5511289"/>
          </a:xfrm>
          <a:prstGeom prst="rect">
            <a:avLst/>
          </a:prstGeom>
        </p:spPr>
      </p:pic>
    </p:spTree>
    <p:extLst>
      <p:ext uri="{BB962C8B-B14F-4D97-AF65-F5344CB8AC3E}">
        <p14:creationId xmlns:p14="http://schemas.microsoft.com/office/powerpoint/2010/main" val="707228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3150</TotalTime>
  <Words>1132</Words>
  <Application>Microsoft Macintosh PowerPoint</Application>
  <PresentationFormat>Widescreen</PresentationFormat>
  <Paragraphs>275</Paragraphs>
  <Slides>31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31</vt:i4>
      </vt:variant>
    </vt:vector>
  </HeadingPairs>
  <TitlesOfParts>
    <vt:vector size="36" baseType="lpstr">
      <vt:lpstr>Arial</vt:lpstr>
      <vt:lpstr>Calibri</vt:lpstr>
      <vt:lpstr>Century Gothic</vt:lpstr>
      <vt:lpstr>Symbol</vt:lpstr>
      <vt:lpstr>Office Theme</vt:lpstr>
      <vt:lpstr>Exploiting digital technology to map the burden and drivers of antibacterial resistance in East Africa</vt:lpstr>
      <vt:lpstr>PowerPoint Presentation</vt:lpstr>
      <vt:lpstr>HATUA Development phase</vt:lpstr>
      <vt:lpstr>HATUA pilot work </vt:lpstr>
      <vt:lpstr>Urinary Tract Infection (UTI) patients in Isingiro District, Southern Uganda – the microbiology aspect</vt:lpstr>
      <vt:lpstr>Urinary Tract Infection (UTI) patients in Isingiro District, Southern Uganda - the qualitative aspects</vt:lpstr>
      <vt:lpstr>PowerPoint Presentation</vt:lpstr>
      <vt:lpstr>PowerPoint Presentation</vt:lpstr>
      <vt:lpstr>PowerPoint Presentation</vt:lpstr>
      <vt:lpstr>PowerPoint Presentation</vt:lpstr>
      <vt:lpstr>Holistic Approach To Unravel Antibacterial resistance in East Africa (HATUA) consortium</vt:lpstr>
      <vt:lpstr>HATUA is examining the possible contributions of three potential ABR drivers: </vt:lpstr>
      <vt:lpstr>Urinary Tract Infection (UTI) provide a clinical prism through which we can observe the problem of ABR and interrogate associated drivers  </vt:lpstr>
      <vt:lpstr>PowerPoint Presentation</vt:lpstr>
      <vt:lpstr>Tools that HATUA will use</vt:lpstr>
      <vt:lpstr>Treatment seeking behavior and attitude to antibiotics</vt:lpstr>
      <vt:lpstr>Antibiotic availability and usage</vt:lpstr>
      <vt:lpstr>Characterizing the pathogen</vt:lpstr>
      <vt:lpstr>Interdisciplinary working in ABR </vt:lpstr>
      <vt:lpstr>The patient pathway for UTI</vt:lpstr>
      <vt:lpstr>HATUA consortium activities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Holistic Approach To Unravel Antibacterial resistance in East Africa (HATUA)</dc:title>
  <dc:creator>Matthew Holden</dc:creator>
  <cp:lastModifiedBy>Wilber Sabiiti</cp:lastModifiedBy>
  <cp:revision>133</cp:revision>
  <dcterms:created xsi:type="dcterms:W3CDTF">2017-12-03T13:09:05Z</dcterms:created>
  <dcterms:modified xsi:type="dcterms:W3CDTF">2019-03-07T21:51:02Z</dcterms:modified>
</cp:coreProperties>
</file>