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handoutMasterIdLst>
    <p:handoutMasterId r:id="rId18"/>
  </p:handoutMasterIdLst>
  <p:sldIdLst>
    <p:sldId id="344" r:id="rId2"/>
    <p:sldId id="345" r:id="rId3"/>
    <p:sldId id="346" r:id="rId4"/>
    <p:sldId id="260" r:id="rId5"/>
    <p:sldId id="265" r:id="rId6"/>
    <p:sldId id="347" r:id="rId7"/>
    <p:sldId id="348" r:id="rId8"/>
    <p:sldId id="349" r:id="rId9"/>
    <p:sldId id="350" r:id="rId10"/>
    <p:sldId id="351" r:id="rId11"/>
    <p:sldId id="262" r:id="rId12"/>
    <p:sldId id="352" r:id="rId13"/>
    <p:sldId id="353" r:id="rId14"/>
    <p:sldId id="264" r:id="rId15"/>
    <p:sldId id="354" r:id="rId16"/>
    <p:sldId id="274" r:id="rId17"/>
  </p:sldIdLst>
  <p:sldSz cx="10972800" cy="64008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16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780" y="52"/>
      </p:cViewPr>
      <p:guideLst>
        <p:guide orient="horz" pos="2016"/>
        <p:guide pos="345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1880" y="3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ECA5D-5CC1-4B47-9C72-8729D2DA9C4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CE13BE-1D9C-4126-A44B-A697751D67A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52BC4-E6E5-4DA6-8BD8-16F1650E1590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7FFFB-6103-4245-BF84-295EC2E979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CD4E35-DE96-4631-965A-A845EF1E46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53FD7-C7F5-4DC1-9423-F7B2A7965F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64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5911" y="1214067"/>
            <a:ext cx="7820978" cy="2341932"/>
          </a:xfrm>
        </p:spPr>
        <p:txBody>
          <a:bodyPr anchor="b">
            <a:normAutofit/>
          </a:bodyPr>
          <a:lstStyle>
            <a:lvl1pPr algn="ctr">
              <a:defRPr sz="43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5911" y="3627121"/>
            <a:ext cx="7820978" cy="1280159"/>
          </a:xfrm>
        </p:spPr>
        <p:txBody>
          <a:bodyPr>
            <a:normAutofit/>
          </a:bodyPr>
          <a:lstStyle>
            <a:lvl1pPr marL="0" indent="0" algn="ctr">
              <a:buNone/>
              <a:defRPr sz="1980">
                <a:solidFill>
                  <a:schemeClr val="bg1">
                    <a:lumMod val="50000"/>
                  </a:schemeClr>
                </a:solidFill>
              </a:defRPr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026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415" y="4003416"/>
            <a:ext cx="9327989" cy="757503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66270" y="651710"/>
            <a:ext cx="8840279" cy="2999860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397" y="4768146"/>
            <a:ext cx="9328007" cy="636974"/>
          </a:xfrm>
        </p:spPr>
        <p:txBody>
          <a:bodyPr/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914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568960"/>
            <a:ext cx="9328007" cy="3198762"/>
          </a:xfrm>
        </p:spPr>
        <p:txBody>
          <a:bodyPr anchor="ctr"/>
          <a:lstStyle>
            <a:lvl1pPr algn="ctr"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397" y="3924500"/>
            <a:ext cx="9328007" cy="1480621"/>
          </a:xfrm>
        </p:spPr>
        <p:txBody>
          <a:bodyPr anchor="ctr"/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35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1591" y="568960"/>
            <a:ext cx="8372477" cy="2793377"/>
          </a:xfrm>
        </p:spPr>
        <p:txBody>
          <a:bodyPr anchor="ctr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48580" y="3369363"/>
            <a:ext cx="7877069" cy="555135"/>
          </a:xfrm>
        </p:spPr>
        <p:txBody>
          <a:bodyPr anchor="t">
            <a:normAutofit/>
          </a:bodyPr>
          <a:lstStyle>
            <a:lvl1pPr marL="0" indent="0">
              <a:buNone/>
              <a:defRPr sz="126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397" y="4081277"/>
            <a:ext cx="9328007" cy="132631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01339" y="703888"/>
            <a:ext cx="548640" cy="545791"/>
          </a:xfrm>
          <a:prstGeom prst="rect">
            <a:avLst/>
          </a:prstGeom>
        </p:spPr>
        <p:txBody>
          <a:bodyPr vert="horz" lIns="82296" tIns="41148" rIns="82296" bIns="4114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01802" y="2794006"/>
            <a:ext cx="548640" cy="545791"/>
          </a:xfrm>
          <a:prstGeom prst="rect">
            <a:avLst/>
          </a:prstGeom>
        </p:spPr>
        <p:txBody>
          <a:bodyPr vert="horz" lIns="82296" tIns="41148" rIns="82296" bIns="4114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8031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1996140"/>
            <a:ext cx="9328007" cy="2344379"/>
          </a:xfrm>
        </p:spPr>
        <p:txBody>
          <a:bodyPr anchor="b"/>
          <a:lstStyle>
            <a:lvl1pPr algn="ctr"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397" y="4351513"/>
            <a:ext cx="9328007" cy="1064601"/>
          </a:xfrm>
        </p:spPr>
        <p:txBody>
          <a:bodyPr anchor="t"/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742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22397" y="568960"/>
            <a:ext cx="9328007" cy="1498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22397" y="2209287"/>
            <a:ext cx="2969078" cy="537845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16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22397" y="2747132"/>
            <a:ext cx="2969078" cy="26579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7151" y="2209287"/>
            <a:ext cx="2962369" cy="537845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16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97214" y="2747132"/>
            <a:ext cx="2973016" cy="26579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75968" y="2209287"/>
            <a:ext cx="2974435" cy="537845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16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75968" y="2747132"/>
            <a:ext cx="2974435" cy="26579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989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22397" y="570054"/>
            <a:ext cx="9328007" cy="14969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22397" y="3924498"/>
            <a:ext cx="2966768" cy="537845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98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22397" y="2209287"/>
            <a:ext cx="2966768" cy="14224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440"/>
            </a:lvl1pPr>
            <a:lvl2pPr marL="411480" indent="0">
              <a:buNone/>
              <a:defRPr sz="1440"/>
            </a:lvl2pPr>
            <a:lvl3pPr marL="822960" indent="0">
              <a:buNone/>
              <a:defRPr sz="1440"/>
            </a:lvl3pPr>
            <a:lvl4pPr marL="1234440" indent="0">
              <a:buNone/>
              <a:defRPr sz="1440"/>
            </a:lvl4pPr>
            <a:lvl5pPr marL="1645920" indent="0">
              <a:buNone/>
              <a:defRPr sz="1440"/>
            </a:lvl5pPr>
            <a:lvl6pPr marL="2057400" indent="0">
              <a:buNone/>
              <a:defRPr sz="1440"/>
            </a:lvl6pPr>
            <a:lvl7pPr marL="2468880" indent="0">
              <a:buNone/>
              <a:defRPr sz="1440"/>
            </a:lvl7pPr>
            <a:lvl8pPr marL="2880360" indent="0">
              <a:buNone/>
              <a:defRPr sz="1440"/>
            </a:lvl8pPr>
            <a:lvl9pPr marL="3291840" indent="0">
              <a:buNone/>
              <a:defRPr sz="144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22397" y="4462343"/>
            <a:ext cx="2966768" cy="942777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98483" y="3924498"/>
            <a:ext cx="2971645" cy="537845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98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97213" y="2209287"/>
            <a:ext cx="2973017" cy="14224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440"/>
            </a:lvl1pPr>
            <a:lvl2pPr marL="411480" indent="0">
              <a:buNone/>
              <a:defRPr sz="1440"/>
            </a:lvl2pPr>
            <a:lvl3pPr marL="822960" indent="0">
              <a:buNone/>
              <a:defRPr sz="1440"/>
            </a:lvl3pPr>
            <a:lvl4pPr marL="1234440" indent="0">
              <a:buNone/>
              <a:defRPr sz="1440"/>
            </a:lvl4pPr>
            <a:lvl5pPr marL="1645920" indent="0">
              <a:buNone/>
              <a:defRPr sz="1440"/>
            </a:lvl5pPr>
            <a:lvl6pPr marL="2057400" indent="0">
              <a:buNone/>
              <a:defRPr sz="1440"/>
            </a:lvl6pPr>
            <a:lvl7pPr marL="2468880" indent="0">
              <a:buNone/>
              <a:defRPr sz="1440"/>
            </a:lvl7pPr>
            <a:lvl8pPr marL="2880360" indent="0">
              <a:buNone/>
              <a:defRPr sz="1440"/>
            </a:lvl8pPr>
            <a:lvl9pPr marL="3291840" indent="0">
              <a:buNone/>
              <a:defRPr sz="144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97213" y="4462342"/>
            <a:ext cx="2973017" cy="942778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75969" y="3924498"/>
            <a:ext cx="2970613" cy="537845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198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75968" y="2209287"/>
            <a:ext cx="2974435" cy="14224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440"/>
            </a:lvl1pPr>
            <a:lvl2pPr marL="411480" indent="0">
              <a:buNone/>
              <a:defRPr sz="1440"/>
            </a:lvl2pPr>
            <a:lvl3pPr marL="822960" indent="0">
              <a:buNone/>
              <a:defRPr sz="1440"/>
            </a:lvl3pPr>
            <a:lvl4pPr marL="1234440" indent="0">
              <a:buNone/>
              <a:defRPr sz="1440"/>
            </a:lvl4pPr>
            <a:lvl5pPr marL="1645920" indent="0">
              <a:buNone/>
              <a:defRPr sz="1440"/>
            </a:lvl5pPr>
            <a:lvl6pPr marL="2057400" indent="0">
              <a:buNone/>
              <a:defRPr sz="1440"/>
            </a:lvl6pPr>
            <a:lvl7pPr marL="2468880" indent="0">
              <a:buNone/>
              <a:defRPr sz="1440"/>
            </a:lvl7pPr>
            <a:lvl8pPr marL="2880360" indent="0">
              <a:buNone/>
              <a:defRPr sz="1440"/>
            </a:lvl8pPr>
            <a:lvl9pPr marL="3291840" indent="0">
              <a:buNone/>
              <a:defRPr sz="144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75856" y="4462340"/>
            <a:ext cx="2974548" cy="942780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873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822397" y="2209287"/>
            <a:ext cx="9328007" cy="31958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0753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568961"/>
            <a:ext cx="2297993" cy="483615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822397" y="568961"/>
            <a:ext cx="6892852" cy="48361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0830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D842-0284-4AF7-BAF7-5783E562B330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1FA69-CF38-4A87-AE3B-470439CE5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569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822397" y="2209286"/>
            <a:ext cx="9327443" cy="31958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11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773326"/>
            <a:ext cx="9316577" cy="2554364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397" y="3413627"/>
            <a:ext cx="9316577" cy="1276971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50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542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22398" y="577283"/>
            <a:ext cx="9328006" cy="14897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822397" y="2209286"/>
            <a:ext cx="4595423" cy="31958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554980" y="2209286"/>
            <a:ext cx="4594860" cy="31958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11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22398" y="577283"/>
            <a:ext cx="9328006" cy="14897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695" y="2212950"/>
            <a:ext cx="4386127" cy="634661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34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822397" y="2847612"/>
            <a:ext cx="4595424" cy="25575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56781" y="2212950"/>
            <a:ext cx="4393624" cy="634661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340" b="0">
                <a:solidFill>
                  <a:schemeClr val="tx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554980" y="2847612"/>
            <a:ext cx="4594861" cy="25575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6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168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427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8" y="568960"/>
            <a:ext cx="3542119" cy="1888369"/>
          </a:xfrm>
        </p:spPr>
        <p:txBody>
          <a:bodyPr anchor="b"/>
          <a:lstStyle>
            <a:lvl1pPr algn="ctr"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4570256" y="568961"/>
            <a:ext cx="5580147" cy="48361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397" y="2457329"/>
            <a:ext cx="3542120" cy="2947791"/>
          </a:xfrm>
        </p:spPr>
        <p:txBody>
          <a:bodyPr/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889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40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568960"/>
            <a:ext cx="5341472" cy="1888370"/>
          </a:xfrm>
        </p:spPr>
        <p:txBody>
          <a:bodyPr anchor="b"/>
          <a:lstStyle>
            <a:lvl1pPr algn="ctr"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82323" y="568961"/>
            <a:ext cx="2929822" cy="483616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415" y="2457329"/>
            <a:ext cx="5341454" cy="2947791"/>
          </a:xfrm>
        </p:spPr>
        <p:txBody>
          <a:bodyPr/>
          <a:lstStyle>
            <a:lvl1pPr marL="0" indent="0" algn="ctr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037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0972803" cy="640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97" y="1355846"/>
            <a:ext cx="9328006" cy="8534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397" y="2209287"/>
            <a:ext cx="9328007" cy="31958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0863" y="5491057"/>
            <a:ext cx="246888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397" y="5491057"/>
            <a:ext cx="6005598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2610" y="5491057"/>
            <a:ext cx="687794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28337B-4CE4-434E-BFC9-FDFA9F436FD7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9" y="42190"/>
            <a:ext cx="1884570" cy="1598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D8F828-40E0-46A5-8387-1638309DCBEB}"/>
              </a:ext>
            </a:extLst>
          </p:cNvPr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42190"/>
            <a:ext cx="2080591" cy="1598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24">
            <a:extLst>
              <a:ext uri="{FF2B5EF4-FFF2-40B4-BE49-F238E27FC236}">
                <a16:creationId xmlns:a16="http://schemas.microsoft.com/office/drawing/2014/main" id="{0F67B882-0639-48DF-80A9-B08F8947E4ED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36869"/>
            <a:ext cx="10972801" cy="36393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022612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</p:sldLayoutIdLst>
  <p:txStyles>
    <p:titleStyle>
      <a:lvl1pPr algn="ctr" defTabSz="822960" rtl="0" eaLnBrk="1" latinLnBrk="0" hangingPunct="1">
        <a:lnSpc>
          <a:spcPct val="90000"/>
        </a:lnSpc>
        <a:spcBef>
          <a:spcPct val="0"/>
        </a:spcBef>
        <a:buNone/>
        <a:defRPr sz="324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120000"/>
        </a:lnSpc>
        <a:spcBef>
          <a:spcPts val="9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62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44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0400" y="2844801"/>
            <a:ext cx="7254240" cy="995680"/>
          </a:xfrm>
        </p:spPr>
        <p:txBody>
          <a:bodyPr/>
          <a:lstStyle/>
          <a:p>
            <a:r>
              <a:rPr lang="en-US" dirty="0"/>
              <a:t>Google Forms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0320" y="1849120"/>
            <a:ext cx="8310880" cy="924560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Developing a Survey Using</a:t>
            </a:r>
          </a:p>
        </p:txBody>
      </p:sp>
    </p:spTree>
    <p:extLst>
      <p:ext uri="{BB962C8B-B14F-4D97-AF65-F5344CB8AC3E}">
        <p14:creationId xmlns:p14="http://schemas.microsoft.com/office/powerpoint/2010/main" val="2206557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437" y="129180"/>
            <a:ext cx="9328006" cy="853441"/>
          </a:xfrm>
        </p:spPr>
        <p:txBody>
          <a:bodyPr>
            <a:normAutofit/>
          </a:bodyPr>
          <a:lstStyle/>
          <a:p>
            <a:r>
              <a:rPr lang="en-US" sz="3733" cap="none" dirty="0"/>
              <a:t>DEVELOP SURVEY</a:t>
            </a:r>
            <a:endParaRPr lang="en-US" i="1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7040" y="1981200"/>
            <a:ext cx="7680960" cy="4693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 </a:t>
            </a:r>
            <a:endParaRPr lang="en-US" dirty="0"/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885879"/>
            <a:ext cx="5620455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13" i="1" dirty="0"/>
              <a:t>Your first survey question</a:t>
            </a:r>
            <a:endParaRPr lang="en-US" sz="2613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640" y="1778000"/>
            <a:ext cx="6669600" cy="28234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3760" y="4676779"/>
            <a:ext cx="6827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0" dirty="0"/>
              <a:t>Source: Eric </a:t>
            </a:r>
            <a:r>
              <a:rPr lang="en-US" sz="1680" dirty="0" err="1"/>
              <a:t>Curts</a:t>
            </a:r>
            <a:r>
              <a:rPr lang="en-US" sz="1680" dirty="0"/>
              <a:t> “Using Google Forms”</a:t>
            </a:r>
          </a:p>
          <a:p>
            <a:r>
              <a:rPr lang="en-US" sz="1680" dirty="0"/>
              <a:t>http://tinyurl.com/kzpd3bs</a:t>
            </a:r>
          </a:p>
        </p:txBody>
      </p:sp>
    </p:spTree>
    <p:extLst>
      <p:ext uri="{BB962C8B-B14F-4D97-AF65-F5344CB8AC3E}">
        <p14:creationId xmlns:p14="http://schemas.microsoft.com/office/powerpoint/2010/main" val="3327456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9328006" cy="853441"/>
          </a:xfrm>
        </p:spPr>
        <p:txBody>
          <a:bodyPr>
            <a:normAutofit fontScale="90000"/>
          </a:bodyPr>
          <a:lstStyle/>
          <a:p>
            <a:r>
              <a:rPr lang="en-US" sz="3733" dirty="0"/>
              <a:t>Develop survey </a:t>
            </a:r>
            <a:br>
              <a:rPr lang="en-US" sz="3733" dirty="0"/>
            </a:br>
            <a:r>
              <a:rPr lang="en-US" sz="3360" i="1" cap="none" dirty="0"/>
              <a:t>Viewing the live form</a:t>
            </a:r>
            <a:endParaRPr lang="en-US" sz="336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920" y="1844554"/>
            <a:ext cx="7680960" cy="4693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 </a:t>
            </a:r>
            <a:endParaRPr lang="en-US" dirty="0"/>
          </a:p>
          <a:p>
            <a:pPr marL="0" indent="0">
              <a:buNone/>
            </a:pP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961" y="1778000"/>
            <a:ext cx="5267118" cy="385049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907999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655675"/>
            <a:ext cx="9328006" cy="853441"/>
          </a:xfrm>
        </p:spPr>
        <p:txBody>
          <a:bodyPr>
            <a:normAutofit fontScale="90000"/>
          </a:bodyPr>
          <a:lstStyle/>
          <a:p>
            <a:r>
              <a:rPr lang="en-US" sz="3733" dirty="0"/>
              <a:t>Collect survey data</a:t>
            </a:r>
            <a:br>
              <a:rPr lang="en-US" dirty="0"/>
            </a:br>
            <a:endParaRPr lang="en-US" sz="336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920" y="1280160"/>
            <a:ext cx="7680960" cy="4693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 </a:t>
            </a:r>
            <a:endParaRPr lang="en-US" dirty="0"/>
          </a:p>
          <a:p>
            <a:pPr marL="0" indent="0">
              <a:buNone/>
            </a:pPr>
            <a:endParaRPr lang="en-US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3484881"/>
            <a:ext cx="7833238" cy="249958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Up Arrow 6"/>
          <p:cNvSpPr/>
          <p:nvPr/>
        </p:nvSpPr>
        <p:spPr>
          <a:xfrm>
            <a:off x="8784225" y="3881230"/>
            <a:ext cx="426720" cy="8534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0"/>
          </a:p>
        </p:txBody>
      </p:sp>
      <p:sp>
        <p:nvSpPr>
          <p:cNvPr id="8" name="Left Arrow 7"/>
          <p:cNvSpPr/>
          <p:nvPr/>
        </p:nvSpPr>
        <p:spPr>
          <a:xfrm>
            <a:off x="2381476" y="3537762"/>
            <a:ext cx="913181" cy="45232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0"/>
          </a:p>
        </p:txBody>
      </p:sp>
      <p:sp>
        <p:nvSpPr>
          <p:cNvPr id="9" name="TextBox 8"/>
          <p:cNvSpPr txBox="1"/>
          <p:nvPr/>
        </p:nvSpPr>
        <p:spPr>
          <a:xfrm>
            <a:off x="1753284" y="1571304"/>
            <a:ext cx="7254240" cy="1959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27" dirty="0"/>
              <a:t>Two steps:</a:t>
            </a:r>
          </a:p>
          <a:p>
            <a:pPr marL="320029" indent="-320029">
              <a:buAutoNum type="arabicPeriod"/>
            </a:pPr>
            <a:r>
              <a:rPr lang="en-US" sz="2427" dirty="0"/>
              <a:t>In the </a:t>
            </a:r>
            <a:r>
              <a:rPr lang="en-US" sz="2427" i="1" dirty="0"/>
              <a:t>Responses</a:t>
            </a:r>
            <a:r>
              <a:rPr lang="en-US" sz="2427" dirty="0"/>
              <a:t> drop down menu, ensure “accepting responses” is activated</a:t>
            </a:r>
          </a:p>
          <a:p>
            <a:pPr marL="320029" indent="-320029">
              <a:buAutoNum type="arabicPeriod"/>
            </a:pPr>
            <a:r>
              <a:rPr lang="en-US" sz="2427" dirty="0"/>
              <a:t>Click the “send form” button to generate a unique URL for people to click-thru to the survey</a:t>
            </a:r>
          </a:p>
        </p:txBody>
      </p:sp>
    </p:spTree>
    <p:extLst>
      <p:ext uri="{BB962C8B-B14F-4D97-AF65-F5344CB8AC3E}">
        <p14:creationId xmlns:p14="http://schemas.microsoft.com/office/powerpoint/2010/main" val="1207631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476504"/>
            <a:ext cx="9328006" cy="853441"/>
          </a:xfrm>
        </p:spPr>
        <p:txBody>
          <a:bodyPr>
            <a:normAutofit fontScale="90000"/>
          </a:bodyPr>
          <a:lstStyle/>
          <a:p>
            <a:r>
              <a:rPr lang="en-US" sz="3733" dirty="0"/>
              <a:t>End of Survey</a:t>
            </a:r>
            <a:br>
              <a:rPr lang="en-US" dirty="0"/>
            </a:br>
            <a:endParaRPr lang="en-US" sz="336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920" y="1280160"/>
            <a:ext cx="7680960" cy="4693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 </a:t>
            </a:r>
            <a:endParaRPr lang="en-US" dirty="0"/>
          </a:p>
          <a:p>
            <a:pPr marL="0" indent="0">
              <a:buNone/>
            </a:pP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840" y="3058160"/>
            <a:ext cx="4757928" cy="286613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105770" y="1187633"/>
            <a:ext cx="7254240" cy="1959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27" dirty="0"/>
              <a:t>Considerations:</a:t>
            </a:r>
          </a:p>
          <a:p>
            <a:pPr marL="320029" indent="-320029">
              <a:buAutoNum type="arabicPeriod"/>
            </a:pPr>
            <a:r>
              <a:rPr lang="en-US" sz="2427" dirty="0"/>
              <a:t>Customized end-of-survey message</a:t>
            </a:r>
          </a:p>
          <a:p>
            <a:pPr marL="320029" indent="-320029">
              <a:buAutoNum type="arabicPeriod"/>
            </a:pPr>
            <a:r>
              <a:rPr lang="en-US" sz="2427" dirty="0"/>
              <a:t>Managing duplicate &amp; partially completed</a:t>
            </a:r>
          </a:p>
          <a:p>
            <a:pPr marL="320029" indent="-320029">
              <a:buAutoNum type="arabicPeriod"/>
            </a:pPr>
            <a:r>
              <a:rPr lang="en-US" sz="2427" dirty="0"/>
              <a:t>Publishing results real-time</a:t>
            </a:r>
          </a:p>
          <a:p>
            <a:pPr marL="320029" indent="-320029">
              <a:buAutoNum type="arabicPeriod"/>
            </a:pPr>
            <a:r>
              <a:rPr lang="en-US" sz="2427" dirty="0"/>
              <a:t>Ending survey (stop accepting submissions)</a:t>
            </a:r>
          </a:p>
        </p:txBody>
      </p:sp>
    </p:spTree>
    <p:extLst>
      <p:ext uri="{BB962C8B-B14F-4D97-AF65-F5344CB8AC3E}">
        <p14:creationId xmlns:p14="http://schemas.microsoft.com/office/powerpoint/2010/main" val="971040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568959"/>
            <a:ext cx="9328006" cy="853441"/>
          </a:xfrm>
        </p:spPr>
        <p:txBody>
          <a:bodyPr>
            <a:normAutofit fontScale="90000"/>
          </a:bodyPr>
          <a:lstStyle/>
          <a:p>
            <a:r>
              <a:rPr lang="en-US" sz="3733" dirty="0"/>
              <a:t>Survey Responses</a:t>
            </a:r>
            <a:br>
              <a:rPr lang="en-US" dirty="0"/>
            </a:br>
            <a:endParaRPr lang="en-US" sz="336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920" y="1280160"/>
            <a:ext cx="7680960" cy="4693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 </a:t>
            </a:r>
            <a:endParaRPr lang="en-US" dirty="0"/>
          </a:p>
          <a:p>
            <a:pPr marL="0" indent="0">
              <a:buNone/>
            </a:pP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353" y="1490207"/>
            <a:ext cx="6001551" cy="28448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Explosion 1 5"/>
          <p:cNvSpPr/>
          <p:nvPr/>
        </p:nvSpPr>
        <p:spPr>
          <a:xfrm>
            <a:off x="3379818" y="1347967"/>
            <a:ext cx="995680" cy="782320"/>
          </a:xfrm>
          <a:prstGeom prst="irregularSeal1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883" y="2414767"/>
            <a:ext cx="5063744" cy="2709672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268207"/>
            <a:ext cx="4259406" cy="2773680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71286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533400"/>
            <a:ext cx="9328006" cy="853441"/>
          </a:xfrm>
        </p:spPr>
        <p:txBody>
          <a:bodyPr>
            <a:normAutofit fontScale="90000"/>
          </a:bodyPr>
          <a:lstStyle/>
          <a:p>
            <a:r>
              <a:rPr lang="en-US" sz="3733" dirty="0"/>
              <a:t>More Advanced Functions</a:t>
            </a:r>
            <a:br>
              <a:rPr lang="en-US" dirty="0"/>
            </a:br>
            <a:endParaRPr lang="en-US" sz="336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920" y="1280160"/>
            <a:ext cx="7680960" cy="4693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 </a:t>
            </a:r>
            <a:endParaRPr lang="en-US" dirty="0"/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981200" y="1224768"/>
            <a:ext cx="7965440" cy="5176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690" indent="-266690">
              <a:buFont typeface="Arial" panose="020B0604020202020204" pitchFamily="34" charset="0"/>
              <a:buChar char="•"/>
            </a:pPr>
            <a:r>
              <a:rPr lang="en-US" sz="2613" dirty="0"/>
              <a:t>Adding collaborators</a:t>
            </a:r>
          </a:p>
          <a:p>
            <a:pPr marL="266690" indent="-266690">
              <a:buFont typeface="Arial" panose="020B0604020202020204" pitchFamily="34" charset="0"/>
              <a:buChar char="•"/>
            </a:pPr>
            <a:r>
              <a:rPr lang="en-US" sz="2613" dirty="0"/>
              <a:t>Add images &amp; videos</a:t>
            </a:r>
          </a:p>
          <a:p>
            <a:pPr marL="266690" indent="-266690">
              <a:buFont typeface="Arial" panose="020B0604020202020204" pitchFamily="34" charset="0"/>
              <a:buChar char="•"/>
            </a:pPr>
            <a:r>
              <a:rPr lang="en-US" sz="2613" dirty="0"/>
              <a:t>Utilization of section and page breaks</a:t>
            </a:r>
          </a:p>
          <a:p>
            <a:pPr marL="266690" indent="-266690">
              <a:buFont typeface="Arial" panose="020B0604020202020204" pitchFamily="34" charset="0"/>
              <a:buChar char="•"/>
            </a:pPr>
            <a:r>
              <a:rPr lang="en-US" sz="2613" dirty="0"/>
              <a:t>Shuffling the question order</a:t>
            </a:r>
          </a:p>
          <a:p>
            <a:pPr marL="266690" indent="-266690">
              <a:buFont typeface="Arial" panose="020B0604020202020204" pitchFamily="34" charset="0"/>
              <a:buChar char="•"/>
            </a:pPr>
            <a:r>
              <a:rPr lang="en-US" sz="2613" dirty="0"/>
              <a:t>Progress Bar</a:t>
            </a:r>
          </a:p>
          <a:p>
            <a:pPr marL="266690" indent="-266690">
              <a:buFont typeface="Arial" panose="020B0604020202020204" pitchFamily="34" charset="0"/>
              <a:buChar char="•"/>
            </a:pPr>
            <a:r>
              <a:rPr lang="en-US" sz="2613" dirty="0"/>
              <a:t>Embed URL</a:t>
            </a:r>
          </a:p>
          <a:p>
            <a:pPr marL="266690" indent="-266690">
              <a:buFont typeface="Arial" panose="020B0604020202020204" pitchFamily="34" charset="0"/>
              <a:buChar char="•"/>
            </a:pPr>
            <a:r>
              <a:rPr lang="en-US" sz="2613" dirty="0"/>
              <a:t>Shortened URL</a:t>
            </a:r>
          </a:p>
          <a:p>
            <a:r>
              <a:rPr lang="en-US" sz="2613" i="1" dirty="0"/>
              <a:t>Standard: </a:t>
            </a:r>
            <a:r>
              <a:rPr lang="en-US" sz="2613" dirty="0"/>
              <a:t>https://docs.google.com/forms/d/1O_2KFRSy1BjSsyvzzBIGiEojVEwCbjO2_33Puw68ge0/viewform?usp=send_form</a:t>
            </a:r>
          </a:p>
          <a:p>
            <a:r>
              <a:rPr lang="en-US" sz="2613" dirty="0">
                <a:solidFill>
                  <a:srgbClr val="FF0000"/>
                </a:solidFill>
              </a:rPr>
              <a:t>VS</a:t>
            </a:r>
          </a:p>
          <a:p>
            <a:r>
              <a:rPr lang="en-US" sz="2613" i="1" dirty="0"/>
              <a:t>Shortened: </a:t>
            </a:r>
            <a:r>
              <a:rPr lang="en-US" sz="2613" dirty="0"/>
              <a:t>http://goo.gl/forms/3ujbPFnoSQ</a:t>
            </a:r>
          </a:p>
          <a:p>
            <a:pPr marL="266690" indent="-266690">
              <a:buFont typeface="Arial" panose="020B0604020202020204" pitchFamily="34" charset="0"/>
              <a:buChar char="•"/>
            </a:pPr>
            <a:endParaRPr lang="en-US" sz="1680" dirty="0"/>
          </a:p>
        </p:txBody>
      </p:sp>
    </p:spTree>
    <p:extLst>
      <p:ext uri="{BB962C8B-B14F-4D97-AF65-F5344CB8AC3E}">
        <p14:creationId xmlns:p14="http://schemas.microsoft.com/office/powerpoint/2010/main" val="1110537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2600" y="5360515"/>
            <a:ext cx="7467600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40" i="1" dirty="0"/>
              <a:t>Articulate what you’ve learned this week in a quick, insightful, and clear presentation</a:t>
            </a:r>
          </a:p>
          <a:p>
            <a:endParaRPr lang="en-US" sz="1680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3DEA4E0-3857-4D60-AD12-94A42A1552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477617"/>
            <a:ext cx="7010400" cy="3912715"/>
          </a:xfrm>
        </p:spPr>
      </p:pic>
    </p:spTree>
    <p:extLst>
      <p:ext uri="{BB962C8B-B14F-4D97-AF65-F5344CB8AC3E}">
        <p14:creationId xmlns:p14="http://schemas.microsoft.com/office/powerpoint/2010/main" val="3360836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360" dirty="0"/>
              <a:t>Google Forms: Background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Tool to develop online forms &amp; surveys</a:t>
            </a:r>
          </a:p>
          <a:p>
            <a:r>
              <a:rPr lang="en-US" dirty="0"/>
              <a:t>Collaborate with others</a:t>
            </a:r>
          </a:p>
          <a:p>
            <a:r>
              <a:rPr lang="en-US" dirty="0"/>
              <a:t>Background in survey development </a:t>
            </a:r>
          </a:p>
          <a:p>
            <a:pPr marL="0" indent="0">
              <a:buNone/>
            </a:pPr>
            <a:r>
              <a:rPr lang="en-US" dirty="0"/>
              <a:t>    or programming </a:t>
            </a:r>
            <a:r>
              <a:rPr lang="en-US" i="1" dirty="0"/>
              <a:t>not needed </a:t>
            </a:r>
          </a:p>
          <a:p>
            <a:r>
              <a:rPr lang="en-US" i="1" dirty="0"/>
              <a:t>Flexible</a:t>
            </a:r>
          </a:p>
          <a:p>
            <a:r>
              <a:rPr lang="en-US" i="1" dirty="0"/>
              <a:t>Free</a:t>
            </a:r>
          </a:p>
          <a:p>
            <a:r>
              <a:rPr lang="en-US" i="1" dirty="0"/>
              <a:t>Use via Google Docs </a:t>
            </a:r>
          </a:p>
          <a:p>
            <a:pPr marL="0" indent="0">
              <a:buNone/>
            </a:pPr>
            <a:r>
              <a:rPr lang="en-US" i="1" dirty="0"/>
              <a:t> </a:t>
            </a:r>
            <a:endParaRPr lang="en-US" dirty="0"/>
          </a:p>
          <a:p>
            <a:pPr marL="0" indent="0">
              <a:buNone/>
            </a:pPr>
            <a:endParaRPr lang="en-US" i="1" dirty="0"/>
          </a:p>
        </p:txBody>
      </p:sp>
      <p:pic>
        <p:nvPicPr>
          <p:cNvPr id="1027" name="Picture 3" descr="C:\Users\Mike Grasso\AppData\Local\Microsoft\Windows\Temporary Internet Files\Content.IE5\4TLKO09N\428060061_a4db1c75dd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262" y="1991360"/>
            <a:ext cx="1812275" cy="120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368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533400"/>
            <a:ext cx="9328006" cy="853441"/>
          </a:xfrm>
        </p:spPr>
        <p:txBody>
          <a:bodyPr>
            <a:normAutofit/>
          </a:bodyPr>
          <a:lstStyle/>
          <a:p>
            <a:r>
              <a:rPr lang="en-US" sz="3360" dirty="0"/>
              <a:t>Other Platforms &amp;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920" y="1706880"/>
            <a:ext cx="7680960" cy="4693920"/>
          </a:xfrm>
        </p:spPr>
        <p:txBody>
          <a:bodyPr>
            <a:normAutofit fontScale="55000" lnSpcReduction="20000"/>
          </a:bodyPr>
          <a:lstStyle/>
          <a:p>
            <a:r>
              <a:rPr lang="en-US" sz="3360" dirty="0"/>
              <a:t>Other platforms include: </a:t>
            </a:r>
            <a:r>
              <a:rPr lang="en-US" sz="3360" dirty="0" err="1"/>
              <a:t>SurveyMonkey</a:t>
            </a:r>
            <a:r>
              <a:rPr lang="en-US" sz="3360" dirty="0"/>
              <a:t>, </a:t>
            </a:r>
            <a:r>
              <a:rPr lang="en-US" sz="3360" dirty="0" err="1"/>
              <a:t>Zoomerang</a:t>
            </a:r>
            <a:r>
              <a:rPr lang="en-US" sz="3360" dirty="0"/>
              <a:t>, Access, Qualtrics   </a:t>
            </a:r>
          </a:p>
          <a:p>
            <a:r>
              <a:rPr lang="en-US" sz="3360" dirty="0"/>
              <a:t>Each with varying features, capabilities, costs, requisite technical backgrounds.  Consider:</a:t>
            </a:r>
          </a:p>
          <a:p>
            <a:pPr marL="0" indent="0">
              <a:buNone/>
            </a:pPr>
            <a:endParaRPr lang="en-US" dirty="0"/>
          </a:p>
          <a:p>
            <a:pPr indent="-51857"/>
            <a:r>
              <a:rPr lang="en-US" sz="2893" dirty="0">
                <a:solidFill>
                  <a:srgbClr val="FF0000"/>
                </a:solidFill>
              </a:rPr>
              <a:t>Ability to collaborate with others in survey design</a:t>
            </a:r>
          </a:p>
          <a:p>
            <a:pPr indent="-51857"/>
            <a:r>
              <a:rPr lang="en-US" sz="2893" dirty="0">
                <a:solidFill>
                  <a:srgbClr val="0070C0"/>
                </a:solidFill>
              </a:rPr>
              <a:t>Desire to see data in real-time</a:t>
            </a:r>
          </a:p>
          <a:p>
            <a:pPr indent="-51857"/>
            <a:r>
              <a:rPr lang="en-US" sz="2893" dirty="0">
                <a:solidFill>
                  <a:srgbClr val="FF0000"/>
                </a:solidFill>
              </a:rPr>
              <a:t>Flexibility to customize messages, logos</a:t>
            </a:r>
          </a:p>
          <a:p>
            <a:pPr indent="-51857"/>
            <a:r>
              <a:rPr lang="en-US" sz="2893" dirty="0">
                <a:solidFill>
                  <a:srgbClr val="0070C0"/>
                </a:solidFill>
              </a:rPr>
              <a:t>Advanced skip patterns, if/then statements</a:t>
            </a:r>
          </a:p>
          <a:p>
            <a:pPr indent="-51857"/>
            <a:r>
              <a:rPr lang="en-US" sz="2893" dirty="0">
                <a:solidFill>
                  <a:srgbClr val="FF0000"/>
                </a:solidFill>
              </a:rPr>
              <a:t>Need for easily understood data outputs </a:t>
            </a:r>
          </a:p>
          <a:p>
            <a:pPr indent="-51857"/>
            <a:r>
              <a:rPr lang="en-US" sz="2893" dirty="0">
                <a:solidFill>
                  <a:srgbClr val="FF0000"/>
                </a:solidFill>
              </a:rPr>
              <a:t>Cost</a:t>
            </a:r>
          </a:p>
          <a:p>
            <a:endParaRPr lang="en-US" sz="1867" dirty="0"/>
          </a:p>
          <a:p>
            <a:r>
              <a:rPr lang="en-US" sz="3360" dirty="0"/>
              <a:t>Google Forms perfectly fine for our use</a:t>
            </a:r>
          </a:p>
          <a:p>
            <a:pPr marL="0" indent="0">
              <a:buNone/>
            </a:pPr>
            <a:r>
              <a:rPr lang="en-US" i="1" dirty="0"/>
              <a:t> </a:t>
            </a:r>
            <a:endParaRPr lang="en-US" dirty="0"/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46108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685800"/>
            <a:ext cx="9328006" cy="853441"/>
          </a:xfrm>
        </p:spPr>
        <p:txBody>
          <a:bodyPr>
            <a:normAutofit fontScale="90000"/>
          </a:bodyPr>
          <a:lstStyle/>
          <a:p>
            <a:r>
              <a:rPr lang="en-US" sz="3733" dirty="0"/>
              <a:t>Getting Started</a:t>
            </a:r>
            <a:br>
              <a:rPr lang="en-US" sz="3360" dirty="0"/>
            </a:br>
            <a:endParaRPr lang="en-US" sz="3360" i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52600" y="1676400"/>
            <a:ext cx="7680960" cy="4224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3-steps </a:t>
            </a:r>
          </a:p>
          <a:p>
            <a:r>
              <a:rPr lang="en-US" dirty="0"/>
              <a:t>     Develop survey</a:t>
            </a:r>
          </a:p>
          <a:p>
            <a:r>
              <a:rPr lang="en-US" dirty="0"/>
              <a:t>     Collect survey data</a:t>
            </a:r>
          </a:p>
          <a:p>
            <a:r>
              <a:rPr lang="en-US" dirty="0"/>
              <a:t>     Analyze data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Today we will:</a:t>
            </a:r>
          </a:p>
          <a:p>
            <a:r>
              <a:rPr lang="en-US" dirty="0"/>
              <a:t>Briefly discuss each step using different survey examples</a:t>
            </a:r>
          </a:p>
          <a:p>
            <a:r>
              <a:rPr lang="en-US" dirty="0"/>
              <a:t>Demo an evaluation survey</a:t>
            </a:r>
          </a:p>
          <a:p>
            <a:r>
              <a:rPr lang="en-US" dirty="0"/>
              <a:t>Develop your teach-back evaluation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678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733" dirty="0"/>
              <a:t>How to Get Started</a:t>
            </a:r>
            <a:br>
              <a:rPr lang="en-US" sz="3360" dirty="0"/>
            </a:br>
            <a:endParaRPr lang="en-US" sz="336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your Google Docs folder</a:t>
            </a:r>
          </a:p>
          <a:p>
            <a:r>
              <a:rPr lang="en-US" dirty="0"/>
              <a:t>Select </a:t>
            </a:r>
            <a:r>
              <a:rPr lang="en-US" i="1" dirty="0"/>
              <a:t>Forms</a:t>
            </a:r>
          </a:p>
          <a:p>
            <a:r>
              <a:rPr lang="en-US" dirty="0"/>
              <a:t>Select </a:t>
            </a:r>
            <a:r>
              <a:rPr lang="en-US" i="1" dirty="0"/>
              <a:t>Go to Forms</a:t>
            </a:r>
          </a:p>
          <a:p>
            <a:r>
              <a:rPr lang="en-US" dirty="0"/>
              <a:t>By default, you will see a blank survey</a:t>
            </a:r>
          </a:p>
          <a:p>
            <a:r>
              <a:rPr lang="en-US" dirty="0"/>
              <a:t>As you develop a survey, it will auto-save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367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789757"/>
            <a:ext cx="9328006" cy="853441"/>
          </a:xfrm>
        </p:spPr>
        <p:txBody>
          <a:bodyPr>
            <a:normAutofit fontScale="90000"/>
          </a:bodyPr>
          <a:lstStyle/>
          <a:p>
            <a:r>
              <a:rPr lang="en-US" sz="3733" dirty="0"/>
              <a:t>Develop survey </a:t>
            </a:r>
            <a:br>
              <a:rPr lang="en-US" sz="3733" dirty="0"/>
            </a:br>
            <a:r>
              <a:rPr lang="en-US" sz="2893" b="1" i="1" cap="none" dirty="0"/>
              <a:t>Navigating the menu bar &amp; form</a:t>
            </a:r>
            <a:endParaRPr lang="en-US" sz="2893" b="1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440" y="3522211"/>
            <a:ext cx="4560449" cy="253880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905000" y="1847118"/>
            <a:ext cx="6827520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0029" indent="-320029">
              <a:buFont typeface="Arial" panose="020B0604020202020204" pitchFamily="34" charset="0"/>
              <a:buChar char="•"/>
            </a:pPr>
            <a:r>
              <a:rPr lang="en-US" sz="2240" dirty="0"/>
              <a:t>Familiarize yourself with the horizontal menu bar</a:t>
            </a:r>
          </a:p>
          <a:p>
            <a:pPr marL="320029" indent="-320029">
              <a:buFont typeface="Arial" panose="020B0604020202020204" pitchFamily="34" charset="0"/>
              <a:buChar char="•"/>
            </a:pPr>
            <a:r>
              <a:rPr lang="en-US" sz="2240" dirty="0"/>
              <a:t>Explore the different features to suit your specific needs (</a:t>
            </a:r>
            <a:r>
              <a:rPr lang="en-US" sz="2240" dirty="0" err="1"/>
              <a:t>ie</a:t>
            </a:r>
            <a:r>
              <a:rPr lang="en-US" sz="2240" dirty="0"/>
              <a:t>: layout, font type, progress bar, avoiding duplicate submissions)</a:t>
            </a:r>
          </a:p>
        </p:txBody>
      </p:sp>
      <p:sp>
        <p:nvSpPr>
          <p:cNvPr id="9" name="Right Arrow 8"/>
          <p:cNvSpPr/>
          <p:nvPr/>
        </p:nvSpPr>
        <p:spPr>
          <a:xfrm>
            <a:off x="2286000" y="3678755"/>
            <a:ext cx="711200" cy="284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0"/>
          </a:p>
        </p:txBody>
      </p:sp>
    </p:spTree>
    <p:extLst>
      <p:ext uri="{BB962C8B-B14F-4D97-AF65-F5344CB8AC3E}">
        <p14:creationId xmlns:p14="http://schemas.microsoft.com/office/powerpoint/2010/main" val="757839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685800"/>
            <a:ext cx="9328006" cy="853441"/>
          </a:xfrm>
        </p:spPr>
        <p:txBody>
          <a:bodyPr>
            <a:normAutofit fontScale="90000"/>
          </a:bodyPr>
          <a:lstStyle/>
          <a:p>
            <a:r>
              <a:rPr lang="en-US" sz="3733" dirty="0"/>
              <a:t>Develop survey </a:t>
            </a:r>
            <a:br>
              <a:rPr lang="en-US" sz="3733" dirty="0"/>
            </a:br>
            <a:r>
              <a:rPr lang="en-US" sz="2893" b="1" i="1" cap="none" dirty="0"/>
              <a:t>Question/response types </a:t>
            </a:r>
            <a:endParaRPr lang="en-US" sz="2893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1600200"/>
            <a:ext cx="6827520" cy="5204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0029" indent="-320029">
              <a:buFont typeface="Arial" panose="020B0604020202020204" pitchFamily="34" charset="0"/>
              <a:buChar char="•"/>
            </a:pPr>
            <a:r>
              <a:rPr lang="en-US" sz="2613" dirty="0"/>
              <a:t>Allocate time to developing strong questions &amp; response sets</a:t>
            </a:r>
          </a:p>
          <a:p>
            <a:r>
              <a:rPr lang="en-US" sz="2613" dirty="0">
                <a:solidFill>
                  <a:srgbClr val="FF0000"/>
                </a:solidFill>
              </a:rPr>
              <a:t>Consider the question: “What is your favorite animal?”</a:t>
            </a:r>
          </a:p>
          <a:p>
            <a:r>
              <a:rPr lang="en-US" sz="2613" dirty="0"/>
              <a:t>What response type best answers the question? </a:t>
            </a:r>
          </a:p>
          <a:p>
            <a:r>
              <a:rPr lang="en-US" sz="2613" dirty="0">
                <a:solidFill>
                  <a:srgbClr val="FF0000"/>
                </a:solidFill>
              </a:rPr>
              <a:t>-Multiple choice (select only one)   OR</a:t>
            </a:r>
          </a:p>
          <a:p>
            <a:r>
              <a:rPr lang="en-US" sz="2613" dirty="0">
                <a:solidFill>
                  <a:srgbClr val="FF0000"/>
                </a:solidFill>
              </a:rPr>
              <a:t>-Checkboxes (select all that apply)</a:t>
            </a:r>
          </a:p>
          <a:p>
            <a:pPr marL="320029" indent="-320029">
              <a:buFont typeface="Arial" panose="020B0604020202020204" pitchFamily="34" charset="0"/>
              <a:buChar char="•"/>
            </a:pPr>
            <a:r>
              <a:rPr lang="en-US" sz="2613" dirty="0"/>
              <a:t>Depending on your question, other types of responses may be more appropriate:</a:t>
            </a:r>
          </a:p>
          <a:p>
            <a:r>
              <a:rPr lang="en-US" sz="2613" dirty="0"/>
              <a:t>-Text type, paragraph type, scale type, grid, time &amp; date</a:t>
            </a:r>
          </a:p>
          <a:p>
            <a:endParaRPr lang="en-US" sz="2240" dirty="0"/>
          </a:p>
          <a:p>
            <a:endParaRPr lang="en-US" sz="224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319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1295400"/>
            <a:ext cx="9328006" cy="853441"/>
          </a:xfrm>
        </p:spPr>
        <p:txBody>
          <a:bodyPr>
            <a:normAutofit fontScale="90000"/>
          </a:bodyPr>
          <a:lstStyle/>
          <a:p>
            <a:r>
              <a:rPr lang="en-US" sz="3733" dirty="0"/>
              <a:t>Surprise Slide</a:t>
            </a:r>
            <a:br>
              <a:rPr lang="en-US" sz="3360" dirty="0"/>
            </a:br>
            <a:r>
              <a:rPr lang="en-US" sz="2893" i="1" dirty="0"/>
              <a:t>What’s wrong with the question &amp; response options?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5000" y="2438400"/>
            <a:ext cx="6827520" cy="2850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40" dirty="0"/>
              <a:t>Q4. What is the HIV positivity rate?</a:t>
            </a:r>
          </a:p>
          <a:p>
            <a:endParaRPr lang="en-US" sz="2240" dirty="0"/>
          </a:p>
          <a:p>
            <a:pPr marL="426705" indent="-426705">
              <a:buAutoNum type="arabicPeriod"/>
            </a:pPr>
            <a:r>
              <a:rPr lang="en-US" sz="2240" dirty="0"/>
              <a:t>0-5%</a:t>
            </a:r>
          </a:p>
          <a:p>
            <a:pPr marL="426705" indent="-426705">
              <a:buAutoNum type="arabicPeriod"/>
            </a:pPr>
            <a:r>
              <a:rPr lang="en-US" sz="2240" dirty="0"/>
              <a:t>5-10%</a:t>
            </a:r>
          </a:p>
          <a:p>
            <a:pPr marL="426705" indent="-426705">
              <a:buAutoNum type="arabicPeriod"/>
            </a:pPr>
            <a:r>
              <a:rPr lang="en-US" sz="2240" dirty="0"/>
              <a:t>10-15%</a:t>
            </a:r>
          </a:p>
          <a:p>
            <a:pPr marL="426705" indent="-426705">
              <a:buAutoNum type="arabicPeriod"/>
            </a:pPr>
            <a:r>
              <a:rPr lang="en-US" sz="2240" dirty="0"/>
              <a:t>15-100%</a:t>
            </a:r>
          </a:p>
          <a:p>
            <a:pPr marL="426705" indent="-426705">
              <a:buAutoNum type="arabicPeriod"/>
            </a:pPr>
            <a:r>
              <a:rPr lang="en-US" sz="2240" dirty="0"/>
              <a:t>&gt;100% </a:t>
            </a:r>
          </a:p>
          <a:p>
            <a:endParaRPr lang="en-US" sz="224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05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97" y="1209984"/>
            <a:ext cx="9328006" cy="853441"/>
          </a:xfrm>
        </p:spPr>
        <p:txBody>
          <a:bodyPr>
            <a:normAutofit fontScale="90000"/>
          </a:bodyPr>
          <a:lstStyle/>
          <a:p>
            <a:r>
              <a:rPr lang="en-US" sz="3733" dirty="0"/>
              <a:t>Surprise Slide - Answers</a:t>
            </a:r>
            <a:br>
              <a:rPr lang="en-US" sz="3360" dirty="0"/>
            </a:br>
            <a:r>
              <a:rPr lang="en-US" sz="2893" i="1" dirty="0"/>
              <a:t>What’s wrong with the question &amp; response options?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28800" y="2225852"/>
            <a:ext cx="6827520" cy="2850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40" dirty="0"/>
              <a:t>Q4. What is the HIV positivity rate?</a:t>
            </a:r>
          </a:p>
          <a:p>
            <a:endParaRPr lang="en-US" sz="2240" dirty="0"/>
          </a:p>
          <a:p>
            <a:pPr marL="426705" indent="-426705">
              <a:buAutoNum type="arabicPeriod"/>
            </a:pPr>
            <a:r>
              <a:rPr lang="en-US" sz="2240" dirty="0"/>
              <a:t>0-5%</a:t>
            </a:r>
          </a:p>
          <a:p>
            <a:pPr marL="426705" indent="-426705">
              <a:buAutoNum type="arabicPeriod"/>
            </a:pPr>
            <a:r>
              <a:rPr lang="en-US" sz="2240" dirty="0"/>
              <a:t>5-10%</a:t>
            </a:r>
          </a:p>
          <a:p>
            <a:pPr marL="426705" indent="-426705">
              <a:buAutoNum type="arabicPeriod"/>
            </a:pPr>
            <a:r>
              <a:rPr lang="en-US" sz="2240" dirty="0"/>
              <a:t>10-15%</a:t>
            </a:r>
          </a:p>
          <a:p>
            <a:pPr marL="426705" indent="-426705">
              <a:buAutoNum type="arabicPeriod"/>
            </a:pPr>
            <a:r>
              <a:rPr lang="en-US" sz="2240" dirty="0"/>
              <a:t>15-100%</a:t>
            </a:r>
          </a:p>
          <a:p>
            <a:pPr marL="426705" indent="-426705">
              <a:buAutoNum type="arabicPeriod"/>
            </a:pPr>
            <a:r>
              <a:rPr lang="en-US" sz="2240" dirty="0"/>
              <a:t>&gt;100% </a:t>
            </a:r>
          </a:p>
          <a:p>
            <a:endParaRPr lang="en-US" sz="224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5920" y="4764095"/>
            <a:ext cx="78232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0" dirty="0">
                <a:solidFill>
                  <a:srgbClr val="FF0000"/>
                </a:solidFill>
              </a:rPr>
              <a:t>Answers: </a:t>
            </a:r>
          </a:p>
          <a:p>
            <a:r>
              <a:rPr lang="en-US" sz="1680" dirty="0">
                <a:solidFill>
                  <a:srgbClr val="FF0000"/>
                </a:solidFill>
              </a:rPr>
              <a:t>Question may be vague (</a:t>
            </a:r>
            <a:r>
              <a:rPr lang="en-US" sz="1680" dirty="0" err="1">
                <a:solidFill>
                  <a:srgbClr val="FF0000"/>
                </a:solidFill>
              </a:rPr>
              <a:t>ie</a:t>
            </a:r>
            <a:r>
              <a:rPr lang="en-US" sz="1680" dirty="0">
                <a:solidFill>
                  <a:srgbClr val="FF0000"/>
                </a:solidFill>
              </a:rPr>
              <a:t>: who, when, where)</a:t>
            </a:r>
          </a:p>
          <a:p>
            <a:r>
              <a:rPr lang="en-US" sz="1680" dirty="0">
                <a:solidFill>
                  <a:srgbClr val="FF0000"/>
                </a:solidFill>
              </a:rPr>
              <a:t>Overlapping responses; positivity rate &gt;100% not possible</a:t>
            </a:r>
          </a:p>
        </p:txBody>
      </p:sp>
    </p:spTree>
    <p:extLst>
      <p:ext uri="{BB962C8B-B14F-4D97-AF65-F5344CB8AC3E}">
        <p14:creationId xmlns:p14="http://schemas.microsoft.com/office/powerpoint/2010/main" val="1274206962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5197</TotalTime>
  <Words>569</Words>
  <Application>Microsoft Office PowerPoint</Application>
  <PresentationFormat>Custom</PresentationFormat>
  <Paragraphs>104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Tw Cen MT</vt:lpstr>
      <vt:lpstr>Droplet</vt:lpstr>
      <vt:lpstr>Google Forms</vt:lpstr>
      <vt:lpstr>Google Forms: Background </vt:lpstr>
      <vt:lpstr>Other Platforms &amp; Features</vt:lpstr>
      <vt:lpstr>Getting Started </vt:lpstr>
      <vt:lpstr>How to Get Started </vt:lpstr>
      <vt:lpstr>Develop survey  Navigating the menu bar &amp; form</vt:lpstr>
      <vt:lpstr>Develop survey  Question/response types </vt:lpstr>
      <vt:lpstr>Surprise Slide What’s wrong with the question &amp; response options?</vt:lpstr>
      <vt:lpstr>Surprise Slide - Answers What’s wrong with the question &amp; response options?</vt:lpstr>
      <vt:lpstr>DEVELOP SURVEY</vt:lpstr>
      <vt:lpstr>Develop survey  Viewing the live form</vt:lpstr>
      <vt:lpstr>Collect survey data </vt:lpstr>
      <vt:lpstr>End of Survey </vt:lpstr>
      <vt:lpstr>Survey Responses </vt:lpstr>
      <vt:lpstr>More Advanced Functions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EAHRC</dc:creator>
  <cp:lastModifiedBy>zaid zaid</cp:lastModifiedBy>
  <cp:revision>69</cp:revision>
  <dcterms:modified xsi:type="dcterms:W3CDTF">2019-11-11T16:36:50Z</dcterms:modified>
</cp:coreProperties>
</file>