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rels" ContentType="application/vnd.openxmlformats-package.relationships+xml"/>
  <Default Extension="emf" ContentType="image/x-em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346" r:id="rId2"/>
    <p:sldId id="342" r:id="rId3"/>
    <p:sldId id="349" r:id="rId4"/>
    <p:sldId id="348" r:id="rId5"/>
    <p:sldId id="347" r:id="rId6"/>
    <p:sldId id="350" r:id="rId7"/>
    <p:sldId id="351" r:id="rId8"/>
    <p:sldId id="352" r:id="rId9"/>
    <p:sldId id="353" r:id="rId10"/>
    <p:sldId id="354" r:id="rId11"/>
    <p:sldId id="355" r:id="rId12"/>
    <p:sldId id="356" r:id="rId13"/>
    <p:sldId id="357" r:id="rId14"/>
    <p:sldId id="358" r:id="rId15"/>
    <p:sldId id="359" r:id="rId16"/>
    <p:sldId id="360" r:id="rId17"/>
    <p:sldId id="361" r:id="rId18"/>
    <p:sldId id="362" r:id="rId19"/>
    <p:sldId id="363" r:id="rId20"/>
    <p:sldId id="364" r:id="rId21"/>
    <p:sldId id="366" r:id="rId22"/>
    <p:sldId id="370" r:id="rId23"/>
    <p:sldId id="371" r:id="rId24"/>
    <p:sldId id="372" r:id="rId25"/>
    <p:sldId id="373" r:id="rId26"/>
    <p:sldId id="374" r:id="rId27"/>
    <p:sldId id="375" r:id="rId28"/>
    <p:sldId id="376" r:id="rId29"/>
    <p:sldId id="377" r:id="rId30"/>
    <p:sldId id="379" r:id="rId31"/>
    <p:sldId id="378" r:id="rId32"/>
    <p:sldId id="341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79"/>
    <p:restoredTop sz="93089"/>
  </p:normalViewPr>
  <p:slideViewPr>
    <p:cSldViewPr>
      <p:cViewPr>
        <p:scale>
          <a:sx n="111" d="100"/>
          <a:sy n="111" d="100"/>
        </p:scale>
        <p:origin x="1680" y="3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notesMaster" Target="notesMasters/notesMaster1.xml"/><Relationship Id="rId35" Type="http://schemas.openxmlformats.org/officeDocument/2006/relationships/presProps" Target="presProps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heme" Target="theme/theme1.xml"/><Relationship Id="rId38" Type="http://schemas.openxmlformats.org/officeDocument/2006/relationships/tableStyles" Target="tableStyles.xml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1" Type="http://schemas.openxmlformats.org/officeDocument/2006/relationships/image" Target="../media/image13.png"/><Relationship Id="rId2" Type="http://schemas.openxmlformats.org/officeDocument/2006/relationships/image" Target="../media/image14.pn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1" Type="http://schemas.openxmlformats.org/officeDocument/2006/relationships/image" Target="../media/image13.png"/><Relationship Id="rId2" Type="http://schemas.openxmlformats.org/officeDocument/2006/relationships/image" Target="../media/image14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33B44DE-E84F-E845-A6E1-672D54A20607}" type="doc">
      <dgm:prSet loTypeId="urn:microsoft.com/office/officeart/2008/layout/VerticalCurvedList" loCatId="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6D702B84-9292-C64C-86D5-17135D304A0B}">
      <dgm:prSet phldrT="[Text]" custT="1"/>
      <dgm:spPr/>
      <dgm:t>
        <a:bodyPr/>
        <a:lstStyle/>
        <a:p>
          <a:r>
            <a:rPr lang="en-US" sz="2000" dirty="0" smtClean="0"/>
            <a:t>Africa:</a:t>
          </a:r>
          <a:r>
            <a:rPr lang="en-US" sz="2000" baseline="0" dirty="0" smtClean="0"/>
            <a:t> Our Motherland</a:t>
          </a:r>
          <a:endParaRPr lang="en-US" sz="2000" dirty="0"/>
        </a:p>
      </dgm:t>
    </dgm:pt>
    <dgm:pt modelId="{E6B9E2B6-2A17-8B40-B439-E690C5CB0282}" type="parTrans" cxnId="{72245505-1E9C-0E43-B36C-D9DDC08916C2}">
      <dgm:prSet/>
      <dgm:spPr/>
      <dgm:t>
        <a:bodyPr/>
        <a:lstStyle/>
        <a:p>
          <a:endParaRPr lang="en-US"/>
        </a:p>
      </dgm:t>
    </dgm:pt>
    <dgm:pt modelId="{01222027-EA1F-DC42-9394-EC5E25A11468}" type="sibTrans" cxnId="{72245505-1E9C-0E43-B36C-D9DDC08916C2}">
      <dgm:prSet/>
      <dgm:spPr/>
      <dgm:t>
        <a:bodyPr/>
        <a:lstStyle/>
        <a:p>
          <a:endParaRPr lang="en-US"/>
        </a:p>
      </dgm:t>
    </dgm:pt>
    <dgm:pt modelId="{BE09B7B9-170D-0148-BEB7-4E9A66FE9425}">
      <dgm:prSet phldrT="[Text]" custT="1"/>
      <dgm:spPr/>
      <dgm:t>
        <a:bodyPr/>
        <a:lstStyle/>
        <a:p>
          <a:r>
            <a:rPr lang="en-US" sz="2000" dirty="0" smtClean="0"/>
            <a:t>The Human Powerhouse</a:t>
          </a:r>
          <a:endParaRPr lang="en-US" sz="2000" dirty="0"/>
        </a:p>
      </dgm:t>
    </dgm:pt>
    <dgm:pt modelId="{9BF9ED1A-DCEF-C14B-81BF-D62D133921CC}" type="parTrans" cxnId="{014D1996-9D0A-F844-9574-E72F642F7DC1}">
      <dgm:prSet/>
      <dgm:spPr/>
      <dgm:t>
        <a:bodyPr/>
        <a:lstStyle/>
        <a:p>
          <a:endParaRPr lang="en-US"/>
        </a:p>
      </dgm:t>
    </dgm:pt>
    <dgm:pt modelId="{6C532724-3CAE-DA43-8E95-3FF3284DB82C}" type="sibTrans" cxnId="{014D1996-9D0A-F844-9574-E72F642F7DC1}">
      <dgm:prSet/>
      <dgm:spPr/>
      <dgm:t>
        <a:bodyPr/>
        <a:lstStyle/>
        <a:p>
          <a:endParaRPr lang="en-US"/>
        </a:p>
      </dgm:t>
    </dgm:pt>
    <dgm:pt modelId="{2CED3938-2F79-D14E-AB25-FEAC093616E4}">
      <dgm:prSet phldrT="[Text]" custT="1"/>
      <dgm:spPr/>
      <dgm:t>
        <a:bodyPr/>
        <a:lstStyle/>
        <a:p>
          <a:endParaRPr lang="en-US" sz="2000" dirty="0" smtClean="0"/>
        </a:p>
        <a:p>
          <a:r>
            <a:rPr lang="en-US" sz="2000" dirty="0" smtClean="0"/>
            <a:t>The 4 Pillars of a good leadership</a:t>
          </a:r>
          <a:endParaRPr lang="en-US" sz="2000" baseline="0" dirty="0" smtClean="0"/>
        </a:p>
        <a:p>
          <a:endParaRPr lang="en-US" sz="2000" dirty="0"/>
        </a:p>
      </dgm:t>
    </dgm:pt>
    <dgm:pt modelId="{F2D4782A-8D1E-014F-B4A8-96306079C050}" type="parTrans" cxnId="{F8611480-9EDC-B540-8FFB-9AECEB2EF305}">
      <dgm:prSet/>
      <dgm:spPr/>
      <dgm:t>
        <a:bodyPr/>
        <a:lstStyle/>
        <a:p>
          <a:endParaRPr lang="en-US"/>
        </a:p>
      </dgm:t>
    </dgm:pt>
    <dgm:pt modelId="{C675EEF0-7702-9C4A-9D5F-83ACB7777F47}" type="sibTrans" cxnId="{F8611480-9EDC-B540-8FFB-9AECEB2EF305}">
      <dgm:prSet/>
      <dgm:spPr/>
      <dgm:t>
        <a:bodyPr/>
        <a:lstStyle/>
        <a:p>
          <a:endParaRPr lang="en-US"/>
        </a:p>
      </dgm:t>
    </dgm:pt>
    <dgm:pt modelId="{1C8919A6-E637-AF44-B869-4685B42EAB27}">
      <dgm:prSet phldrT="[Text]" custT="1"/>
      <dgm:spPr/>
      <dgm:t>
        <a:bodyPr/>
        <a:lstStyle/>
        <a:p>
          <a:r>
            <a:rPr lang="en-US" sz="2000" dirty="0" smtClean="0"/>
            <a:t>The 3 Powers of Human Personality</a:t>
          </a:r>
          <a:endParaRPr lang="en-US" sz="2000" dirty="0"/>
        </a:p>
      </dgm:t>
    </dgm:pt>
    <dgm:pt modelId="{423D7B21-799F-2F4B-A471-54C6EFD9E31F}" type="parTrans" cxnId="{D54722AE-567E-4E4C-92D2-203D682AC948}">
      <dgm:prSet/>
      <dgm:spPr/>
      <dgm:t>
        <a:bodyPr/>
        <a:lstStyle/>
        <a:p>
          <a:endParaRPr lang="en-US"/>
        </a:p>
      </dgm:t>
    </dgm:pt>
    <dgm:pt modelId="{B3B062CA-CE02-D847-A3B3-0117968729D5}" type="sibTrans" cxnId="{D54722AE-567E-4E4C-92D2-203D682AC948}">
      <dgm:prSet/>
      <dgm:spPr/>
      <dgm:t>
        <a:bodyPr/>
        <a:lstStyle/>
        <a:p>
          <a:endParaRPr lang="en-US"/>
        </a:p>
      </dgm:t>
    </dgm:pt>
    <dgm:pt modelId="{5BD320E3-80C0-BC47-A7CF-209FF8D353CB}">
      <dgm:prSet custT="1"/>
      <dgm:spPr/>
      <dgm:t>
        <a:bodyPr/>
        <a:lstStyle/>
        <a:p>
          <a:r>
            <a:rPr lang="en-US" sz="2000" dirty="0" smtClean="0"/>
            <a:t>The Three Levels of JOY</a:t>
          </a:r>
          <a:endParaRPr lang="en-US" sz="2000" dirty="0"/>
        </a:p>
      </dgm:t>
    </dgm:pt>
    <dgm:pt modelId="{093D75C4-EB23-1944-8295-CA9FB9786A26}" type="parTrans" cxnId="{4F11E65E-6DAC-714D-B2F8-67938E7C83AE}">
      <dgm:prSet/>
      <dgm:spPr/>
      <dgm:t>
        <a:bodyPr/>
        <a:lstStyle/>
        <a:p>
          <a:endParaRPr lang="en-US"/>
        </a:p>
      </dgm:t>
    </dgm:pt>
    <dgm:pt modelId="{90D05436-5490-AD43-9C93-AE3A0BF2E781}" type="sibTrans" cxnId="{4F11E65E-6DAC-714D-B2F8-67938E7C83AE}">
      <dgm:prSet/>
      <dgm:spPr/>
      <dgm:t>
        <a:bodyPr/>
        <a:lstStyle/>
        <a:p>
          <a:endParaRPr lang="en-US"/>
        </a:p>
      </dgm:t>
    </dgm:pt>
    <dgm:pt modelId="{7C4A1500-7893-F549-A824-581A8A8575D9}">
      <dgm:prSet custT="1"/>
      <dgm:spPr/>
      <dgm:t>
        <a:bodyPr/>
        <a:lstStyle/>
        <a:p>
          <a:r>
            <a:rPr lang="en-US" sz="2000" dirty="0" smtClean="0"/>
            <a:t>“The coming Age of the </a:t>
          </a:r>
          <a:r>
            <a:rPr lang="en-US" sz="2000" smtClean="0"/>
            <a:t>Cell"</a:t>
          </a:r>
          <a:endParaRPr lang="en-US" sz="2000" dirty="0"/>
        </a:p>
      </dgm:t>
    </dgm:pt>
    <dgm:pt modelId="{CA77F74B-E5FA-2444-80B8-DBD37CFE223B}" type="parTrans" cxnId="{3B807A50-0C8C-D247-B4A3-093F466673E1}">
      <dgm:prSet/>
      <dgm:spPr/>
      <dgm:t>
        <a:bodyPr/>
        <a:lstStyle/>
        <a:p>
          <a:endParaRPr lang="en-US"/>
        </a:p>
      </dgm:t>
    </dgm:pt>
    <dgm:pt modelId="{A69E0F5F-609E-D946-9877-9A85F77242C8}" type="sibTrans" cxnId="{3B807A50-0C8C-D247-B4A3-093F466673E1}">
      <dgm:prSet/>
      <dgm:spPr/>
      <dgm:t>
        <a:bodyPr/>
        <a:lstStyle/>
        <a:p>
          <a:endParaRPr lang="en-US"/>
        </a:p>
      </dgm:t>
    </dgm:pt>
    <dgm:pt modelId="{F8665EA1-A04E-1C4B-8F20-6B33F5CD2F9F}">
      <dgm:prSet custT="1"/>
      <dgm:spPr/>
      <dgm:t>
        <a:bodyPr/>
        <a:lstStyle/>
        <a:p>
          <a:r>
            <a:rPr lang="en-US" sz="2000" dirty="0" smtClean="0"/>
            <a:t>YEARS' Life as a Gift to EAC and a Task To Complete</a:t>
          </a:r>
          <a:endParaRPr lang="en-US" sz="2000" dirty="0"/>
        </a:p>
      </dgm:t>
    </dgm:pt>
    <dgm:pt modelId="{3712A38C-2BAD-7940-890C-BDA7741694D5}" type="sibTrans" cxnId="{689EEC7A-3AA0-CE4C-9582-1C2D2BA68878}">
      <dgm:prSet/>
      <dgm:spPr/>
      <dgm:t>
        <a:bodyPr/>
        <a:lstStyle/>
        <a:p>
          <a:endParaRPr lang="en-US"/>
        </a:p>
      </dgm:t>
    </dgm:pt>
    <dgm:pt modelId="{0990B83B-2B0C-6548-8C52-75BC89BA9FF3}" type="parTrans" cxnId="{689EEC7A-3AA0-CE4C-9582-1C2D2BA68878}">
      <dgm:prSet/>
      <dgm:spPr/>
      <dgm:t>
        <a:bodyPr/>
        <a:lstStyle/>
        <a:p>
          <a:endParaRPr lang="en-US"/>
        </a:p>
      </dgm:t>
    </dgm:pt>
    <dgm:pt modelId="{D95B4439-61E5-BC4F-920B-99A92E5BF86E}" type="pres">
      <dgm:prSet presAssocID="{B33B44DE-E84F-E845-A6E1-672D54A20607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5793AF70-8426-B041-8098-33E2310595A2}" type="pres">
      <dgm:prSet presAssocID="{B33B44DE-E84F-E845-A6E1-672D54A20607}" presName="Name1" presStyleCnt="0"/>
      <dgm:spPr/>
    </dgm:pt>
    <dgm:pt modelId="{62681B21-F594-BA4E-B64A-4A3721D597A4}" type="pres">
      <dgm:prSet presAssocID="{B33B44DE-E84F-E845-A6E1-672D54A20607}" presName="cycle" presStyleCnt="0"/>
      <dgm:spPr/>
    </dgm:pt>
    <dgm:pt modelId="{4E04F5E2-7912-A242-B966-27A41E6DAB20}" type="pres">
      <dgm:prSet presAssocID="{B33B44DE-E84F-E845-A6E1-672D54A20607}" presName="srcNode" presStyleLbl="node1" presStyleIdx="0" presStyleCnt="7"/>
      <dgm:spPr/>
    </dgm:pt>
    <dgm:pt modelId="{E2FE0FD7-4F2E-D84A-9101-3131BD2C5992}" type="pres">
      <dgm:prSet presAssocID="{B33B44DE-E84F-E845-A6E1-672D54A20607}" presName="conn" presStyleLbl="parChTrans1D2" presStyleIdx="0" presStyleCnt="1"/>
      <dgm:spPr/>
      <dgm:t>
        <a:bodyPr/>
        <a:lstStyle/>
        <a:p>
          <a:endParaRPr lang="en-US"/>
        </a:p>
      </dgm:t>
    </dgm:pt>
    <dgm:pt modelId="{B667371B-35B4-BE4B-B759-9EC6FD743870}" type="pres">
      <dgm:prSet presAssocID="{B33B44DE-E84F-E845-A6E1-672D54A20607}" presName="extraNode" presStyleLbl="node1" presStyleIdx="0" presStyleCnt="7"/>
      <dgm:spPr/>
    </dgm:pt>
    <dgm:pt modelId="{E178CD56-027E-C645-AE87-F54F9965D588}" type="pres">
      <dgm:prSet presAssocID="{B33B44DE-E84F-E845-A6E1-672D54A20607}" presName="dstNode" presStyleLbl="node1" presStyleIdx="0" presStyleCnt="7"/>
      <dgm:spPr/>
    </dgm:pt>
    <dgm:pt modelId="{1C86BFBD-CEAE-3B44-8869-26FED9840976}" type="pres">
      <dgm:prSet presAssocID="{6D702B84-9292-C64C-86D5-17135D304A0B}" presName="text_1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E95123D-FBC2-9C41-BAC5-E9191A75C29E}" type="pres">
      <dgm:prSet presAssocID="{6D702B84-9292-C64C-86D5-17135D304A0B}" presName="accent_1" presStyleCnt="0"/>
      <dgm:spPr/>
    </dgm:pt>
    <dgm:pt modelId="{6CE9BA93-543C-B44F-80D2-75DDDD553669}" type="pres">
      <dgm:prSet presAssocID="{6D702B84-9292-C64C-86D5-17135D304A0B}" presName="accentRepeatNode" presStyleLbl="solidFgAcc1" presStyleIdx="0" presStyleCnt="7"/>
      <dgm:spPr/>
    </dgm:pt>
    <dgm:pt modelId="{702E92A1-F42C-B340-B9D0-42EBF3BCCB11}" type="pres">
      <dgm:prSet presAssocID="{1C8919A6-E637-AF44-B869-4685B42EAB27}" presName="text_2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1C0BA3-CBE5-8E42-9EB3-F2D4F5DCC7F0}" type="pres">
      <dgm:prSet presAssocID="{1C8919A6-E637-AF44-B869-4685B42EAB27}" presName="accent_2" presStyleCnt="0"/>
      <dgm:spPr/>
    </dgm:pt>
    <dgm:pt modelId="{F997E8C5-F8EB-B14F-99FC-BFD7B16DF72F}" type="pres">
      <dgm:prSet presAssocID="{1C8919A6-E637-AF44-B869-4685B42EAB27}" presName="accentRepeatNode" presStyleLbl="solidFgAcc1" presStyleIdx="1" presStyleCnt="7"/>
      <dgm:spPr/>
    </dgm:pt>
    <dgm:pt modelId="{9FB6FBF1-EBD7-274B-A855-93EBEECB701F}" type="pres">
      <dgm:prSet presAssocID="{BE09B7B9-170D-0148-BEB7-4E9A66FE9425}" presName="text_3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5A5A6F7-8E56-5B47-814F-D5DBC1A6130C}" type="pres">
      <dgm:prSet presAssocID="{BE09B7B9-170D-0148-BEB7-4E9A66FE9425}" presName="accent_3" presStyleCnt="0"/>
      <dgm:spPr/>
    </dgm:pt>
    <dgm:pt modelId="{4E3C14BE-8DCA-034C-AAAA-82B4AF956B67}" type="pres">
      <dgm:prSet presAssocID="{BE09B7B9-170D-0148-BEB7-4E9A66FE9425}" presName="accentRepeatNode" presStyleLbl="solidFgAcc1" presStyleIdx="2" presStyleCnt="7"/>
      <dgm:spPr/>
    </dgm:pt>
    <dgm:pt modelId="{ACB0CB76-8B12-2447-9A4C-2D94A86EF5BC}" type="pres">
      <dgm:prSet presAssocID="{2CED3938-2F79-D14E-AB25-FEAC093616E4}" presName="text_4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74E391-2ECC-2C42-860E-A31F854BA0EA}" type="pres">
      <dgm:prSet presAssocID="{2CED3938-2F79-D14E-AB25-FEAC093616E4}" presName="accent_4" presStyleCnt="0"/>
      <dgm:spPr/>
    </dgm:pt>
    <dgm:pt modelId="{02EE559F-0685-7345-B357-509C73D5E002}" type="pres">
      <dgm:prSet presAssocID="{2CED3938-2F79-D14E-AB25-FEAC093616E4}" presName="accentRepeatNode" presStyleLbl="solidFgAcc1" presStyleIdx="3" presStyleCnt="7"/>
      <dgm:spPr/>
    </dgm:pt>
    <dgm:pt modelId="{B33172DC-8A75-1145-95FC-C61DB2C43051}" type="pres">
      <dgm:prSet presAssocID="{5BD320E3-80C0-BC47-A7CF-209FF8D353CB}" presName="text_5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93CB2A6-62F8-CA49-BCD8-C26D619A7FAB}" type="pres">
      <dgm:prSet presAssocID="{5BD320E3-80C0-BC47-A7CF-209FF8D353CB}" presName="accent_5" presStyleCnt="0"/>
      <dgm:spPr/>
    </dgm:pt>
    <dgm:pt modelId="{59DDA7AC-7996-C147-A5B6-E58E1FA1E028}" type="pres">
      <dgm:prSet presAssocID="{5BD320E3-80C0-BC47-A7CF-209FF8D353CB}" presName="accentRepeatNode" presStyleLbl="solidFgAcc1" presStyleIdx="4" presStyleCnt="7"/>
      <dgm:spPr/>
    </dgm:pt>
    <dgm:pt modelId="{25906250-FD06-3341-8DEE-D1A5A2BC9901}" type="pres">
      <dgm:prSet presAssocID="{F8665EA1-A04E-1C4B-8F20-6B33F5CD2F9F}" presName="text_6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EE081F-B147-034D-864E-F41E6C36011E}" type="pres">
      <dgm:prSet presAssocID="{F8665EA1-A04E-1C4B-8F20-6B33F5CD2F9F}" presName="accent_6" presStyleCnt="0"/>
      <dgm:spPr/>
    </dgm:pt>
    <dgm:pt modelId="{C7736281-0B4B-2744-9D43-3369D15D2A47}" type="pres">
      <dgm:prSet presAssocID="{F8665EA1-A04E-1C4B-8F20-6B33F5CD2F9F}" presName="accentRepeatNode" presStyleLbl="solidFgAcc1" presStyleIdx="5" presStyleCnt="7"/>
      <dgm:spPr/>
    </dgm:pt>
    <dgm:pt modelId="{4B2DC4E8-4D3C-844E-AED9-E08E9B68B09A}" type="pres">
      <dgm:prSet presAssocID="{7C4A1500-7893-F549-A824-581A8A8575D9}" presName="text_7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A52001B-5A4C-9B43-88BA-823B4E205895}" type="pres">
      <dgm:prSet presAssocID="{7C4A1500-7893-F549-A824-581A8A8575D9}" presName="accent_7" presStyleCnt="0"/>
      <dgm:spPr/>
    </dgm:pt>
    <dgm:pt modelId="{84CBFCE5-7AF9-344C-BFFC-06CB77ADF61B}" type="pres">
      <dgm:prSet presAssocID="{7C4A1500-7893-F549-A824-581A8A8575D9}" presName="accentRepeatNode" presStyleLbl="solidFgAcc1" presStyleIdx="6" presStyleCnt="7" custLinFactNeighborX="-25186"/>
      <dgm:spPr/>
      <dgm:t>
        <a:bodyPr/>
        <a:lstStyle/>
        <a:p>
          <a:endParaRPr lang="en-US"/>
        </a:p>
      </dgm:t>
    </dgm:pt>
  </dgm:ptLst>
  <dgm:cxnLst>
    <dgm:cxn modelId="{3B807A50-0C8C-D247-B4A3-093F466673E1}" srcId="{B33B44DE-E84F-E845-A6E1-672D54A20607}" destId="{7C4A1500-7893-F549-A824-581A8A8575D9}" srcOrd="6" destOrd="0" parTransId="{CA77F74B-E5FA-2444-80B8-DBD37CFE223B}" sibTransId="{A69E0F5F-609E-D946-9877-9A85F77242C8}"/>
    <dgm:cxn modelId="{B00EAF76-F22C-5849-ACC8-D5E0D5CB8E6F}" type="presOf" srcId="{1C8919A6-E637-AF44-B869-4685B42EAB27}" destId="{702E92A1-F42C-B340-B9D0-42EBF3BCCB11}" srcOrd="0" destOrd="0" presId="urn:microsoft.com/office/officeart/2008/layout/VerticalCurvedList"/>
    <dgm:cxn modelId="{689EEC7A-3AA0-CE4C-9582-1C2D2BA68878}" srcId="{B33B44DE-E84F-E845-A6E1-672D54A20607}" destId="{F8665EA1-A04E-1C4B-8F20-6B33F5CD2F9F}" srcOrd="5" destOrd="0" parTransId="{0990B83B-2B0C-6548-8C52-75BC89BA9FF3}" sibTransId="{3712A38C-2BAD-7940-890C-BDA7741694D5}"/>
    <dgm:cxn modelId="{96E9C925-27C0-D043-B2F4-DF467EA732ED}" type="presOf" srcId="{BE09B7B9-170D-0148-BEB7-4E9A66FE9425}" destId="{9FB6FBF1-EBD7-274B-A855-93EBEECB701F}" srcOrd="0" destOrd="0" presId="urn:microsoft.com/office/officeart/2008/layout/VerticalCurvedList"/>
    <dgm:cxn modelId="{72245505-1E9C-0E43-B36C-D9DDC08916C2}" srcId="{B33B44DE-E84F-E845-A6E1-672D54A20607}" destId="{6D702B84-9292-C64C-86D5-17135D304A0B}" srcOrd="0" destOrd="0" parTransId="{E6B9E2B6-2A17-8B40-B439-E690C5CB0282}" sibTransId="{01222027-EA1F-DC42-9394-EC5E25A11468}"/>
    <dgm:cxn modelId="{014D1996-9D0A-F844-9574-E72F642F7DC1}" srcId="{B33B44DE-E84F-E845-A6E1-672D54A20607}" destId="{BE09B7B9-170D-0148-BEB7-4E9A66FE9425}" srcOrd="2" destOrd="0" parTransId="{9BF9ED1A-DCEF-C14B-81BF-D62D133921CC}" sibTransId="{6C532724-3CAE-DA43-8E95-3FF3284DB82C}"/>
    <dgm:cxn modelId="{67152B6E-62C6-D144-9DC5-91E05D7FA7B1}" type="presOf" srcId="{7C4A1500-7893-F549-A824-581A8A8575D9}" destId="{4B2DC4E8-4D3C-844E-AED9-E08E9B68B09A}" srcOrd="0" destOrd="0" presId="urn:microsoft.com/office/officeart/2008/layout/VerticalCurvedList"/>
    <dgm:cxn modelId="{4F11E65E-6DAC-714D-B2F8-67938E7C83AE}" srcId="{B33B44DE-E84F-E845-A6E1-672D54A20607}" destId="{5BD320E3-80C0-BC47-A7CF-209FF8D353CB}" srcOrd="4" destOrd="0" parTransId="{093D75C4-EB23-1944-8295-CA9FB9786A26}" sibTransId="{90D05436-5490-AD43-9C93-AE3A0BF2E781}"/>
    <dgm:cxn modelId="{D54722AE-567E-4E4C-92D2-203D682AC948}" srcId="{B33B44DE-E84F-E845-A6E1-672D54A20607}" destId="{1C8919A6-E637-AF44-B869-4685B42EAB27}" srcOrd="1" destOrd="0" parTransId="{423D7B21-799F-2F4B-A471-54C6EFD9E31F}" sibTransId="{B3B062CA-CE02-D847-A3B3-0117968729D5}"/>
    <dgm:cxn modelId="{17393804-5445-AC47-88E3-D069899018D1}" type="presOf" srcId="{F8665EA1-A04E-1C4B-8F20-6B33F5CD2F9F}" destId="{25906250-FD06-3341-8DEE-D1A5A2BC9901}" srcOrd="0" destOrd="0" presId="urn:microsoft.com/office/officeart/2008/layout/VerticalCurvedList"/>
    <dgm:cxn modelId="{1A9EFA69-2B0A-B742-850D-B8C1742CB00F}" type="presOf" srcId="{5BD320E3-80C0-BC47-A7CF-209FF8D353CB}" destId="{B33172DC-8A75-1145-95FC-C61DB2C43051}" srcOrd="0" destOrd="0" presId="urn:microsoft.com/office/officeart/2008/layout/VerticalCurvedList"/>
    <dgm:cxn modelId="{0B9BF246-CE0B-054C-B640-771431F3926D}" type="presOf" srcId="{B33B44DE-E84F-E845-A6E1-672D54A20607}" destId="{D95B4439-61E5-BC4F-920B-99A92E5BF86E}" srcOrd="0" destOrd="0" presId="urn:microsoft.com/office/officeart/2008/layout/VerticalCurvedList"/>
    <dgm:cxn modelId="{3C54C0DD-378F-2747-907F-1866358B85C4}" type="presOf" srcId="{01222027-EA1F-DC42-9394-EC5E25A11468}" destId="{E2FE0FD7-4F2E-D84A-9101-3131BD2C5992}" srcOrd="0" destOrd="0" presId="urn:microsoft.com/office/officeart/2008/layout/VerticalCurvedList"/>
    <dgm:cxn modelId="{5C2521AF-749F-5C49-B6E4-484E8C837C50}" type="presOf" srcId="{2CED3938-2F79-D14E-AB25-FEAC093616E4}" destId="{ACB0CB76-8B12-2447-9A4C-2D94A86EF5BC}" srcOrd="0" destOrd="0" presId="urn:microsoft.com/office/officeart/2008/layout/VerticalCurvedList"/>
    <dgm:cxn modelId="{F8611480-9EDC-B540-8FFB-9AECEB2EF305}" srcId="{B33B44DE-E84F-E845-A6E1-672D54A20607}" destId="{2CED3938-2F79-D14E-AB25-FEAC093616E4}" srcOrd="3" destOrd="0" parTransId="{F2D4782A-8D1E-014F-B4A8-96306079C050}" sibTransId="{C675EEF0-7702-9C4A-9D5F-83ACB7777F47}"/>
    <dgm:cxn modelId="{995F9D27-94D9-8F49-96CC-27B23EB1F4ED}" type="presOf" srcId="{6D702B84-9292-C64C-86D5-17135D304A0B}" destId="{1C86BFBD-CEAE-3B44-8869-26FED9840976}" srcOrd="0" destOrd="0" presId="urn:microsoft.com/office/officeart/2008/layout/VerticalCurvedList"/>
    <dgm:cxn modelId="{B9577F38-0E87-FB4A-8D44-7FF860003EC0}" type="presParOf" srcId="{D95B4439-61E5-BC4F-920B-99A92E5BF86E}" destId="{5793AF70-8426-B041-8098-33E2310595A2}" srcOrd="0" destOrd="0" presId="urn:microsoft.com/office/officeart/2008/layout/VerticalCurvedList"/>
    <dgm:cxn modelId="{CAC96A6D-408C-C949-96E2-CC15CCC235A6}" type="presParOf" srcId="{5793AF70-8426-B041-8098-33E2310595A2}" destId="{62681B21-F594-BA4E-B64A-4A3721D597A4}" srcOrd="0" destOrd="0" presId="urn:microsoft.com/office/officeart/2008/layout/VerticalCurvedList"/>
    <dgm:cxn modelId="{9EA6D7E0-CCFC-DE4B-B589-069D8A0EE764}" type="presParOf" srcId="{62681B21-F594-BA4E-B64A-4A3721D597A4}" destId="{4E04F5E2-7912-A242-B966-27A41E6DAB20}" srcOrd="0" destOrd="0" presId="urn:microsoft.com/office/officeart/2008/layout/VerticalCurvedList"/>
    <dgm:cxn modelId="{04CC93C5-3E7F-C047-B9DE-590CE206551E}" type="presParOf" srcId="{62681B21-F594-BA4E-B64A-4A3721D597A4}" destId="{E2FE0FD7-4F2E-D84A-9101-3131BD2C5992}" srcOrd="1" destOrd="0" presId="urn:microsoft.com/office/officeart/2008/layout/VerticalCurvedList"/>
    <dgm:cxn modelId="{28899FD2-9344-8A48-9BC6-04C41259B424}" type="presParOf" srcId="{62681B21-F594-BA4E-B64A-4A3721D597A4}" destId="{B667371B-35B4-BE4B-B759-9EC6FD743870}" srcOrd="2" destOrd="0" presId="urn:microsoft.com/office/officeart/2008/layout/VerticalCurvedList"/>
    <dgm:cxn modelId="{FE6FE206-0190-5741-9EBA-A6DBDC932502}" type="presParOf" srcId="{62681B21-F594-BA4E-B64A-4A3721D597A4}" destId="{E178CD56-027E-C645-AE87-F54F9965D588}" srcOrd="3" destOrd="0" presId="urn:microsoft.com/office/officeart/2008/layout/VerticalCurvedList"/>
    <dgm:cxn modelId="{393D480A-A7B6-D844-83B7-2DF4EF4CC997}" type="presParOf" srcId="{5793AF70-8426-B041-8098-33E2310595A2}" destId="{1C86BFBD-CEAE-3B44-8869-26FED9840976}" srcOrd="1" destOrd="0" presId="urn:microsoft.com/office/officeart/2008/layout/VerticalCurvedList"/>
    <dgm:cxn modelId="{3483D4A8-D9F2-BE4D-A8F5-B1FFCF8C2E3C}" type="presParOf" srcId="{5793AF70-8426-B041-8098-33E2310595A2}" destId="{3E95123D-FBC2-9C41-BAC5-E9191A75C29E}" srcOrd="2" destOrd="0" presId="urn:microsoft.com/office/officeart/2008/layout/VerticalCurvedList"/>
    <dgm:cxn modelId="{85782263-48EF-A24E-8831-63C7712AAE3F}" type="presParOf" srcId="{3E95123D-FBC2-9C41-BAC5-E9191A75C29E}" destId="{6CE9BA93-543C-B44F-80D2-75DDDD553669}" srcOrd="0" destOrd="0" presId="urn:microsoft.com/office/officeart/2008/layout/VerticalCurvedList"/>
    <dgm:cxn modelId="{173A2E1D-BB7F-2748-95E7-C1A28E9A48FE}" type="presParOf" srcId="{5793AF70-8426-B041-8098-33E2310595A2}" destId="{702E92A1-F42C-B340-B9D0-42EBF3BCCB11}" srcOrd="3" destOrd="0" presId="urn:microsoft.com/office/officeart/2008/layout/VerticalCurvedList"/>
    <dgm:cxn modelId="{0F8D9F7D-B1FE-F344-9310-5E772D8E2F9C}" type="presParOf" srcId="{5793AF70-8426-B041-8098-33E2310595A2}" destId="{FB1C0BA3-CBE5-8E42-9EB3-F2D4F5DCC7F0}" srcOrd="4" destOrd="0" presId="urn:microsoft.com/office/officeart/2008/layout/VerticalCurvedList"/>
    <dgm:cxn modelId="{D9539D18-822E-2C4B-B1D7-B83564E1AF92}" type="presParOf" srcId="{FB1C0BA3-CBE5-8E42-9EB3-F2D4F5DCC7F0}" destId="{F997E8C5-F8EB-B14F-99FC-BFD7B16DF72F}" srcOrd="0" destOrd="0" presId="urn:microsoft.com/office/officeart/2008/layout/VerticalCurvedList"/>
    <dgm:cxn modelId="{4C13B293-69A0-7544-BA9F-AC850367DBA6}" type="presParOf" srcId="{5793AF70-8426-B041-8098-33E2310595A2}" destId="{9FB6FBF1-EBD7-274B-A855-93EBEECB701F}" srcOrd="5" destOrd="0" presId="urn:microsoft.com/office/officeart/2008/layout/VerticalCurvedList"/>
    <dgm:cxn modelId="{DC1800E5-B876-214E-B3DD-299E365D8243}" type="presParOf" srcId="{5793AF70-8426-B041-8098-33E2310595A2}" destId="{15A5A6F7-8E56-5B47-814F-D5DBC1A6130C}" srcOrd="6" destOrd="0" presId="urn:microsoft.com/office/officeart/2008/layout/VerticalCurvedList"/>
    <dgm:cxn modelId="{40499464-0A9B-A945-B6E2-AA383D5F9B12}" type="presParOf" srcId="{15A5A6F7-8E56-5B47-814F-D5DBC1A6130C}" destId="{4E3C14BE-8DCA-034C-AAAA-82B4AF956B67}" srcOrd="0" destOrd="0" presId="urn:microsoft.com/office/officeart/2008/layout/VerticalCurvedList"/>
    <dgm:cxn modelId="{13E3DFDE-F5E4-4D45-AB64-745A884CBBF9}" type="presParOf" srcId="{5793AF70-8426-B041-8098-33E2310595A2}" destId="{ACB0CB76-8B12-2447-9A4C-2D94A86EF5BC}" srcOrd="7" destOrd="0" presId="urn:microsoft.com/office/officeart/2008/layout/VerticalCurvedList"/>
    <dgm:cxn modelId="{AEACE72E-501E-5748-82B5-6ACBEE51B79C}" type="presParOf" srcId="{5793AF70-8426-B041-8098-33E2310595A2}" destId="{B774E391-2ECC-2C42-860E-A31F854BA0EA}" srcOrd="8" destOrd="0" presId="urn:microsoft.com/office/officeart/2008/layout/VerticalCurvedList"/>
    <dgm:cxn modelId="{880FA72D-8657-DE4A-9806-C1EFB7B8A5FE}" type="presParOf" srcId="{B774E391-2ECC-2C42-860E-A31F854BA0EA}" destId="{02EE559F-0685-7345-B357-509C73D5E002}" srcOrd="0" destOrd="0" presId="urn:microsoft.com/office/officeart/2008/layout/VerticalCurvedList"/>
    <dgm:cxn modelId="{D2A31447-4173-2B40-9DCD-3B87C90BC42D}" type="presParOf" srcId="{5793AF70-8426-B041-8098-33E2310595A2}" destId="{B33172DC-8A75-1145-95FC-C61DB2C43051}" srcOrd="9" destOrd="0" presId="urn:microsoft.com/office/officeart/2008/layout/VerticalCurvedList"/>
    <dgm:cxn modelId="{C8FE4804-5A7A-984E-92A8-C4D69BCE8B4D}" type="presParOf" srcId="{5793AF70-8426-B041-8098-33E2310595A2}" destId="{593CB2A6-62F8-CA49-BCD8-C26D619A7FAB}" srcOrd="10" destOrd="0" presId="urn:microsoft.com/office/officeart/2008/layout/VerticalCurvedList"/>
    <dgm:cxn modelId="{123C2051-D565-3D49-8216-8BB6A91B693C}" type="presParOf" srcId="{593CB2A6-62F8-CA49-BCD8-C26D619A7FAB}" destId="{59DDA7AC-7996-C147-A5B6-E58E1FA1E028}" srcOrd="0" destOrd="0" presId="urn:microsoft.com/office/officeart/2008/layout/VerticalCurvedList"/>
    <dgm:cxn modelId="{774F90B5-BF08-7845-A42D-FDE23BBCA69F}" type="presParOf" srcId="{5793AF70-8426-B041-8098-33E2310595A2}" destId="{25906250-FD06-3341-8DEE-D1A5A2BC9901}" srcOrd="11" destOrd="0" presId="urn:microsoft.com/office/officeart/2008/layout/VerticalCurvedList"/>
    <dgm:cxn modelId="{5D171132-E283-AB4B-BAD1-0EC982251311}" type="presParOf" srcId="{5793AF70-8426-B041-8098-33E2310595A2}" destId="{BDEE081F-B147-034D-864E-F41E6C36011E}" srcOrd="12" destOrd="0" presId="urn:microsoft.com/office/officeart/2008/layout/VerticalCurvedList"/>
    <dgm:cxn modelId="{3D44B68A-373B-874D-B6FC-B93424E95294}" type="presParOf" srcId="{BDEE081F-B147-034D-864E-F41E6C36011E}" destId="{C7736281-0B4B-2744-9D43-3369D15D2A47}" srcOrd="0" destOrd="0" presId="urn:microsoft.com/office/officeart/2008/layout/VerticalCurvedList"/>
    <dgm:cxn modelId="{AB26D381-9F00-A440-825E-07B33416CBAA}" type="presParOf" srcId="{5793AF70-8426-B041-8098-33E2310595A2}" destId="{4B2DC4E8-4D3C-844E-AED9-E08E9B68B09A}" srcOrd="13" destOrd="0" presId="urn:microsoft.com/office/officeart/2008/layout/VerticalCurvedList"/>
    <dgm:cxn modelId="{6291DE3F-8E60-D54C-B554-13B1C2A25FC0}" type="presParOf" srcId="{5793AF70-8426-B041-8098-33E2310595A2}" destId="{EA52001B-5A4C-9B43-88BA-823B4E205895}" srcOrd="14" destOrd="0" presId="urn:microsoft.com/office/officeart/2008/layout/VerticalCurvedList"/>
    <dgm:cxn modelId="{78AEB280-EEAC-9C42-808D-ED605D716F20}" type="presParOf" srcId="{EA52001B-5A4C-9B43-88BA-823B4E205895}" destId="{84CBFCE5-7AF9-344C-BFFC-06CB77ADF61B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EF0128C-094F-EE4A-961B-B41E2F98018B}" type="doc">
      <dgm:prSet loTypeId="urn:microsoft.com/office/officeart/2005/8/layout/matrix1" loCatId="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F21C79D4-09A4-C94B-A097-00A10C57028A}">
      <dgm:prSet phldrT="[Text]"/>
      <dgm:spPr/>
      <dgm:t>
        <a:bodyPr/>
        <a:lstStyle/>
        <a:p>
          <a:r>
            <a:rPr lang="en-US" dirty="0" smtClean="0"/>
            <a:t>UNSORTED BMMNC</a:t>
          </a:r>
          <a:endParaRPr lang="en-US" dirty="0"/>
        </a:p>
      </dgm:t>
    </dgm:pt>
    <dgm:pt modelId="{EF391C70-062D-9B4B-9990-8FF1A2B2DD2C}" type="parTrans" cxnId="{802C07EA-81A9-6542-9585-3F781679AC63}">
      <dgm:prSet/>
      <dgm:spPr/>
      <dgm:t>
        <a:bodyPr/>
        <a:lstStyle/>
        <a:p>
          <a:endParaRPr lang="en-US"/>
        </a:p>
      </dgm:t>
    </dgm:pt>
    <dgm:pt modelId="{514864D6-F9A3-BE44-9EDE-E3B12C3B439B}" type="sibTrans" cxnId="{802C07EA-81A9-6542-9585-3F781679AC63}">
      <dgm:prSet/>
      <dgm:spPr/>
      <dgm:t>
        <a:bodyPr/>
        <a:lstStyle/>
        <a:p>
          <a:endParaRPr lang="en-US"/>
        </a:p>
      </dgm:t>
    </dgm:pt>
    <dgm:pt modelId="{8DBE44D4-1C60-EA42-BE40-F4E1B24598E3}">
      <dgm:prSet phldrT="[Text]"/>
      <dgm:spPr/>
      <dgm:t>
        <a:bodyPr/>
        <a:lstStyle/>
        <a:p>
          <a:r>
            <a:rPr lang="en-US" dirty="0" smtClean="0"/>
            <a:t>PROGENITOR POSITIVE CELLS</a:t>
          </a:r>
          <a:endParaRPr lang="en-US" dirty="0"/>
        </a:p>
      </dgm:t>
    </dgm:pt>
    <dgm:pt modelId="{8B41A9AF-CCA0-5C4F-BBDB-2C7C494CC98D}" type="parTrans" cxnId="{B3224F91-F58D-C249-BA3F-0EAF5388A1D7}">
      <dgm:prSet/>
      <dgm:spPr/>
      <dgm:t>
        <a:bodyPr/>
        <a:lstStyle/>
        <a:p>
          <a:endParaRPr lang="en-US"/>
        </a:p>
      </dgm:t>
    </dgm:pt>
    <dgm:pt modelId="{8471232B-7A0A-CF47-BDE1-DB6D30874B3B}" type="sibTrans" cxnId="{B3224F91-F58D-C249-BA3F-0EAF5388A1D7}">
      <dgm:prSet/>
      <dgm:spPr/>
      <dgm:t>
        <a:bodyPr/>
        <a:lstStyle/>
        <a:p>
          <a:endParaRPr lang="en-US"/>
        </a:p>
      </dgm:t>
    </dgm:pt>
    <dgm:pt modelId="{155BB98F-04CD-3C42-BBBA-C99D8A7202A1}">
      <dgm:prSet phldrT="[Text]"/>
      <dgm:spPr/>
      <dgm:t>
        <a:bodyPr/>
        <a:lstStyle/>
        <a:p>
          <a:r>
            <a:rPr lang="en-US" dirty="0" smtClean="0"/>
            <a:t>PROGENITOR NEGATIVE CELLS</a:t>
          </a:r>
          <a:endParaRPr lang="en-US" dirty="0"/>
        </a:p>
      </dgm:t>
    </dgm:pt>
    <dgm:pt modelId="{F0587C7F-A625-7A47-9456-52CB37D74BA0}" type="parTrans" cxnId="{8C1D01D6-C55E-884B-AC3E-965176C78BEA}">
      <dgm:prSet/>
      <dgm:spPr/>
      <dgm:t>
        <a:bodyPr/>
        <a:lstStyle/>
        <a:p>
          <a:endParaRPr lang="en-US"/>
        </a:p>
      </dgm:t>
    </dgm:pt>
    <dgm:pt modelId="{B3462F02-B0E9-1B4A-B7DE-F0264F457B80}" type="sibTrans" cxnId="{8C1D01D6-C55E-884B-AC3E-965176C78BEA}">
      <dgm:prSet/>
      <dgm:spPr/>
      <dgm:t>
        <a:bodyPr/>
        <a:lstStyle/>
        <a:p>
          <a:endParaRPr lang="en-US"/>
        </a:p>
      </dgm:t>
    </dgm:pt>
    <dgm:pt modelId="{D70A3C83-0B85-F049-A6EE-4439E4430292}">
      <dgm:prSet phldrT="[Text]"/>
      <dgm:spPr/>
      <dgm:t>
        <a:bodyPr/>
        <a:lstStyle/>
        <a:p>
          <a:r>
            <a:rPr lang="en-US" smtClean="0"/>
            <a:t>FIBROBLAST</a:t>
          </a:r>
          <a:r>
            <a:rPr lang="en-US" dirty="0" smtClean="0"/>
            <a:t>-LIKE </a:t>
          </a:r>
        </a:p>
        <a:p>
          <a:r>
            <a:rPr lang="en-US" dirty="0" smtClean="0"/>
            <a:t>CELLS</a:t>
          </a:r>
          <a:endParaRPr lang="en-US" dirty="0"/>
        </a:p>
      </dgm:t>
    </dgm:pt>
    <dgm:pt modelId="{715ED5EC-B34E-2945-9DF9-F89861B75A83}" type="parTrans" cxnId="{F3E518B4-1BF8-3D49-AA8F-E5E5DE91CCFD}">
      <dgm:prSet/>
      <dgm:spPr/>
      <dgm:t>
        <a:bodyPr/>
        <a:lstStyle/>
        <a:p>
          <a:endParaRPr lang="en-US"/>
        </a:p>
      </dgm:t>
    </dgm:pt>
    <dgm:pt modelId="{3D26B777-A93B-D341-982E-44171A1C1287}" type="sibTrans" cxnId="{F3E518B4-1BF8-3D49-AA8F-E5E5DE91CCFD}">
      <dgm:prSet/>
      <dgm:spPr/>
      <dgm:t>
        <a:bodyPr/>
        <a:lstStyle/>
        <a:p>
          <a:endParaRPr lang="en-US"/>
        </a:p>
      </dgm:t>
    </dgm:pt>
    <dgm:pt modelId="{03BC3FD7-73EB-A34B-83D9-E4856D6215EA}">
      <dgm:prSet phldrT="[Text]"/>
      <dgm:spPr/>
      <dgm:t>
        <a:bodyPr/>
        <a:lstStyle/>
        <a:p>
          <a:r>
            <a:rPr lang="en-US" dirty="0" smtClean="0"/>
            <a:t>MACROPHAGE-LIKE CELLS</a:t>
          </a:r>
          <a:endParaRPr lang="en-US" dirty="0"/>
        </a:p>
      </dgm:t>
    </dgm:pt>
    <dgm:pt modelId="{D2CBC2E3-3E42-7640-B0D9-CB004DF0F390}" type="parTrans" cxnId="{33D48196-A53F-2F43-AFD7-B53B88B55CA9}">
      <dgm:prSet/>
      <dgm:spPr/>
      <dgm:t>
        <a:bodyPr/>
        <a:lstStyle/>
        <a:p>
          <a:endParaRPr lang="en-US"/>
        </a:p>
      </dgm:t>
    </dgm:pt>
    <dgm:pt modelId="{BBAFE088-2E5E-8241-824C-F63361F7245C}" type="sibTrans" cxnId="{33D48196-A53F-2F43-AFD7-B53B88B55CA9}">
      <dgm:prSet/>
      <dgm:spPr/>
      <dgm:t>
        <a:bodyPr/>
        <a:lstStyle/>
        <a:p>
          <a:endParaRPr lang="en-US"/>
        </a:p>
      </dgm:t>
    </dgm:pt>
    <dgm:pt modelId="{04C22555-659A-C844-92BF-24017A7B501B}" type="pres">
      <dgm:prSet presAssocID="{6EF0128C-094F-EE4A-961B-B41E2F98018B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9EF3DED-229E-E64D-B562-4CB6E1D3A5C6}" type="pres">
      <dgm:prSet presAssocID="{6EF0128C-094F-EE4A-961B-B41E2F98018B}" presName="matrix" presStyleCnt="0"/>
      <dgm:spPr/>
    </dgm:pt>
    <dgm:pt modelId="{5CC36725-DEAD-224E-ADD1-C71E7E3D4D48}" type="pres">
      <dgm:prSet presAssocID="{6EF0128C-094F-EE4A-961B-B41E2F98018B}" presName="tile1" presStyleLbl="node1" presStyleIdx="0" presStyleCnt="4"/>
      <dgm:spPr/>
      <dgm:t>
        <a:bodyPr/>
        <a:lstStyle/>
        <a:p>
          <a:endParaRPr lang="en-US"/>
        </a:p>
      </dgm:t>
    </dgm:pt>
    <dgm:pt modelId="{135D74D3-1F84-5E4A-AD43-900E41147891}" type="pres">
      <dgm:prSet presAssocID="{6EF0128C-094F-EE4A-961B-B41E2F98018B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C91C704-2EB9-EF40-9CF7-66DA8C5454B4}" type="pres">
      <dgm:prSet presAssocID="{6EF0128C-094F-EE4A-961B-B41E2F98018B}" presName="tile2" presStyleLbl="node1" presStyleIdx="1" presStyleCnt="4"/>
      <dgm:spPr/>
      <dgm:t>
        <a:bodyPr/>
        <a:lstStyle/>
        <a:p>
          <a:endParaRPr lang="en-US"/>
        </a:p>
      </dgm:t>
    </dgm:pt>
    <dgm:pt modelId="{4AC172BE-7C9E-6548-9048-D54E760340E9}" type="pres">
      <dgm:prSet presAssocID="{6EF0128C-094F-EE4A-961B-B41E2F98018B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9A4F84B-F906-DD45-AE88-4B1E753D3A18}" type="pres">
      <dgm:prSet presAssocID="{6EF0128C-094F-EE4A-961B-B41E2F98018B}" presName="tile3" presStyleLbl="node1" presStyleIdx="2" presStyleCnt="4"/>
      <dgm:spPr/>
      <dgm:t>
        <a:bodyPr/>
        <a:lstStyle/>
        <a:p>
          <a:endParaRPr lang="en-US"/>
        </a:p>
      </dgm:t>
    </dgm:pt>
    <dgm:pt modelId="{721BAD3C-AF1E-6C4E-AF6F-B940847A497D}" type="pres">
      <dgm:prSet presAssocID="{6EF0128C-094F-EE4A-961B-B41E2F98018B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584C8A6-D47E-114E-B06E-ECEA283425B8}" type="pres">
      <dgm:prSet presAssocID="{6EF0128C-094F-EE4A-961B-B41E2F98018B}" presName="tile4" presStyleLbl="node1" presStyleIdx="3" presStyleCnt="4"/>
      <dgm:spPr/>
      <dgm:t>
        <a:bodyPr/>
        <a:lstStyle/>
        <a:p>
          <a:endParaRPr lang="en-US"/>
        </a:p>
      </dgm:t>
    </dgm:pt>
    <dgm:pt modelId="{2C4AFEC3-FD12-454A-B27E-0F0CBEC87314}" type="pres">
      <dgm:prSet presAssocID="{6EF0128C-094F-EE4A-961B-B41E2F98018B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367C961-B830-E043-B2B1-BD215E2ADD9B}" type="pres">
      <dgm:prSet presAssocID="{6EF0128C-094F-EE4A-961B-B41E2F98018B}" presName="centerTile" presStyleLbl="fgShp" presStyleIdx="0" presStyleCnt="1" custScaleX="135852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</dgm:ptLst>
  <dgm:cxnLst>
    <dgm:cxn modelId="{AB723F56-0A8C-0942-BB08-72D08FE32AB2}" type="presOf" srcId="{6EF0128C-094F-EE4A-961B-B41E2F98018B}" destId="{04C22555-659A-C844-92BF-24017A7B501B}" srcOrd="0" destOrd="0" presId="urn:microsoft.com/office/officeart/2005/8/layout/matrix1"/>
    <dgm:cxn modelId="{375A39C7-F014-C949-A5C5-CA09E8935C28}" type="presOf" srcId="{F21C79D4-09A4-C94B-A097-00A10C57028A}" destId="{A367C961-B830-E043-B2B1-BD215E2ADD9B}" srcOrd="0" destOrd="0" presId="urn:microsoft.com/office/officeart/2005/8/layout/matrix1"/>
    <dgm:cxn modelId="{6C213B40-D786-0949-A835-F32BB00C351C}" type="presOf" srcId="{D70A3C83-0B85-F049-A6EE-4439E4430292}" destId="{721BAD3C-AF1E-6C4E-AF6F-B940847A497D}" srcOrd="1" destOrd="0" presId="urn:microsoft.com/office/officeart/2005/8/layout/matrix1"/>
    <dgm:cxn modelId="{B3224F91-F58D-C249-BA3F-0EAF5388A1D7}" srcId="{F21C79D4-09A4-C94B-A097-00A10C57028A}" destId="{8DBE44D4-1C60-EA42-BE40-F4E1B24598E3}" srcOrd="0" destOrd="0" parTransId="{8B41A9AF-CCA0-5C4F-BBDB-2C7C494CC98D}" sibTransId="{8471232B-7A0A-CF47-BDE1-DB6D30874B3B}"/>
    <dgm:cxn modelId="{33D48196-A53F-2F43-AFD7-B53B88B55CA9}" srcId="{F21C79D4-09A4-C94B-A097-00A10C57028A}" destId="{03BC3FD7-73EB-A34B-83D9-E4856D6215EA}" srcOrd="3" destOrd="0" parTransId="{D2CBC2E3-3E42-7640-B0D9-CB004DF0F390}" sibTransId="{BBAFE088-2E5E-8241-824C-F63361F7245C}"/>
    <dgm:cxn modelId="{8C1D01D6-C55E-884B-AC3E-965176C78BEA}" srcId="{F21C79D4-09A4-C94B-A097-00A10C57028A}" destId="{155BB98F-04CD-3C42-BBBA-C99D8A7202A1}" srcOrd="1" destOrd="0" parTransId="{F0587C7F-A625-7A47-9456-52CB37D74BA0}" sibTransId="{B3462F02-B0E9-1B4A-B7DE-F0264F457B80}"/>
    <dgm:cxn modelId="{60646050-D762-1B4E-8FF0-F3A610DC81F4}" type="presOf" srcId="{155BB98F-04CD-3C42-BBBA-C99D8A7202A1}" destId="{4AC172BE-7C9E-6548-9048-D54E760340E9}" srcOrd="1" destOrd="0" presId="urn:microsoft.com/office/officeart/2005/8/layout/matrix1"/>
    <dgm:cxn modelId="{5A90B9D2-ED74-974A-A5B6-2E37D931A3D1}" type="presOf" srcId="{D70A3C83-0B85-F049-A6EE-4439E4430292}" destId="{B9A4F84B-F906-DD45-AE88-4B1E753D3A18}" srcOrd="0" destOrd="0" presId="urn:microsoft.com/office/officeart/2005/8/layout/matrix1"/>
    <dgm:cxn modelId="{26846C6A-88F1-C745-A579-3E3D0EC15BD3}" type="presOf" srcId="{155BB98F-04CD-3C42-BBBA-C99D8A7202A1}" destId="{2C91C704-2EB9-EF40-9CF7-66DA8C5454B4}" srcOrd="0" destOrd="0" presId="urn:microsoft.com/office/officeart/2005/8/layout/matrix1"/>
    <dgm:cxn modelId="{932C2E46-33FB-DC4E-A52B-A484F3D13B15}" type="presOf" srcId="{03BC3FD7-73EB-A34B-83D9-E4856D6215EA}" destId="{2C4AFEC3-FD12-454A-B27E-0F0CBEC87314}" srcOrd="1" destOrd="0" presId="urn:microsoft.com/office/officeart/2005/8/layout/matrix1"/>
    <dgm:cxn modelId="{56FC5075-5EE8-494F-991F-F7111F69A020}" type="presOf" srcId="{8DBE44D4-1C60-EA42-BE40-F4E1B24598E3}" destId="{5CC36725-DEAD-224E-ADD1-C71E7E3D4D48}" srcOrd="0" destOrd="0" presId="urn:microsoft.com/office/officeart/2005/8/layout/matrix1"/>
    <dgm:cxn modelId="{802C07EA-81A9-6542-9585-3F781679AC63}" srcId="{6EF0128C-094F-EE4A-961B-B41E2F98018B}" destId="{F21C79D4-09A4-C94B-A097-00A10C57028A}" srcOrd="0" destOrd="0" parTransId="{EF391C70-062D-9B4B-9990-8FF1A2B2DD2C}" sibTransId="{514864D6-F9A3-BE44-9EDE-E3B12C3B439B}"/>
    <dgm:cxn modelId="{79B3D4C0-DC86-7944-8D37-0F40ECBC3131}" type="presOf" srcId="{03BC3FD7-73EB-A34B-83D9-E4856D6215EA}" destId="{5584C8A6-D47E-114E-B06E-ECEA283425B8}" srcOrd="0" destOrd="0" presId="urn:microsoft.com/office/officeart/2005/8/layout/matrix1"/>
    <dgm:cxn modelId="{F3E518B4-1BF8-3D49-AA8F-E5E5DE91CCFD}" srcId="{F21C79D4-09A4-C94B-A097-00A10C57028A}" destId="{D70A3C83-0B85-F049-A6EE-4439E4430292}" srcOrd="2" destOrd="0" parTransId="{715ED5EC-B34E-2945-9DF9-F89861B75A83}" sibTransId="{3D26B777-A93B-D341-982E-44171A1C1287}"/>
    <dgm:cxn modelId="{9CCD4F94-ECEF-B843-998B-D8D4F7615EA5}" type="presOf" srcId="{8DBE44D4-1C60-EA42-BE40-F4E1B24598E3}" destId="{135D74D3-1F84-5E4A-AD43-900E41147891}" srcOrd="1" destOrd="0" presId="urn:microsoft.com/office/officeart/2005/8/layout/matrix1"/>
    <dgm:cxn modelId="{DDD500F8-82D7-3E4D-9F33-982DBC9DE8A9}" type="presParOf" srcId="{04C22555-659A-C844-92BF-24017A7B501B}" destId="{39EF3DED-229E-E64D-B562-4CB6E1D3A5C6}" srcOrd="0" destOrd="0" presId="urn:microsoft.com/office/officeart/2005/8/layout/matrix1"/>
    <dgm:cxn modelId="{2EB27A32-C029-484F-ADDE-FB5D011E30DC}" type="presParOf" srcId="{39EF3DED-229E-E64D-B562-4CB6E1D3A5C6}" destId="{5CC36725-DEAD-224E-ADD1-C71E7E3D4D48}" srcOrd="0" destOrd="0" presId="urn:microsoft.com/office/officeart/2005/8/layout/matrix1"/>
    <dgm:cxn modelId="{22DA3FE8-6513-304D-885F-91859A851B9B}" type="presParOf" srcId="{39EF3DED-229E-E64D-B562-4CB6E1D3A5C6}" destId="{135D74D3-1F84-5E4A-AD43-900E41147891}" srcOrd="1" destOrd="0" presId="urn:microsoft.com/office/officeart/2005/8/layout/matrix1"/>
    <dgm:cxn modelId="{59D30F20-A386-5947-BA12-6508EE649221}" type="presParOf" srcId="{39EF3DED-229E-E64D-B562-4CB6E1D3A5C6}" destId="{2C91C704-2EB9-EF40-9CF7-66DA8C5454B4}" srcOrd="2" destOrd="0" presId="urn:microsoft.com/office/officeart/2005/8/layout/matrix1"/>
    <dgm:cxn modelId="{2ACF5190-ED0F-7B4B-827F-EF8A3EB05956}" type="presParOf" srcId="{39EF3DED-229E-E64D-B562-4CB6E1D3A5C6}" destId="{4AC172BE-7C9E-6548-9048-D54E760340E9}" srcOrd="3" destOrd="0" presId="urn:microsoft.com/office/officeart/2005/8/layout/matrix1"/>
    <dgm:cxn modelId="{FEB545A1-ED72-454A-B15E-E067BD761656}" type="presParOf" srcId="{39EF3DED-229E-E64D-B562-4CB6E1D3A5C6}" destId="{B9A4F84B-F906-DD45-AE88-4B1E753D3A18}" srcOrd="4" destOrd="0" presId="urn:microsoft.com/office/officeart/2005/8/layout/matrix1"/>
    <dgm:cxn modelId="{F30422C4-5020-9C43-B39A-7977A0467EAB}" type="presParOf" srcId="{39EF3DED-229E-E64D-B562-4CB6E1D3A5C6}" destId="{721BAD3C-AF1E-6C4E-AF6F-B940847A497D}" srcOrd="5" destOrd="0" presId="urn:microsoft.com/office/officeart/2005/8/layout/matrix1"/>
    <dgm:cxn modelId="{B309B23D-C4E4-6849-9203-61E4DE1D5DBB}" type="presParOf" srcId="{39EF3DED-229E-E64D-B562-4CB6E1D3A5C6}" destId="{5584C8A6-D47E-114E-B06E-ECEA283425B8}" srcOrd="6" destOrd="0" presId="urn:microsoft.com/office/officeart/2005/8/layout/matrix1"/>
    <dgm:cxn modelId="{6A75949E-7C9A-1E46-B8A0-C6EC1488D48E}" type="presParOf" srcId="{39EF3DED-229E-E64D-B562-4CB6E1D3A5C6}" destId="{2C4AFEC3-FD12-454A-B27E-0F0CBEC87314}" srcOrd="7" destOrd="0" presId="urn:microsoft.com/office/officeart/2005/8/layout/matrix1"/>
    <dgm:cxn modelId="{2549B677-91E4-FE48-B44E-D99BB18F98BC}" type="presParOf" srcId="{04C22555-659A-C844-92BF-24017A7B501B}" destId="{A367C961-B830-E043-B2B1-BD215E2ADD9B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649848A-F3E5-E746-A022-8A2BE35A36AE}" type="doc">
      <dgm:prSet loTypeId="urn:microsoft.com/office/officeart/2008/layout/BendingPictureSemiTransparentText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BAD4660-1026-A64D-8CE0-2A7EC78D7232}">
      <dgm:prSet phldrT="[Text]"/>
      <dgm:spPr/>
      <dgm:t>
        <a:bodyPr/>
        <a:lstStyle/>
        <a:p>
          <a:r>
            <a:rPr lang="en-US" dirty="0" smtClean="0"/>
            <a:t>INTORE-DANCE</a:t>
          </a:r>
          <a:endParaRPr lang="en-US" dirty="0"/>
        </a:p>
      </dgm:t>
    </dgm:pt>
    <dgm:pt modelId="{B386CEEB-7D55-6047-814A-7C51DD8202BB}" type="parTrans" cxnId="{F52D2189-30FD-EE4D-A80B-CDE02F540978}">
      <dgm:prSet/>
      <dgm:spPr/>
      <dgm:t>
        <a:bodyPr/>
        <a:lstStyle/>
        <a:p>
          <a:endParaRPr lang="en-US"/>
        </a:p>
      </dgm:t>
    </dgm:pt>
    <dgm:pt modelId="{6CDB2686-AF62-8045-9489-BE0E8B909248}" type="sibTrans" cxnId="{F52D2189-30FD-EE4D-A80B-CDE02F540978}">
      <dgm:prSet/>
      <dgm:spPr/>
      <dgm:t>
        <a:bodyPr/>
        <a:lstStyle/>
        <a:p>
          <a:endParaRPr lang="en-US"/>
        </a:p>
      </dgm:t>
    </dgm:pt>
    <dgm:pt modelId="{3CB67E56-7EB7-284B-A0E2-64360CADC15C}">
      <dgm:prSet phldrT="[Text]"/>
      <dgm:spPr/>
      <dgm:t>
        <a:bodyPr/>
        <a:lstStyle/>
        <a:p>
          <a:r>
            <a:rPr lang="en-US" dirty="0" smtClean="0"/>
            <a:t>INTORE-DANCE</a:t>
          </a:r>
          <a:endParaRPr lang="en-US" dirty="0"/>
        </a:p>
      </dgm:t>
    </dgm:pt>
    <dgm:pt modelId="{E1E22156-F6AF-0142-904E-00F5F2E25607}" type="parTrans" cxnId="{93301DEA-19EF-FC4C-928D-A060A87BB99A}">
      <dgm:prSet/>
      <dgm:spPr/>
      <dgm:t>
        <a:bodyPr/>
        <a:lstStyle/>
        <a:p>
          <a:endParaRPr lang="en-US"/>
        </a:p>
      </dgm:t>
    </dgm:pt>
    <dgm:pt modelId="{0048DC4D-7967-D84C-BC27-D951F4DE49C0}" type="sibTrans" cxnId="{93301DEA-19EF-FC4C-928D-A060A87BB99A}">
      <dgm:prSet/>
      <dgm:spPr/>
      <dgm:t>
        <a:bodyPr/>
        <a:lstStyle/>
        <a:p>
          <a:endParaRPr lang="en-US"/>
        </a:p>
      </dgm:t>
    </dgm:pt>
    <dgm:pt modelId="{98BBD0B9-D7E8-F145-932C-A5A06EEE7F8A}">
      <dgm:prSet phldrT="[Text]"/>
      <dgm:spPr/>
      <dgm:t>
        <a:bodyPr/>
        <a:lstStyle/>
        <a:p>
          <a:r>
            <a:rPr lang="en-US" dirty="0" smtClean="0"/>
            <a:t>WOMEN-DANCE</a:t>
          </a:r>
          <a:endParaRPr lang="en-US" dirty="0"/>
        </a:p>
      </dgm:t>
    </dgm:pt>
    <dgm:pt modelId="{F77F6A93-E6D3-004F-A56A-F16BF0E3AC6A}" type="parTrans" cxnId="{76662FA9-1DB9-794C-AA75-4A15C592A682}">
      <dgm:prSet/>
      <dgm:spPr/>
      <dgm:t>
        <a:bodyPr/>
        <a:lstStyle/>
        <a:p>
          <a:endParaRPr lang="en-US"/>
        </a:p>
      </dgm:t>
    </dgm:pt>
    <dgm:pt modelId="{32D6962D-9969-DA4D-AF5F-F0202859C531}" type="sibTrans" cxnId="{76662FA9-1DB9-794C-AA75-4A15C592A682}">
      <dgm:prSet/>
      <dgm:spPr/>
      <dgm:t>
        <a:bodyPr/>
        <a:lstStyle/>
        <a:p>
          <a:endParaRPr lang="en-US"/>
        </a:p>
      </dgm:t>
    </dgm:pt>
    <dgm:pt modelId="{30706A5A-29E9-E944-85AE-11628B804B22}">
      <dgm:prSet/>
      <dgm:spPr/>
      <dgm:t>
        <a:bodyPr/>
        <a:lstStyle/>
        <a:p>
          <a:r>
            <a:rPr lang="en-US" dirty="0" smtClean="0"/>
            <a:t>WOMEN-DANCE</a:t>
          </a:r>
          <a:endParaRPr lang="en-US" dirty="0"/>
        </a:p>
      </dgm:t>
    </dgm:pt>
    <dgm:pt modelId="{F8FC2828-C363-F147-BC24-C26B8C0A0C61}" type="parTrans" cxnId="{B443D92F-2A7B-AC45-890B-44C44868021F}">
      <dgm:prSet/>
      <dgm:spPr/>
      <dgm:t>
        <a:bodyPr/>
        <a:lstStyle/>
        <a:p>
          <a:endParaRPr lang="en-US"/>
        </a:p>
      </dgm:t>
    </dgm:pt>
    <dgm:pt modelId="{EA4EB6B2-0794-354F-A915-2810EECF5D67}" type="sibTrans" cxnId="{B443D92F-2A7B-AC45-890B-44C44868021F}">
      <dgm:prSet/>
      <dgm:spPr/>
      <dgm:t>
        <a:bodyPr/>
        <a:lstStyle/>
        <a:p>
          <a:endParaRPr lang="en-US"/>
        </a:p>
      </dgm:t>
    </dgm:pt>
    <dgm:pt modelId="{DBC6C7EA-736E-424F-A382-277AE920503D}" type="pres">
      <dgm:prSet presAssocID="{E649848A-F3E5-E746-A022-8A2BE35A36A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CD95863-8EC7-8349-BC22-8A22FCB1631A}" type="pres">
      <dgm:prSet presAssocID="{8BAD4660-1026-A64D-8CE0-2A7EC78D7232}" presName="composite" presStyleCnt="0"/>
      <dgm:spPr/>
    </dgm:pt>
    <dgm:pt modelId="{DBE597AF-AB61-8748-98B6-D8A51952FD98}" type="pres">
      <dgm:prSet presAssocID="{8BAD4660-1026-A64D-8CE0-2A7EC78D7232}" presName="rect1" presStyleLbl="bgShp" presStyleIdx="0" presStyleCnt="4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F4747EDC-D45F-3346-A37E-7F37CF0234D8}" type="pres">
      <dgm:prSet presAssocID="{8BAD4660-1026-A64D-8CE0-2A7EC78D7232}" presName="rect2" presStyleLbl="trBgShp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64120F2-0E4D-F94F-945E-A83FEB70BDA1}" type="pres">
      <dgm:prSet presAssocID="{6CDB2686-AF62-8045-9489-BE0E8B909248}" presName="sibTrans" presStyleCnt="0"/>
      <dgm:spPr/>
    </dgm:pt>
    <dgm:pt modelId="{7A914BB6-E46F-2641-9954-003484A2D159}" type="pres">
      <dgm:prSet presAssocID="{98BBD0B9-D7E8-F145-932C-A5A06EEE7F8A}" presName="composite" presStyleCnt="0"/>
      <dgm:spPr/>
    </dgm:pt>
    <dgm:pt modelId="{6F2F9A94-0063-C846-BE73-93E88D358130}" type="pres">
      <dgm:prSet presAssocID="{98BBD0B9-D7E8-F145-932C-A5A06EEE7F8A}" presName="rect1" presStyleLbl="bgShp" presStyleIdx="1" presStyleCnt="4" custLinFactNeighborX="27780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6D576CA5-B3EB-3C42-8CF2-AC7EAF2F4DC7}" type="pres">
      <dgm:prSet presAssocID="{98BBD0B9-D7E8-F145-932C-A5A06EEE7F8A}" presName="rect2" presStyleLbl="trBgShp" presStyleIdx="1" presStyleCnt="4" custLinFactNeighborX="2778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6BA43C4-97BF-D047-B14B-3792A924EE7F}" type="pres">
      <dgm:prSet presAssocID="{32D6962D-9969-DA4D-AF5F-F0202859C531}" presName="sibTrans" presStyleCnt="0"/>
      <dgm:spPr/>
    </dgm:pt>
    <dgm:pt modelId="{FC078DC1-46F0-F54B-BD56-A484F82C8792}" type="pres">
      <dgm:prSet presAssocID="{30706A5A-29E9-E944-85AE-11628B804B22}" presName="composite" presStyleCnt="0"/>
      <dgm:spPr/>
    </dgm:pt>
    <dgm:pt modelId="{4696FBF7-CEDF-BA41-B925-D45780F6D1C4}" type="pres">
      <dgm:prSet presAssocID="{30706A5A-29E9-E944-85AE-11628B804B22}" presName="rect1" presStyleLbl="bgShp" presStyleIdx="2" presStyleCnt="4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2A1A50D3-1DD4-A14A-A55D-9DF8CD9694D0}" type="pres">
      <dgm:prSet presAssocID="{30706A5A-29E9-E944-85AE-11628B804B22}" presName="rect2" presStyleLbl="trBgShp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2F0FA59-6ED9-A741-8C13-FB1ABBEC2AA1}" type="pres">
      <dgm:prSet presAssocID="{EA4EB6B2-0794-354F-A915-2810EECF5D67}" presName="sibTrans" presStyleCnt="0"/>
      <dgm:spPr/>
    </dgm:pt>
    <dgm:pt modelId="{B3B1B603-97D7-614C-91C4-602C4F021FFC}" type="pres">
      <dgm:prSet presAssocID="{3CB67E56-7EB7-284B-A0E2-64360CADC15C}" presName="composite" presStyleCnt="0"/>
      <dgm:spPr/>
    </dgm:pt>
    <dgm:pt modelId="{3C7B9994-C176-E54C-883F-FDDFFF27A508}" type="pres">
      <dgm:prSet presAssocID="{3CB67E56-7EB7-284B-A0E2-64360CADC15C}" presName="rect1" presStyleLbl="bgShp" presStyleIdx="3" presStyleCnt="4" custLinFactNeighborX="82880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</dgm:pt>
    <dgm:pt modelId="{B004651B-27D7-D947-88B6-238317A6ABAA}" type="pres">
      <dgm:prSet presAssocID="{3CB67E56-7EB7-284B-A0E2-64360CADC15C}" presName="rect2" presStyleLbl="trBgShp" presStyleIdx="3" presStyleCnt="4" custLinFactNeighborX="896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6662FA9-1DB9-794C-AA75-4A15C592A682}" srcId="{E649848A-F3E5-E746-A022-8A2BE35A36AE}" destId="{98BBD0B9-D7E8-F145-932C-A5A06EEE7F8A}" srcOrd="1" destOrd="0" parTransId="{F77F6A93-E6D3-004F-A56A-F16BF0E3AC6A}" sibTransId="{32D6962D-9969-DA4D-AF5F-F0202859C531}"/>
    <dgm:cxn modelId="{3C435FDF-A36A-FD48-A575-74A09B1D3865}" type="presOf" srcId="{98BBD0B9-D7E8-F145-932C-A5A06EEE7F8A}" destId="{6D576CA5-B3EB-3C42-8CF2-AC7EAF2F4DC7}" srcOrd="0" destOrd="0" presId="urn:microsoft.com/office/officeart/2008/layout/BendingPictureSemiTransparentText"/>
    <dgm:cxn modelId="{E1332263-E802-C04A-8F67-A16900054106}" type="presOf" srcId="{8BAD4660-1026-A64D-8CE0-2A7EC78D7232}" destId="{F4747EDC-D45F-3346-A37E-7F37CF0234D8}" srcOrd="0" destOrd="0" presId="urn:microsoft.com/office/officeart/2008/layout/BendingPictureSemiTransparentText"/>
    <dgm:cxn modelId="{2082D14D-5A2E-EC47-A6C5-E50E94511DB1}" type="presOf" srcId="{3CB67E56-7EB7-284B-A0E2-64360CADC15C}" destId="{B004651B-27D7-D947-88B6-238317A6ABAA}" srcOrd="0" destOrd="0" presId="urn:microsoft.com/office/officeart/2008/layout/BendingPictureSemiTransparentText"/>
    <dgm:cxn modelId="{B443D92F-2A7B-AC45-890B-44C44868021F}" srcId="{E649848A-F3E5-E746-A022-8A2BE35A36AE}" destId="{30706A5A-29E9-E944-85AE-11628B804B22}" srcOrd="2" destOrd="0" parTransId="{F8FC2828-C363-F147-BC24-C26B8C0A0C61}" sibTransId="{EA4EB6B2-0794-354F-A915-2810EECF5D67}"/>
    <dgm:cxn modelId="{F52D2189-30FD-EE4D-A80B-CDE02F540978}" srcId="{E649848A-F3E5-E746-A022-8A2BE35A36AE}" destId="{8BAD4660-1026-A64D-8CE0-2A7EC78D7232}" srcOrd="0" destOrd="0" parTransId="{B386CEEB-7D55-6047-814A-7C51DD8202BB}" sibTransId="{6CDB2686-AF62-8045-9489-BE0E8B909248}"/>
    <dgm:cxn modelId="{FDCFE5B1-5F3C-F748-8A5D-8D1E2609ED30}" type="presOf" srcId="{E649848A-F3E5-E746-A022-8A2BE35A36AE}" destId="{DBC6C7EA-736E-424F-A382-277AE920503D}" srcOrd="0" destOrd="0" presId="urn:microsoft.com/office/officeart/2008/layout/BendingPictureSemiTransparentText"/>
    <dgm:cxn modelId="{7F27756A-9AF8-8E4D-8B81-388510FEB3A4}" type="presOf" srcId="{30706A5A-29E9-E944-85AE-11628B804B22}" destId="{2A1A50D3-1DD4-A14A-A55D-9DF8CD9694D0}" srcOrd="0" destOrd="0" presId="urn:microsoft.com/office/officeart/2008/layout/BendingPictureSemiTransparentText"/>
    <dgm:cxn modelId="{93301DEA-19EF-FC4C-928D-A060A87BB99A}" srcId="{E649848A-F3E5-E746-A022-8A2BE35A36AE}" destId="{3CB67E56-7EB7-284B-A0E2-64360CADC15C}" srcOrd="3" destOrd="0" parTransId="{E1E22156-F6AF-0142-904E-00F5F2E25607}" sibTransId="{0048DC4D-7967-D84C-BC27-D951F4DE49C0}"/>
    <dgm:cxn modelId="{D1746E0B-4FAF-9F43-9629-347175A8ECFC}" type="presParOf" srcId="{DBC6C7EA-736E-424F-A382-277AE920503D}" destId="{4CD95863-8EC7-8349-BC22-8A22FCB1631A}" srcOrd="0" destOrd="0" presId="urn:microsoft.com/office/officeart/2008/layout/BendingPictureSemiTransparentText"/>
    <dgm:cxn modelId="{8BAAEFE6-36C1-F742-8157-FD48318BDD74}" type="presParOf" srcId="{4CD95863-8EC7-8349-BC22-8A22FCB1631A}" destId="{DBE597AF-AB61-8748-98B6-D8A51952FD98}" srcOrd="0" destOrd="0" presId="urn:microsoft.com/office/officeart/2008/layout/BendingPictureSemiTransparentText"/>
    <dgm:cxn modelId="{93EE747C-01E6-AE4C-A9D2-1095E3533712}" type="presParOf" srcId="{4CD95863-8EC7-8349-BC22-8A22FCB1631A}" destId="{F4747EDC-D45F-3346-A37E-7F37CF0234D8}" srcOrd="1" destOrd="0" presId="urn:microsoft.com/office/officeart/2008/layout/BendingPictureSemiTransparentText"/>
    <dgm:cxn modelId="{DAEB78B6-95EA-4047-9CD1-E7D0873D3D38}" type="presParOf" srcId="{DBC6C7EA-736E-424F-A382-277AE920503D}" destId="{F64120F2-0E4D-F94F-945E-A83FEB70BDA1}" srcOrd="1" destOrd="0" presId="urn:microsoft.com/office/officeart/2008/layout/BendingPictureSemiTransparentText"/>
    <dgm:cxn modelId="{C310755A-0D29-BD46-8303-56011EF176DA}" type="presParOf" srcId="{DBC6C7EA-736E-424F-A382-277AE920503D}" destId="{7A914BB6-E46F-2641-9954-003484A2D159}" srcOrd="2" destOrd="0" presId="urn:microsoft.com/office/officeart/2008/layout/BendingPictureSemiTransparentText"/>
    <dgm:cxn modelId="{77041AB7-8341-4140-9E39-998EE92C51FE}" type="presParOf" srcId="{7A914BB6-E46F-2641-9954-003484A2D159}" destId="{6F2F9A94-0063-C846-BE73-93E88D358130}" srcOrd="0" destOrd="0" presId="urn:microsoft.com/office/officeart/2008/layout/BendingPictureSemiTransparentText"/>
    <dgm:cxn modelId="{F1C19C61-79A6-2A4A-99B8-BDAD544E7192}" type="presParOf" srcId="{7A914BB6-E46F-2641-9954-003484A2D159}" destId="{6D576CA5-B3EB-3C42-8CF2-AC7EAF2F4DC7}" srcOrd="1" destOrd="0" presId="urn:microsoft.com/office/officeart/2008/layout/BendingPictureSemiTransparentText"/>
    <dgm:cxn modelId="{EACBE2F4-A87C-7640-A1AD-8FF9824B6942}" type="presParOf" srcId="{DBC6C7EA-736E-424F-A382-277AE920503D}" destId="{E6BA43C4-97BF-D047-B14B-3792A924EE7F}" srcOrd="3" destOrd="0" presId="urn:microsoft.com/office/officeart/2008/layout/BendingPictureSemiTransparentText"/>
    <dgm:cxn modelId="{2D37DF9D-DBD4-8742-A5CA-5009709E50B0}" type="presParOf" srcId="{DBC6C7EA-736E-424F-A382-277AE920503D}" destId="{FC078DC1-46F0-F54B-BD56-A484F82C8792}" srcOrd="4" destOrd="0" presId="urn:microsoft.com/office/officeart/2008/layout/BendingPictureSemiTransparentText"/>
    <dgm:cxn modelId="{C2705067-D34F-EC46-909D-96C5C704736D}" type="presParOf" srcId="{FC078DC1-46F0-F54B-BD56-A484F82C8792}" destId="{4696FBF7-CEDF-BA41-B925-D45780F6D1C4}" srcOrd="0" destOrd="0" presId="urn:microsoft.com/office/officeart/2008/layout/BendingPictureSemiTransparentText"/>
    <dgm:cxn modelId="{467CC0CA-565A-0143-8325-DB0BF6A238EF}" type="presParOf" srcId="{FC078DC1-46F0-F54B-BD56-A484F82C8792}" destId="{2A1A50D3-1DD4-A14A-A55D-9DF8CD9694D0}" srcOrd="1" destOrd="0" presId="urn:microsoft.com/office/officeart/2008/layout/BendingPictureSemiTransparentText"/>
    <dgm:cxn modelId="{7B4660F7-4C4C-A047-8AFB-A119D879B8E7}" type="presParOf" srcId="{DBC6C7EA-736E-424F-A382-277AE920503D}" destId="{B2F0FA59-6ED9-A741-8C13-FB1ABBEC2AA1}" srcOrd="5" destOrd="0" presId="urn:microsoft.com/office/officeart/2008/layout/BendingPictureSemiTransparentText"/>
    <dgm:cxn modelId="{BDD96620-666F-654A-8F87-DD3925CD8D03}" type="presParOf" srcId="{DBC6C7EA-736E-424F-A382-277AE920503D}" destId="{B3B1B603-97D7-614C-91C4-602C4F021FFC}" srcOrd="6" destOrd="0" presId="urn:microsoft.com/office/officeart/2008/layout/BendingPictureSemiTransparentText"/>
    <dgm:cxn modelId="{4112C70E-AD2D-9241-AEA0-E9FC11031C44}" type="presParOf" srcId="{B3B1B603-97D7-614C-91C4-602C4F021FFC}" destId="{3C7B9994-C176-E54C-883F-FDDFFF27A508}" srcOrd="0" destOrd="0" presId="urn:microsoft.com/office/officeart/2008/layout/BendingPictureSemiTransparentText"/>
    <dgm:cxn modelId="{8AA52691-892A-354D-A8A0-305CBD05DB4C}" type="presParOf" srcId="{B3B1B603-97D7-614C-91C4-602C4F021FFC}" destId="{B004651B-27D7-D947-88B6-238317A6ABAA}" srcOrd="1" destOrd="0" presId="urn:microsoft.com/office/officeart/2008/layout/BendingPictureSemiTransparentTex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FE0FD7-4F2E-D84A-9101-3131BD2C5992}">
      <dsp:nvSpPr>
        <dsp:cNvPr id="0" name=""/>
        <dsp:cNvSpPr/>
      </dsp:nvSpPr>
      <dsp:spPr>
        <a:xfrm>
          <a:off x="-5138228" y="-787415"/>
          <a:ext cx="6121430" cy="6121430"/>
        </a:xfrm>
        <a:prstGeom prst="blockArc">
          <a:avLst>
            <a:gd name="adj1" fmla="val 18900000"/>
            <a:gd name="adj2" fmla="val 2700000"/>
            <a:gd name="adj3" fmla="val 353"/>
          </a:avLst>
        </a:pr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C86BFBD-CEAE-3B44-8869-26FED9840976}">
      <dsp:nvSpPr>
        <dsp:cNvPr id="0" name=""/>
        <dsp:cNvSpPr/>
      </dsp:nvSpPr>
      <dsp:spPr>
        <a:xfrm>
          <a:off x="318943" y="206688"/>
          <a:ext cx="6554558" cy="413195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27974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Africa:</a:t>
          </a:r>
          <a:r>
            <a:rPr lang="en-US" sz="2000" kern="1200" baseline="0" dirty="0" smtClean="0"/>
            <a:t> Our Motherland</a:t>
          </a:r>
          <a:endParaRPr lang="en-US" sz="2000" kern="1200" dirty="0"/>
        </a:p>
      </dsp:txBody>
      <dsp:txXfrm>
        <a:off x="318943" y="206688"/>
        <a:ext cx="6554558" cy="413195"/>
      </dsp:txXfrm>
    </dsp:sp>
    <dsp:sp modelId="{6CE9BA93-543C-B44F-80D2-75DDDD553669}">
      <dsp:nvSpPr>
        <dsp:cNvPr id="0" name=""/>
        <dsp:cNvSpPr/>
      </dsp:nvSpPr>
      <dsp:spPr>
        <a:xfrm>
          <a:off x="60697" y="155039"/>
          <a:ext cx="516493" cy="51649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02E92A1-F42C-B340-B9D0-42EBF3BCCB11}">
      <dsp:nvSpPr>
        <dsp:cNvPr id="0" name=""/>
        <dsp:cNvSpPr/>
      </dsp:nvSpPr>
      <dsp:spPr>
        <a:xfrm>
          <a:off x="693129" y="826844"/>
          <a:ext cx="6180373" cy="413195"/>
        </a:xfrm>
        <a:prstGeom prst="rect">
          <a:avLst/>
        </a:prstGeom>
        <a:gradFill rotWithShape="0">
          <a:gsLst>
            <a:gs pos="0">
              <a:schemeClr val="accent2">
                <a:hueOff val="780253"/>
                <a:satOff val="-973"/>
                <a:lumOff val="229"/>
                <a:alphaOff val="0"/>
                <a:shade val="51000"/>
                <a:satMod val="130000"/>
              </a:schemeClr>
            </a:gs>
            <a:gs pos="80000">
              <a:schemeClr val="accent2">
                <a:hueOff val="780253"/>
                <a:satOff val="-973"/>
                <a:lumOff val="229"/>
                <a:alphaOff val="0"/>
                <a:shade val="93000"/>
                <a:satMod val="130000"/>
              </a:schemeClr>
            </a:gs>
            <a:gs pos="100000">
              <a:schemeClr val="accent2">
                <a:hueOff val="780253"/>
                <a:satOff val="-973"/>
                <a:lumOff val="22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27974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The 3 Powers of Human Personality</a:t>
          </a:r>
          <a:endParaRPr lang="en-US" sz="2000" kern="1200" dirty="0"/>
        </a:p>
      </dsp:txBody>
      <dsp:txXfrm>
        <a:off x="693129" y="826844"/>
        <a:ext cx="6180373" cy="413195"/>
      </dsp:txXfrm>
    </dsp:sp>
    <dsp:sp modelId="{F997E8C5-F8EB-B14F-99FC-BFD7B16DF72F}">
      <dsp:nvSpPr>
        <dsp:cNvPr id="0" name=""/>
        <dsp:cNvSpPr/>
      </dsp:nvSpPr>
      <dsp:spPr>
        <a:xfrm>
          <a:off x="434882" y="775195"/>
          <a:ext cx="516493" cy="51649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780253"/>
              <a:satOff val="-973"/>
              <a:lumOff val="229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FB6FBF1-EBD7-274B-A855-93EBEECB701F}">
      <dsp:nvSpPr>
        <dsp:cNvPr id="0" name=""/>
        <dsp:cNvSpPr/>
      </dsp:nvSpPr>
      <dsp:spPr>
        <a:xfrm>
          <a:off x="898180" y="1446546"/>
          <a:ext cx="5975322" cy="413195"/>
        </a:xfrm>
        <a:prstGeom prst="rect">
          <a:avLst/>
        </a:prstGeom>
        <a:gradFill rotWithShape="0">
          <a:gsLst>
            <a:gs pos="0">
              <a:schemeClr val="accent2">
                <a:hueOff val="1560507"/>
                <a:satOff val="-1946"/>
                <a:lumOff val="458"/>
                <a:alphaOff val="0"/>
                <a:shade val="51000"/>
                <a:satMod val="130000"/>
              </a:schemeClr>
            </a:gs>
            <a:gs pos="80000">
              <a:schemeClr val="accent2">
                <a:hueOff val="1560507"/>
                <a:satOff val="-1946"/>
                <a:lumOff val="458"/>
                <a:alphaOff val="0"/>
                <a:shade val="93000"/>
                <a:satMod val="130000"/>
              </a:schemeClr>
            </a:gs>
            <a:gs pos="100000">
              <a:schemeClr val="accent2">
                <a:hueOff val="1560507"/>
                <a:satOff val="-1946"/>
                <a:lumOff val="45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27974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The Human Powerhouse</a:t>
          </a:r>
          <a:endParaRPr lang="en-US" sz="2000" kern="1200" dirty="0"/>
        </a:p>
      </dsp:txBody>
      <dsp:txXfrm>
        <a:off x="898180" y="1446546"/>
        <a:ext cx="5975322" cy="413195"/>
      </dsp:txXfrm>
    </dsp:sp>
    <dsp:sp modelId="{4E3C14BE-8DCA-034C-AAAA-82B4AF956B67}">
      <dsp:nvSpPr>
        <dsp:cNvPr id="0" name=""/>
        <dsp:cNvSpPr/>
      </dsp:nvSpPr>
      <dsp:spPr>
        <a:xfrm>
          <a:off x="639933" y="1394896"/>
          <a:ext cx="516493" cy="51649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1560507"/>
              <a:satOff val="-1946"/>
              <a:lumOff val="45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CB0CB76-8B12-2447-9A4C-2D94A86EF5BC}">
      <dsp:nvSpPr>
        <dsp:cNvPr id="0" name=""/>
        <dsp:cNvSpPr/>
      </dsp:nvSpPr>
      <dsp:spPr>
        <a:xfrm>
          <a:off x="963651" y="2066702"/>
          <a:ext cx="5909851" cy="413195"/>
        </a:xfrm>
        <a:prstGeom prst="rect">
          <a:avLst/>
        </a:prstGeom>
        <a:gradFill rotWithShape="0">
          <a:gsLst>
            <a:gs pos="0">
              <a:schemeClr val="accent2">
                <a:hueOff val="2340760"/>
                <a:satOff val="-2919"/>
                <a:lumOff val="686"/>
                <a:alphaOff val="0"/>
                <a:shade val="51000"/>
                <a:satMod val="130000"/>
              </a:schemeClr>
            </a:gs>
            <a:gs pos="80000">
              <a:schemeClr val="accent2">
                <a:hueOff val="2340760"/>
                <a:satOff val="-2919"/>
                <a:lumOff val="686"/>
                <a:alphaOff val="0"/>
                <a:shade val="93000"/>
                <a:satMod val="130000"/>
              </a:schemeClr>
            </a:gs>
            <a:gs pos="100000">
              <a:schemeClr val="accent2">
                <a:hueOff val="2340760"/>
                <a:satOff val="-2919"/>
                <a:lumOff val="68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27974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 dirty="0" smtClean="0"/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The 4 Pillars of a good leadership</a:t>
          </a:r>
          <a:endParaRPr lang="en-US" sz="2000" kern="1200" baseline="0" dirty="0" smtClean="0"/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 dirty="0"/>
        </a:p>
      </dsp:txBody>
      <dsp:txXfrm>
        <a:off x="963651" y="2066702"/>
        <a:ext cx="5909851" cy="413195"/>
      </dsp:txXfrm>
    </dsp:sp>
    <dsp:sp modelId="{02EE559F-0685-7345-B357-509C73D5E002}">
      <dsp:nvSpPr>
        <dsp:cNvPr id="0" name=""/>
        <dsp:cNvSpPr/>
      </dsp:nvSpPr>
      <dsp:spPr>
        <a:xfrm>
          <a:off x="705404" y="2015053"/>
          <a:ext cx="516493" cy="51649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2340760"/>
              <a:satOff val="-2919"/>
              <a:lumOff val="68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33172DC-8A75-1145-95FC-C61DB2C43051}">
      <dsp:nvSpPr>
        <dsp:cNvPr id="0" name=""/>
        <dsp:cNvSpPr/>
      </dsp:nvSpPr>
      <dsp:spPr>
        <a:xfrm>
          <a:off x="898180" y="2686858"/>
          <a:ext cx="5975322" cy="413195"/>
        </a:xfrm>
        <a:prstGeom prst="rect">
          <a:avLst/>
        </a:prstGeom>
        <a:gradFill rotWithShape="0">
          <a:gsLst>
            <a:gs pos="0">
              <a:schemeClr val="accent2">
                <a:hueOff val="3121013"/>
                <a:satOff val="-3893"/>
                <a:lumOff val="915"/>
                <a:alphaOff val="0"/>
                <a:shade val="51000"/>
                <a:satMod val="130000"/>
              </a:schemeClr>
            </a:gs>
            <a:gs pos="80000">
              <a:schemeClr val="accent2">
                <a:hueOff val="3121013"/>
                <a:satOff val="-3893"/>
                <a:lumOff val="915"/>
                <a:alphaOff val="0"/>
                <a:shade val="93000"/>
                <a:satMod val="130000"/>
              </a:schemeClr>
            </a:gs>
            <a:gs pos="100000">
              <a:schemeClr val="accent2">
                <a:hueOff val="3121013"/>
                <a:satOff val="-3893"/>
                <a:lumOff val="91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27974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The Three Levels of JOY</a:t>
          </a:r>
          <a:endParaRPr lang="en-US" sz="2000" kern="1200" dirty="0"/>
        </a:p>
      </dsp:txBody>
      <dsp:txXfrm>
        <a:off x="898180" y="2686858"/>
        <a:ext cx="5975322" cy="413195"/>
      </dsp:txXfrm>
    </dsp:sp>
    <dsp:sp modelId="{59DDA7AC-7996-C147-A5B6-E58E1FA1E028}">
      <dsp:nvSpPr>
        <dsp:cNvPr id="0" name=""/>
        <dsp:cNvSpPr/>
      </dsp:nvSpPr>
      <dsp:spPr>
        <a:xfrm>
          <a:off x="639933" y="2635209"/>
          <a:ext cx="516493" cy="51649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3121013"/>
              <a:satOff val="-3893"/>
              <a:lumOff val="915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906250-FD06-3341-8DEE-D1A5A2BC9901}">
      <dsp:nvSpPr>
        <dsp:cNvPr id="0" name=""/>
        <dsp:cNvSpPr/>
      </dsp:nvSpPr>
      <dsp:spPr>
        <a:xfrm>
          <a:off x="693129" y="3306560"/>
          <a:ext cx="6180373" cy="413195"/>
        </a:xfrm>
        <a:prstGeom prst="rect">
          <a:avLst/>
        </a:prstGeom>
        <a:gradFill rotWithShape="0">
          <a:gsLst>
            <a:gs pos="0">
              <a:schemeClr val="accent2">
                <a:hueOff val="3901266"/>
                <a:satOff val="-4866"/>
                <a:lumOff val="1144"/>
                <a:alphaOff val="0"/>
                <a:shade val="51000"/>
                <a:satMod val="130000"/>
              </a:schemeClr>
            </a:gs>
            <a:gs pos="80000">
              <a:schemeClr val="accent2">
                <a:hueOff val="3901266"/>
                <a:satOff val="-4866"/>
                <a:lumOff val="1144"/>
                <a:alphaOff val="0"/>
                <a:shade val="93000"/>
                <a:satMod val="130000"/>
              </a:schemeClr>
            </a:gs>
            <a:gs pos="100000">
              <a:schemeClr val="accent2">
                <a:hueOff val="3901266"/>
                <a:satOff val="-4866"/>
                <a:lumOff val="114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27974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YEARS' Life as a Gift to EAC and a Task To Complete</a:t>
          </a:r>
          <a:endParaRPr lang="en-US" sz="2000" kern="1200" dirty="0"/>
        </a:p>
      </dsp:txBody>
      <dsp:txXfrm>
        <a:off x="693129" y="3306560"/>
        <a:ext cx="6180373" cy="413195"/>
      </dsp:txXfrm>
    </dsp:sp>
    <dsp:sp modelId="{C7736281-0B4B-2744-9D43-3369D15D2A47}">
      <dsp:nvSpPr>
        <dsp:cNvPr id="0" name=""/>
        <dsp:cNvSpPr/>
      </dsp:nvSpPr>
      <dsp:spPr>
        <a:xfrm>
          <a:off x="434882" y="3254910"/>
          <a:ext cx="516493" cy="51649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3901266"/>
              <a:satOff val="-4866"/>
              <a:lumOff val="1144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B2DC4E8-4D3C-844E-AED9-E08E9B68B09A}">
      <dsp:nvSpPr>
        <dsp:cNvPr id="0" name=""/>
        <dsp:cNvSpPr/>
      </dsp:nvSpPr>
      <dsp:spPr>
        <a:xfrm>
          <a:off x="318943" y="3926716"/>
          <a:ext cx="6554558" cy="413195"/>
        </a:xfrm>
        <a:prstGeom prst="rect">
          <a:avLst/>
        </a:prstGeom>
        <a:gradFill rotWithShape="0">
          <a:gsLst>
            <a:gs pos="0">
              <a:schemeClr val="accent2">
                <a:hueOff val="4681520"/>
                <a:satOff val="-5839"/>
                <a:lumOff val="1373"/>
                <a:alphaOff val="0"/>
                <a:shade val="51000"/>
                <a:satMod val="130000"/>
              </a:schemeClr>
            </a:gs>
            <a:gs pos="80000">
              <a:schemeClr val="accent2">
                <a:hueOff val="4681520"/>
                <a:satOff val="-5839"/>
                <a:lumOff val="1373"/>
                <a:alphaOff val="0"/>
                <a:shade val="93000"/>
                <a:satMod val="130000"/>
              </a:schemeClr>
            </a:gs>
            <a:gs pos="100000">
              <a:schemeClr val="accent2">
                <a:hueOff val="4681520"/>
                <a:satOff val="-5839"/>
                <a:lumOff val="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27974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“The coming Age of the </a:t>
          </a:r>
          <a:r>
            <a:rPr lang="en-US" sz="2000" kern="1200" smtClean="0"/>
            <a:t>Cell"</a:t>
          </a:r>
          <a:endParaRPr lang="en-US" sz="2000" kern="1200" dirty="0"/>
        </a:p>
      </dsp:txBody>
      <dsp:txXfrm>
        <a:off x="318943" y="3926716"/>
        <a:ext cx="6554558" cy="413195"/>
      </dsp:txXfrm>
    </dsp:sp>
    <dsp:sp modelId="{84CBFCE5-7AF9-344C-BFFC-06CB77ADF61B}">
      <dsp:nvSpPr>
        <dsp:cNvPr id="0" name=""/>
        <dsp:cNvSpPr/>
      </dsp:nvSpPr>
      <dsp:spPr>
        <a:xfrm>
          <a:off x="0" y="3875067"/>
          <a:ext cx="516493" cy="51649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4681520"/>
              <a:satOff val="-5839"/>
              <a:lumOff val="1373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C36725-DEAD-224E-ADD1-C71E7E3D4D48}">
      <dsp:nvSpPr>
        <dsp:cNvPr id="0" name=""/>
        <dsp:cNvSpPr/>
      </dsp:nvSpPr>
      <dsp:spPr>
        <a:xfrm rot="16200000">
          <a:off x="886228" y="-886228"/>
          <a:ext cx="2375847" cy="4148303"/>
        </a:xfrm>
        <a:prstGeom prst="round1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PROGENITOR POSITIVE CELLS</a:t>
          </a:r>
          <a:endParaRPr lang="en-US" sz="3000" kern="1200" dirty="0"/>
        </a:p>
      </dsp:txBody>
      <dsp:txXfrm rot="5400000">
        <a:off x="-1" y="1"/>
        <a:ext cx="4148303" cy="1781885"/>
      </dsp:txXfrm>
    </dsp:sp>
    <dsp:sp modelId="{2C91C704-2EB9-EF40-9CF7-66DA8C5454B4}">
      <dsp:nvSpPr>
        <dsp:cNvPr id="0" name=""/>
        <dsp:cNvSpPr/>
      </dsp:nvSpPr>
      <dsp:spPr>
        <a:xfrm>
          <a:off x="4148303" y="0"/>
          <a:ext cx="4148303" cy="2375847"/>
        </a:xfrm>
        <a:prstGeom prst="round1Rect">
          <a:avLst/>
        </a:prstGeom>
        <a:gradFill rotWithShape="0">
          <a:gsLst>
            <a:gs pos="0">
              <a:schemeClr val="accent2">
                <a:hueOff val="1560507"/>
                <a:satOff val="-1946"/>
                <a:lumOff val="458"/>
                <a:alphaOff val="0"/>
                <a:shade val="51000"/>
                <a:satMod val="130000"/>
              </a:schemeClr>
            </a:gs>
            <a:gs pos="80000">
              <a:schemeClr val="accent2">
                <a:hueOff val="1560507"/>
                <a:satOff val="-1946"/>
                <a:lumOff val="458"/>
                <a:alphaOff val="0"/>
                <a:shade val="93000"/>
                <a:satMod val="130000"/>
              </a:schemeClr>
            </a:gs>
            <a:gs pos="100000">
              <a:schemeClr val="accent2">
                <a:hueOff val="1560507"/>
                <a:satOff val="-1946"/>
                <a:lumOff val="45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PROGENITOR NEGATIVE CELLS</a:t>
          </a:r>
          <a:endParaRPr lang="en-US" sz="3000" kern="1200" dirty="0"/>
        </a:p>
      </dsp:txBody>
      <dsp:txXfrm>
        <a:off x="4148303" y="0"/>
        <a:ext cx="4148303" cy="1781885"/>
      </dsp:txXfrm>
    </dsp:sp>
    <dsp:sp modelId="{B9A4F84B-F906-DD45-AE88-4B1E753D3A18}">
      <dsp:nvSpPr>
        <dsp:cNvPr id="0" name=""/>
        <dsp:cNvSpPr/>
      </dsp:nvSpPr>
      <dsp:spPr>
        <a:xfrm rot="10800000">
          <a:off x="0" y="2375847"/>
          <a:ext cx="4148303" cy="2375847"/>
        </a:xfrm>
        <a:prstGeom prst="round1Rect">
          <a:avLst/>
        </a:prstGeom>
        <a:gradFill rotWithShape="0">
          <a:gsLst>
            <a:gs pos="0">
              <a:schemeClr val="accent2">
                <a:hueOff val="3121013"/>
                <a:satOff val="-3893"/>
                <a:lumOff val="915"/>
                <a:alphaOff val="0"/>
                <a:shade val="51000"/>
                <a:satMod val="130000"/>
              </a:schemeClr>
            </a:gs>
            <a:gs pos="80000">
              <a:schemeClr val="accent2">
                <a:hueOff val="3121013"/>
                <a:satOff val="-3893"/>
                <a:lumOff val="915"/>
                <a:alphaOff val="0"/>
                <a:shade val="93000"/>
                <a:satMod val="130000"/>
              </a:schemeClr>
            </a:gs>
            <a:gs pos="100000">
              <a:schemeClr val="accent2">
                <a:hueOff val="3121013"/>
                <a:satOff val="-3893"/>
                <a:lumOff val="91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smtClean="0"/>
            <a:t>FIBROBLAST</a:t>
          </a:r>
          <a:r>
            <a:rPr lang="en-US" sz="3000" kern="1200" dirty="0" smtClean="0"/>
            <a:t>-LIKE </a:t>
          </a:r>
        </a:p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CELLS</a:t>
          </a:r>
          <a:endParaRPr lang="en-US" sz="3000" kern="1200" dirty="0"/>
        </a:p>
      </dsp:txBody>
      <dsp:txXfrm rot="10800000">
        <a:off x="0" y="2969808"/>
        <a:ext cx="4148303" cy="1781885"/>
      </dsp:txXfrm>
    </dsp:sp>
    <dsp:sp modelId="{5584C8A6-D47E-114E-B06E-ECEA283425B8}">
      <dsp:nvSpPr>
        <dsp:cNvPr id="0" name=""/>
        <dsp:cNvSpPr/>
      </dsp:nvSpPr>
      <dsp:spPr>
        <a:xfrm rot="5400000">
          <a:off x="5034531" y="1489619"/>
          <a:ext cx="2375847" cy="4148303"/>
        </a:xfrm>
        <a:prstGeom prst="round1Rect">
          <a:avLst/>
        </a:prstGeom>
        <a:gradFill rotWithShape="0">
          <a:gsLst>
            <a:gs pos="0">
              <a:schemeClr val="accent2">
                <a:hueOff val="4681520"/>
                <a:satOff val="-5839"/>
                <a:lumOff val="1373"/>
                <a:alphaOff val="0"/>
                <a:shade val="51000"/>
                <a:satMod val="130000"/>
              </a:schemeClr>
            </a:gs>
            <a:gs pos="80000">
              <a:schemeClr val="accent2">
                <a:hueOff val="4681520"/>
                <a:satOff val="-5839"/>
                <a:lumOff val="1373"/>
                <a:alphaOff val="0"/>
                <a:shade val="93000"/>
                <a:satMod val="130000"/>
              </a:schemeClr>
            </a:gs>
            <a:gs pos="100000">
              <a:schemeClr val="accent2">
                <a:hueOff val="4681520"/>
                <a:satOff val="-5839"/>
                <a:lumOff val="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MACROPHAGE-LIKE CELLS</a:t>
          </a:r>
          <a:endParaRPr lang="en-US" sz="3000" kern="1200" dirty="0"/>
        </a:p>
      </dsp:txBody>
      <dsp:txXfrm rot="-5400000">
        <a:off x="4148302" y="2969808"/>
        <a:ext cx="4148303" cy="1781885"/>
      </dsp:txXfrm>
    </dsp:sp>
    <dsp:sp modelId="{A367C961-B830-E043-B2B1-BD215E2ADD9B}">
      <dsp:nvSpPr>
        <dsp:cNvPr id="0" name=""/>
        <dsp:cNvSpPr/>
      </dsp:nvSpPr>
      <dsp:spPr>
        <a:xfrm>
          <a:off x="2457637" y="1781885"/>
          <a:ext cx="3381331" cy="1187923"/>
        </a:xfrm>
        <a:prstGeom prst="roundRect">
          <a:avLst/>
        </a:prstGeom>
        <a:gradFill rotWithShape="0"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tint val="4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UNSORTED BMMNC</a:t>
          </a:r>
          <a:endParaRPr lang="en-US" sz="3000" kern="1200" dirty="0"/>
        </a:p>
      </dsp:txBody>
      <dsp:txXfrm>
        <a:off x="2515627" y="1839875"/>
        <a:ext cx="3265351" cy="107194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E597AF-AB61-8748-98B6-D8A51952FD98}">
      <dsp:nvSpPr>
        <dsp:cNvPr id="0" name=""/>
        <dsp:cNvSpPr/>
      </dsp:nvSpPr>
      <dsp:spPr>
        <a:xfrm>
          <a:off x="927399" y="4170"/>
          <a:ext cx="2851479" cy="2444055"/>
        </a:xfrm>
        <a:prstGeom prst="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4747EDC-D45F-3346-A37E-7F37CF0234D8}">
      <dsp:nvSpPr>
        <dsp:cNvPr id="0" name=""/>
        <dsp:cNvSpPr/>
      </dsp:nvSpPr>
      <dsp:spPr>
        <a:xfrm>
          <a:off x="927399" y="1715009"/>
          <a:ext cx="2851479" cy="586573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INTORE-DANCE</a:t>
          </a:r>
          <a:endParaRPr lang="en-US" sz="3000" kern="1200" dirty="0"/>
        </a:p>
      </dsp:txBody>
      <dsp:txXfrm>
        <a:off x="927399" y="1715009"/>
        <a:ext cx="2851479" cy="586573"/>
      </dsp:txXfrm>
    </dsp:sp>
    <dsp:sp modelId="{6F2F9A94-0063-C846-BE73-93E88D358130}">
      <dsp:nvSpPr>
        <dsp:cNvPr id="0" name=""/>
        <dsp:cNvSpPr/>
      </dsp:nvSpPr>
      <dsp:spPr>
        <a:xfrm>
          <a:off x="4861862" y="4170"/>
          <a:ext cx="2851479" cy="2444055"/>
        </a:xfrm>
        <a:prstGeom prst="rect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D576CA5-B3EB-3C42-8CF2-AC7EAF2F4DC7}">
      <dsp:nvSpPr>
        <dsp:cNvPr id="0" name=""/>
        <dsp:cNvSpPr/>
      </dsp:nvSpPr>
      <dsp:spPr>
        <a:xfrm>
          <a:off x="4861862" y="1715009"/>
          <a:ext cx="2851479" cy="586573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WOMEN-DANCE</a:t>
          </a:r>
          <a:endParaRPr lang="en-US" sz="3000" kern="1200" dirty="0"/>
        </a:p>
      </dsp:txBody>
      <dsp:txXfrm>
        <a:off x="4861862" y="1715009"/>
        <a:ext cx="2851479" cy="586573"/>
      </dsp:txXfrm>
    </dsp:sp>
    <dsp:sp modelId="{4696FBF7-CEDF-BA41-B925-D45780F6D1C4}">
      <dsp:nvSpPr>
        <dsp:cNvPr id="0" name=""/>
        <dsp:cNvSpPr/>
      </dsp:nvSpPr>
      <dsp:spPr>
        <a:xfrm>
          <a:off x="927399" y="2733373"/>
          <a:ext cx="2851479" cy="2444055"/>
        </a:xfrm>
        <a:prstGeom prst="rect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A1A50D3-1DD4-A14A-A55D-9DF8CD9694D0}">
      <dsp:nvSpPr>
        <dsp:cNvPr id="0" name=""/>
        <dsp:cNvSpPr/>
      </dsp:nvSpPr>
      <dsp:spPr>
        <a:xfrm>
          <a:off x="927399" y="4444212"/>
          <a:ext cx="2851479" cy="586573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WOMEN-DANCE</a:t>
          </a:r>
          <a:endParaRPr lang="en-US" sz="3000" kern="1200" dirty="0"/>
        </a:p>
      </dsp:txBody>
      <dsp:txXfrm>
        <a:off x="927399" y="4444212"/>
        <a:ext cx="2851479" cy="586573"/>
      </dsp:txXfrm>
    </dsp:sp>
    <dsp:sp modelId="{3C7B9994-C176-E54C-883F-FDDFFF27A508}">
      <dsp:nvSpPr>
        <dsp:cNvPr id="0" name=""/>
        <dsp:cNvSpPr/>
      </dsp:nvSpPr>
      <dsp:spPr>
        <a:xfrm>
          <a:off x="4997120" y="2733373"/>
          <a:ext cx="2851479" cy="2444055"/>
        </a:xfrm>
        <a:prstGeom prst="rect">
          <a:avLst/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004651B-27D7-D947-88B6-238317A6ABAA}">
      <dsp:nvSpPr>
        <dsp:cNvPr id="0" name=""/>
        <dsp:cNvSpPr/>
      </dsp:nvSpPr>
      <dsp:spPr>
        <a:xfrm>
          <a:off x="4997120" y="4444212"/>
          <a:ext cx="2851479" cy="586573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INTORE-DANCE</a:t>
          </a:r>
          <a:endParaRPr lang="en-US" sz="3000" kern="1200" dirty="0"/>
        </a:p>
      </dsp:txBody>
      <dsp:txXfrm>
        <a:off x="4997120" y="4444212"/>
        <a:ext cx="2851479" cy="58657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BendingPictureSemiTransparentText">
  <dgm:title val=""/>
  <dgm:desc val=""/>
  <dgm:catLst>
    <dgm:cat type="picture" pri="7000"/>
    <dgm:cat type="pictureconvert" pri="7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1.19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1667"/>
        </dgm:alg>
        <dgm:shape xmlns:r="http://schemas.openxmlformats.org/officeDocument/2006/relationships" r:blip="">
          <dgm:adjLst/>
        </dgm:shape>
        <dgm:constrLst>
          <dgm:constr type="l" for="ch" forName="rect1" refType="w" fact="0"/>
          <dgm:constr type="t" for="ch" forName="rect1" refType="h" fact="0"/>
          <dgm:constr type="w" for="ch" forName="rect1" refType="w"/>
          <dgm:constr type="h" for="ch" forName="rect1" refType="h"/>
          <dgm:constr type="l" for="ch" forName="rect2" refType="w" fact="0"/>
          <dgm:constr type="t" for="ch" forName="rect2" refType="h" fact="0.7"/>
          <dgm:constr type="w" for="ch" forName="rect2" refType="w"/>
          <dgm:constr type="h" for="ch" forName="rect2" refType="h" fact="0.24"/>
        </dgm:constrLst>
        <dgm:layoutNode name="rect1" styleLbl="bgShp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rect2" styleLbl="trBgShp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3114E0-3ED1-5F49-8C71-F6ED8830D353}" type="datetimeFigureOut">
              <a:rPr lang="en-US" smtClean="0"/>
              <a:t>11/12/19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EE5F35-D7B8-E843-9532-F2DBAD4D08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4797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CB408-878A-4D91-950E-A9B308A170D5}" type="datetimeFigureOut">
              <a:rPr lang="en-US" smtClean="0"/>
              <a:pPr/>
              <a:t>11/12/19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A75C1-1EB9-47D5-870D-8EFD567359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CB408-878A-4D91-950E-A9B308A170D5}" type="datetimeFigureOut">
              <a:rPr lang="en-US" smtClean="0"/>
              <a:pPr/>
              <a:t>11/12/19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A75C1-1EB9-47D5-870D-8EFD567359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CB408-878A-4D91-950E-A9B308A170D5}" type="datetimeFigureOut">
              <a:rPr lang="en-US" smtClean="0"/>
              <a:pPr/>
              <a:t>11/12/19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A75C1-1EB9-47D5-870D-8EFD567359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CB408-878A-4D91-950E-A9B308A170D5}" type="datetimeFigureOut">
              <a:rPr lang="en-US" smtClean="0"/>
              <a:pPr/>
              <a:t>11/12/19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A75C1-1EB9-47D5-870D-8EFD567359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CB408-878A-4D91-950E-A9B308A170D5}" type="datetimeFigureOut">
              <a:rPr lang="en-US" smtClean="0"/>
              <a:pPr/>
              <a:t>11/12/19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A75C1-1EB9-47D5-870D-8EFD567359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CB408-878A-4D91-950E-A9B308A170D5}" type="datetimeFigureOut">
              <a:rPr lang="en-US" smtClean="0"/>
              <a:pPr/>
              <a:t>11/12/19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A75C1-1EB9-47D5-870D-8EFD567359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CB408-878A-4D91-950E-A9B308A170D5}" type="datetimeFigureOut">
              <a:rPr lang="en-US" smtClean="0"/>
              <a:pPr/>
              <a:t>11/12/19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A75C1-1EB9-47D5-870D-8EFD567359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CB408-878A-4D91-950E-A9B308A170D5}" type="datetimeFigureOut">
              <a:rPr lang="en-US" smtClean="0"/>
              <a:pPr/>
              <a:t>11/12/19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A75C1-1EB9-47D5-870D-8EFD567359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CB408-878A-4D91-950E-A9B308A170D5}" type="datetimeFigureOut">
              <a:rPr lang="en-US" smtClean="0"/>
              <a:pPr/>
              <a:t>11/12/19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A75C1-1EB9-47D5-870D-8EFD567359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CB408-878A-4D91-950E-A9B308A170D5}" type="datetimeFigureOut">
              <a:rPr lang="en-US" smtClean="0"/>
              <a:pPr/>
              <a:t>11/12/19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A75C1-1EB9-47D5-870D-8EFD567359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CB408-878A-4D91-950E-A9B308A170D5}" type="datetimeFigureOut">
              <a:rPr lang="en-US" smtClean="0"/>
              <a:pPr/>
              <a:t>11/12/19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A75C1-1EB9-47D5-870D-8EFD567359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CCB408-878A-4D91-950E-A9B308A170D5}" type="datetimeFigureOut">
              <a:rPr lang="en-US" smtClean="0"/>
              <a:pPr/>
              <a:t>11/12/19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BA75C1-1EB9-47D5-870D-8EFD567359B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tiff"/><Relationship Id="rId3" Type="http://schemas.openxmlformats.org/officeDocument/2006/relationships/image" Target="../media/image7.tif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e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tiff"/><Relationship Id="rId3" Type="http://schemas.openxmlformats.org/officeDocument/2006/relationships/image" Target="../media/image10.tif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4" Type="http://schemas.openxmlformats.org/officeDocument/2006/relationships/image" Target="../media/image10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tif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4" Type="http://schemas.openxmlformats.org/officeDocument/2006/relationships/image" Target="../media/image11.tiff"/><Relationship Id="rId5" Type="http://schemas.openxmlformats.org/officeDocument/2006/relationships/image" Target="../media/image10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tif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fr.slideshare.net/GullKhanDistinctionH/verbal-and-non-verbal-communication?next_slideshow=2" TargetMode="Externa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4" Type="http://schemas.openxmlformats.org/officeDocument/2006/relationships/diagramQuickStyle" Target="../diagrams/quickStyle3.xml"/><Relationship Id="rId5" Type="http://schemas.openxmlformats.org/officeDocument/2006/relationships/diagramColors" Target="../diagrams/colors3.xml"/><Relationship Id="rId6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tif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38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UNLOCKING OUR VERBAL </a:t>
            </a:r>
            <a:r>
              <a:rPr lang="en-US" dirty="0" smtClean="0"/>
              <a:t>AND </a:t>
            </a:r>
            <a:r>
              <a:rPr lang="en-US" dirty="0" smtClean="0"/>
              <a:t>NON-VERBAL COMMUNICATION POWERS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486400" y="4355068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By </a:t>
            </a:r>
            <a:r>
              <a:rPr lang="en-US" dirty="0" smtClean="0"/>
              <a:t>Dr. Jean-Baptiste </a:t>
            </a:r>
            <a:r>
              <a:rPr lang="en-US" dirty="0" err="1" smtClean="0"/>
              <a:t>Mazarati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1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67000"/>
            <a:ext cx="8229600" cy="1143000"/>
          </a:xfrm>
        </p:spPr>
        <p:txBody>
          <a:bodyPr/>
          <a:lstStyle/>
          <a:p>
            <a:r>
              <a:rPr lang="en-US" dirty="0" smtClean="0"/>
              <a:t>The 4 Pillars of a Good Leadership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9409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2362200"/>
          </a:xfrm>
        </p:spPr>
        <p:txBody>
          <a:bodyPr/>
          <a:lstStyle/>
          <a:p>
            <a:r>
              <a:rPr lang="en-US" dirty="0" smtClean="0"/>
              <a:t>Vision</a:t>
            </a:r>
          </a:p>
          <a:p>
            <a:r>
              <a:rPr lang="en-US" dirty="0" smtClean="0"/>
              <a:t>Provisions</a:t>
            </a:r>
          </a:p>
          <a:p>
            <a:r>
              <a:rPr lang="en-US" dirty="0" smtClean="0"/>
              <a:t>Prediction</a:t>
            </a:r>
          </a:p>
          <a:p>
            <a:r>
              <a:rPr lang="en-US" dirty="0" smtClean="0"/>
              <a:t>Prevention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The 4 Pillars of a Good Leadership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38466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0"/>
            <a:ext cx="8229600" cy="1143000"/>
          </a:xfrm>
        </p:spPr>
        <p:txBody>
          <a:bodyPr/>
          <a:lstStyle/>
          <a:p>
            <a:r>
              <a:rPr lang="en-US" dirty="0" smtClean="0"/>
              <a:t>The 3 Levels of JOY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49891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3 Levels of Joy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Happiness</a:t>
            </a:r>
          </a:p>
          <a:p>
            <a:pPr lvl="1"/>
            <a:r>
              <a:rPr lang="en-US" dirty="0" smtClean="0"/>
              <a:t>Individual</a:t>
            </a:r>
          </a:p>
          <a:p>
            <a:r>
              <a:rPr lang="en-US" dirty="0" smtClean="0"/>
              <a:t>Rejoicing</a:t>
            </a:r>
          </a:p>
          <a:p>
            <a:pPr lvl="1"/>
            <a:r>
              <a:rPr lang="en-US" dirty="0" smtClean="0"/>
              <a:t>Communal</a:t>
            </a:r>
          </a:p>
          <a:p>
            <a:r>
              <a:rPr lang="en-US" dirty="0" smtClean="0"/>
              <a:t>Exultation</a:t>
            </a:r>
          </a:p>
          <a:p>
            <a:pPr lvl="1"/>
            <a:r>
              <a:rPr lang="en-US" dirty="0" smtClean="0"/>
              <a:t>Peak of a communal joy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60921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895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“The Coming Age of the Cell”: Narrating My Science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35336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Narrating My Science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Your work is first and foremost a story to tell</a:t>
            </a:r>
          </a:p>
          <a:p>
            <a:pPr lvl="2"/>
            <a:r>
              <a:rPr lang="en-US" dirty="0" smtClean="0"/>
              <a:t>You know it better than anyone</a:t>
            </a:r>
          </a:p>
          <a:p>
            <a:pPr lvl="2"/>
            <a:r>
              <a:rPr lang="en-US" dirty="0" smtClean="0"/>
              <a:t>Frame it in way to make catchy, interesting and engaging</a:t>
            </a:r>
          </a:p>
          <a:p>
            <a:r>
              <a:rPr lang="en-US" dirty="0" smtClean="0"/>
              <a:t>Give it a background you master to project mastery of what you’re going to tell</a:t>
            </a:r>
          </a:p>
          <a:p>
            <a:r>
              <a:rPr lang="en-US" dirty="0" smtClean="0"/>
              <a:t>Don’t present figures you can’t explain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661928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b="19800"/>
          <a:stretch/>
        </p:blipFill>
        <p:spPr>
          <a:xfrm>
            <a:off x="520700" y="254000"/>
            <a:ext cx="8089900" cy="5092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6541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700" y="254000"/>
            <a:ext cx="8089900" cy="635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9901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5598" y="274638"/>
            <a:ext cx="8449733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45 years later… the exploration still on!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2" y="2412985"/>
            <a:ext cx="8856131" cy="3124216"/>
          </a:xfrm>
        </p:spPr>
        <p:txBody>
          <a:bodyPr/>
          <a:lstStyle/>
          <a:p>
            <a:r>
              <a:rPr lang="en-US" dirty="0" smtClean="0"/>
              <a:t>Cell is the smallest living part of a tissue or an organ</a:t>
            </a:r>
          </a:p>
          <a:p>
            <a:endParaRPr lang="en-US" dirty="0" smtClean="0"/>
          </a:p>
          <a:p>
            <a:r>
              <a:rPr lang="en-US" dirty="0" smtClean="0"/>
              <a:t>Cells exhibit complex molecular features underlying their functionality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332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02535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Times New Roman"/>
                <a:cs typeface="Times New Roman"/>
              </a:rPr>
              <a:t>Molecular Features of Human Bone Marrow Stem Cells</a:t>
            </a:r>
            <a:endParaRPr lang="en-US" b="1" dirty="0">
              <a:latin typeface="Times New Roman"/>
              <a:cs typeface="Times New Roman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44500" y="3695294"/>
            <a:ext cx="84315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smtClean="0">
                <a:latin typeface="Times New Roman"/>
                <a:cs typeface="Times New Roman"/>
              </a:rPr>
              <a:t>By</a:t>
            </a:r>
            <a:endParaRPr lang="en-US" sz="4400" dirty="0">
              <a:latin typeface="Times New Roman"/>
              <a:cs typeface="Times New Roman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79879" y="4382869"/>
            <a:ext cx="55948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>
                <a:latin typeface="Times New Roman"/>
                <a:cs typeface="Times New Roman"/>
              </a:rPr>
              <a:t>Jean-Baptiste Mazarati, PhD.</a:t>
            </a:r>
            <a:endParaRPr lang="en-US" sz="36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01155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610348239"/>
              </p:ext>
            </p:extLst>
          </p:nvPr>
        </p:nvGraphicFramePr>
        <p:xfrm>
          <a:off x="1524000" y="1397000"/>
          <a:ext cx="6934200" cy="4546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752600" y="1524000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1</a:t>
            </a:r>
            <a:endParaRPr lang="en-US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057400" y="2133600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2</a:t>
            </a:r>
            <a:endParaRPr lang="en-US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286000" y="2743200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3</a:t>
            </a:r>
            <a:endParaRPr lang="en-US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299592" y="3352800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4</a:t>
            </a:r>
            <a:endParaRPr lang="en-US" sz="2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299592" y="4048780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5</a:t>
            </a:r>
            <a:endParaRPr lang="en-US" sz="2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002601" y="474562"/>
            <a:ext cx="208262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b="1" dirty="0" smtClean="0"/>
              <a:t>Outline:</a:t>
            </a:r>
            <a:endParaRPr lang="en-US" sz="4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994792" y="4658380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6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676400" y="5267980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705907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atin typeface="Times New Roman"/>
                <a:cs typeface="Times New Roman"/>
              </a:rPr>
              <a:t>Stem Cells: Nature and Properties</a:t>
            </a:r>
            <a:endParaRPr lang="en-US" b="1" dirty="0">
              <a:latin typeface="Times New Roman"/>
              <a:cs typeface="Times New Roman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8128"/>
          </a:xfrm>
        </p:spPr>
        <p:txBody>
          <a:bodyPr>
            <a:normAutofit/>
          </a:bodyPr>
          <a:lstStyle/>
          <a:p>
            <a:r>
              <a:rPr lang="en-US" sz="2400" b="1" dirty="0">
                <a:latin typeface="Times New Roman"/>
                <a:cs typeface="Times New Roman"/>
              </a:rPr>
              <a:t>Stem cell types:</a:t>
            </a:r>
          </a:p>
          <a:p>
            <a:pPr lvl="1">
              <a:buFontTx/>
              <a:buChar char="-"/>
            </a:pPr>
            <a:r>
              <a:rPr lang="en-US" sz="2400" dirty="0">
                <a:latin typeface="Times New Roman"/>
                <a:cs typeface="Times New Roman"/>
              </a:rPr>
              <a:t>Embryonic Stem cells (ES</a:t>
            </a:r>
            <a:r>
              <a:rPr lang="en-US" sz="2400" dirty="0" smtClean="0">
                <a:latin typeface="Times New Roman"/>
                <a:cs typeface="Times New Roman"/>
              </a:rPr>
              <a:t>)</a:t>
            </a:r>
            <a:endParaRPr lang="en-US" sz="2400" dirty="0">
              <a:latin typeface="Times New Roman"/>
              <a:cs typeface="Times New Roman"/>
            </a:endParaRPr>
          </a:p>
          <a:p>
            <a:pPr lvl="1">
              <a:buFontTx/>
              <a:buChar char="-"/>
            </a:pPr>
            <a:r>
              <a:rPr lang="en-US" sz="2400" dirty="0" smtClean="0">
                <a:latin typeface="Times New Roman"/>
                <a:cs typeface="Times New Roman"/>
              </a:rPr>
              <a:t>Adult/Somatic S</a:t>
            </a:r>
            <a:r>
              <a:rPr lang="en-US" sz="2400" dirty="0">
                <a:latin typeface="Times New Roman"/>
                <a:cs typeface="Times New Roman"/>
              </a:rPr>
              <a:t>tem cells: Tissue specific stem </a:t>
            </a:r>
            <a:r>
              <a:rPr lang="en-US" sz="2400" dirty="0" smtClean="0">
                <a:latin typeface="Times New Roman"/>
                <a:cs typeface="Times New Roman"/>
              </a:rPr>
              <a:t>cells</a:t>
            </a:r>
            <a:endParaRPr lang="en-US" sz="2400" dirty="0">
              <a:latin typeface="Times New Roman"/>
              <a:cs typeface="Times New Roman"/>
            </a:endParaRPr>
          </a:p>
          <a:p>
            <a:pPr lvl="1">
              <a:buFontTx/>
              <a:buChar char="-"/>
            </a:pPr>
            <a:r>
              <a:rPr lang="en-US" sz="2400" dirty="0">
                <a:latin typeface="Times New Roman"/>
                <a:cs typeface="Times New Roman"/>
              </a:rPr>
              <a:t>Induced Pluripotent Stem cells (</a:t>
            </a:r>
            <a:r>
              <a:rPr lang="en-US" sz="2400" dirty="0" err="1">
                <a:latin typeface="Times New Roman"/>
                <a:cs typeface="Times New Roman"/>
              </a:rPr>
              <a:t>iPs</a:t>
            </a:r>
            <a:r>
              <a:rPr lang="en-US" sz="2400" dirty="0" smtClean="0">
                <a:latin typeface="Times New Roman"/>
                <a:cs typeface="Times New Roman"/>
              </a:rPr>
              <a:t>)</a:t>
            </a:r>
            <a:endParaRPr lang="en-US" sz="2400" dirty="0">
              <a:latin typeface="Times New Roman"/>
              <a:cs typeface="Times New Roman"/>
            </a:endParaRPr>
          </a:p>
          <a:p>
            <a:endParaRPr lang="en-US" sz="2400" dirty="0" smtClean="0">
              <a:latin typeface="Times New Roman"/>
              <a:cs typeface="Times New Roman"/>
            </a:endParaRPr>
          </a:p>
          <a:p>
            <a:pPr marL="514350" indent="-457200"/>
            <a:r>
              <a:rPr lang="en-US" sz="2400" b="1" dirty="0" smtClean="0">
                <a:latin typeface="Times New Roman"/>
                <a:cs typeface="Times New Roman"/>
              </a:rPr>
              <a:t>Self-renewal</a:t>
            </a:r>
            <a:r>
              <a:rPr lang="en-US" sz="2400" dirty="0" smtClean="0">
                <a:latin typeface="Times New Roman"/>
                <a:cs typeface="Times New Roman"/>
              </a:rPr>
              <a:t>: give rise to identical daughter cells </a:t>
            </a:r>
          </a:p>
          <a:p>
            <a:pPr marL="57150" indent="0">
              <a:buNone/>
            </a:pPr>
            <a:r>
              <a:rPr lang="en-US" sz="2400" dirty="0">
                <a:latin typeface="Times New Roman"/>
                <a:cs typeface="Times New Roman"/>
              </a:rPr>
              <a:t>	</a:t>
            </a:r>
            <a:r>
              <a:rPr lang="en-US" sz="2400" dirty="0" smtClean="0">
                <a:latin typeface="Times New Roman"/>
                <a:cs typeface="Times New Roman"/>
              </a:rPr>
              <a:t>(symmetric division)</a:t>
            </a:r>
          </a:p>
          <a:p>
            <a:pPr marL="514350" indent="-457200"/>
            <a:r>
              <a:rPr lang="en-US" sz="2400" b="1" dirty="0" smtClean="0">
                <a:latin typeface="Times New Roman"/>
                <a:cs typeface="Times New Roman"/>
              </a:rPr>
              <a:t>Differentiation</a:t>
            </a:r>
            <a:r>
              <a:rPr lang="en-US" sz="2400" dirty="0" smtClean="0">
                <a:latin typeface="Times New Roman"/>
                <a:cs typeface="Times New Roman"/>
              </a:rPr>
              <a:t>: differentiate into specialized cells (asymmetric division)</a:t>
            </a:r>
          </a:p>
          <a:p>
            <a:endParaRPr lang="en-US" dirty="0" smtClean="0">
              <a:latin typeface="Times New Roman"/>
              <a:cs typeface="Times New Roman"/>
            </a:endParaRPr>
          </a:p>
          <a:p>
            <a:endParaRPr lang="en-US" dirty="0" smtClean="0">
              <a:latin typeface="Times New Roman"/>
              <a:cs typeface="Times New Roman"/>
            </a:endParaRPr>
          </a:p>
          <a:p>
            <a:endParaRPr lang="en-US" dirty="0" smtClean="0">
              <a:latin typeface="Times New Roman"/>
              <a:cs typeface="Times New Roman"/>
            </a:endParaRPr>
          </a:p>
          <a:p>
            <a:endParaRPr lang="en-US" dirty="0" smtClean="0">
              <a:latin typeface="Times New Roman"/>
              <a:cs typeface="Times New Roman"/>
            </a:endParaRPr>
          </a:p>
          <a:p>
            <a:endParaRPr 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83109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9046" y="1786473"/>
            <a:ext cx="6047675" cy="455115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9674" y="406403"/>
            <a:ext cx="92010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latin typeface="Times New Roman"/>
                <a:cs typeface="Times New Roman"/>
              </a:rPr>
              <a:t>Location of active bone marrow in the adult</a:t>
            </a:r>
            <a:endParaRPr lang="en-US" sz="40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96160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525212"/>
            <a:ext cx="8763000" cy="1970588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/>
                <a:cs typeface="Times New Roman"/>
              </a:rPr>
              <a:t> Isolation and Characterization  of Human Bone Marrow Hematopoietic Stem Cells (BMHSC)</a:t>
            </a:r>
            <a:endParaRPr 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7265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reen Shot 2012-09-12 at 7.21.5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3177" y="594895"/>
            <a:ext cx="6066331" cy="455863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990473" y="5257982"/>
            <a:ext cx="48461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latin typeface="Arial"/>
                <a:cs typeface="Arial"/>
              </a:rPr>
              <a:t>Source of picture: Inline filters, Fenwal Inc., IL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311595" y="2522803"/>
            <a:ext cx="213056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>
                <a:solidFill>
                  <a:schemeClr val="bg1"/>
                </a:solidFill>
                <a:latin typeface="Arial"/>
                <a:cs typeface="Arial"/>
              </a:rPr>
              <a:t>filter system </a:t>
            </a:r>
          </a:p>
          <a:p>
            <a:pPr algn="ctr"/>
            <a:r>
              <a:rPr lang="en-US" sz="2000" b="1">
                <a:solidFill>
                  <a:schemeClr val="bg1"/>
                </a:solidFill>
                <a:latin typeface="Arial"/>
                <a:cs typeface="Arial"/>
              </a:rPr>
              <a:t>to remove </a:t>
            </a:r>
          </a:p>
          <a:p>
            <a:pPr algn="ctr"/>
            <a:r>
              <a:rPr lang="en-US" sz="2000" b="1">
                <a:solidFill>
                  <a:schemeClr val="bg1"/>
                </a:solidFill>
                <a:latin typeface="Arial"/>
                <a:cs typeface="Arial"/>
              </a:rPr>
              <a:t>debris &gt; 0.2 mm</a:t>
            </a:r>
          </a:p>
        </p:txBody>
      </p:sp>
    </p:spTree>
    <p:extLst>
      <p:ext uri="{BB962C8B-B14F-4D97-AF65-F5344CB8AC3E}">
        <p14:creationId xmlns:p14="http://schemas.microsoft.com/office/powerpoint/2010/main" val="1963910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Diagram 13"/>
          <p:cNvGraphicFramePr/>
          <p:nvPr>
            <p:extLst/>
          </p:nvPr>
        </p:nvGraphicFramePr>
        <p:xfrm>
          <a:off x="494829" y="1567072"/>
          <a:ext cx="8296606" cy="47516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7" name="Down Arrow 16"/>
          <p:cNvSpPr/>
          <p:nvPr/>
        </p:nvSpPr>
        <p:spPr>
          <a:xfrm>
            <a:off x="4187575" y="4536260"/>
            <a:ext cx="906110" cy="1782506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Up Arrow 17"/>
          <p:cNvSpPr/>
          <p:nvPr/>
        </p:nvSpPr>
        <p:spPr>
          <a:xfrm flipH="1">
            <a:off x="4187575" y="1567072"/>
            <a:ext cx="861629" cy="1760111"/>
          </a:xfrm>
          <a:prstGeom prst="up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76200" cmpd="sng">
                <a:solidFill>
                  <a:schemeClr val="tx1"/>
                </a:solidFill>
              </a:ln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022390" y="771167"/>
            <a:ext cx="29403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2"/>
                </a:solidFill>
              </a:rPr>
              <a:t>NEGATIVE SELECTION</a:t>
            </a:r>
          </a:p>
          <a:p>
            <a:pPr algn="ctr"/>
            <a:r>
              <a:rPr lang="en-US" sz="2400" b="1" dirty="0" smtClean="0">
                <a:solidFill>
                  <a:schemeClr val="accent2"/>
                </a:solidFill>
              </a:rPr>
              <a:t>(Magnetic Sorting)</a:t>
            </a:r>
            <a:endParaRPr lang="en-US" sz="2400" b="1" dirty="0">
              <a:solidFill>
                <a:schemeClr val="accent2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704006" y="6282293"/>
            <a:ext cx="19638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2"/>
                </a:solidFill>
              </a:rPr>
              <a:t>IN CULTURE</a:t>
            </a:r>
            <a:endParaRPr lang="en-US" sz="2800" b="1" dirty="0">
              <a:solidFill>
                <a:schemeClr val="accent2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902226" y="542923"/>
            <a:ext cx="32417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CD2, CD3, CD11B, CD11C, CD41, Glycoprotein A,CD19, CD24, CD56</a:t>
            </a:r>
            <a:endParaRPr lang="en-US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2110525" y="49208"/>
            <a:ext cx="51536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PROCESSING THE BONE MARROW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616875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igure1a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8100" y="2349500"/>
            <a:ext cx="3225800" cy="2946400"/>
          </a:xfrm>
          <a:prstGeom prst="rect">
            <a:avLst/>
          </a:prstGeom>
        </p:spPr>
      </p:pic>
      <p:pic>
        <p:nvPicPr>
          <p:cNvPr id="6" name="Picture 5" descr="figure1b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4400" y="2710934"/>
            <a:ext cx="2832100" cy="259766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66557" y="2698234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Times New Roman"/>
                <a:cs typeface="Times New Roman"/>
              </a:rPr>
              <a:t>1500</a:t>
            </a:r>
            <a:endParaRPr lang="en-US" sz="2400" b="1" dirty="0">
              <a:latin typeface="Times New Roman"/>
              <a:cs typeface="Times New Roman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66557" y="3434834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Times New Roman"/>
                <a:cs typeface="Times New Roman"/>
              </a:rPr>
              <a:t>1000</a:t>
            </a:r>
            <a:endParaRPr lang="en-US" sz="2400" b="1" dirty="0">
              <a:latin typeface="Times New Roman"/>
              <a:cs typeface="Times New Roman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83552" y="4171434"/>
            <a:ext cx="6463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Times New Roman"/>
                <a:cs typeface="Times New Roman"/>
              </a:rPr>
              <a:t>500</a:t>
            </a:r>
            <a:endParaRPr lang="en-US" sz="2400" b="1" dirty="0">
              <a:latin typeface="Times New Roman"/>
              <a:cs typeface="Times New Roman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17540" y="4953000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Times New Roman"/>
                <a:cs typeface="Times New Roman"/>
              </a:rPr>
              <a:t>0</a:t>
            </a:r>
            <a:endParaRPr lang="en-US" sz="2400" b="1" dirty="0">
              <a:latin typeface="Times New Roman"/>
              <a:cs typeface="Times New Roman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270000" y="5207000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Times New Roman"/>
                <a:cs typeface="Times New Roman"/>
              </a:rPr>
              <a:t>5</a:t>
            </a:r>
            <a:endParaRPr lang="en-US" sz="2400" b="1" dirty="0">
              <a:latin typeface="Times New Roman"/>
              <a:cs typeface="Times New Roman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51000" y="5207000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atin typeface="Times New Roman"/>
                <a:cs typeface="Times New Roman"/>
              </a:rPr>
              <a:t>6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993900" y="5207000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Times New Roman"/>
                <a:cs typeface="Times New Roman"/>
              </a:rPr>
              <a:t>7</a:t>
            </a:r>
            <a:endParaRPr lang="en-US" sz="2400" b="1" dirty="0">
              <a:latin typeface="Times New Roman"/>
              <a:cs typeface="Times New Roman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298700" y="5207000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Times New Roman"/>
                <a:cs typeface="Times New Roman"/>
              </a:rPr>
              <a:t>8</a:t>
            </a:r>
            <a:endParaRPr lang="en-US" sz="2400" b="1" dirty="0">
              <a:latin typeface="Times New Roman"/>
              <a:cs typeface="Times New Roman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730500" y="5207000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Times New Roman"/>
                <a:cs typeface="Times New Roman"/>
              </a:rPr>
              <a:t>10</a:t>
            </a:r>
            <a:endParaRPr lang="en-US" sz="2400" b="1" dirty="0">
              <a:latin typeface="Times New Roman"/>
              <a:cs typeface="Times New Roman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216400" y="5207000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Times New Roman"/>
                <a:cs typeface="Times New Roman"/>
              </a:rPr>
              <a:t>20</a:t>
            </a:r>
            <a:endParaRPr lang="en-US" sz="2400" b="1" dirty="0">
              <a:latin typeface="Times New Roman"/>
              <a:cs typeface="Times New Roman"/>
            </a:endParaRPr>
          </a:p>
        </p:txBody>
      </p:sp>
      <p:sp>
        <p:nvSpPr>
          <p:cNvPr id="19" name="TextBox 18"/>
          <p:cNvSpPr txBox="1"/>
          <p:nvPr/>
        </p:nvSpPr>
        <p:spPr>
          <a:xfrm rot="5400000" flipH="1" flipV="1">
            <a:off x="-400680" y="3748977"/>
            <a:ext cx="12747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Times New Roman"/>
                <a:cs typeface="Times New Roman"/>
              </a:rPr>
              <a:t>Number</a:t>
            </a:r>
            <a:endParaRPr lang="en-US" sz="2400" b="1" dirty="0">
              <a:latin typeface="Times New Roman"/>
              <a:cs typeface="Times New Roman"/>
            </a:endParaRPr>
          </a:p>
        </p:txBody>
      </p:sp>
      <p:sp>
        <p:nvSpPr>
          <p:cNvPr id="20" name="TextBox 19"/>
          <p:cNvSpPr txBox="1"/>
          <p:nvPr/>
        </p:nvSpPr>
        <p:spPr>
          <a:xfrm rot="16200000">
            <a:off x="5775194" y="5007401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Times New Roman"/>
                <a:cs typeface="Times New Roman"/>
              </a:rPr>
              <a:t>0</a:t>
            </a:r>
            <a:endParaRPr lang="en-US" b="1" dirty="0">
              <a:latin typeface="Times New Roman"/>
              <a:cs typeface="Times New Roman"/>
            </a:endParaRPr>
          </a:p>
        </p:txBody>
      </p:sp>
      <p:sp>
        <p:nvSpPr>
          <p:cNvPr id="21" name="TextBox 20"/>
          <p:cNvSpPr txBox="1"/>
          <p:nvPr/>
        </p:nvSpPr>
        <p:spPr>
          <a:xfrm rot="16200000">
            <a:off x="5659777" y="4511932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Times New Roman"/>
                <a:cs typeface="Times New Roman"/>
              </a:rPr>
              <a:t>256</a:t>
            </a:r>
            <a:endParaRPr lang="en-US" b="1" dirty="0">
              <a:latin typeface="Times New Roman"/>
              <a:cs typeface="Times New Roman"/>
            </a:endParaRPr>
          </a:p>
        </p:txBody>
      </p:sp>
      <p:sp>
        <p:nvSpPr>
          <p:cNvPr id="22" name="TextBox 21"/>
          <p:cNvSpPr txBox="1"/>
          <p:nvPr/>
        </p:nvSpPr>
        <p:spPr>
          <a:xfrm rot="16200000">
            <a:off x="5659777" y="3889632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Times New Roman"/>
                <a:cs typeface="Times New Roman"/>
              </a:rPr>
              <a:t>512</a:t>
            </a:r>
            <a:endParaRPr lang="en-US" b="1" dirty="0">
              <a:latin typeface="Times New Roman"/>
              <a:cs typeface="Times New Roman"/>
            </a:endParaRPr>
          </a:p>
        </p:txBody>
      </p:sp>
      <p:sp>
        <p:nvSpPr>
          <p:cNvPr id="23" name="TextBox 22"/>
          <p:cNvSpPr txBox="1"/>
          <p:nvPr/>
        </p:nvSpPr>
        <p:spPr>
          <a:xfrm rot="16200000">
            <a:off x="5659777" y="3275567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Times New Roman"/>
                <a:cs typeface="Times New Roman"/>
              </a:rPr>
              <a:t>768</a:t>
            </a:r>
            <a:endParaRPr lang="en-US" b="1" dirty="0">
              <a:latin typeface="Times New Roman"/>
              <a:cs typeface="Times New Roman"/>
            </a:endParaRPr>
          </a:p>
        </p:txBody>
      </p:sp>
      <p:sp>
        <p:nvSpPr>
          <p:cNvPr id="24" name="TextBox 23"/>
          <p:cNvSpPr txBox="1"/>
          <p:nvPr/>
        </p:nvSpPr>
        <p:spPr>
          <a:xfrm rot="16200000">
            <a:off x="5602069" y="2723465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Times New Roman"/>
                <a:cs typeface="Times New Roman"/>
              </a:rPr>
              <a:t>1024</a:t>
            </a:r>
            <a:endParaRPr lang="en-US" b="1" dirty="0">
              <a:latin typeface="Times New Roman"/>
              <a:cs typeface="Times New Roman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955311" y="5229999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Times New Roman"/>
                <a:cs typeface="Times New Roman"/>
              </a:rPr>
              <a:t>0</a:t>
            </a:r>
            <a:endParaRPr lang="en-US" b="1" dirty="0">
              <a:latin typeface="Times New Roman"/>
              <a:cs typeface="Times New Roman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510677" y="5229999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Times New Roman"/>
                <a:cs typeface="Times New Roman"/>
              </a:rPr>
              <a:t>256</a:t>
            </a:r>
            <a:endParaRPr lang="en-US" b="1" dirty="0">
              <a:latin typeface="Times New Roman"/>
              <a:cs typeface="Times New Roman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199784" y="5229999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Times New Roman"/>
                <a:cs typeface="Times New Roman"/>
              </a:rPr>
              <a:t>512</a:t>
            </a:r>
            <a:endParaRPr lang="en-US" b="1" dirty="0">
              <a:latin typeface="Times New Roman"/>
              <a:cs typeface="Times New Roman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813892" y="5229999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Times New Roman"/>
                <a:cs typeface="Times New Roman"/>
              </a:rPr>
              <a:t>768</a:t>
            </a:r>
            <a:endParaRPr lang="en-US" b="1" dirty="0">
              <a:latin typeface="Times New Roman"/>
              <a:cs typeface="Times New Roman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8301000" y="5229999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Times New Roman"/>
                <a:cs typeface="Times New Roman"/>
              </a:rPr>
              <a:t>1024</a:t>
            </a:r>
            <a:endParaRPr lang="en-US" b="1" dirty="0">
              <a:latin typeface="Times New Roman"/>
              <a:cs typeface="Times New Roman"/>
            </a:endParaRPr>
          </a:p>
        </p:txBody>
      </p:sp>
      <p:sp>
        <p:nvSpPr>
          <p:cNvPr id="35" name="TextBox 34"/>
          <p:cNvSpPr txBox="1"/>
          <p:nvPr/>
        </p:nvSpPr>
        <p:spPr>
          <a:xfrm rot="5400000" flipH="1" flipV="1">
            <a:off x="4716926" y="3656644"/>
            <a:ext cx="13773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latin typeface="Times New Roman"/>
                <a:cs typeface="Times New Roman"/>
              </a:rPr>
              <a:t>Granularity</a:t>
            </a:r>
          </a:p>
          <a:p>
            <a:pPr algn="ctr"/>
            <a:r>
              <a:rPr lang="en-US" b="1" dirty="0" smtClean="0">
                <a:latin typeface="Times New Roman"/>
                <a:cs typeface="Times New Roman"/>
              </a:rPr>
              <a:t>SSC-H</a:t>
            </a:r>
            <a:endParaRPr lang="en-US" b="1" dirty="0">
              <a:latin typeface="Times New Roman"/>
              <a:cs typeface="Times New Roman"/>
            </a:endParaRPr>
          </a:p>
        </p:txBody>
      </p:sp>
      <p:sp>
        <p:nvSpPr>
          <p:cNvPr id="36" name="TextBox 35"/>
          <p:cNvSpPr txBox="1"/>
          <p:nvPr/>
        </p:nvSpPr>
        <p:spPr>
          <a:xfrm rot="10800000" flipH="1" flipV="1">
            <a:off x="6984810" y="5681441"/>
            <a:ext cx="11269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latin typeface="Times New Roman"/>
                <a:cs typeface="Times New Roman"/>
              </a:rPr>
              <a:t>FSC-H</a:t>
            </a:r>
          </a:p>
          <a:p>
            <a:pPr algn="ctr"/>
            <a:r>
              <a:rPr lang="en-US" b="1" dirty="0" smtClean="0">
                <a:latin typeface="Times New Roman"/>
                <a:cs typeface="Times New Roman"/>
              </a:rPr>
              <a:t>Size (AU)</a:t>
            </a:r>
            <a:endParaRPr lang="en-US" b="1" dirty="0">
              <a:latin typeface="Times New Roman"/>
              <a:cs typeface="Times New Roman"/>
            </a:endParaRPr>
          </a:p>
        </p:txBody>
      </p:sp>
      <p:sp>
        <p:nvSpPr>
          <p:cNvPr id="37" name="TextBox 36"/>
          <p:cNvSpPr txBox="1"/>
          <p:nvPr/>
        </p:nvSpPr>
        <p:spPr>
          <a:xfrm rot="10800000" flipH="1" flipV="1">
            <a:off x="1660887" y="5866108"/>
            <a:ext cx="21392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latin typeface="Times New Roman"/>
                <a:cs typeface="Times New Roman"/>
              </a:rPr>
              <a:t>Diameter (𝛍m)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62697" y="404743"/>
            <a:ext cx="80922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atin typeface="Times New Roman"/>
                <a:cs typeface="Times New Roman"/>
              </a:rPr>
              <a:t>Phenotypic Features of Bone Marrow Mononuclear Cells Suspension </a:t>
            </a:r>
            <a:endParaRPr lang="en-US" sz="2000" b="1" dirty="0">
              <a:latin typeface="Times New Roman"/>
              <a:cs typeface="Times New Roman"/>
            </a:endParaRPr>
          </a:p>
          <a:p>
            <a:pPr algn="ctr"/>
            <a:r>
              <a:rPr lang="en-US" sz="2000" b="1" dirty="0" smtClean="0">
                <a:latin typeface="Times New Roman"/>
                <a:cs typeface="Times New Roman"/>
              </a:rPr>
              <a:t>(</a:t>
            </a:r>
            <a:r>
              <a:rPr lang="en-US" sz="2000" b="1" dirty="0" err="1" smtClean="0">
                <a:latin typeface="Times New Roman"/>
                <a:cs typeface="Times New Roman"/>
              </a:rPr>
              <a:t>multisizer</a:t>
            </a:r>
            <a:r>
              <a:rPr lang="en-US" sz="2000" b="1" dirty="0" smtClean="0">
                <a:latin typeface="Times New Roman"/>
                <a:cs typeface="Times New Roman"/>
              </a:rPr>
              <a:t> coulter counter)  or ( </a:t>
            </a:r>
            <a:r>
              <a:rPr lang="en-US" sz="2000" b="1" dirty="0" err="1">
                <a:latin typeface="Times New Roman"/>
                <a:cs typeface="Times New Roman"/>
              </a:rPr>
              <a:t>FACS</a:t>
            </a:r>
            <a:r>
              <a:rPr lang="en-US" sz="2000" b="1" dirty="0" smtClean="0">
                <a:latin typeface="Times New Roman"/>
                <a:cs typeface="Times New Roman"/>
              </a:rPr>
              <a:t>)  </a:t>
            </a:r>
            <a:endParaRPr lang="en-US" sz="2000" b="1" dirty="0">
              <a:latin typeface="Times New Roman"/>
              <a:cs typeface="Times New Roman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0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Times New Roman"/>
                <a:cs typeface="Times New Roman"/>
              </a:rPr>
              <a:t>A</a:t>
            </a:r>
            <a:endParaRPr lang="en-US" b="1" dirty="0">
              <a:latin typeface="Times New Roman"/>
              <a:cs typeface="Times New Roman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595953" y="2032000"/>
            <a:ext cx="33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Times New Roman"/>
                <a:cs typeface="Times New Roman"/>
              </a:rPr>
              <a:t>B</a:t>
            </a:r>
            <a:endParaRPr lang="en-US" b="1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20594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ig.2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92" b="31677"/>
          <a:stretch/>
        </p:blipFill>
        <p:spPr>
          <a:xfrm>
            <a:off x="822157" y="349070"/>
            <a:ext cx="7466263" cy="5829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7483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igure3a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2200" y="660400"/>
            <a:ext cx="2501900" cy="2235200"/>
          </a:xfrm>
          <a:prstGeom prst="rect">
            <a:avLst/>
          </a:prstGeom>
        </p:spPr>
      </p:pic>
      <p:pic>
        <p:nvPicPr>
          <p:cNvPr id="6" name="Picture 5" descr="figure3c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4200" y="647700"/>
            <a:ext cx="2501900" cy="22352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 rot="16200000">
            <a:off x="839195" y="2653807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Times New Roman"/>
                <a:cs typeface="Times New Roman"/>
              </a:rPr>
              <a:t>0</a:t>
            </a:r>
            <a:endParaRPr lang="en-US" sz="1400" b="1" dirty="0">
              <a:latin typeface="Times New Roman"/>
              <a:cs typeface="Times New Roman"/>
            </a:endParaRPr>
          </a:p>
        </p:txBody>
      </p:sp>
      <p:sp>
        <p:nvSpPr>
          <p:cNvPr id="14" name="TextBox 13"/>
          <p:cNvSpPr txBox="1"/>
          <p:nvPr/>
        </p:nvSpPr>
        <p:spPr>
          <a:xfrm rot="16200000">
            <a:off x="749426" y="2145638"/>
            <a:ext cx="4539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Times New Roman"/>
                <a:cs typeface="Times New Roman"/>
              </a:rPr>
              <a:t>256</a:t>
            </a:r>
            <a:endParaRPr lang="en-US" sz="1400" b="1" dirty="0">
              <a:latin typeface="Times New Roman"/>
              <a:cs typeface="Times New Roman"/>
            </a:endParaRPr>
          </a:p>
        </p:txBody>
      </p:sp>
      <p:sp>
        <p:nvSpPr>
          <p:cNvPr id="15" name="TextBox 14"/>
          <p:cNvSpPr txBox="1"/>
          <p:nvPr/>
        </p:nvSpPr>
        <p:spPr>
          <a:xfrm rot="16200000">
            <a:off x="749426" y="1624938"/>
            <a:ext cx="4539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Times New Roman"/>
                <a:cs typeface="Times New Roman"/>
              </a:rPr>
              <a:t>512</a:t>
            </a:r>
            <a:endParaRPr lang="en-US" sz="1400" b="1" dirty="0">
              <a:latin typeface="Times New Roman"/>
              <a:cs typeface="Times New Roman"/>
            </a:endParaRPr>
          </a:p>
        </p:txBody>
      </p:sp>
      <p:sp>
        <p:nvSpPr>
          <p:cNvPr id="16" name="TextBox 15"/>
          <p:cNvSpPr txBox="1"/>
          <p:nvPr/>
        </p:nvSpPr>
        <p:spPr>
          <a:xfrm rot="16200000">
            <a:off x="749426" y="1061673"/>
            <a:ext cx="4539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Times New Roman"/>
                <a:cs typeface="Times New Roman"/>
              </a:rPr>
              <a:t>768</a:t>
            </a:r>
            <a:endParaRPr lang="en-US" sz="1400" b="1" dirty="0">
              <a:latin typeface="Times New Roman"/>
              <a:cs typeface="Times New Roman"/>
            </a:endParaRPr>
          </a:p>
        </p:txBody>
      </p:sp>
      <p:sp>
        <p:nvSpPr>
          <p:cNvPr id="17" name="TextBox 16"/>
          <p:cNvSpPr txBox="1"/>
          <p:nvPr/>
        </p:nvSpPr>
        <p:spPr>
          <a:xfrm rot="16200000">
            <a:off x="704542" y="674671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Times New Roman"/>
                <a:cs typeface="Times New Roman"/>
              </a:rPr>
              <a:t>1024</a:t>
            </a:r>
            <a:endParaRPr lang="en-US" sz="1400" b="1" dirty="0">
              <a:latin typeface="Times New Roman"/>
              <a:cs typeface="Times New Roman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27711" y="2794000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Times New Roman"/>
                <a:cs typeface="Times New Roman"/>
              </a:rPr>
              <a:t>0</a:t>
            </a:r>
            <a:endParaRPr lang="en-US" sz="1400" b="1" dirty="0">
              <a:latin typeface="Times New Roman"/>
              <a:cs typeface="Times New Roman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532277" y="2794000"/>
            <a:ext cx="4539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Times New Roman"/>
                <a:cs typeface="Times New Roman"/>
              </a:rPr>
              <a:t>256</a:t>
            </a:r>
            <a:endParaRPr lang="en-US" sz="1400" b="1" dirty="0">
              <a:latin typeface="Times New Roman"/>
              <a:cs typeface="Times New Roman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132484" y="2794000"/>
            <a:ext cx="4539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Times New Roman"/>
                <a:cs typeface="Times New Roman"/>
              </a:rPr>
              <a:t>512</a:t>
            </a:r>
            <a:endParaRPr lang="en-US" sz="1400" b="1" dirty="0">
              <a:latin typeface="Times New Roman"/>
              <a:cs typeface="Times New Roman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733892" y="2794000"/>
            <a:ext cx="4539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Times New Roman"/>
                <a:cs typeface="Times New Roman"/>
              </a:rPr>
              <a:t>768</a:t>
            </a:r>
            <a:endParaRPr lang="en-US" sz="1400" b="1" dirty="0">
              <a:latin typeface="Times New Roman"/>
              <a:cs typeface="Times New Roman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208300" y="2794000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Times New Roman"/>
                <a:cs typeface="Times New Roman"/>
              </a:rPr>
              <a:t>1024</a:t>
            </a:r>
            <a:endParaRPr lang="en-US" sz="1400" b="1" dirty="0">
              <a:latin typeface="Times New Roman"/>
              <a:cs typeface="Times New Roman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11784" y="3073400"/>
            <a:ext cx="15226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latin typeface="Times New Roman"/>
                <a:cs typeface="Times New Roman"/>
              </a:rPr>
              <a:t>FSC-H</a:t>
            </a:r>
          </a:p>
          <a:p>
            <a:pPr algn="ctr"/>
            <a:r>
              <a:rPr lang="en-US" sz="1400" b="1" dirty="0" smtClean="0">
                <a:latin typeface="Times New Roman"/>
                <a:cs typeface="Times New Roman"/>
              </a:rPr>
              <a:t>Approximate size</a:t>
            </a:r>
            <a:endParaRPr lang="en-US" sz="1400" b="1" dirty="0">
              <a:latin typeface="Times New Roman"/>
              <a:cs typeface="Times New Roman"/>
            </a:endParaRPr>
          </a:p>
        </p:txBody>
      </p:sp>
      <p:sp>
        <p:nvSpPr>
          <p:cNvPr id="29" name="TextBox 28"/>
          <p:cNvSpPr txBox="1"/>
          <p:nvPr/>
        </p:nvSpPr>
        <p:spPr>
          <a:xfrm rot="16200000">
            <a:off x="69737" y="1511300"/>
            <a:ext cx="11122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latin typeface="Times New Roman"/>
                <a:cs typeface="Times New Roman"/>
              </a:rPr>
              <a:t>Granularity</a:t>
            </a:r>
          </a:p>
          <a:p>
            <a:pPr algn="ctr"/>
            <a:r>
              <a:rPr lang="en-US" sz="1400" b="1" dirty="0" smtClean="0">
                <a:latin typeface="Times New Roman"/>
                <a:cs typeface="Times New Roman"/>
              </a:rPr>
              <a:t>SSC-H</a:t>
            </a:r>
            <a:endParaRPr lang="en-US" sz="1400" b="1" dirty="0">
              <a:latin typeface="Times New Roman"/>
              <a:cs typeface="Times New Roman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451617" y="2638877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Times New Roman"/>
                <a:cs typeface="Times New Roman"/>
              </a:rPr>
              <a:t>0</a:t>
            </a:r>
            <a:endParaRPr lang="en-US" sz="1400" b="1" dirty="0">
              <a:latin typeface="Times New Roman"/>
              <a:cs typeface="Times New Roman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451617" y="2103647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Times New Roman"/>
                <a:cs typeface="Times New Roman"/>
              </a:rPr>
              <a:t>1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5451617" y="1574264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Times New Roman"/>
                <a:cs typeface="Times New Roman"/>
              </a:rPr>
              <a:t>2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5451617" y="1074753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Times New Roman"/>
                <a:cs typeface="Times New Roman"/>
              </a:rPr>
              <a:t>3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5451617" y="540224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Times New Roman"/>
                <a:cs typeface="Times New Roman"/>
              </a:rPr>
              <a:t>4</a:t>
            </a:r>
            <a:endParaRPr lang="en-US" sz="1400" b="1" dirty="0">
              <a:latin typeface="Times New Roman"/>
              <a:cs typeface="Times New Roman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586351" y="2791723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Times New Roman"/>
                <a:cs typeface="Times New Roman"/>
              </a:rPr>
              <a:t>0</a:t>
            </a:r>
            <a:endParaRPr lang="en-US" sz="1400" b="1" dirty="0">
              <a:latin typeface="Times New Roman"/>
              <a:cs typeface="Times New Roman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187100" y="2791723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Times New Roman"/>
                <a:cs typeface="Times New Roman"/>
              </a:rPr>
              <a:t>1</a:t>
            </a:r>
            <a:endParaRPr lang="en-US" sz="1400" b="1" dirty="0">
              <a:latin typeface="Times New Roman"/>
              <a:cs typeface="Times New Roman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772135" y="2791723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Times New Roman"/>
                <a:cs typeface="Times New Roman"/>
              </a:rPr>
              <a:t>2</a:t>
            </a:r>
            <a:endParaRPr lang="en-US" sz="1400" b="1" dirty="0">
              <a:latin typeface="Times New Roman"/>
              <a:cs typeface="Times New Roman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7387231" y="2791723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Times New Roman"/>
                <a:cs typeface="Times New Roman"/>
              </a:rPr>
              <a:t>3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7948552" y="2791723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Times New Roman"/>
                <a:cs typeface="Times New Roman"/>
              </a:rPr>
              <a:t>4</a:t>
            </a:r>
            <a:endParaRPr lang="en-US" sz="1400" b="1" dirty="0">
              <a:latin typeface="Times New Roman"/>
              <a:cs typeface="Times New Roman"/>
            </a:endParaRPr>
          </a:p>
        </p:txBody>
      </p:sp>
      <p:sp>
        <p:nvSpPr>
          <p:cNvPr id="53" name="TextBox 52"/>
          <p:cNvSpPr txBox="1"/>
          <p:nvPr/>
        </p:nvSpPr>
        <p:spPr>
          <a:xfrm rot="16200000">
            <a:off x="4797702" y="1509218"/>
            <a:ext cx="7134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latin typeface="Times New Roman"/>
                <a:cs typeface="Times New Roman"/>
              </a:rPr>
              <a:t>CD133</a:t>
            </a:r>
          </a:p>
          <a:p>
            <a:pPr algn="ctr"/>
            <a:r>
              <a:rPr lang="en-US" sz="1400" b="1" dirty="0" smtClean="0">
                <a:latin typeface="Times New Roman"/>
                <a:cs typeface="Times New Roman"/>
              </a:rPr>
              <a:t>PE</a:t>
            </a:r>
            <a:endParaRPr lang="en-US" sz="1400" b="1" dirty="0">
              <a:latin typeface="Times New Roman"/>
              <a:cs typeface="Times New Roman"/>
            </a:endParaRPr>
          </a:p>
        </p:txBody>
      </p:sp>
      <p:sp>
        <p:nvSpPr>
          <p:cNvPr id="54" name="TextBox 53"/>
          <p:cNvSpPr txBox="1"/>
          <p:nvPr/>
        </p:nvSpPr>
        <p:spPr>
          <a:xfrm rot="16200000">
            <a:off x="5040004" y="694112"/>
            <a:ext cx="5336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latin typeface="Times New Roman"/>
                <a:cs typeface="Times New Roman"/>
              </a:rPr>
              <a:t>(log)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6607971" y="3073400"/>
            <a:ext cx="6235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latin typeface="Times New Roman"/>
                <a:cs typeface="Times New Roman"/>
              </a:rPr>
              <a:t>FITC</a:t>
            </a:r>
          </a:p>
          <a:p>
            <a:pPr algn="ctr"/>
            <a:r>
              <a:rPr lang="en-US" sz="1400" b="1" dirty="0" smtClean="0">
                <a:latin typeface="Times New Roman"/>
                <a:cs typeface="Times New Roman"/>
              </a:rPr>
              <a:t>CD34</a:t>
            </a:r>
            <a:endParaRPr lang="en-US" sz="1400" b="1" dirty="0">
              <a:latin typeface="Times New Roman"/>
              <a:cs typeface="Times New Roman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7811335" y="3039478"/>
            <a:ext cx="5336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Times New Roman"/>
                <a:cs typeface="Times New Roman"/>
              </a:rPr>
              <a:t>(log)</a:t>
            </a:r>
            <a:endParaRPr lang="en-US" sz="1400" b="1" dirty="0">
              <a:latin typeface="Times New Roman"/>
              <a:cs typeface="Times New Roman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219200" y="-101600"/>
            <a:ext cx="72973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Times New Roman"/>
                <a:cs typeface="Times New Roman"/>
              </a:rPr>
              <a:t>BMDHP+ Surface </a:t>
            </a:r>
            <a:r>
              <a:rPr lang="en-US" sz="2800" b="1" dirty="0">
                <a:latin typeface="Times New Roman"/>
                <a:cs typeface="Times New Roman"/>
              </a:rPr>
              <a:t>M</a:t>
            </a:r>
            <a:r>
              <a:rPr lang="en-US" sz="2800" b="1" dirty="0" smtClean="0">
                <a:latin typeface="Times New Roman"/>
                <a:cs typeface="Times New Roman"/>
              </a:rPr>
              <a:t>arkers </a:t>
            </a:r>
            <a:r>
              <a:rPr lang="en-US" sz="2800" b="1" dirty="0">
                <a:latin typeface="Times New Roman"/>
                <a:cs typeface="Times New Roman"/>
              </a:rPr>
              <a:t>E</a:t>
            </a:r>
            <a:r>
              <a:rPr lang="en-US" sz="2800" b="1" dirty="0" smtClean="0">
                <a:latin typeface="Times New Roman"/>
                <a:cs typeface="Times New Roman"/>
              </a:rPr>
              <a:t>xpression </a:t>
            </a:r>
            <a:r>
              <a:rPr lang="en-US" sz="2800" b="1" dirty="0">
                <a:latin typeface="Times New Roman"/>
                <a:cs typeface="Times New Roman"/>
              </a:rPr>
              <a:t>P</a:t>
            </a:r>
            <a:r>
              <a:rPr lang="en-US" sz="2800" b="1" dirty="0" smtClean="0">
                <a:latin typeface="Times New Roman"/>
                <a:cs typeface="Times New Roman"/>
              </a:rPr>
              <a:t>rofile</a:t>
            </a:r>
            <a:endParaRPr lang="en-US" sz="2800" b="1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840464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igure3a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2200" y="660400"/>
            <a:ext cx="2501900" cy="2235200"/>
          </a:xfrm>
          <a:prstGeom prst="rect">
            <a:avLst/>
          </a:prstGeom>
        </p:spPr>
      </p:pic>
      <p:pic>
        <p:nvPicPr>
          <p:cNvPr id="5" name="Picture 4" descr="figure3b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900" y="3886200"/>
            <a:ext cx="2501900" cy="2235200"/>
          </a:xfrm>
          <a:prstGeom prst="rect">
            <a:avLst/>
          </a:prstGeom>
        </p:spPr>
      </p:pic>
      <p:pic>
        <p:nvPicPr>
          <p:cNvPr id="6" name="Picture 5" descr="figure3c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4200" y="647700"/>
            <a:ext cx="2501900" cy="22352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 rot="16200000">
            <a:off x="839195" y="2653807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Times New Roman"/>
                <a:cs typeface="Times New Roman"/>
              </a:rPr>
              <a:t>0</a:t>
            </a:r>
            <a:endParaRPr lang="en-US" sz="1400" b="1" dirty="0">
              <a:latin typeface="Times New Roman"/>
              <a:cs typeface="Times New Roman"/>
            </a:endParaRPr>
          </a:p>
        </p:txBody>
      </p:sp>
      <p:sp>
        <p:nvSpPr>
          <p:cNvPr id="14" name="TextBox 13"/>
          <p:cNvSpPr txBox="1"/>
          <p:nvPr/>
        </p:nvSpPr>
        <p:spPr>
          <a:xfrm rot="16200000">
            <a:off x="749426" y="2145638"/>
            <a:ext cx="4539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Times New Roman"/>
                <a:cs typeface="Times New Roman"/>
              </a:rPr>
              <a:t>256</a:t>
            </a:r>
            <a:endParaRPr lang="en-US" sz="1400" b="1" dirty="0">
              <a:latin typeface="Times New Roman"/>
              <a:cs typeface="Times New Roman"/>
            </a:endParaRPr>
          </a:p>
        </p:txBody>
      </p:sp>
      <p:sp>
        <p:nvSpPr>
          <p:cNvPr id="15" name="TextBox 14"/>
          <p:cNvSpPr txBox="1"/>
          <p:nvPr/>
        </p:nvSpPr>
        <p:spPr>
          <a:xfrm rot="16200000">
            <a:off x="749426" y="1624938"/>
            <a:ext cx="4539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Times New Roman"/>
                <a:cs typeface="Times New Roman"/>
              </a:rPr>
              <a:t>512</a:t>
            </a:r>
            <a:endParaRPr lang="en-US" sz="1400" b="1" dirty="0">
              <a:latin typeface="Times New Roman"/>
              <a:cs typeface="Times New Roman"/>
            </a:endParaRPr>
          </a:p>
        </p:txBody>
      </p:sp>
      <p:sp>
        <p:nvSpPr>
          <p:cNvPr id="16" name="TextBox 15"/>
          <p:cNvSpPr txBox="1"/>
          <p:nvPr/>
        </p:nvSpPr>
        <p:spPr>
          <a:xfrm rot="16200000">
            <a:off x="749426" y="1061673"/>
            <a:ext cx="4539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Times New Roman"/>
                <a:cs typeface="Times New Roman"/>
              </a:rPr>
              <a:t>768</a:t>
            </a:r>
            <a:endParaRPr lang="en-US" sz="1400" b="1" dirty="0">
              <a:latin typeface="Times New Roman"/>
              <a:cs typeface="Times New Roman"/>
            </a:endParaRPr>
          </a:p>
        </p:txBody>
      </p:sp>
      <p:sp>
        <p:nvSpPr>
          <p:cNvPr id="17" name="TextBox 16"/>
          <p:cNvSpPr txBox="1"/>
          <p:nvPr/>
        </p:nvSpPr>
        <p:spPr>
          <a:xfrm rot="16200000">
            <a:off x="704542" y="674671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Times New Roman"/>
                <a:cs typeface="Times New Roman"/>
              </a:rPr>
              <a:t>1024</a:t>
            </a:r>
            <a:endParaRPr lang="en-US" sz="1400" b="1" dirty="0">
              <a:latin typeface="Times New Roman"/>
              <a:cs typeface="Times New Roman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27711" y="2794000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Times New Roman"/>
                <a:cs typeface="Times New Roman"/>
              </a:rPr>
              <a:t>0</a:t>
            </a:r>
            <a:endParaRPr lang="en-US" sz="1400" b="1" dirty="0">
              <a:latin typeface="Times New Roman"/>
              <a:cs typeface="Times New Roman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532277" y="2794000"/>
            <a:ext cx="4539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Times New Roman"/>
                <a:cs typeface="Times New Roman"/>
              </a:rPr>
              <a:t>256</a:t>
            </a:r>
            <a:endParaRPr lang="en-US" sz="1400" b="1" dirty="0">
              <a:latin typeface="Times New Roman"/>
              <a:cs typeface="Times New Roman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132484" y="2794000"/>
            <a:ext cx="4539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Times New Roman"/>
                <a:cs typeface="Times New Roman"/>
              </a:rPr>
              <a:t>512</a:t>
            </a:r>
            <a:endParaRPr lang="en-US" sz="1400" b="1" dirty="0">
              <a:latin typeface="Times New Roman"/>
              <a:cs typeface="Times New Roman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733892" y="2794000"/>
            <a:ext cx="4539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Times New Roman"/>
                <a:cs typeface="Times New Roman"/>
              </a:rPr>
              <a:t>768</a:t>
            </a:r>
            <a:endParaRPr lang="en-US" sz="1400" b="1" dirty="0">
              <a:latin typeface="Times New Roman"/>
              <a:cs typeface="Times New Roman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208300" y="2794000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Times New Roman"/>
                <a:cs typeface="Times New Roman"/>
              </a:rPr>
              <a:t>1024</a:t>
            </a:r>
            <a:endParaRPr lang="en-US" sz="1400" b="1" dirty="0">
              <a:latin typeface="Times New Roman"/>
              <a:cs typeface="Times New Roman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11784" y="3073400"/>
            <a:ext cx="15226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latin typeface="Times New Roman"/>
                <a:cs typeface="Times New Roman"/>
              </a:rPr>
              <a:t>FSC-H</a:t>
            </a:r>
          </a:p>
          <a:p>
            <a:pPr algn="ctr"/>
            <a:r>
              <a:rPr lang="en-US" sz="1400" b="1" dirty="0" smtClean="0">
                <a:latin typeface="Times New Roman"/>
                <a:cs typeface="Times New Roman"/>
              </a:rPr>
              <a:t>Approximate size</a:t>
            </a:r>
            <a:endParaRPr lang="en-US" sz="1400" b="1" dirty="0">
              <a:latin typeface="Times New Roman"/>
              <a:cs typeface="Times New Roman"/>
            </a:endParaRPr>
          </a:p>
        </p:txBody>
      </p:sp>
      <p:sp>
        <p:nvSpPr>
          <p:cNvPr id="29" name="TextBox 28"/>
          <p:cNvSpPr txBox="1"/>
          <p:nvPr/>
        </p:nvSpPr>
        <p:spPr>
          <a:xfrm rot="16200000">
            <a:off x="69737" y="1511300"/>
            <a:ext cx="11122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latin typeface="Times New Roman"/>
                <a:cs typeface="Times New Roman"/>
              </a:rPr>
              <a:t>Granularity</a:t>
            </a:r>
          </a:p>
          <a:p>
            <a:pPr algn="ctr"/>
            <a:r>
              <a:rPr lang="en-US" sz="1400" b="1" dirty="0" smtClean="0">
                <a:latin typeface="Times New Roman"/>
                <a:cs typeface="Times New Roman"/>
              </a:rPr>
              <a:t>SSC-H</a:t>
            </a:r>
            <a:endParaRPr lang="en-US" sz="1400" b="1" dirty="0">
              <a:latin typeface="Times New Roman"/>
              <a:cs typeface="Times New Roman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451617" y="2638877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Times New Roman"/>
                <a:cs typeface="Times New Roman"/>
              </a:rPr>
              <a:t>0</a:t>
            </a:r>
            <a:endParaRPr lang="en-US" sz="1400" b="1" dirty="0">
              <a:latin typeface="Times New Roman"/>
              <a:cs typeface="Times New Roman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451617" y="2103647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Times New Roman"/>
                <a:cs typeface="Times New Roman"/>
              </a:rPr>
              <a:t>1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5451617" y="1574264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Times New Roman"/>
                <a:cs typeface="Times New Roman"/>
              </a:rPr>
              <a:t>2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5451617" y="1074753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Times New Roman"/>
                <a:cs typeface="Times New Roman"/>
              </a:rPr>
              <a:t>3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5451617" y="540224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Times New Roman"/>
                <a:cs typeface="Times New Roman"/>
              </a:rPr>
              <a:t>4</a:t>
            </a:r>
            <a:endParaRPr lang="en-US" sz="1400" b="1" dirty="0">
              <a:latin typeface="Times New Roman"/>
              <a:cs typeface="Times New Roman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586351" y="2791723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Times New Roman"/>
                <a:cs typeface="Times New Roman"/>
              </a:rPr>
              <a:t>0</a:t>
            </a:r>
            <a:endParaRPr lang="en-US" sz="1400" b="1" dirty="0">
              <a:latin typeface="Times New Roman"/>
              <a:cs typeface="Times New Roman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187100" y="2791723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Times New Roman"/>
                <a:cs typeface="Times New Roman"/>
              </a:rPr>
              <a:t>1</a:t>
            </a:r>
            <a:endParaRPr lang="en-US" sz="1400" b="1" dirty="0">
              <a:latin typeface="Times New Roman"/>
              <a:cs typeface="Times New Roman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772135" y="2791723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Times New Roman"/>
                <a:cs typeface="Times New Roman"/>
              </a:rPr>
              <a:t>2</a:t>
            </a:r>
            <a:endParaRPr lang="en-US" sz="1400" b="1" dirty="0">
              <a:latin typeface="Times New Roman"/>
              <a:cs typeface="Times New Roman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7387231" y="2791723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Times New Roman"/>
                <a:cs typeface="Times New Roman"/>
              </a:rPr>
              <a:t>3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7948552" y="2791723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Times New Roman"/>
                <a:cs typeface="Times New Roman"/>
              </a:rPr>
              <a:t>4</a:t>
            </a:r>
            <a:endParaRPr lang="en-US" sz="1400" b="1" dirty="0">
              <a:latin typeface="Times New Roman"/>
              <a:cs typeface="Times New Roman"/>
            </a:endParaRPr>
          </a:p>
        </p:txBody>
      </p:sp>
      <p:sp>
        <p:nvSpPr>
          <p:cNvPr id="53" name="TextBox 52"/>
          <p:cNvSpPr txBox="1"/>
          <p:nvPr/>
        </p:nvSpPr>
        <p:spPr>
          <a:xfrm rot="16200000">
            <a:off x="4797702" y="1509218"/>
            <a:ext cx="7134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latin typeface="Times New Roman"/>
                <a:cs typeface="Times New Roman"/>
              </a:rPr>
              <a:t>CD133</a:t>
            </a:r>
          </a:p>
          <a:p>
            <a:pPr algn="ctr"/>
            <a:r>
              <a:rPr lang="en-US" sz="1400" b="1" dirty="0" smtClean="0">
                <a:latin typeface="Times New Roman"/>
                <a:cs typeface="Times New Roman"/>
              </a:rPr>
              <a:t>PE</a:t>
            </a:r>
            <a:endParaRPr lang="en-US" sz="1400" b="1" dirty="0">
              <a:latin typeface="Times New Roman"/>
              <a:cs typeface="Times New Roman"/>
            </a:endParaRPr>
          </a:p>
        </p:txBody>
      </p:sp>
      <p:sp>
        <p:nvSpPr>
          <p:cNvPr id="54" name="TextBox 53"/>
          <p:cNvSpPr txBox="1"/>
          <p:nvPr/>
        </p:nvSpPr>
        <p:spPr>
          <a:xfrm rot="16200000">
            <a:off x="5040004" y="694112"/>
            <a:ext cx="5336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latin typeface="Times New Roman"/>
                <a:cs typeface="Times New Roman"/>
              </a:rPr>
              <a:t>(log)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6607971" y="3073400"/>
            <a:ext cx="6235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latin typeface="Times New Roman"/>
                <a:cs typeface="Times New Roman"/>
              </a:rPr>
              <a:t>FITC</a:t>
            </a:r>
          </a:p>
          <a:p>
            <a:pPr algn="ctr"/>
            <a:r>
              <a:rPr lang="en-US" sz="1400" b="1" dirty="0" smtClean="0">
                <a:latin typeface="Times New Roman"/>
                <a:cs typeface="Times New Roman"/>
              </a:rPr>
              <a:t>CD34</a:t>
            </a:r>
            <a:endParaRPr lang="en-US" sz="1400" b="1" dirty="0">
              <a:latin typeface="Times New Roman"/>
              <a:cs typeface="Times New Roman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7811335" y="3039478"/>
            <a:ext cx="5336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Times New Roman"/>
                <a:cs typeface="Times New Roman"/>
              </a:rPr>
              <a:t>(log)</a:t>
            </a:r>
            <a:endParaRPr lang="en-US" sz="1400" b="1" dirty="0">
              <a:latin typeface="Times New Roman"/>
              <a:cs typeface="Times New Roman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919366" y="5864423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Times New Roman"/>
                <a:cs typeface="Times New Roman"/>
              </a:rPr>
              <a:t>0</a:t>
            </a:r>
            <a:endParaRPr lang="en-US" sz="1400" b="1" dirty="0">
              <a:latin typeface="Times New Roman"/>
              <a:cs typeface="Times New Roman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919366" y="5329193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Times New Roman"/>
                <a:cs typeface="Times New Roman"/>
              </a:rPr>
              <a:t>1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919366" y="4799810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Times New Roman"/>
                <a:cs typeface="Times New Roman"/>
              </a:rPr>
              <a:t>2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919366" y="4300299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Times New Roman"/>
                <a:cs typeface="Times New Roman"/>
              </a:rPr>
              <a:t>3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919366" y="3765770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Times New Roman"/>
                <a:cs typeface="Times New Roman"/>
              </a:rPr>
              <a:t>4</a:t>
            </a:r>
            <a:endParaRPr lang="en-US" sz="1400" b="1" dirty="0">
              <a:latin typeface="Times New Roman"/>
              <a:cs typeface="Times New Roman"/>
            </a:endParaRPr>
          </a:p>
        </p:txBody>
      </p:sp>
      <p:sp>
        <p:nvSpPr>
          <p:cNvPr id="62" name="TextBox 61"/>
          <p:cNvSpPr txBox="1"/>
          <p:nvPr/>
        </p:nvSpPr>
        <p:spPr>
          <a:xfrm rot="16200000">
            <a:off x="314101" y="4760164"/>
            <a:ext cx="6235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latin typeface="Times New Roman"/>
                <a:cs typeface="Times New Roman"/>
              </a:rPr>
              <a:t>CD14</a:t>
            </a:r>
          </a:p>
          <a:p>
            <a:pPr algn="ctr"/>
            <a:r>
              <a:rPr lang="en-US" sz="1400" b="1" dirty="0" smtClean="0">
                <a:latin typeface="Times New Roman"/>
                <a:cs typeface="Times New Roman"/>
              </a:rPr>
              <a:t>PE</a:t>
            </a:r>
            <a:endParaRPr lang="en-US" sz="1400" b="1" dirty="0">
              <a:latin typeface="Times New Roman"/>
              <a:cs typeface="Times New Roman"/>
            </a:endParaRPr>
          </a:p>
        </p:txBody>
      </p:sp>
      <p:sp>
        <p:nvSpPr>
          <p:cNvPr id="63" name="TextBox 62"/>
          <p:cNvSpPr txBox="1"/>
          <p:nvPr/>
        </p:nvSpPr>
        <p:spPr>
          <a:xfrm rot="16200000">
            <a:off x="507753" y="3919658"/>
            <a:ext cx="5336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latin typeface="Times New Roman"/>
                <a:cs typeface="Times New Roman"/>
              </a:rPr>
              <a:t>(log)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1016278" y="5988645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Times New Roman"/>
                <a:cs typeface="Times New Roman"/>
              </a:rPr>
              <a:t>0</a:t>
            </a:r>
            <a:endParaRPr lang="en-US" sz="1400" b="1" dirty="0">
              <a:latin typeface="Times New Roman"/>
              <a:cs typeface="Times New Roman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604327" y="6001345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Times New Roman"/>
                <a:cs typeface="Times New Roman"/>
              </a:rPr>
              <a:t>1</a:t>
            </a:r>
            <a:endParaRPr lang="en-US" sz="1400" b="1" dirty="0">
              <a:latin typeface="Times New Roman"/>
              <a:cs typeface="Times New Roman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2214762" y="6001345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Times New Roman"/>
                <a:cs typeface="Times New Roman"/>
              </a:rPr>
              <a:t>2</a:t>
            </a:r>
            <a:endParaRPr lang="en-US" sz="1400" b="1" dirty="0">
              <a:latin typeface="Times New Roman"/>
              <a:cs typeface="Times New Roman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2804458" y="6026745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Times New Roman"/>
                <a:cs typeface="Times New Roman"/>
              </a:rPr>
              <a:t>3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3391179" y="6014045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Times New Roman"/>
                <a:cs typeface="Times New Roman"/>
              </a:rPr>
              <a:t>4</a:t>
            </a:r>
            <a:endParaRPr lang="en-US" sz="1400" b="1" dirty="0">
              <a:latin typeface="Times New Roman"/>
              <a:cs typeface="Times New Roman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974398" y="6311900"/>
            <a:ext cx="6235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latin typeface="Times New Roman"/>
                <a:cs typeface="Times New Roman"/>
              </a:rPr>
              <a:t>FITC</a:t>
            </a:r>
          </a:p>
          <a:p>
            <a:pPr algn="ctr"/>
            <a:r>
              <a:rPr lang="en-US" sz="1400" b="1" dirty="0" smtClean="0">
                <a:latin typeface="Times New Roman"/>
                <a:cs typeface="Times New Roman"/>
              </a:rPr>
              <a:t>CD45</a:t>
            </a:r>
            <a:endParaRPr lang="en-US" sz="1400" b="1" dirty="0">
              <a:latin typeface="Times New Roman"/>
              <a:cs typeface="Times New Roman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3177762" y="6363400"/>
            <a:ext cx="5336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Times New Roman"/>
                <a:cs typeface="Times New Roman"/>
              </a:rPr>
              <a:t>(log)</a:t>
            </a:r>
            <a:endParaRPr lang="en-US" sz="1400" b="1" dirty="0">
              <a:latin typeface="Times New Roman"/>
              <a:cs typeface="Times New Roman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219200" y="-101600"/>
            <a:ext cx="72973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Times New Roman"/>
                <a:cs typeface="Times New Roman"/>
              </a:rPr>
              <a:t>BMDHP+ Surface </a:t>
            </a:r>
            <a:r>
              <a:rPr lang="en-US" sz="2800" b="1" dirty="0">
                <a:latin typeface="Times New Roman"/>
                <a:cs typeface="Times New Roman"/>
              </a:rPr>
              <a:t>M</a:t>
            </a:r>
            <a:r>
              <a:rPr lang="en-US" sz="2800" b="1" dirty="0" smtClean="0">
                <a:latin typeface="Times New Roman"/>
                <a:cs typeface="Times New Roman"/>
              </a:rPr>
              <a:t>arkers </a:t>
            </a:r>
            <a:r>
              <a:rPr lang="en-US" sz="2800" b="1" dirty="0">
                <a:latin typeface="Times New Roman"/>
                <a:cs typeface="Times New Roman"/>
              </a:rPr>
              <a:t>E</a:t>
            </a:r>
            <a:r>
              <a:rPr lang="en-US" sz="2800" b="1" dirty="0" smtClean="0">
                <a:latin typeface="Times New Roman"/>
                <a:cs typeface="Times New Roman"/>
              </a:rPr>
              <a:t>xpression </a:t>
            </a:r>
            <a:r>
              <a:rPr lang="en-US" sz="2800" b="1" dirty="0">
                <a:latin typeface="Times New Roman"/>
                <a:cs typeface="Times New Roman"/>
              </a:rPr>
              <a:t>P</a:t>
            </a:r>
            <a:r>
              <a:rPr lang="en-US" sz="2800" b="1" dirty="0" smtClean="0">
                <a:latin typeface="Times New Roman"/>
                <a:cs typeface="Times New Roman"/>
              </a:rPr>
              <a:t>rofile</a:t>
            </a:r>
            <a:endParaRPr lang="en-US" sz="2800" b="1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87224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igure3a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6900" y="3673856"/>
            <a:ext cx="2794000" cy="2235200"/>
          </a:xfrm>
          <a:prstGeom prst="rect">
            <a:avLst/>
          </a:prstGeom>
        </p:spPr>
      </p:pic>
      <p:pic>
        <p:nvPicPr>
          <p:cNvPr id="3" name="Picture 2" descr="figure3a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2200" y="660400"/>
            <a:ext cx="2501900" cy="2235200"/>
          </a:xfrm>
          <a:prstGeom prst="rect">
            <a:avLst/>
          </a:prstGeom>
        </p:spPr>
      </p:pic>
      <p:pic>
        <p:nvPicPr>
          <p:cNvPr id="5" name="Picture 4" descr="figure3b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900" y="3886200"/>
            <a:ext cx="2501900" cy="2235200"/>
          </a:xfrm>
          <a:prstGeom prst="rect">
            <a:avLst/>
          </a:prstGeom>
        </p:spPr>
      </p:pic>
      <p:pic>
        <p:nvPicPr>
          <p:cNvPr id="6" name="Picture 5" descr="figure3c.tif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4200" y="647700"/>
            <a:ext cx="2501900" cy="22352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394700" y="4140200"/>
            <a:ext cx="6260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THY-1</a:t>
            </a:r>
            <a:endParaRPr lang="en-US" sz="1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8394700" y="4521200"/>
            <a:ext cx="6078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BST-1</a:t>
            </a:r>
            <a:endParaRPr lang="en-US" sz="1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8394700" y="4787900"/>
            <a:ext cx="5728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CD34</a:t>
            </a:r>
            <a:endParaRPr lang="en-US" sz="1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8394700" y="4940300"/>
            <a:ext cx="5728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CD45</a:t>
            </a:r>
            <a:endParaRPr lang="en-US" sz="1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8394700" y="5105400"/>
            <a:ext cx="6638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CD123</a:t>
            </a:r>
            <a:endParaRPr lang="en-US" sz="1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8394700" y="5537200"/>
            <a:ext cx="6638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CD133</a:t>
            </a:r>
            <a:endParaRPr lang="en-US" sz="1400" b="1" dirty="0"/>
          </a:p>
        </p:txBody>
      </p:sp>
      <p:sp>
        <p:nvSpPr>
          <p:cNvPr id="13" name="TextBox 12"/>
          <p:cNvSpPr txBox="1"/>
          <p:nvPr/>
        </p:nvSpPr>
        <p:spPr>
          <a:xfrm rot="16200000">
            <a:off x="839195" y="2653807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Times New Roman"/>
                <a:cs typeface="Times New Roman"/>
              </a:rPr>
              <a:t>0</a:t>
            </a:r>
            <a:endParaRPr lang="en-US" sz="1400" b="1" dirty="0">
              <a:latin typeface="Times New Roman"/>
              <a:cs typeface="Times New Roman"/>
            </a:endParaRPr>
          </a:p>
        </p:txBody>
      </p:sp>
      <p:sp>
        <p:nvSpPr>
          <p:cNvPr id="14" name="TextBox 13"/>
          <p:cNvSpPr txBox="1"/>
          <p:nvPr/>
        </p:nvSpPr>
        <p:spPr>
          <a:xfrm rot="16200000">
            <a:off x="749426" y="2145638"/>
            <a:ext cx="4539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Times New Roman"/>
                <a:cs typeface="Times New Roman"/>
              </a:rPr>
              <a:t>256</a:t>
            </a:r>
            <a:endParaRPr lang="en-US" sz="1400" b="1" dirty="0">
              <a:latin typeface="Times New Roman"/>
              <a:cs typeface="Times New Roman"/>
            </a:endParaRPr>
          </a:p>
        </p:txBody>
      </p:sp>
      <p:sp>
        <p:nvSpPr>
          <p:cNvPr id="15" name="TextBox 14"/>
          <p:cNvSpPr txBox="1"/>
          <p:nvPr/>
        </p:nvSpPr>
        <p:spPr>
          <a:xfrm rot="16200000">
            <a:off x="749426" y="1624938"/>
            <a:ext cx="4539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Times New Roman"/>
                <a:cs typeface="Times New Roman"/>
              </a:rPr>
              <a:t>512</a:t>
            </a:r>
            <a:endParaRPr lang="en-US" sz="1400" b="1" dirty="0">
              <a:latin typeface="Times New Roman"/>
              <a:cs typeface="Times New Roman"/>
            </a:endParaRPr>
          </a:p>
        </p:txBody>
      </p:sp>
      <p:sp>
        <p:nvSpPr>
          <p:cNvPr id="16" name="TextBox 15"/>
          <p:cNvSpPr txBox="1"/>
          <p:nvPr/>
        </p:nvSpPr>
        <p:spPr>
          <a:xfrm rot="16200000">
            <a:off x="749426" y="1061673"/>
            <a:ext cx="4539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Times New Roman"/>
                <a:cs typeface="Times New Roman"/>
              </a:rPr>
              <a:t>768</a:t>
            </a:r>
            <a:endParaRPr lang="en-US" sz="1400" b="1" dirty="0">
              <a:latin typeface="Times New Roman"/>
              <a:cs typeface="Times New Roman"/>
            </a:endParaRPr>
          </a:p>
        </p:txBody>
      </p:sp>
      <p:sp>
        <p:nvSpPr>
          <p:cNvPr id="17" name="TextBox 16"/>
          <p:cNvSpPr txBox="1"/>
          <p:nvPr/>
        </p:nvSpPr>
        <p:spPr>
          <a:xfrm rot="16200000">
            <a:off x="704542" y="674671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Times New Roman"/>
                <a:cs typeface="Times New Roman"/>
              </a:rPr>
              <a:t>1024</a:t>
            </a:r>
            <a:endParaRPr lang="en-US" sz="1400" b="1" dirty="0">
              <a:latin typeface="Times New Roman"/>
              <a:cs typeface="Times New Roman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27711" y="2794000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Times New Roman"/>
                <a:cs typeface="Times New Roman"/>
              </a:rPr>
              <a:t>0</a:t>
            </a:r>
            <a:endParaRPr lang="en-US" sz="1400" b="1" dirty="0">
              <a:latin typeface="Times New Roman"/>
              <a:cs typeface="Times New Roman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532277" y="2794000"/>
            <a:ext cx="4539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Times New Roman"/>
                <a:cs typeface="Times New Roman"/>
              </a:rPr>
              <a:t>256</a:t>
            </a:r>
            <a:endParaRPr lang="en-US" sz="1400" b="1" dirty="0">
              <a:latin typeface="Times New Roman"/>
              <a:cs typeface="Times New Roman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132484" y="2794000"/>
            <a:ext cx="4539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Times New Roman"/>
                <a:cs typeface="Times New Roman"/>
              </a:rPr>
              <a:t>512</a:t>
            </a:r>
            <a:endParaRPr lang="en-US" sz="1400" b="1" dirty="0">
              <a:latin typeface="Times New Roman"/>
              <a:cs typeface="Times New Roman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733892" y="2794000"/>
            <a:ext cx="4539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Times New Roman"/>
                <a:cs typeface="Times New Roman"/>
              </a:rPr>
              <a:t>768</a:t>
            </a:r>
            <a:endParaRPr lang="en-US" sz="1400" b="1" dirty="0">
              <a:latin typeface="Times New Roman"/>
              <a:cs typeface="Times New Roman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208300" y="2794000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Times New Roman"/>
                <a:cs typeface="Times New Roman"/>
              </a:rPr>
              <a:t>1024</a:t>
            </a:r>
            <a:endParaRPr lang="en-US" sz="1400" b="1" dirty="0">
              <a:latin typeface="Times New Roman"/>
              <a:cs typeface="Times New Roman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11784" y="3073400"/>
            <a:ext cx="15226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latin typeface="Times New Roman"/>
                <a:cs typeface="Times New Roman"/>
              </a:rPr>
              <a:t>FSC-H</a:t>
            </a:r>
          </a:p>
          <a:p>
            <a:pPr algn="ctr"/>
            <a:r>
              <a:rPr lang="en-US" sz="1400" b="1" dirty="0" smtClean="0">
                <a:latin typeface="Times New Roman"/>
                <a:cs typeface="Times New Roman"/>
              </a:rPr>
              <a:t>Approximate size</a:t>
            </a:r>
            <a:endParaRPr lang="en-US" sz="1400" b="1" dirty="0">
              <a:latin typeface="Times New Roman"/>
              <a:cs typeface="Times New Roman"/>
            </a:endParaRPr>
          </a:p>
        </p:txBody>
      </p:sp>
      <p:sp>
        <p:nvSpPr>
          <p:cNvPr id="29" name="TextBox 28"/>
          <p:cNvSpPr txBox="1"/>
          <p:nvPr/>
        </p:nvSpPr>
        <p:spPr>
          <a:xfrm rot="16200000">
            <a:off x="69737" y="1511300"/>
            <a:ext cx="11122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latin typeface="Times New Roman"/>
                <a:cs typeface="Times New Roman"/>
              </a:rPr>
              <a:t>Granularity</a:t>
            </a:r>
          </a:p>
          <a:p>
            <a:pPr algn="ctr"/>
            <a:r>
              <a:rPr lang="en-US" sz="1400" b="1" dirty="0" smtClean="0">
                <a:latin typeface="Times New Roman"/>
                <a:cs typeface="Times New Roman"/>
              </a:rPr>
              <a:t>SSC-H</a:t>
            </a:r>
            <a:endParaRPr lang="en-US" sz="1400" b="1" dirty="0">
              <a:latin typeface="Times New Roman"/>
              <a:cs typeface="Times New Roman"/>
            </a:endParaRPr>
          </a:p>
        </p:txBody>
      </p:sp>
      <p:sp>
        <p:nvSpPr>
          <p:cNvPr id="30" name="TextBox 29"/>
          <p:cNvSpPr txBox="1"/>
          <p:nvPr/>
        </p:nvSpPr>
        <p:spPr>
          <a:xfrm rot="16200000">
            <a:off x="4182694" y="4652623"/>
            <a:ext cx="19434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latin typeface="Times New Roman"/>
                <a:cs typeface="Times New Roman"/>
              </a:rPr>
              <a:t>Expression rel. to actin</a:t>
            </a:r>
          </a:p>
          <a:p>
            <a:pPr algn="ctr"/>
            <a:r>
              <a:rPr lang="en-US" sz="1400" b="1" dirty="0" smtClean="0">
                <a:latin typeface="Times New Roman"/>
                <a:cs typeface="Times New Roman"/>
              </a:rPr>
              <a:t>log(mRNA)</a:t>
            </a:r>
            <a:endParaRPr lang="en-US" sz="1400" b="1" dirty="0">
              <a:latin typeface="Times New Roman"/>
              <a:cs typeface="Times New Roman"/>
            </a:endParaRPr>
          </a:p>
        </p:txBody>
      </p:sp>
      <p:sp>
        <p:nvSpPr>
          <p:cNvPr id="32" name="TextBox 31"/>
          <p:cNvSpPr txBox="1"/>
          <p:nvPr/>
        </p:nvSpPr>
        <p:spPr>
          <a:xfrm rot="16200000">
            <a:off x="5762118" y="6013872"/>
            <a:ext cx="8928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latin typeface="Times New Roman"/>
                <a:cs typeface="Times New Roman"/>
              </a:rPr>
              <a:t>Unsorted </a:t>
            </a:r>
          </a:p>
          <a:p>
            <a:pPr algn="ctr"/>
            <a:r>
              <a:rPr lang="en-US" sz="1400" b="1" dirty="0" smtClean="0">
                <a:latin typeface="Times New Roman"/>
                <a:cs typeface="Times New Roman"/>
              </a:rPr>
              <a:t>BM</a:t>
            </a:r>
            <a:endParaRPr lang="en-US" sz="1400" b="1" dirty="0">
              <a:latin typeface="Times New Roman"/>
              <a:cs typeface="Times New Roman"/>
            </a:endParaRPr>
          </a:p>
        </p:txBody>
      </p:sp>
      <p:sp>
        <p:nvSpPr>
          <p:cNvPr id="33" name="TextBox 32"/>
          <p:cNvSpPr txBox="1"/>
          <p:nvPr/>
        </p:nvSpPr>
        <p:spPr>
          <a:xfrm rot="16200000">
            <a:off x="6315155" y="6152758"/>
            <a:ext cx="9551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latin typeface="Times New Roman"/>
                <a:cs typeface="Times New Roman"/>
              </a:rPr>
              <a:t>BMDHP+</a:t>
            </a:r>
            <a:endParaRPr lang="en-US" sz="1400" b="1" dirty="0">
              <a:latin typeface="Times New Roman"/>
              <a:cs typeface="Times New Roman"/>
            </a:endParaRPr>
          </a:p>
        </p:txBody>
      </p:sp>
      <p:sp>
        <p:nvSpPr>
          <p:cNvPr id="34" name="TextBox 33"/>
          <p:cNvSpPr txBox="1"/>
          <p:nvPr/>
        </p:nvSpPr>
        <p:spPr>
          <a:xfrm rot="16200000">
            <a:off x="7009514" y="6131499"/>
            <a:ext cx="9126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latin typeface="Times New Roman"/>
                <a:cs typeface="Times New Roman"/>
              </a:rPr>
              <a:t>BMDHP-</a:t>
            </a:r>
            <a:endParaRPr lang="en-US" sz="1400" b="1" dirty="0">
              <a:latin typeface="Times New Roman"/>
              <a:cs typeface="Times New Roman"/>
            </a:endParaRPr>
          </a:p>
        </p:txBody>
      </p:sp>
      <p:sp>
        <p:nvSpPr>
          <p:cNvPr id="35" name="TextBox 34"/>
          <p:cNvSpPr txBox="1"/>
          <p:nvPr/>
        </p:nvSpPr>
        <p:spPr>
          <a:xfrm rot="16200000">
            <a:off x="7688476" y="6113677"/>
            <a:ext cx="10924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latin typeface="Times New Roman"/>
                <a:cs typeface="Times New Roman"/>
              </a:rPr>
              <a:t>BM 18 days</a:t>
            </a:r>
          </a:p>
          <a:p>
            <a:pPr algn="ctr"/>
            <a:r>
              <a:rPr lang="en-US" sz="1400" b="1" dirty="0" smtClean="0">
                <a:latin typeface="Times New Roman"/>
                <a:cs typeface="Times New Roman"/>
              </a:rPr>
              <a:t>in culture</a:t>
            </a:r>
            <a:endParaRPr lang="en-US" sz="1400" b="1" dirty="0">
              <a:latin typeface="Times New Roman"/>
              <a:cs typeface="Times New Roman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538453" y="3685069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Times New Roman"/>
                <a:cs typeface="Times New Roman"/>
              </a:rPr>
              <a:t>0</a:t>
            </a:r>
            <a:endParaRPr lang="en-US" sz="1400" b="1" dirty="0">
              <a:latin typeface="Times New Roman"/>
              <a:cs typeface="Times New Roman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478666" y="3989869"/>
            <a:ext cx="3342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Times New Roman"/>
                <a:cs typeface="Times New Roman"/>
              </a:rPr>
              <a:t>-1</a:t>
            </a:r>
            <a:endParaRPr lang="en-US" sz="1400" b="1" dirty="0">
              <a:latin typeface="Times New Roman"/>
              <a:cs typeface="Times New Roman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478666" y="4272246"/>
            <a:ext cx="3342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Times New Roman"/>
                <a:cs typeface="Times New Roman"/>
              </a:rPr>
              <a:t>-2</a:t>
            </a:r>
            <a:endParaRPr lang="en-US" sz="1400" b="1" dirty="0">
              <a:latin typeface="Times New Roman"/>
              <a:cs typeface="Times New Roman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478666" y="4623169"/>
            <a:ext cx="3342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Times New Roman"/>
                <a:cs typeface="Times New Roman"/>
              </a:rPr>
              <a:t>-3</a:t>
            </a:r>
            <a:endParaRPr lang="en-US" sz="1400" b="1" dirty="0">
              <a:latin typeface="Times New Roman"/>
              <a:cs typeface="Times New Roman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478666" y="4940300"/>
            <a:ext cx="3342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Times New Roman"/>
                <a:cs typeface="Times New Roman"/>
              </a:rPr>
              <a:t>-4</a:t>
            </a:r>
            <a:endParaRPr lang="en-US" sz="1400" b="1" dirty="0">
              <a:latin typeface="Times New Roman"/>
              <a:cs typeface="Times New Roman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478666" y="5219700"/>
            <a:ext cx="3342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Times New Roman"/>
                <a:cs typeface="Times New Roman"/>
              </a:rPr>
              <a:t>-5</a:t>
            </a:r>
            <a:endParaRPr lang="en-US" sz="1400" b="1" dirty="0">
              <a:latin typeface="Times New Roman"/>
              <a:cs typeface="Times New Roman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478666" y="5578193"/>
            <a:ext cx="3342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Times New Roman"/>
                <a:cs typeface="Times New Roman"/>
              </a:rPr>
              <a:t>-6</a:t>
            </a:r>
            <a:endParaRPr lang="en-US" sz="1400" b="1" dirty="0">
              <a:latin typeface="Times New Roman"/>
              <a:cs typeface="Times New Roman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451617" y="2638877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Times New Roman"/>
                <a:cs typeface="Times New Roman"/>
              </a:rPr>
              <a:t>0</a:t>
            </a:r>
            <a:endParaRPr lang="en-US" sz="1400" b="1" dirty="0">
              <a:latin typeface="Times New Roman"/>
              <a:cs typeface="Times New Roman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451617" y="2103647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Times New Roman"/>
                <a:cs typeface="Times New Roman"/>
              </a:rPr>
              <a:t>1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5451617" y="1574264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Times New Roman"/>
                <a:cs typeface="Times New Roman"/>
              </a:rPr>
              <a:t>2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5451617" y="1074753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Times New Roman"/>
                <a:cs typeface="Times New Roman"/>
              </a:rPr>
              <a:t>3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5451617" y="540224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Times New Roman"/>
                <a:cs typeface="Times New Roman"/>
              </a:rPr>
              <a:t>4</a:t>
            </a:r>
            <a:endParaRPr lang="en-US" sz="1400" b="1" dirty="0">
              <a:latin typeface="Times New Roman"/>
              <a:cs typeface="Times New Roman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586351" y="2791723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Times New Roman"/>
                <a:cs typeface="Times New Roman"/>
              </a:rPr>
              <a:t>0</a:t>
            </a:r>
            <a:endParaRPr lang="en-US" sz="1400" b="1" dirty="0">
              <a:latin typeface="Times New Roman"/>
              <a:cs typeface="Times New Roman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187100" y="2791723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Times New Roman"/>
                <a:cs typeface="Times New Roman"/>
              </a:rPr>
              <a:t>1</a:t>
            </a:r>
            <a:endParaRPr lang="en-US" sz="1400" b="1" dirty="0">
              <a:latin typeface="Times New Roman"/>
              <a:cs typeface="Times New Roman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772135" y="2791723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Times New Roman"/>
                <a:cs typeface="Times New Roman"/>
              </a:rPr>
              <a:t>2</a:t>
            </a:r>
            <a:endParaRPr lang="en-US" sz="1400" b="1" dirty="0">
              <a:latin typeface="Times New Roman"/>
              <a:cs typeface="Times New Roman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7387231" y="2791723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Times New Roman"/>
                <a:cs typeface="Times New Roman"/>
              </a:rPr>
              <a:t>3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7948552" y="2791723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Times New Roman"/>
                <a:cs typeface="Times New Roman"/>
              </a:rPr>
              <a:t>4</a:t>
            </a:r>
            <a:endParaRPr lang="en-US" sz="1400" b="1" dirty="0">
              <a:latin typeface="Times New Roman"/>
              <a:cs typeface="Times New Roman"/>
            </a:endParaRPr>
          </a:p>
        </p:txBody>
      </p:sp>
      <p:sp>
        <p:nvSpPr>
          <p:cNvPr id="53" name="TextBox 52"/>
          <p:cNvSpPr txBox="1"/>
          <p:nvPr/>
        </p:nvSpPr>
        <p:spPr>
          <a:xfrm rot="16200000">
            <a:off x="4797702" y="1509218"/>
            <a:ext cx="7134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latin typeface="Times New Roman"/>
                <a:cs typeface="Times New Roman"/>
              </a:rPr>
              <a:t>CD133</a:t>
            </a:r>
          </a:p>
          <a:p>
            <a:pPr algn="ctr"/>
            <a:r>
              <a:rPr lang="en-US" sz="1400" b="1" dirty="0" smtClean="0">
                <a:latin typeface="Times New Roman"/>
                <a:cs typeface="Times New Roman"/>
              </a:rPr>
              <a:t>PE</a:t>
            </a:r>
            <a:endParaRPr lang="en-US" sz="1400" b="1" dirty="0">
              <a:latin typeface="Times New Roman"/>
              <a:cs typeface="Times New Roman"/>
            </a:endParaRPr>
          </a:p>
        </p:txBody>
      </p:sp>
      <p:sp>
        <p:nvSpPr>
          <p:cNvPr id="54" name="TextBox 53"/>
          <p:cNvSpPr txBox="1"/>
          <p:nvPr/>
        </p:nvSpPr>
        <p:spPr>
          <a:xfrm rot="16200000">
            <a:off x="5040004" y="694112"/>
            <a:ext cx="5336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latin typeface="Times New Roman"/>
                <a:cs typeface="Times New Roman"/>
              </a:rPr>
              <a:t>(log)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6607971" y="3073400"/>
            <a:ext cx="6235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latin typeface="Times New Roman"/>
                <a:cs typeface="Times New Roman"/>
              </a:rPr>
              <a:t>FITC</a:t>
            </a:r>
          </a:p>
          <a:p>
            <a:pPr algn="ctr"/>
            <a:r>
              <a:rPr lang="en-US" sz="1400" b="1" dirty="0" smtClean="0">
                <a:latin typeface="Times New Roman"/>
                <a:cs typeface="Times New Roman"/>
              </a:rPr>
              <a:t>CD34</a:t>
            </a:r>
            <a:endParaRPr lang="en-US" sz="1400" b="1" dirty="0">
              <a:latin typeface="Times New Roman"/>
              <a:cs typeface="Times New Roman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7811335" y="3039478"/>
            <a:ext cx="5336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Times New Roman"/>
                <a:cs typeface="Times New Roman"/>
              </a:rPr>
              <a:t>(log)</a:t>
            </a:r>
            <a:endParaRPr lang="en-US" sz="1400" b="1" dirty="0">
              <a:latin typeface="Times New Roman"/>
              <a:cs typeface="Times New Roman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919366" y="5864423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Times New Roman"/>
                <a:cs typeface="Times New Roman"/>
              </a:rPr>
              <a:t>0</a:t>
            </a:r>
            <a:endParaRPr lang="en-US" sz="1400" b="1" dirty="0">
              <a:latin typeface="Times New Roman"/>
              <a:cs typeface="Times New Roman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919366" y="5329193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Times New Roman"/>
                <a:cs typeface="Times New Roman"/>
              </a:rPr>
              <a:t>1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919366" y="4799810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Times New Roman"/>
                <a:cs typeface="Times New Roman"/>
              </a:rPr>
              <a:t>2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919366" y="4300299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Times New Roman"/>
                <a:cs typeface="Times New Roman"/>
              </a:rPr>
              <a:t>3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919366" y="3765770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Times New Roman"/>
                <a:cs typeface="Times New Roman"/>
              </a:rPr>
              <a:t>4</a:t>
            </a:r>
            <a:endParaRPr lang="en-US" sz="1400" b="1" dirty="0">
              <a:latin typeface="Times New Roman"/>
              <a:cs typeface="Times New Roman"/>
            </a:endParaRPr>
          </a:p>
        </p:txBody>
      </p:sp>
      <p:sp>
        <p:nvSpPr>
          <p:cNvPr id="62" name="TextBox 61"/>
          <p:cNvSpPr txBox="1"/>
          <p:nvPr/>
        </p:nvSpPr>
        <p:spPr>
          <a:xfrm rot="16200000">
            <a:off x="314101" y="4760164"/>
            <a:ext cx="6235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latin typeface="Times New Roman"/>
                <a:cs typeface="Times New Roman"/>
              </a:rPr>
              <a:t>CD14</a:t>
            </a:r>
          </a:p>
          <a:p>
            <a:pPr algn="ctr"/>
            <a:r>
              <a:rPr lang="en-US" sz="1400" b="1" dirty="0" smtClean="0">
                <a:latin typeface="Times New Roman"/>
                <a:cs typeface="Times New Roman"/>
              </a:rPr>
              <a:t>PE</a:t>
            </a:r>
            <a:endParaRPr lang="en-US" sz="1400" b="1" dirty="0">
              <a:latin typeface="Times New Roman"/>
              <a:cs typeface="Times New Roman"/>
            </a:endParaRPr>
          </a:p>
        </p:txBody>
      </p:sp>
      <p:sp>
        <p:nvSpPr>
          <p:cNvPr id="63" name="TextBox 62"/>
          <p:cNvSpPr txBox="1"/>
          <p:nvPr/>
        </p:nvSpPr>
        <p:spPr>
          <a:xfrm rot="16200000">
            <a:off x="507753" y="3919658"/>
            <a:ext cx="5336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latin typeface="Times New Roman"/>
                <a:cs typeface="Times New Roman"/>
              </a:rPr>
              <a:t>(log)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1016278" y="5988645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Times New Roman"/>
                <a:cs typeface="Times New Roman"/>
              </a:rPr>
              <a:t>0</a:t>
            </a:r>
            <a:endParaRPr lang="en-US" sz="1400" b="1" dirty="0">
              <a:latin typeface="Times New Roman"/>
              <a:cs typeface="Times New Roman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604327" y="6001345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Times New Roman"/>
                <a:cs typeface="Times New Roman"/>
              </a:rPr>
              <a:t>1</a:t>
            </a:r>
            <a:endParaRPr lang="en-US" sz="1400" b="1" dirty="0">
              <a:latin typeface="Times New Roman"/>
              <a:cs typeface="Times New Roman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2214762" y="6001345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Times New Roman"/>
                <a:cs typeface="Times New Roman"/>
              </a:rPr>
              <a:t>2</a:t>
            </a:r>
            <a:endParaRPr lang="en-US" sz="1400" b="1" dirty="0">
              <a:latin typeface="Times New Roman"/>
              <a:cs typeface="Times New Roman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2804458" y="6026745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Times New Roman"/>
                <a:cs typeface="Times New Roman"/>
              </a:rPr>
              <a:t>3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3391179" y="6014045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Times New Roman"/>
                <a:cs typeface="Times New Roman"/>
              </a:rPr>
              <a:t>4</a:t>
            </a:r>
            <a:endParaRPr lang="en-US" sz="1400" b="1" dirty="0">
              <a:latin typeface="Times New Roman"/>
              <a:cs typeface="Times New Roman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974398" y="6311900"/>
            <a:ext cx="6235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latin typeface="Times New Roman"/>
                <a:cs typeface="Times New Roman"/>
              </a:rPr>
              <a:t>FITC</a:t>
            </a:r>
          </a:p>
          <a:p>
            <a:pPr algn="ctr"/>
            <a:r>
              <a:rPr lang="en-US" sz="1400" b="1" dirty="0" smtClean="0">
                <a:latin typeface="Times New Roman"/>
                <a:cs typeface="Times New Roman"/>
              </a:rPr>
              <a:t>CD45</a:t>
            </a:r>
            <a:endParaRPr lang="en-US" sz="1400" b="1" dirty="0">
              <a:latin typeface="Times New Roman"/>
              <a:cs typeface="Times New Roman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3177762" y="6363400"/>
            <a:ext cx="5336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Times New Roman"/>
                <a:cs typeface="Times New Roman"/>
              </a:rPr>
              <a:t>(log)</a:t>
            </a:r>
            <a:endParaRPr lang="en-US" sz="1400" b="1" dirty="0">
              <a:latin typeface="Times New Roman"/>
              <a:cs typeface="Times New Roman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219200" y="-101600"/>
            <a:ext cx="72973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Times New Roman"/>
                <a:cs typeface="Times New Roman"/>
              </a:rPr>
              <a:t>BMDHP+ Surface </a:t>
            </a:r>
            <a:r>
              <a:rPr lang="en-US" sz="2800" b="1" dirty="0">
                <a:latin typeface="Times New Roman"/>
                <a:cs typeface="Times New Roman"/>
              </a:rPr>
              <a:t>M</a:t>
            </a:r>
            <a:r>
              <a:rPr lang="en-US" sz="2800" b="1" dirty="0" smtClean="0">
                <a:latin typeface="Times New Roman"/>
                <a:cs typeface="Times New Roman"/>
              </a:rPr>
              <a:t>arkers </a:t>
            </a:r>
            <a:r>
              <a:rPr lang="en-US" sz="2800" b="1" dirty="0">
                <a:latin typeface="Times New Roman"/>
                <a:cs typeface="Times New Roman"/>
              </a:rPr>
              <a:t>E</a:t>
            </a:r>
            <a:r>
              <a:rPr lang="en-US" sz="2800" b="1" dirty="0" smtClean="0">
                <a:latin typeface="Times New Roman"/>
                <a:cs typeface="Times New Roman"/>
              </a:rPr>
              <a:t>xpression </a:t>
            </a:r>
            <a:r>
              <a:rPr lang="en-US" sz="2800" b="1" dirty="0">
                <a:latin typeface="Times New Roman"/>
                <a:cs typeface="Times New Roman"/>
              </a:rPr>
              <a:t>P</a:t>
            </a:r>
            <a:r>
              <a:rPr lang="en-US" sz="2800" b="1" dirty="0" smtClean="0">
                <a:latin typeface="Times New Roman"/>
                <a:cs typeface="Times New Roman"/>
              </a:rPr>
              <a:t>rofile</a:t>
            </a:r>
            <a:endParaRPr lang="en-US" sz="2800" b="1" dirty="0">
              <a:latin typeface="Times New Roman"/>
              <a:cs typeface="Times New Roman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903170" y="3618746"/>
            <a:ext cx="8040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>
                <a:latin typeface="Arial"/>
                <a:cs typeface="Arial"/>
              </a:rPr>
              <a:t>mRNA</a:t>
            </a:r>
          </a:p>
        </p:txBody>
      </p:sp>
    </p:spTree>
    <p:extLst>
      <p:ext uri="{BB962C8B-B14F-4D97-AF65-F5344CB8AC3E}">
        <p14:creationId xmlns:p14="http://schemas.microsoft.com/office/powerpoint/2010/main" val="1808331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362200"/>
            <a:ext cx="8229600" cy="1143000"/>
          </a:xfrm>
        </p:spPr>
        <p:txBody>
          <a:bodyPr/>
          <a:lstStyle/>
          <a:p>
            <a:r>
              <a:rPr lang="en-US" dirty="0" smtClean="0"/>
              <a:t>Africa: </a:t>
            </a:r>
            <a:r>
              <a:rPr lang="en-US" smtClean="0"/>
              <a:t>Our Motherland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826400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71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YEARS’Life</a:t>
            </a:r>
            <a:r>
              <a:rPr lang="en-US" dirty="0" smtClean="0"/>
              <a:t> as a Gift to EAC and a Task to complete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854033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71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u="sng" dirty="0">
                <a:solidFill>
                  <a:srgbClr val="0563C1"/>
                </a:solidFill>
                <a:latin typeface="Times New Roman" charset="0"/>
                <a:hlinkClick r:id="rId2"/>
              </a:rPr>
              <a:t>https://fr.slideshare.net/GullKhanDistinctionH/verbal-and-non-verbal-communication?next_slideshow=2</a:t>
            </a:r>
            <a:r>
              <a:rPr lang="en-US" dirty="0">
                <a:solidFill>
                  <a:srgbClr val="0563C1"/>
                </a:solidFill>
                <a:latin typeface="Times New Roman" charset="0"/>
              </a:rPr>
              <a:t/>
            </a:r>
            <a:br>
              <a:rPr lang="en-US" dirty="0">
                <a:solidFill>
                  <a:srgbClr val="0563C1"/>
                </a:solidFill>
                <a:latin typeface="Times New Roman" charset="0"/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392503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/>
          </p:nvPr>
        </p:nvGraphicFramePr>
        <p:xfrm>
          <a:off x="685800" y="457200"/>
          <a:ext cx="7848600" cy="5181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26717" y="6044624"/>
            <a:ext cx="886488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atin typeface="Engravers MT"/>
                <a:cs typeface="Engravers MT"/>
              </a:rPr>
              <a:t>THANK YOU</a:t>
            </a:r>
            <a:r>
              <a:rPr lang="en-US" sz="3200" b="1" dirty="0">
                <a:latin typeface="Engravers MT"/>
                <a:cs typeface="Engravers MT"/>
              </a:rPr>
              <a:t>-</a:t>
            </a:r>
            <a:r>
              <a:rPr lang="en-US" sz="3200" b="1" dirty="0" smtClean="0">
                <a:latin typeface="Engravers MT"/>
                <a:cs typeface="Engravers MT"/>
              </a:rPr>
              <a:t>MURAKOZE</a:t>
            </a:r>
            <a:endParaRPr lang="en-US" sz="3200" b="1" dirty="0">
              <a:latin typeface="Engravers MT"/>
              <a:cs typeface="Engravers MT"/>
            </a:endParaRPr>
          </a:p>
        </p:txBody>
      </p:sp>
    </p:spTree>
    <p:extLst>
      <p:ext uri="{BB962C8B-B14F-4D97-AF65-F5344CB8AC3E}">
        <p14:creationId xmlns:p14="http://schemas.microsoft.com/office/powerpoint/2010/main" val="421618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28726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5632" y="5741043"/>
            <a:ext cx="90254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“Torn apart between Internal divisions, external powers, tribalism, ethnic tensions and wars,</a:t>
            </a:r>
          </a:p>
          <a:p>
            <a:r>
              <a:rPr lang="en-US" b="1" i="1" dirty="0" smtClean="0"/>
              <a:t>Africa stands in the Middle of the World as a BIG QUESTION MARK” (Joseph Ki-</a:t>
            </a:r>
            <a:r>
              <a:rPr lang="en-US" b="1" i="1" dirty="0" err="1" smtClean="0"/>
              <a:t>Zerbo</a:t>
            </a:r>
            <a:r>
              <a:rPr lang="en-US" b="1" i="1" dirty="0" smtClean="0"/>
              <a:t>) 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18881206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48182" y="4815068"/>
            <a:ext cx="74862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“A Society that renounces to take in charge her Youth and provide her </a:t>
            </a:r>
          </a:p>
          <a:p>
            <a:r>
              <a:rPr lang="en-US" b="1" dirty="0" smtClean="0"/>
              <a:t>with tools of her optimal promotion buries herself. It is a self-killing Society.”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996058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0"/>
            <a:ext cx="8229600" cy="1143000"/>
          </a:xfrm>
        </p:spPr>
        <p:txBody>
          <a:bodyPr/>
          <a:lstStyle/>
          <a:p>
            <a:r>
              <a:rPr lang="en-US" dirty="0" smtClean="0"/>
              <a:t>The 3 Powers of Human Personality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03670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3 Powers of Human Personality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51037"/>
            <a:ext cx="8229600" cy="4525963"/>
          </a:xfrm>
        </p:spPr>
        <p:txBody>
          <a:bodyPr/>
          <a:lstStyle/>
          <a:p>
            <a:r>
              <a:rPr lang="en-US" dirty="0" smtClean="0"/>
              <a:t>The Memory</a:t>
            </a:r>
          </a:p>
          <a:p>
            <a:pPr lvl="1"/>
            <a:r>
              <a:rPr lang="en-US" dirty="0" smtClean="0"/>
              <a:t>Collects Past and Future into the Present</a:t>
            </a:r>
          </a:p>
          <a:p>
            <a:r>
              <a:rPr lang="en-US" dirty="0" smtClean="0"/>
              <a:t>The Intellect</a:t>
            </a:r>
          </a:p>
          <a:p>
            <a:pPr lvl="1"/>
            <a:r>
              <a:rPr lang="en-US" dirty="0" smtClean="0"/>
              <a:t>Sheds light on our memories for understanding</a:t>
            </a:r>
          </a:p>
          <a:p>
            <a:r>
              <a:rPr lang="en-US" dirty="0" smtClean="0"/>
              <a:t>The Will </a:t>
            </a:r>
          </a:p>
          <a:p>
            <a:pPr lvl="1"/>
            <a:r>
              <a:rPr lang="en-US" dirty="0" smtClean="0"/>
              <a:t>Moves forward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95407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0"/>
            <a:ext cx="8229600" cy="1143000"/>
          </a:xfrm>
        </p:spPr>
        <p:txBody>
          <a:bodyPr/>
          <a:lstStyle/>
          <a:p>
            <a:r>
              <a:rPr lang="en-US" dirty="0" smtClean="0"/>
              <a:t>The Humans Powerhouse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48268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Human Powerhouse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38100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We move with our knowledge</a:t>
            </a:r>
          </a:p>
          <a:p>
            <a:pPr lvl="1"/>
            <a:r>
              <a:rPr lang="en-US" dirty="0" smtClean="0"/>
              <a:t>What can I know? </a:t>
            </a:r>
          </a:p>
          <a:p>
            <a:pPr lvl="2"/>
            <a:r>
              <a:rPr lang="en-US" dirty="0" smtClean="0"/>
              <a:t>Epistemology</a:t>
            </a:r>
          </a:p>
          <a:p>
            <a:r>
              <a:rPr lang="en-US" dirty="0" smtClean="0"/>
              <a:t>We move with our morals</a:t>
            </a:r>
          </a:p>
          <a:p>
            <a:pPr lvl="1"/>
            <a:r>
              <a:rPr lang="en-US" dirty="0" smtClean="0"/>
              <a:t>What can I do?</a:t>
            </a:r>
          </a:p>
          <a:p>
            <a:pPr lvl="2"/>
            <a:r>
              <a:rPr lang="en-US" dirty="0" smtClean="0"/>
              <a:t>Ethics </a:t>
            </a:r>
          </a:p>
          <a:p>
            <a:r>
              <a:rPr lang="en-US" dirty="0" smtClean="0"/>
              <a:t>We move with our faith and hopes</a:t>
            </a:r>
          </a:p>
          <a:p>
            <a:pPr lvl="1"/>
            <a:r>
              <a:rPr lang="en-US" dirty="0" smtClean="0"/>
              <a:t>What can I hope for?</a:t>
            </a:r>
          </a:p>
          <a:p>
            <a:pPr lvl="2"/>
            <a:r>
              <a:rPr lang="en-US" dirty="0" smtClean="0"/>
              <a:t>Religion</a:t>
            </a:r>
          </a:p>
          <a:p>
            <a:r>
              <a:rPr lang="en-US" dirty="0" smtClean="0"/>
              <a:t>We move with/as who we are</a:t>
            </a:r>
          </a:p>
          <a:p>
            <a:pPr lvl="2"/>
            <a:r>
              <a:rPr lang="en-US" dirty="0" smtClean="0"/>
              <a:t>Anthropology</a:t>
            </a:r>
          </a:p>
        </p:txBody>
      </p:sp>
    </p:spTree>
    <p:extLst>
      <p:ext uri="{BB962C8B-B14F-4D97-AF65-F5344CB8AC3E}">
        <p14:creationId xmlns:p14="http://schemas.microsoft.com/office/powerpoint/2010/main" val="7683344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5795</TotalTime>
  <Words>753</Words>
  <Application>Microsoft Macintosh PowerPoint</Application>
  <PresentationFormat>On-screen Show (4:3)</PresentationFormat>
  <Paragraphs>285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7" baseType="lpstr">
      <vt:lpstr>Calibri</vt:lpstr>
      <vt:lpstr>Engravers MT</vt:lpstr>
      <vt:lpstr>Times New Roman</vt:lpstr>
      <vt:lpstr>Arial</vt:lpstr>
      <vt:lpstr>Office Theme</vt:lpstr>
      <vt:lpstr>UNLOCKING OUR VERBAL AND NON-VERBAL COMMUNICATION POWERS</vt:lpstr>
      <vt:lpstr>PowerPoint Presentation</vt:lpstr>
      <vt:lpstr>Africa: Our Motherland</vt:lpstr>
      <vt:lpstr>PowerPoint Presentation</vt:lpstr>
      <vt:lpstr>PowerPoint Presentation</vt:lpstr>
      <vt:lpstr>The 3 Powers of Human Personality</vt:lpstr>
      <vt:lpstr>The 3 Powers of Human Personality</vt:lpstr>
      <vt:lpstr>The Humans Powerhouse</vt:lpstr>
      <vt:lpstr>The Human Powerhouse</vt:lpstr>
      <vt:lpstr>The 4 Pillars of a Good Leadership</vt:lpstr>
      <vt:lpstr>The 4 Pillars of a Good Leadership</vt:lpstr>
      <vt:lpstr>The 3 Levels of JOY</vt:lpstr>
      <vt:lpstr>The 3 Levels of Joy</vt:lpstr>
      <vt:lpstr>“The Coming Age of the Cell”: Narrating My Science</vt:lpstr>
      <vt:lpstr>Narrating My Science</vt:lpstr>
      <vt:lpstr>PowerPoint Presentation</vt:lpstr>
      <vt:lpstr>PowerPoint Presentation</vt:lpstr>
      <vt:lpstr>45 years later… the exploration still on!</vt:lpstr>
      <vt:lpstr>Molecular Features of Human Bone Marrow Stem Cells</vt:lpstr>
      <vt:lpstr>Stem Cells: Nature and Properties</vt:lpstr>
      <vt:lpstr>PowerPoint Presentation</vt:lpstr>
      <vt:lpstr> Isolation and Characterization  of Human Bone Marrow Hematopoietic Stem Cells (BMHSC)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YEARS’Life as a Gift to EAC and a Task to complete</vt:lpstr>
      <vt:lpstr>https://fr.slideshare.net/GullKhanDistinctionH/verbal-and-non-verbal-communication?next_slideshow=2 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RWANDA NATIONAL ETHICS COMMITTEE</dc:title>
  <dc:creator>RNEC</dc:creator>
  <cp:lastModifiedBy>Microsoft Office User</cp:lastModifiedBy>
  <cp:revision>147</cp:revision>
  <dcterms:created xsi:type="dcterms:W3CDTF">2014-05-05T08:22:10Z</dcterms:created>
  <dcterms:modified xsi:type="dcterms:W3CDTF">2019-11-12T11:39:21Z</dcterms:modified>
</cp:coreProperties>
</file>