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395" r:id="rId3"/>
    <p:sldId id="258" r:id="rId4"/>
    <p:sldId id="263" r:id="rId5"/>
    <p:sldId id="393" r:id="rId6"/>
    <p:sldId id="394" r:id="rId7"/>
    <p:sldId id="370" r:id="rId8"/>
    <p:sldId id="348" r:id="rId9"/>
    <p:sldId id="363" r:id="rId10"/>
    <p:sldId id="349" r:id="rId11"/>
    <p:sldId id="366" r:id="rId12"/>
    <p:sldId id="367" r:id="rId13"/>
    <p:sldId id="368" r:id="rId14"/>
    <p:sldId id="379" r:id="rId15"/>
    <p:sldId id="350" r:id="rId16"/>
    <p:sldId id="392" r:id="rId17"/>
    <p:sldId id="389" r:id="rId18"/>
    <p:sldId id="371" r:id="rId19"/>
    <p:sldId id="372" r:id="rId20"/>
    <p:sldId id="267" r:id="rId21"/>
    <p:sldId id="271" r:id="rId22"/>
    <p:sldId id="396" r:id="rId23"/>
    <p:sldId id="397" r:id="rId24"/>
    <p:sldId id="398" r:id="rId25"/>
    <p:sldId id="399" r:id="rId26"/>
    <p:sldId id="269" r:id="rId27"/>
    <p:sldId id="358" r:id="rId28"/>
    <p:sldId id="287" r:id="rId29"/>
    <p:sldId id="306" r:id="rId30"/>
    <p:sldId id="400" r:id="rId31"/>
    <p:sldId id="401" r:id="rId32"/>
    <p:sldId id="402" r:id="rId33"/>
    <p:sldId id="361" r:id="rId34"/>
    <p:sldId id="362" r:id="rId35"/>
    <p:sldId id="310" r:id="rId36"/>
    <p:sldId id="311" r:id="rId37"/>
    <p:sldId id="312" r:id="rId38"/>
    <p:sldId id="313" r:id="rId39"/>
    <p:sldId id="341" r:id="rId40"/>
    <p:sldId id="403" r:id="rId41"/>
    <p:sldId id="274"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84" autoAdjust="0"/>
  </p:normalViewPr>
  <p:slideViewPr>
    <p:cSldViewPr>
      <p:cViewPr varScale="1">
        <p:scale>
          <a:sx n="81" d="100"/>
          <a:sy n="81" d="100"/>
        </p:scale>
        <p:origin x="149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67A805-69A1-4B9F-A2C1-97A54AFFFDC3}" type="datetimeFigureOut">
              <a:rPr lang="en-US" smtClean="0"/>
              <a:t>11/12/2019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6F0FF3-B8EE-40FF-8156-DCC17086E7B8}" type="slidenum">
              <a:rPr lang="en-US" smtClean="0"/>
              <a:t>‹#›</a:t>
            </a:fld>
            <a:endParaRPr lang="en-US"/>
          </a:p>
        </p:txBody>
      </p:sp>
    </p:spTree>
    <p:extLst>
      <p:ext uri="{BB962C8B-B14F-4D97-AF65-F5344CB8AC3E}">
        <p14:creationId xmlns:p14="http://schemas.microsoft.com/office/powerpoint/2010/main" val="327490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kern="1200" baseline="0" dirty="0">
                <a:solidFill>
                  <a:schemeClr val="tx1"/>
                </a:solidFill>
                <a:latin typeface="+mn-lt"/>
                <a:ea typeface="+mn-ea"/>
                <a:cs typeface="+mn-cs"/>
              </a:rPr>
              <a:t> </a:t>
            </a:r>
            <a:endParaRPr lang="en-US" sz="1800" dirty="0"/>
          </a:p>
        </p:txBody>
      </p:sp>
      <p:sp>
        <p:nvSpPr>
          <p:cNvPr id="4" name="Slide Number Placeholder 3"/>
          <p:cNvSpPr>
            <a:spLocks noGrp="1"/>
          </p:cNvSpPr>
          <p:nvPr>
            <p:ph type="sldNum" sz="quarter" idx="10"/>
          </p:nvPr>
        </p:nvSpPr>
        <p:spPr/>
        <p:txBody>
          <a:bodyPr/>
          <a:lstStyle/>
          <a:p>
            <a:fld id="{1E028ED1-2FA8-4976-A2C4-33208E90F79F}" type="slidenum">
              <a:rPr lang="en-US" smtClean="0"/>
              <a:t>3</a:t>
            </a:fld>
            <a:endParaRPr lang="en-US"/>
          </a:p>
        </p:txBody>
      </p:sp>
    </p:spTree>
    <p:extLst>
      <p:ext uri="{BB962C8B-B14F-4D97-AF65-F5344CB8AC3E}">
        <p14:creationId xmlns:p14="http://schemas.microsoft.com/office/powerpoint/2010/main" val="535458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kern="1200" baseline="0" dirty="0">
                <a:solidFill>
                  <a:schemeClr val="tx1"/>
                </a:solidFill>
                <a:latin typeface="+mn-lt"/>
                <a:ea typeface="+mn-ea"/>
                <a:cs typeface="+mn-cs"/>
              </a:rPr>
              <a:t>Avoid verbosity. Use simple verbs.  Avoid passive voice.:  My inaugural sojourn to the country known as Malawi will always be easily </a:t>
            </a:r>
            <a:r>
              <a:rPr lang="en-US" sz="1200" b="0" i="0" kern="1200" dirty="0">
                <a:solidFill>
                  <a:schemeClr val="tx1"/>
                </a:solidFill>
                <a:effectLst/>
                <a:latin typeface="+mn-lt"/>
                <a:ea typeface="+mn-ea"/>
                <a:cs typeface="+mn-cs"/>
              </a:rPr>
              <a:t> brought</a:t>
            </a:r>
            <a:r>
              <a:rPr lang="en-US" sz="1200" b="0" i="0" kern="1200" baseline="0" dirty="0">
                <a:solidFill>
                  <a:schemeClr val="tx1"/>
                </a:solidFill>
                <a:effectLst/>
                <a:latin typeface="+mn-lt"/>
                <a:ea typeface="+mn-ea"/>
                <a:cs typeface="+mn-cs"/>
              </a:rPr>
              <a:t> to my mind.</a:t>
            </a:r>
            <a:endParaRPr lang="en-US" sz="1800" dirty="0"/>
          </a:p>
        </p:txBody>
      </p:sp>
      <p:sp>
        <p:nvSpPr>
          <p:cNvPr id="4" name="Slide Number Placeholder 3"/>
          <p:cNvSpPr>
            <a:spLocks noGrp="1"/>
          </p:cNvSpPr>
          <p:nvPr>
            <p:ph type="sldNum" sz="quarter" idx="10"/>
          </p:nvPr>
        </p:nvSpPr>
        <p:spPr/>
        <p:txBody>
          <a:bodyPr/>
          <a:lstStyle/>
          <a:p>
            <a:fld id="{1E028ED1-2FA8-4976-A2C4-33208E90F79F}" type="slidenum">
              <a:rPr lang="en-US" smtClean="0"/>
              <a:t>20</a:t>
            </a:fld>
            <a:endParaRPr lang="en-US"/>
          </a:p>
        </p:txBody>
      </p:sp>
    </p:spTree>
    <p:extLst>
      <p:ext uri="{BB962C8B-B14F-4D97-AF65-F5344CB8AC3E}">
        <p14:creationId xmlns:p14="http://schemas.microsoft.com/office/powerpoint/2010/main" val="449516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kern="1200" baseline="0" dirty="0">
                <a:solidFill>
                  <a:schemeClr val="tx1"/>
                </a:solidFill>
                <a:latin typeface="+mn-lt"/>
                <a:ea typeface="+mn-ea"/>
                <a:cs typeface="+mn-cs"/>
              </a:rPr>
              <a:t>Avoid verbosity. Use simple verbs.  Avoid passive voice.:  My inaugural sojourn to the country known as Malawi will always </a:t>
            </a:r>
            <a:r>
              <a:rPr lang="en-US" sz="1200" b="0" i="0" kern="1200" dirty="0">
                <a:solidFill>
                  <a:schemeClr val="tx1"/>
                </a:solidFill>
                <a:effectLst/>
                <a:latin typeface="+mn-lt"/>
                <a:ea typeface="+mn-ea"/>
                <a:cs typeface="+mn-cs"/>
              </a:rPr>
              <a:t> brought</a:t>
            </a:r>
            <a:r>
              <a:rPr lang="en-US" sz="1200" b="0" i="0" kern="1200" baseline="0" dirty="0">
                <a:solidFill>
                  <a:schemeClr val="tx1"/>
                </a:solidFill>
                <a:effectLst/>
                <a:latin typeface="+mn-lt"/>
                <a:ea typeface="+mn-ea"/>
                <a:cs typeface="+mn-cs"/>
              </a:rPr>
              <a:t> to my mind.</a:t>
            </a:r>
            <a:endParaRPr lang="en-US" sz="1800" dirty="0"/>
          </a:p>
        </p:txBody>
      </p:sp>
      <p:sp>
        <p:nvSpPr>
          <p:cNvPr id="4" name="Slide Number Placeholder 3"/>
          <p:cNvSpPr>
            <a:spLocks noGrp="1"/>
          </p:cNvSpPr>
          <p:nvPr>
            <p:ph type="sldNum" sz="quarter" idx="10"/>
          </p:nvPr>
        </p:nvSpPr>
        <p:spPr/>
        <p:txBody>
          <a:bodyPr/>
          <a:lstStyle/>
          <a:p>
            <a:fld id="{1E028ED1-2FA8-4976-A2C4-33208E90F79F}" type="slidenum">
              <a:rPr lang="en-US" smtClean="0"/>
              <a:t>21</a:t>
            </a:fld>
            <a:endParaRPr lang="en-US"/>
          </a:p>
        </p:txBody>
      </p:sp>
    </p:spTree>
    <p:extLst>
      <p:ext uri="{BB962C8B-B14F-4D97-AF65-F5344CB8AC3E}">
        <p14:creationId xmlns:p14="http://schemas.microsoft.com/office/powerpoint/2010/main" val="2405927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kern="1200" baseline="0" dirty="0">
                <a:solidFill>
                  <a:schemeClr val="tx1"/>
                </a:solidFill>
                <a:latin typeface="+mn-lt"/>
                <a:ea typeface="+mn-ea"/>
                <a:cs typeface="+mn-cs"/>
              </a:rPr>
              <a:t>Avoid verbosity. Use simple verbs.  Avoid passive voice.:  My inaugural sojourn to the country known as Malawi will always </a:t>
            </a:r>
            <a:r>
              <a:rPr lang="en-US" sz="1200" b="0" i="0" kern="1200" dirty="0">
                <a:solidFill>
                  <a:schemeClr val="tx1"/>
                </a:solidFill>
                <a:effectLst/>
                <a:latin typeface="+mn-lt"/>
                <a:ea typeface="+mn-ea"/>
                <a:cs typeface="+mn-cs"/>
              </a:rPr>
              <a:t> brought</a:t>
            </a:r>
            <a:r>
              <a:rPr lang="en-US" sz="1200" b="0" i="0" kern="1200" baseline="0" dirty="0">
                <a:solidFill>
                  <a:schemeClr val="tx1"/>
                </a:solidFill>
                <a:effectLst/>
                <a:latin typeface="+mn-lt"/>
                <a:ea typeface="+mn-ea"/>
                <a:cs typeface="+mn-cs"/>
              </a:rPr>
              <a:t> to my mind.</a:t>
            </a:r>
            <a:endParaRPr lang="en-US" sz="1800" dirty="0"/>
          </a:p>
        </p:txBody>
      </p:sp>
      <p:sp>
        <p:nvSpPr>
          <p:cNvPr id="4" name="Slide Number Placeholder 3"/>
          <p:cNvSpPr>
            <a:spLocks noGrp="1"/>
          </p:cNvSpPr>
          <p:nvPr>
            <p:ph type="sldNum" sz="quarter" idx="10"/>
          </p:nvPr>
        </p:nvSpPr>
        <p:spPr/>
        <p:txBody>
          <a:bodyPr/>
          <a:lstStyle/>
          <a:p>
            <a:fld id="{1E028ED1-2FA8-4976-A2C4-33208E90F79F}" type="slidenum">
              <a:rPr lang="en-US" smtClean="0"/>
              <a:t>22</a:t>
            </a:fld>
            <a:endParaRPr lang="en-US"/>
          </a:p>
        </p:txBody>
      </p:sp>
    </p:spTree>
    <p:extLst>
      <p:ext uri="{BB962C8B-B14F-4D97-AF65-F5344CB8AC3E}">
        <p14:creationId xmlns:p14="http://schemas.microsoft.com/office/powerpoint/2010/main" val="1517148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 How long is a long sentence? Any sentence that is more than two typewritten lines may be too long. </a:t>
            </a:r>
          </a:p>
          <a:p>
            <a:endParaRPr lang="en-US" dirty="0"/>
          </a:p>
        </p:txBody>
      </p:sp>
      <p:sp>
        <p:nvSpPr>
          <p:cNvPr id="4" name="Slide Number Placeholder 3"/>
          <p:cNvSpPr>
            <a:spLocks noGrp="1"/>
          </p:cNvSpPr>
          <p:nvPr>
            <p:ph type="sldNum" sz="quarter" idx="10"/>
          </p:nvPr>
        </p:nvSpPr>
        <p:spPr/>
        <p:txBody>
          <a:bodyPr/>
          <a:lstStyle/>
          <a:p>
            <a:fld id="{1E028ED1-2FA8-4976-A2C4-33208E90F79F}" type="slidenum">
              <a:rPr lang="en-US" smtClean="0"/>
              <a:t>26</a:t>
            </a:fld>
            <a:endParaRPr lang="en-US"/>
          </a:p>
        </p:txBody>
      </p:sp>
    </p:spTree>
    <p:extLst>
      <p:ext uri="{BB962C8B-B14F-4D97-AF65-F5344CB8AC3E}">
        <p14:creationId xmlns:p14="http://schemas.microsoft.com/office/powerpoint/2010/main" val="2476904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5292D79E-80E9-4CC5-8376-1C717B231D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6BF1F5D0-9B8B-46BC-8C43-8C00C58346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ar-SA" altLang="en-TZ"/>
          </a:p>
        </p:txBody>
      </p:sp>
      <p:sp>
        <p:nvSpPr>
          <p:cNvPr id="52228" name="Slide Number Placeholder 3">
            <a:extLst>
              <a:ext uri="{FF2B5EF4-FFF2-40B4-BE49-F238E27FC236}">
                <a16:creationId xmlns:a16="http://schemas.microsoft.com/office/drawing/2014/main" id="{3EAED031-43EB-4D48-A538-FA8BDA160F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89507B44-D61A-4C08-A1E6-FA1AEE89816F}" type="slidenum">
              <a:rPr lang="ar-SA" altLang="en-TZ" sz="1200"/>
              <a:pPr eaLnBrk="1" hangingPunct="1"/>
              <a:t>39</a:t>
            </a:fld>
            <a:endParaRPr lang="ar-SA" altLang="en-TZ"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989A496-79D7-4CCD-ACB0-7DF42E24E902}"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297433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989A496-79D7-4CCD-ACB0-7DF42E24E902}"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1266828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989A496-79D7-4CCD-ACB0-7DF42E24E902}"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1880111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989A496-79D7-4CCD-ACB0-7DF42E24E902}"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954885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89A496-79D7-4CCD-ACB0-7DF42E24E902}"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4120082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989A496-79D7-4CCD-ACB0-7DF42E24E902}"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1564190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989A496-79D7-4CCD-ACB0-7DF42E24E902}" type="datetimeFigureOut">
              <a:rPr lang="en-GB" smtClean="0"/>
              <a:t>12/11/2019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234991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989A496-79D7-4CCD-ACB0-7DF42E24E902}" type="datetimeFigureOut">
              <a:rPr lang="en-GB" smtClean="0"/>
              <a:t>12/11/2019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1584822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89A496-79D7-4CCD-ACB0-7DF42E24E902}" type="datetimeFigureOut">
              <a:rPr lang="en-GB" smtClean="0"/>
              <a:t>12/11/2019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4231529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89A496-79D7-4CCD-ACB0-7DF42E24E902}"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3675691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89A496-79D7-4CCD-ACB0-7DF42E24E902}"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FD8090-77AB-489B-828B-70122C23511A}" type="slidenum">
              <a:rPr lang="en-GB" smtClean="0"/>
              <a:t>‹#›</a:t>
            </a:fld>
            <a:endParaRPr lang="en-GB"/>
          </a:p>
        </p:txBody>
      </p:sp>
    </p:spTree>
    <p:extLst>
      <p:ext uri="{BB962C8B-B14F-4D97-AF65-F5344CB8AC3E}">
        <p14:creationId xmlns:p14="http://schemas.microsoft.com/office/powerpoint/2010/main" val="1706253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89A496-79D7-4CCD-ACB0-7DF42E24E902}" type="datetimeFigureOut">
              <a:rPr lang="en-GB" smtClean="0"/>
              <a:t>12/11/2019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D8090-77AB-489B-828B-70122C23511A}" type="slidenum">
              <a:rPr lang="en-GB" smtClean="0"/>
              <a:t>‹#›</a:t>
            </a:fld>
            <a:endParaRPr lang="en-GB"/>
          </a:p>
        </p:txBody>
      </p:sp>
    </p:spTree>
    <p:extLst>
      <p:ext uri="{BB962C8B-B14F-4D97-AF65-F5344CB8AC3E}">
        <p14:creationId xmlns:p14="http://schemas.microsoft.com/office/powerpoint/2010/main" val="2662113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phrasebank.manchester.ac.uk/"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Written Communication skills</a:t>
            </a:r>
            <a:endParaRPr lang="en-GB" dirty="0"/>
          </a:p>
        </p:txBody>
      </p:sp>
      <p:sp>
        <p:nvSpPr>
          <p:cNvPr id="3" name="Subtitle 2"/>
          <p:cNvSpPr>
            <a:spLocks noGrp="1"/>
          </p:cNvSpPr>
          <p:nvPr>
            <p:ph type="subTitle" idx="1"/>
          </p:nvPr>
        </p:nvSpPr>
        <p:spPr>
          <a:xfrm>
            <a:off x="1371600" y="3886200"/>
            <a:ext cx="6400800" cy="2783160"/>
          </a:xfrm>
        </p:spPr>
        <p:txBody>
          <a:bodyPr>
            <a:normAutofit fontScale="70000" lnSpcReduction="20000"/>
          </a:bodyPr>
          <a:lstStyle/>
          <a:p>
            <a:r>
              <a:rPr lang="en-GB" dirty="0">
                <a:solidFill>
                  <a:schemeClr val="tx1"/>
                </a:solidFill>
              </a:rPr>
              <a:t>Prof </a:t>
            </a:r>
            <a:r>
              <a:rPr lang="en-GB" dirty="0" err="1">
                <a:solidFill>
                  <a:schemeClr val="tx1"/>
                </a:solidFill>
              </a:rPr>
              <a:t>Tandi</a:t>
            </a:r>
            <a:r>
              <a:rPr lang="en-GB" dirty="0">
                <a:solidFill>
                  <a:schemeClr val="tx1"/>
                </a:solidFill>
              </a:rPr>
              <a:t> </a:t>
            </a:r>
            <a:r>
              <a:rPr lang="en-GB" dirty="0" err="1">
                <a:solidFill>
                  <a:schemeClr val="tx1"/>
                </a:solidFill>
              </a:rPr>
              <a:t>Lwoga</a:t>
            </a:r>
            <a:endParaRPr lang="en-GB" dirty="0">
              <a:solidFill>
                <a:schemeClr val="tx1"/>
              </a:solidFill>
            </a:endParaRPr>
          </a:p>
          <a:p>
            <a:endParaRPr lang="en-GB" dirty="0">
              <a:solidFill>
                <a:schemeClr val="tx1"/>
              </a:solidFill>
            </a:endParaRPr>
          </a:p>
          <a:p>
            <a:endParaRPr lang="en-GB" dirty="0">
              <a:solidFill>
                <a:schemeClr val="tx1"/>
              </a:solidFill>
            </a:endParaRPr>
          </a:p>
          <a:p>
            <a:r>
              <a:rPr lang="en-GB" dirty="0">
                <a:solidFill>
                  <a:schemeClr val="tx1"/>
                </a:solidFill>
              </a:rPr>
              <a:t>Associate Professor</a:t>
            </a:r>
          </a:p>
          <a:p>
            <a:r>
              <a:rPr lang="en-GB" dirty="0">
                <a:solidFill>
                  <a:schemeClr val="tx1"/>
                </a:solidFill>
              </a:rPr>
              <a:t>Deputy Rector – Academic, Research and Consultancy</a:t>
            </a:r>
          </a:p>
          <a:p>
            <a:r>
              <a:rPr lang="en-GB" dirty="0">
                <a:solidFill>
                  <a:schemeClr val="tx1"/>
                </a:solidFill>
              </a:rPr>
              <a:t>College of Business Education</a:t>
            </a:r>
          </a:p>
          <a:p>
            <a:r>
              <a:rPr lang="en-GB" dirty="0">
                <a:solidFill>
                  <a:schemeClr val="tx1"/>
                </a:solidFill>
              </a:rPr>
              <a:t>Tanzania</a:t>
            </a:r>
          </a:p>
        </p:txBody>
      </p:sp>
    </p:spTree>
    <p:extLst>
      <p:ext uri="{BB962C8B-B14F-4D97-AF65-F5344CB8AC3E}">
        <p14:creationId xmlns:p14="http://schemas.microsoft.com/office/powerpoint/2010/main" val="313710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a:t>
            </a:r>
          </a:p>
        </p:txBody>
      </p:sp>
      <p:sp>
        <p:nvSpPr>
          <p:cNvPr id="3" name="Content Placeholder 2"/>
          <p:cNvSpPr>
            <a:spLocks noGrp="1"/>
          </p:cNvSpPr>
          <p:nvPr>
            <p:ph idx="1"/>
          </p:nvPr>
        </p:nvSpPr>
        <p:spPr/>
        <p:txBody>
          <a:bodyPr>
            <a:noAutofit/>
          </a:bodyPr>
          <a:lstStyle/>
          <a:p>
            <a:pPr marL="0" indent="0" algn="just">
              <a:buNone/>
            </a:pPr>
            <a:r>
              <a:rPr lang="en-GB" sz="2800" b="1" dirty="0"/>
              <a:t>A number of problems associated with the traditional routines of handover practices have been  identified.</a:t>
            </a:r>
          </a:p>
          <a:p>
            <a:pPr marL="0" indent="0" algn="just">
              <a:buNone/>
            </a:pPr>
            <a:r>
              <a:rPr lang="en-GB" sz="2400" b="1" dirty="0">
                <a:solidFill>
                  <a:srgbClr val="002060"/>
                </a:solidFill>
              </a:rPr>
              <a:t> Baldwin and McGinnis (1994) </a:t>
            </a:r>
            <a:r>
              <a:rPr lang="en-GB" sz="2400" dirty="0">
                <a:solidFill>
                  <a:srgbClr val="002060"/>
                </a:solidFill>
              </a:rPr>
              <a:t>find </a:t>
            </a:r>
            <a:r>
              <a:rPr lang="en-GB" sz="2400" dirty="0"/>
              <a:t>that many handovers are unnecessarily lengthy which means that there is an unacceptable period of time during each shift when nurses are not available in the ward or unit. </a:t>
            </a:r>
            <a:r>
              <a:rPr lang="en-GB" sz="2400" b="1" dirty="0">
                <a:solidFill>
                  <a:srgbClr val="002060"/>
                </a:solidFill>
              </a:rPr>
              <a:t>Another area that has received attention is the content and presentation of handover information</a:t>
            </a:r>
            <a:r>
              <a:rPr lang="en-GB" sz="2400" dirty="0"/>
              <a:t>. </a:t>
            </a:r>
            <a:r>
              <a:rPr lang="en-GB" sz="2400" b="1" dirty="0">
                <a:solidFill>
                  <a:srgbClr val="002060"/>
                </a:solidFill>
              </a:rPr>
              <a:t>Wills (1994, p. 36) observes</a:t>
            </a:r>
            <a:r>
              <a:rPr lang="en-GB" sz="2400" dirty="0">
                <a:solidFill>
                  <a:srgbClr val="002060"/>
                </a:solidFill>
              </a:rPr>
              <a:t> </a:t>
            </a:r>
            <a:r>
              <a:rPr lang="en-GB" sz="2400" dirty="0"/>
              <a:t>that “an unprofessional approach has been noted among some nurses, with derogatory comments about patients or their families”. </a:t>
            </a:r>
            <a:r>
              <a:rPr lang="en-GB" sz="2400" b="1" dirty="0"/>
              <a:t>Thus, many serious problems have been identified in traditional handover practices which may reflect on the professional standing of nurses in this profession.</a:t>
            </a:r>
          </a:p>
        </p:txBody>
      </p:sp>
    </p:spTree>
    <p:extLst>
      <p:ext uri="{BB962C8B-B14F-4D97-AF65-F5344CB8AC3E}">
        <p14:creationId xmlns:p14="http://schemas.microsoft.com/office/powerpoint/2010/main" val="2960832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l="17500" t="25000" r="14999" b="31250"/>
          <a:stretch>
            <a:fillRect/>
          </a:stretch>
        </p:blipFill>
        <p:spPr bwMode="auto">
          <a:xfrm>
            <a:off x="152400" y="381000"/>
            <a:ext cx="8839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764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l="18124" t="21875" r="13750" b="40625"/>
          <a:stretch>
            <a:fillRect/>
          </a:stretch>
        </p:blipFill>
        <p:spPr bwMode="auto">
          <a:xfrm>
            <a:off x="228600" y="762000"/>
            <a:ext cx="8534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7950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l="17500" t="25000" r="11250" b="20313"/>
          <a:stretch>
            <a:fillRect/>
          </a:stretch>
        </p:blipFill>
        <p:spPr bwMode="auto">
          <a:xfrm>
            <a:off x="152400" y="609600"/>
            <a:ext cx="89916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6407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ChangeArrowheads="1"/>
          </p:cNvSpPr>
          <p:nvPr/>
        </p:nvSpPr>
        <p:spPr bwMode="auto">
          <a:xfrm>
            <a:off x="25400" y="12700"/>
            <a:ext cx="9144000" cy="710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latin typeface="Arial" pitchFamily="34" charset="0"/>
                <a:cs typeface="Arial" pitchFamily="34" charset="0"/>
              </a:rPr>
              <a:t>One type of explanation for rising divorce has focused on changes in laws relating to marriage. </a:t>
            </a:r>
            <a:r>
              <a:rPr lang="en-US" sz="2400" dirty="0">
                <a:solidFill>
                  <a:srgbClr val="0070C0"/>
                </a:solidFill>
                <a:latin typeface="Arial" pitchFamily="34" charset="0"/>
                <a:cs typeface="Arial" pitchFamily="34" charset="0"/>
              </a:rPr>
              <a:t>[Topic sentence] </a:t>
            </a:r>
            <a:r>
              <a:rPr lang="en-US" sz="2400" dirty="0">
                <a:latin typeface="Arial" pitchFamily="34" charset="0"/>
                <a:cs typeface="Arial" pitchFamily="34" charset="0"/>
              </a:rPr>
              <a:t>For example, </a:t>
            </a:r>
            <a:r>
              <a:rPr lang="en-US" sz="2400" dirty="0" err="1">
                <a:latin typeface="Arial" pitchFamily="34" charset="0"/>
                <a:cs typeface="Arial" pitchFamily="34" charset="0"/>
              </a:rPr>
              <a:t>Bilton</a:t>
            </a:r>
            <a:r>
              <a:rPr lang="en-US" sz="2400" dirty="0">
                <a:latin typeface="Arial" pitchFamily="34" charset="0"/>
                <a:cs typeface="Arial" pitchFamily="34" charset="0"/>
              </a:rPr>
              <a:t>, </a:t>
            </a:r>
            <a:r>
              <a:rPr lang="en-US" sz="2400" dirty="0" err="1">
                <a:latin typeface="Arial" pitchFamily="34" charset="0"/>
                <a:cs typeface="Arial" pitchFamily="34" charset="0"/>
              </a:rPr>
              <a:t>Bonnett</a:t>
            </a:r>
            <a:r>
              <a:rPr lang="en-US" sz="2400" dirty="0">
                <a:latin typeface="Arial" pitchFamily="34" charset="0"/>
                <a:cs typeface="Arial" pitchFamily="34" charset="0"/>
              </a:rPr>
              <a:t> and Jones (1987) argue that increased rates of divorce do not necessarily indicate that families are now more unstable. It is possible, they claim, that there has always been a degree of marital instability. </a:t>
            </a:r>
            <a:r>
              <a:rPr lang="en-US" sz="2400" dirty="0">
                <a:solidFill>
                  <a:srgbClr val="0070C0"/>
                </a:solidFill>
                <a:latin typeface="Arial" pitchFamily="34" charset="0"/>
                <a:cs typeface="Arial" pitchFamily="34" charset="0"/>
              </a:rPr>
              <a:t>[Evidence] </a:t>
            </a:r>
            <a:r>
              <a:rPr lang="en-US" sz="2400" dirty="0">
                <a:latin typeface="Arial" pitchFamily="34" charset="0"/>
                <a:cs typeface="Arial" pitchFamily="34" charset="0"/>
              </a:rPr>
              <a:t>They suggest that changes in the law have been significant, because they have provided unhappily married couples with 'access to a legal solution to pre-existent marital problems' (p.301). </a:t>
            </a:r>
            <a:r>
              <a:rPr lang="en-US" sz="2400" dirty="0" err="1">
                <a:latin typeface="Arial" pitchFamily="34" charset="0"/>
                <a:cs typeface="Arial" pitchFamily="34" charset="0"/>
              </a:rPr>
              <a:t>Bilton</a:t>
            </a:r>
            <a:r>
              <a:rPr lang="en-US" sz="2400" dirty="0">
                <a:latin typeface="Arial" pitchFamily="34" charset="0"/>
                <a:cs typeface="Arial" pitchFamily="34" charset="0"/>
              </a:rPr>
              <a:t> et al. therefore believe that changes in divorce rates can be best explained in terms of changes in the legal system. </a:t>
            </a:r>
            <a:r>
              <a:rPr lang="en-US" sz="2400" dirty="0">
                <a:solidFill>
                  <a:srgbClr val="0070C0"/>
                </a:solidFill>
                <a:latin typeface="Arial" pitchFamily="34" charset="0"/>
                <a:cs typeface="Arial" pitchFamily="34" charset="0"/>
              </a:rPr>
              <a:t>[Further support] </a:t>
            </a:r>
            <a:r>
              <a:rPr lang="en-US" sz="2400" dirty="0">
                <a:latin typeface="Arial" pitchFamily="34" charset="0"/>
                <a:cs typeface="Arial" pitchFamily="34" charset="0"/>
              </a:rPr>
              <a:t>The problem with this type of explanation however, is that it does not consider why these laws have changed in the first place. It could be argued that reforms to family law, as well as the increased rate of divorce that has accompanied them, are the product of more fundamental changes in society. </a:t>
            </a:r>
            <a:r>
              <a:rPr lang="en-US" sz="2400" dirty="0">
                <a:solidFill>
                  <a:srgbClr val="0070C0"/>
                </a:solidFill>
                <a:latin typeface="Arial" pitchFamily="34" charset="0"/>
                <a:cs typeface="Arial" pitchFamily="34" charset="0"/>
              </a:rPr>
              <a:t>[Conclusion]</a:t>
            </a:r>
          </a:p>
          <a:p>
            <a:endParaRPr lang="en-US" sz="2400" dirty="0">
              <a:latin typeface="Arial" pitchFamily="34" charset="0"/>
              <a:cs typeface="Arial" pitchFamily="34" charset="0"/>
            </a:endParaRPr>
          </a:p>
          <a:p>
            <a:r>
              <a:rPr lang="en-US" sz="2400" dirty="0">
                <a:latin typeface="Arial" pitchFamily="34" charset="0"/>
                <a:cs typeface="Arial" pitchFamily="34" charset="0"/>
              </a:rPr>
              <a:t>From: </a:t>
            </a:r>
            <a:r>
              <a:rPr lang="en-US" dirty="0">
                <a:latin typeface="Arial" pitchFamily="34" charset="0"/>
                <a:cs typeface="Arial" pitchFamily="34" charset="0"/>
              </a:rPr>
              <a:t>www.monash.edu.au/lls/llonline/writing/general/essay/sample-essay/index.xml</a:t>
            </a:r>
          </a:p>
          <a:p>
            <a:endParaRPr lang="en-US" sz="2400" dirty="0"/>
          </a:p>
        </p:txBody>
      </p:sp>
    </p:spTree>
    <p:extLst>
      <p:ext uri="{BB962C8B-B14F-4D97-AF65-F5344CB8AC3E}">
        <p14:creationId xmlns:p14="http://schemas.microsoft.com/office/powerpoint/2010/main" val="2790113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Checklist for writing a paragraph</a:t>
            </a:r>
            <a:br>
              <a:rPr lang="en-GB" dirty="0"/>
            </a:br>
            <a:endParaRPr lang="en-GB" dirty="0"/>
          </a:p>
        </p:txBody>
      </p:sp>
      <p:sp>
        <p:nvSpPr>
          <p:cNvPr id="3" name="Content Placeholder 2"/>
          <p:cNvSpPr>
            <a:spLocks noGrp="1"/>
          </p:cNvSpPr>
          <p:nvPr>
            <p:ph idx="1"/>
          </p:nvPr>
        </p:nvSpPr>
        <p:spPr/>
        <p:txBody>
          <a:bodyPr>
            <a:normAutofit lnSpcReduction="10000"/>
          </a:bodyPr>
          <a:lstStyle/>
          <a:p>
            <a:r>
              <a:rPr lang="en-GB" dirty="0"/>
              <a:t>Write the topic sentence </a:t>
            </a:r>
          </a:p>
          <a:p>
            <a:r>
              <a:rPr lang="en-GB" dirty="0"/>
              <a:t>Brainstorm</a:t>
            </a:r>
          </a:p>
          <a:p>
            <a:r>
              <a:rPr lang="en-GB" dirty="0"/>
              <a:t>Plan</a:t>
            </a:r>
          </a:p>
          <a:p>
            <a:r>
              <a:rPr lang="en-GB" dirty="0"/>
              <a:t>Write the first draft</a:t>
            </a:r>
          </a:p>
          <a:p>
            <a:r>
              <a:rPr lang="en-GB" dirty="0"/>
              <a:t>Revise and edit</a:t>
            </a:r>
          </a:p>
          <a:p>
            <a:r>
              <a:rPr lang="en-GB" dirty="0"/>
              <a:t>Check grammar, spelling and punctuation</a:t>
            </a:r>
          </a:p>
          <a:p>
            <a:r>
              <a:rPr lang="en-GB" dirty="0"/>
              <a:t>Write the final draft</a:t>
            </a:r>
          </a:p>
          <a:p>
            <a:r>
              <a:rPr lang="en-GB" dirty="0"/>
              <a:t>Proofread your paragraph</a:t>
            </a:r>
          </a:p>
          <a:p>
            <a:endParaRPr lang="en-GB" dirty="0"/>
          </a:p>
        </p:txBody>
      </p:sp>
    </p:spTree>
    <p:extLst>
      <p:ext uri="{BB962C8B-B14F-4D97-AF65-F5344CB8AC3E}">
        <p14:creationId xmlns:p14="http://schemas.microsoft.com/office/powerpoint/2010/main" val="3130530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a:t>Paragraph outline</a:t>
            </a:r>
          </a:p>
        </p:txBody>
      </p:sp>
      <p:sp>
        <p:nvSpPr>
          <p:cNvPr id="59395" name="Content Placeholder 2"/>
          <p:cNvSpPr>
            <a:spLocks noGrp="1"/>
          </p:cNvSpPr>
          <p:nvPr>
            <p:ph idx="1"/>
          </p:nvPr>
        </p:nvSpPr>
        <p:spPr/>
        <p:txBody>
          <a:bodyPr/>
          <a:lstStyle/>
          <a:p>
            <a:endParaRPr lang="en-US" altLang="en-US"/>
          </a:p>
        </p:txBody>
      </p:sp>
      <p:pic>
        <p:nvPicPr>
          <p:cNvPr id="5939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688" y="1309688"/>
            <a:ext cx="9104312" cy="542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1819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533400" y="5862"/>
            <a:ext cx="8229600" cy="1143000"/>
          </a:xfrm>
        </p:spPr>
        <p:txBody>
          <a:bodyPr/>
          <a:lstStyle/>
          <a:p>
            <a:r>
              <a:rPr lang="en-US" sz="4000" dirty="0">
                <a:latin typeface="Arial" charset="0"/>
              </a:rPr>
              <a:t>Signposting your line of reasoning</a:t>
            </a:r>
          </a:p>
        </p:txBody>
      </p:sp>
      <p:sp>
        <p:nvSpPr>
          <p:cNvPr id="67587" name="Rectangle 3"/>
          <p:cNvSpPr>
            <a:spLocks noGrp="1" noChangeArrowheads="1"/>
          </p:cNvSpPr>
          <p:nvPr>
            <p:ph idx="1"/>
          </p:nvPr>
        </p:nvSpPr>
        <p:spPr>
          <a:xfrm>
            <a:off x="457200" y="1143000"/>
            <a:ext cx="8229600" cy="5562600"/>
          </a:xfrm>
        </p:spPr>
        <p:txBody>
          <a:bodyPr>
            <a:normAutofit fontScale="92500" lnSpcReduction="20000"/>
          </a:bodyPr>
          <a:lstStyle/>
          <a:p>
            <a:pPr>
              <a:lnSpc>
                <a:spcPct val="90000"/>
              </a:lnSpc>
            </a:pPr>
            <a:r>
              <a:rPr lang="en-US" dirty="0">
                <a:latin typeface="Arial" charset="0"/>
              </a:rPr>
              <a:t>Link points</a:t>
            </a:r>
          </a:p>
          <a:p>
            <a:pPr>
              <a:lnSpc>
                <a:spcPct val="90000"/>
              </a:lnSpc>
            </a:pPr>
            <a:r>
              <a:rPr lang="en-US" dirty="0">
                <a:latin typeface="Arial" charset="0"/>
              </a:rPr>
              <a:t>Indicator words for claims</a:t>
            </a:r>
          </a:p>
          <a:p>
            <a:pPr lvl="1">
              <a:lnSpc>
                <a:spcPct val="90000"/>
              </a:lnSpc>
            </a:pPr>
            <a:r>
              <a:rPr lang="en-US" sz="2400" i="1" dirty="0">
                <a:solidFill>
                  <a:srgbClr val="FF0000"/>
                </a:solidFill>
                <a:latin typeface="Arial" charset="0"/>
              </a:rPr>
              <a:t>Therefore, thus, hence, so, as a result</a:t>
            </a:r>
          </a:p>
          <a:p>
            <a:pPr>
              <a:lnSpc>
                <a:spcPct val="90000"/>
              </a:lnSpc>
            </a:pPr>
            <a:r>
              <a:rPr lang="en-US" dirty="0">
                <a:latin typeface="Arial" charset="0"/>
              </a:rPr>
              <a:t>Indicator words for reasons</a:t>
            </a:r>
          </a:p>
          <a:p>
            <a:pPr lvl="1">
              <a:lnSpc>
                <a:spcPct val="90000"/>
              </a:lnSpc>
            </a:pPr>
            <a:r>
              <a:rPr lang="en-US" sz="2400" i="1" dirty="0">
                <a:solidFill>
                  <a:srgbClr val="FF0000"/>
                </a:solidFill>
                <a:latin typeface="Arial" charset="0"/>
              </a:rPr>
              <a:t>Because, since, on account of, for, in view of, for the reason that</a:t>
            </a:r>
          </a:p>
          <a:p>
            <a:pPr>
              <a:lnSpc>
                <a:spcPct val="90000"/>
              </a:lnSpc>
            </a:pPr>
            <a:r>
              <a:rPr lang="en-US" dirty="0">
                <a:latin typeface="Arial" charset="0"/>
                <a:cs typeface="Arial" charset="0"/>
              </a:rPr>
              <a:t>Indicator words additive/adversative</a:t>
            </a:r>
          </a:p>
          <a:p>
            <a:pPr lvl="1">
              <a:lnSpc>
                <a:spcPct val="90000"/>
              </a:lnSpc>
            </a:pPr>
            <a:r>
              <a:rPr lang="en-IE" sz="2400" i="1" dirty="0">
                <a:solidFill>
                  <a:srgbClr val="FF0000"/>
                </a:solidFill>
                <a:latin typeface="Arial" charset="0"/>
                <a:cs typeface="Arial" charset="0"/>
              </a:rPr>
              <a:t>Finally, in addition, similarly</a:t>
            </a:r>
          </a:p>
          <a:p>
            <a:pPr lvl="1">
              <a:lnSpc>
                <a:spcPct val="90000"/>
              </a:lnSpc>
            </a:pPr>
            <a:r>
              <a:rPr lang="en-IE" sz="2400" i="1" dirty="0">
                <a:solidFill>
                  <a:srgbClr val="FF0000"/>
                </a:solidFill>
                <a:latin typeface="Arial" charset="0"/>
                <a:cs typeface="Arial" charset="0"/>
              </a:rPr>
              <a:t>On the other hand, however, although, while</a:t>
            </a:r>
          </a:p>
          <a:p>
            <a:pPr>
              <a:lnSpc>
                <a:spcPct val="90000"/>
              </a:lnSpc>
            </a:pPr>
            <a:r>
              <a:rPr lang="en-IE" dirty="0">
                <a:latin typeface="Arial" charset="0"/>
                <a:cs typeface="Arial" charset="0"/>
              </a:rPr>
              <a:t>Write in the third person </a:t>
            </a:r>
          </a:p>
          <a:p>
            <a:pPr lvl="1">
              <a:lnSpc>
                <a:spcPct val="90000"/>
              </a:lnSpc>
            </a:pPr>
            <a:r>
              <a:rPr lang="en-IE" dirty="0">
                <a:latin typeface="Arial" charset="0"/>
                <a:cs typeface="Arial" charset="0"/>
              </a:rPr>
              <a:t>(We, Our)</a:t>
            </a:r>
          </a:p>
          <a:p>
            <a:pPr lvl="1">
              <a:lnSpc>
                <a:spcPct val="90000"/>
              </a:lnSpc>
            </a:pPr>
            <a:endParaRPr lang="en-IE" dirty="0">
              <a:latin typeface="Arial" charset="0"/>
              <a:cs typeface="Arial" charset="0"/>
            </a:endParaRPr>
          </a:p>
          <a:p>
            <a:pPr lvl="1">
              <a:lnSpc>
                <a:spcPct val="90000"/>
              </a:lnSpc>
            </a:pPr>
            <a:r>
              <a:rPr lang="en-IE" dirty="0">
                <a:solidFill>
                  <a:srgbClr val="FF0000"/>
                </a:solidFill>
                <a:latin typeface="Arial" charset="0"/>
                <a:cs typeface="Arial" charset="0"/>
              </a:rPr>
              <a:t>www.phrasebank.manchester.ac.uk</a:t>
            </a:r>
          </a:p>
          <a:p>
            <a:pPr lvl="1">
              <a:lnSpc>
                <a:spcPct val="90000"/>
              </a:lnSpc>
            </a:pPr>
            <a:r>
              <a:rPr lang="en-US" dirty="0"/>
              <a:t>http://www.smart-words.org/linking-words/transition-words.html</a:t>
            </a:r>
            <a:endParaRPr lang="en-US" dirty="0">
              <a:latin typeface="Arial" charset="0"/>
              <a:cs typeface="Arial" charset="0"/>
            </a:endParaRPr>
          </a:p>
          <a:p>
            <a:pPr lvl="1">
              <a:lnSpc>
                <a:spcPct val="90000"/>
              </a:lnSpc>
              <a:buFontTx/>
              <a:buNone/>
            </a:pPr>
            <a:endParaRPr lang="en-US" dirty="0">
              <a:latin typeface="Arial" charset="0"/>
            </a:endParaRPr>
          </a:p>
          <a:p>
            <a:pPr>
              <a:lnSpc>
                <a:spcPct val="90000"/>
              </a:lnSpc>
            </a:pPr>
            <a:endParaRPr lang="en-US" dirty="0">
              <a:latin typeface="Arial" charset="0"/>
            </a:endParaRPr>
          </a:p>
          <a:p>
            <a:pPr lvl="1">
              <a:lnSpc>
                <a:spcPct val="90000"/>
              </a:lnSpc>
            </a:pPr>
            <a:endParaRPr lang="en-US" dirty="0">
              <a:latin typeface="Arial" charset="0"/>
            </a:endParaRPr>
          </a:p>
          <a:p>
            <a:pPr>
              <a:lnSpc>
                <a:spcPct val="90000"/>
              </a:lnSpc>
            </a:pPr>
            <a:endParaRPr lang="en-US" dirty="0">
              <a:latin typeface="Arial" charset="0"/>
            </a:endParaRPr>
          </a:p>
        </p:txBody>
      </p:sp>
    </p:spTree>
    <p:extLst>
      <p:ext uri="{BB962C8B-B14F-4D97-AF65-F5344CB8AC3E}">
        <p14:creationId xmlns:p14="http://schemas.microsoft.com/office/powerpoint/2010/main" val="2678901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8600" y="228600"/>
            <a:ext cx="8229600" cy="563563"/>
          </a:xfrm>
        </p:spPr>
        <p:txBody>
          <a:bodyPr>
            <a:normAutofit fontScale="90000"/>
          </a:bodyPr>
          <a:lstStyle/>
          <a:p>
            <a:pPr>
              <a:defRPr/>
            </a:pPr>
            <a:br>
              <a:rPr lang="en-GB" dirty="0"/>
            </a:br>
            <a:r>
              <a:rPr lang="en-US" sz="2800" b="1" dirty="0"/>
              <a:t>Transition Words and Phrases</a:t>
            </a:r>
            <a:br>
              <a:rPr lang="en-US" sz="2800" b="1" dirty="0"/>
            </a:br>
            <a:br>
              <a:rPr lang="en-GB" sz="3200" b="1" dirty="0"/>
            </a:br>
            <a:endParaRPr lang="en-GB" sz="3200" b="1" dirty="0"/>
          </a:p>
        </p:txBody>
      </p:sp>
      <p:sp>
        <p:nvSpPr>
          <p:cNvPr id="21507" name="Content Placeholder 2"/>
          <p:cNvSpPr>
            <a:spLocks noGrp="1"/>
          </p:cNvSpPr>
          <p:nvPr>
            <p:ph idx="1"/>
          </p:nvPr>
        </p:nvSpPr>
        <p:spPr>
          <a:xfrm>
            <a:off x="228600" y="1600200"/>
            <a:ext cx="8610600" cy="4648200"/>
          </a:xfrm>
        </p:spPr>
        <p:txBody>
          <a:bodyPr/>
          <a:lstStyle/>
          <a:p>
            <a:pPr eaLnBrk="1" hangingPunct="1"/>
            <a:r>
              <a:rPr lang="en-GB" dirty="0"/>
              <a:t>use a variety of verbs. </a:t>
            </a:r>
          </a:p>
          <a:p>
            <a:pPr lvl="1" eaLnBrk="1" hangingPunct="1"/>
            <a:r>
              <a:rPr lang="en-GB" dirty="0"/>
              <a:t>It is poor writing to use the same verbs all the time</a:t>
            </a:r>
          </a:p>
          <a:p>
            <a:pPr eaLnBrk="1" hangingPunct="1"/>
            <a:endParaRPr lang="en-GB" dirty="0"/>
          </a:p>
          <a:p>
            <a:r>
              <a:rPr lang="en-US" dirty="0">
                <a:hlinkClick r:id="rId2"/>
              </a:rPr>
              <a:t>Academic </a:t>
            </a:r>
            <a:r>
              <a:rPr lang="en-US" dirty="0" err="1">
                <a:hlinkClick r:id="rId2"/>
              </a:rPr>
              <a:t>phrasebank</a:t>
            </a:r>
            <a:endParaRPr lang="en-US" dirty="0">
              <a:hlinkClick r:id="rId2"/>
            </a:endParaRPr>
          </a:p>
          <a:p>
            <a:r>
              <a:rPr lang="en-US" dirty="0">
                <a:hlinkClick r:id="rId2"/>
              </a:rPr>
              <a:t>http://www.phrasebank.manchester.ac.uk/</a:t>
            </a:r>
            <a:endParaRPr lang="en-GB" dirty="0"/>
          </a:p>
          <a:p>
            <a:pPr eaLnBrk="1" hangingPunct="1"/>
            <a:endParaRPr lang="en-GB" dirty="0"/>
          </a:p>
          <a:p>
            <a:pPr eaLnBrk="1" hangingPunct="1"/>
            <a:endParaRPr lang="en-GB" dirty="0"/>
          </a:p>
        </p:txBody>
      </p:sp>
    </p:spTree>
    <p:extLst>
      <p:ext uri="{BB962C8B-B14F-4D97-AF65-F5344CB8AC3E}">
        <p14:creationId xmlns:p14="http://schemas.microsoft.com/office/powerpoint/2010/main" val="2614686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l="17500" t="28125" r="20000" b="39063"/>
          <a:stretch>
            <a:fillRect/>
          </a:stretch>
        </p:blipFill>
        <p:spPr bwMode="auto">
          <a:xfrm>
            <a:off x="609600" y="304800"/>
            <a:ext cx="7620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l="17500" t="16406" r="20000" b="50781"/>
          <a:stretch>
            <a:fillRect/>
          </a:stretch>
        </p:blipFill>
        <p:spPr bwMode="auto">
          <a:xfrm>
            <a:off x="609600" y="3429000"/>
            <a:ext cx="7620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6055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147C1-EF1D-4B46-AA32-4C3EF359DACF}"/>
              </a:ext>
            </a:extLst>
          </p:cNvPr>
          <p:cNvSpPr>
            <a:spLocks noGrp="1"/>
          </p:cNvSpPr>
          <p:nvPr>
            <p:ph type="title"/>
          </p:nvPr>
        </p:nvSpPr>
        <p:spPr/>
        <p:txBody>
          <a:bodyPr/>
          <a:lstStyle/>
          <a:p>
            <a:r>
              <a:rPr lang="en-US" dirty="0"/>
              <a:t>Learning outcomes</a:t>
            </a:r>
            <a:endParaRPr lang="en-TZ" dirty="0"/>
          </a:p>
        </p:txBody>
      </p:sp>
      <p:sp>
        <p:nvSpPr>
          <p:cNvPr id="3" name="Content Placeholder 2">
            <a:extLst>
              <a:ext uri="{FF2B5EF4-FFF2-40B4-BE49-F238E27FC236}">
                <a16:creationId xmlns:a16="http://schemas.microsoft.com/office/drawing/2014/main" id="{FE60050A-30FB-4930-97A8-D3441170CC64}"/>
              </a:ext>
            </a:extLst>
          </p:cNvPr>
          <p:cNvSpPr>
            <a:spLocks noGrp="1"/>
          </p:cNvSpPr>
          <p:nvPr>
            <p:ph idx="1"/>
          </p:nvPr>
        </p:nvSpPr>
        <p:spPr/>
        <p:txBody>
          <a:bodyPr/>
          <a:lstStyle/>
          <a:p>
            <a:r>
              <a:rPr lang="en-US" dirty="0"/>
              <a:t>Become aware of </a:t>
            </a:r>
            <a:r>
              <a:rPr lang="en-US" b="1" dirty="0"/>
              <a:t>good writing style </a:t>
            </a:r>
            <a:r>
              <a:rPr lang="en-US" dirty="0"/>
              <a:t>and how it can increase comprehension; </a:t>
            </a:r>
          </a:p>
          <a:p>
            <a:r>
              <a:rPr lang="en-US" dirty="0"/>
              <a:t>Differentiate between the elements of </a:t>
            </a:r>
            <a:r>
              <a:rPr lang="en-US" b="1" dirty="0"/>
              <a:t>good and poor style </a:t>
            </a:r>
            <a:r>
              <a:rPr lang="en-US" dirty="0"/>
              <a:t>in writing research papers; </a:t>
            </a:r>
          </a:p>
          <a:p>
            <a:r>
              <a:rPr lang="en-US" dirty="0"/>
              <a:t>Correct the style and English of a paper to enhance readability.</a:t>
            </a:r>
            <a:endParaRPr lang="en-TZ" dirty="0"/>
          </a:p>
        </p:txBody>
      </p:sp>
    </p:spTree>
    <p:extLst>
      <p:ext uri="{BB962C8B-B14F-4D97-AF65-F5344CB8AC3E}">
        <p14:creationId xmlns:p14="http://schemas.microsoft.com/office/powerpoint/2010/main" val="6276104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7748" y="1727755"/>
            <a:ext cx="6417300" cy="1477328"/>
          </a:xfrm>
          <a:prstGeom prst="rect">
            <a:avLst/>
          </a:prstGeom>
        </p:spPr>
        <p:txBody>
          <a:bodyPr wrap="square">
            <a:spAutoFit/>
          </a:bodyPr>
          <a:lstStyle/>
          <a:p>
            <a:r>
              <a:rPr lang="en-US" sz="4500" dirty="0"/>
              <a:t>use simple and direct language</a:t>
            </a:r>
          </a:p>
        </p:txBody>
      </p:sp>
      <p:sp>
        <p:nvSpPr>
          <p:cNvPr id="4" name="TextBox 3"/>
          <p:cNvSpPr txBox="1"/>
          <p:nvPr/>
        </p:nvSpPr>
        <p:spPr>
          <a:xfrm>
            <a:off x="1920470" y="3491346"/>
            <a:ext cx="4601094" cy="830997"/>
          </a:xfrm>
          <a:prstGeom prst="rect">
            <a:avLst/>
          </a:prstGeom>
          <a:noFill/>
        </p:spPr>
        <p:txBody>
          <a:bodyPr wrap="square" rtlCol="0">
            <a:spAutoFit/>
          </a:bodyPr>
          <a:lstStyle/>
          <a:p>
            <a:r>
              <a:rPr lang="en-US" sz="2400" dirty="0">
                <a:solidFill>
                  <a:schemeClr val="accent5">
                    <a:lumMod val="75000"/>
                  </a:schemeClr>
                </a:solidFill>
              </a:rPr>
              <a:t>Always choose the simplest way of saying something</a:t>
            </a:r>
          </a:p>
        </p:txBody>
      </p:sp>
    </p:spTree>
    <p:extLst>
      <p:ext uri="{BB962C8B-B14F-4D97-AF65-F5344CB8AC3E}">
        <p14:creationId xmlns:p14="http://schemas.microsoft.com/office/powerpoint/2010/main" val="3349841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408" y="1413430"/>
            <a:ext cx="7684078" cy="4524315"/>
          </a:xfrm>
          <a:prstGeom prst="rect">
            <a:avLst/>
          </a:prstGeom>
        </p:spPr>
        <p:txBody>
          <a:bodyPr wrap="square">
            <a:spAutoFit/>
          </a:bodyPr>
          <a:lstStyle/>
          <a:p>
            <a:r>
              <a:rPr lang="en-US" sz="3600" i="1" dirty="0">
                <a:solidFill>
                  <a:schemeClr val="tx2">
                    <a:lumMod val="75000"/>
                  </a:schemeClr>
                </a:solidFill>
              </a:rPr>
              <a:t>The efficacy of the soil restorative agent </a:t>
            </a:r>
            <a:r>
              <a:rPr lang="en-US" sz="3600" i="1" dirty="0" err="1">
                <a:solidFill>
                  <a:schemeClr val="tx2">
                    <a:lumMod val="75000"/>
                  </a:schemeClr>
                </a:solidFill>
              </a:rPr>
              <a:t>utilised</a:t>
            </a:r>
            <a:r>
              <a:rPr lang="en-US" sz="3600" i="1" dirty="0">
                <a:solidFill>
                  <a:schemeClr val="tx2">
                    <a:lumMod val="75000"/>
                  </a:schemeClr>
                </a:solidFill>
              </a:rPr>
              <a:t> was undeniable. </a:t>
            </a:r>
          </a:p>
          <a:p>
            <a:endParaRPr lang="en-US" sz="3600" dirty="0"/>
          </a:p>
          <a:p>
            <a:r>
              <a:rPr lang="en-US" sz="3600" i="1" dirty="0">
                <a:solidFill>
                  <a:schemeClr val="accent3">
                    <a:lumMod val="50000"/>
                  </a:schemeClr>
                </a:solidFill>
              </a:rPr>
              <a:t>The </a:t>
            </a:r>
            <a:r>
              <a:rPr lang="en-US" sz="3600" i="1" dirty="0" err="1">
                <a:solidFill>
                  <a:schemeClr val="accent3">
                    <a:lumMod val="50000"/>
                  </a:schemeClr>
                </a:solidFill>
              </a:rPr>
              <a:t>fertiliser</a:t>
            </a:r>
            <a:r>
              <a:rPr lang="en-US" sz="3600" i="1" dirty="0">
                <a:solidFill>
                  <a:schemeClr val="accent3">
                    <a:lumMod val="50000"/>
                  </a:schemeClr>
                </a:solidFill>
              </a:rPr>
              <a:t> we used was effective</a:t>
            </a:r>
          </a:p>
          <a:p>
            <a:endParaRPr lang="en-US" sz="3600" dirty="0"/>
          </a:p>
          <a:p>
            <a:endParaRPr lang="en-US" sz="3600" dirty="0"/>
          </a:p>
          <a:p>
            <a:r>
              <a:rPr lang="en-US" sz="3600" dirty="0">
                <a:solidFill>
                  <a:srgbClr val="C00000"/>
                </a:solidFill>
              </a:rPr>
              <a:t>Use simple verbs</a:t>
            </a:r>
          </a:p>
          <a:p>
            <a:endParaRPr lang="en-US" sz="3600" dirty="0"/>
          </a:p>
        </p:txBody>
      </p:sp>
    </p:spTree>
    <p:extLst>
      <p:ext uri="{BB962C8B-B14F-4D97-AF65-F5344CB8AC3E}">
        <p14:creationId xmlns:p14="http://schemas.microsoft.com/office/powerpoint/2010/main" val="268587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2408" y="1413430"/>
            <a:ext cx="7684078" cy="3416320"/>
          </a:xfrm>
          <a:prstGeom prst="rect">
            <a:avLst/>
          </a:prstGeom>
        </p:spPr>
        <p:txBody>
          <a:bodyPr wrap="square">
            <a:spAutoFit/>
          </a:bodyPr>
          <a:lstStyle/>
          <a:p>
            <a:r>
              <a:rPr lang="en-US" sz="3600" dirty="0"/>
              <a:t>The total was not unimpressive. </a:t>
            </a:r>
          </a:p>
          <a:p>
            <a:endParaRPr lang="en-US" sz="3600" dirty="0"/>
          </a:p>
          <a:p>
            <a:endParaRPr lang="en-US" sz="3600" dirty="0"/>
          </a:p>
          <a:p>
            <a:r>
              <a:rPr lang="en-US" sz="3600" i="1" dirty="0">
                <a:solidFill>
                  <a:schemeClr val="accent3">
                    <a:lumMod val="50000"/>
                  </a:schemeClr>
                </a:solidFill>
              </a:rPr>
              <a:t>(It was impressive.)</a:t>
            </a:r>
          </a:p>
          <a:p>
            <a:endParaRPr lang="en-US" sz="3600" dirty="0"/>
          </a:p>
          <a:p>
            <a:r>
              <a:rPr lang="en-US" sz="3600" dirty="0">
                <a:solidFill>
                  <a:srgbClr val="FF0000"/>
                </a:solidFill>
              </a:rPr>
              <a:t>Avoid double negatives</a:t>
            </a:r>
          </a:p>
        </p:txBody>
      </p:sp>
    </p:spTree>
    <p:extLst>
      <p:ext uri="{BB962C8B-B14F-4D97-AF65-F5344CB8AC3E}">
        <p14:creationId xmlns:p14="http://schemas.microsoft.com/office/powerpoint/2010/main" val="2752896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FB6F-ADED-460E-9B18-C0963CED5852}"/>
              </a:ext>
            </a:extLst>
          </p:cNvPr>
          <p:cNvSpPr>
            <a:spLocks noGrp="1"/>
          </p:cNvSpPr>
          <p:nvPr>
            <p:ph type="title"/>
          </p:nvPr>
        </p:nvSpPr>
        <p:spPr/>
        <p:txBody>
          <a:bodyPr/>
          <a:lstStyle/>
          <a:p>
            <a:r>
              <a:rPr lang="en-US" dirty="0"/>
              <a:t>Nouns from verbs</a:t>
            </a:r>
            <a:endParaRPr lang="en-TZ" dirty="0"/>
          </a:p>
        </p:txBody>
      </p:sp>
      <p:sp>
        <p:nvSpPr>
          <p:cNvPr id="3" name="Content Placeholder 2">
            <a:extLst>
              <a:ext uri="{FF2B5EF4-FFF2-40B4-BE49-F238E27FC236}">
                <a16:creationId xmlns:a16="http://schemas.microsoft.com/office/drawing/2014/main" id="{DCBDB145-EA41-444B-918E-D2DA4B98E43A}"/>
              </a:ext>
            </a:extLst>
          </p:cNvPr>
          <p:cNvSpPr>
            <a:spLocks noGrp="1"/>
          </p:cNvSpPr>
          <p:nvPr>
            <p:ph idx="1"/>
          </p:nvPr>
        </p:nvSpPr>
        <p:spPr/>
        <p:txBody>
          <a:bodyPr/>
          <a:lstStyle/>
          <a:p>
            <a:r>
              <a:rPr lang="en-US" dirty="0"/>
              <a:t>“Measurements were carried out on the variation”, </a:t>
            </a:r>
          </a:p>
          <a:p>
            <a:endParaRPr lang="en-US" dirty="0"/>
          </a:p>
          <a:p>
            <a:r>
              <a:rPr lang="en-US" i="1" dirty="0">
                <a:solidFill>
                  <a:srgbClr val="FF0000"/>
                </a:solidFill>
              </a:rPr>
              <a:t>“The variation was measured.”</a:t>
            </a:r>
          </a:p>
          <a:p>
            <a:endParaRPr lang="en-US" dirty="0">
              <a:solidFill>
                <a:srgbClr val="FF0000"/>
              </a:solidFill>
            </a:endParaRPr>
          </a:p>
          <a:p>
            <a:r>
              <a:rPr lang="en-US" dirty="0">
                <a:solidFill>
                  <a:srgbClr val="FF0000"/>
                </a:solidFill>
              </a:rPr>
              <a:t>Avoid abstract nouns</a:t>
            </a:r>
            <a:endParaRPr lang="en-TZ" dirty="0">
              <a:solidFill>
                <a:srgbClr val="FF0000"/>
              </a:solidFill>
            </a:endParaRPr>
          </a:p>
        </p:txBody>
      </p:sp>
    </p:spTree>
    <p:extLst>
      <p:ext uri="{BB962C8B-B14F-4D97-AF65-F5344CB8AC3E}">
        <p14:creationId xmlns:p14="http://schemas.microsoft.com/office/powerpoint/2010/main" val="345749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FB6F-ADED-460E-9B18-C0963CED5852}"/>
              </a:ext>
            </a:extLst>
          </p:cNvPr>
          <p:cNvSpPr>
            <a:spLocks noGrp="1"/>
          </p:cNvSpPr>
          <p:nvPr>
            <p:ph type="title"/>
          </p:nvPr>
        </p:nvSpPr>
        <p:spPr/>
        <p:txBody>
          <a:bodyPr/>
          <a:lstStyle/>
          <a:p>
            <a:r>
              <a:rPr lang="en-US" dirty="0"/>
              <a:t>Noun clusters</a:t>
            </a:r>
            <a:endParaRPr lang="en-TZ" dirty="0"/>
          </a:p>
        </p:txBody>
      </p:sp>
      <p:sp>
        <p:nvSpPr>
          <p:cNvPr id="3" name="Content Placeholder 2">
            <a:extLst>
              <a:ext uri="{FF2B5EF4-FFF2-40B4-BE49-F238E27FC236}">
                <a16:creationId xmlns:a16="http://schemas.microsoft.com/office/drawing/2014/main" id="{DCBDB145-EA41-444B-918E-D2DA4B98E43A}"/>
              </a:ext>
            </a:extLst>
          </p:cNvPr>
          <p:cNvSpPr>
            <a:spLocks noGrp="1"/>
          </p:cNvSpPr>
          <p:nvPr>
            <p:ph idx="1"/>
          </p:nvPr>
        </p:nvSpPr>
        <p:spPr/>
        <p:txBody>
          <a:bodyPr/>
          <a:lstStyle/>
          <a:p>
            <a:r>
              <a:rPr lang="en-US" dirty="0"/>
              <a:t>“Research results dissemination improvement methods”, </a:t>
            </a:r>
          </a:p>
          <a:p>
            <a:endParaRPr lang="en-US" dirty="0"/>
          </a:p>
          <a:p>
            <a:r>
              <a:rPr lang="en-US" i="1" dirty="0">
                <a:solidFill>
                  <a:srgbClr val="FF0000"/>
                </a:solidFill>
              </a:rPr>
              <a:t>“Methods of improving the dissemination of the research results”</a:t>
            </a:r>
          </a:p>
          <a:p>
            <a:endParaRPr lang="en-US" dirty="0">
              <a:solidFill>
                <a:srgbClr val="FF0000"/>
              </a:solidFill>
            </a:endParaRPr>
          </a:p>
          <a:p>
            <a:r>
              <a:rPr lang="en-US" dirty="0">
                <a:solidFill>
                  <a:srgbClr val="FF0000"/>
                </a:solidFill>
              </a:rPr>
              <a:t>Avoid noun clusters</a:t>
            </a:r>
            <a:endParaRPr lang="en-TZ" dirty="0">
              <a:solidFill>
                <a:srgbClr val="FF0000"/>
              </a:solidFill>
            </a:endParaRPr>
          </a:p>
        </p:txBody>
      </p:sp>
    </p:spTree>
    <p:extLst>
      <p:ext uri="{BB962C8B-B14F-4D97-AF65-F5344CB8AC3E}">
        <p14:creationId xmlns:p14="http://schemas.microsoft.com/office/powerpoint/2010/main" val="115815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FB6F-ADED-460E-9B18-C0963CED5852}"/>
              </a:ext>
            </a:extLst>
          </p:cNvPr>
          <p:cNvSpPr>
            <a:spLocks noGrp="1"/>
          </p:cNvSpPr>
          <p:nvPr>
            <p:ph type="title"/>
          </p:nvPr>
        </p:nvSpPr>
        <p:spPr/>
        <p:txBody>
          <a:bodyPr/>
          <a:lstStyle/>
          <a:p>
            <a:r>
              <a:rPr lang="en-US" dirty="0"/>
              <a:t>Jargon</a:t>
            </a:r>
            <a:endParaRPr lang="en-TZ" dirty="0"/>
          </a:p>
        </p:txBody>
      </p:sp>
      <p:sp>
        <p:nvSpPr>
          <p:cNvPr id="3" name="Content Placeholder 2">
            <a:extLst>
              <a:ext uri="{FF2B5EF4-FFF2-40B4-BE49-F238E27FC236}">
                <a16:creationId xmlns:a16="http://schemas.microsoft.com/office/drawing/2014/main" id="{DCBDB145-EA41-444B-918E-D2DA4B98E43A}"/>
              </a:ext>
            </a:extLst>
          </p:cNvPr>
          <p:cNvSpPr>
            <a:spLocks noGrp="1"/>
          </p:cNvSpPr>
          <p:nvPr>
            <p:ph idx="1"/>
          </p:nvPr>
        </p:nvSpPr>
        <p:spPr/>
        <p:txBody>
          <a:bodyPr/>
          <a:lstStyle/>
          <a:p>
            <a:r>
              <a:rPr lang="en-US" dirty="0"/>
              <a:t>jargon is “a mode of speech familiar only to a group or profession”</a:t>
            </a:r>
          </a:p>
          <a:p>
            <a:endParaRPr lang="en-US" dirty="0">
              <a:solidFill>
                <a:srgbClr val="FF0000"/>
              </a:solidFill>
            </a:endParaRPr>
          </a:p>
          <a:p>
            <a:r>
              <a:rPr lang="en-US" dirty="0" err="1">
                <a:solidFill>
                  <a:schemeClr val="tx2"/>
                </a:solidFill>
              </a:rPr>
              <a:t>Suakoko</a:t>
            </a:r>
            <a:r>
              <a:rPr lang="en-US" dirty="0">
                <a:solidFill>
                  <a:schemeClr val="tx2"/>
                </a:solidFill>
              </a:rPr>
              <a:t> 8 rice yields less than other lowland varieties. </a:t>
            </a:r>
          </a:p>
          <a:p>
            <a:r>
              <a:rPr lang="en-US" dirty="0"/>
              <a:t>But: </a:t>
            </a:r>
          </a:p>
          <a:p>
            <a:r>
              <a:rPr lang="en-US" dirty="0" err="1">
                <a:solidFill>
                  <a:srgbClr val="FF0000"/>
                </a:solidFill>
              </a:rPr>
              <a:t>Suakoko</a:t>
            </a:r>
            <a:r>
              <a:rPr lang="en-US" dirty="0">
                <a:solidFill>
                  <a:srgbClr val="FF0000"/>
                </a:solidFill>
              </a:rPr>
              <a:t> 8, a lowland variety of rice, yields less than other varieties</a:t>
            </a:r>
            <a:r>
              <a:rPr lang="en-US" dirty="0"/>
              <a:t>.</a:t>
            </a:r>
            <a:endParaRPr lang="en-TZ" dirty="0">
              <a:solidFill>
                <a:srgbClr val="FF0000"/>
              </a:solidFill>
            </a:endParaRPr>
          </a:p>
        </p:txBody>
      </p:sp>
    </p:spTree>
    <p:extLst>
      <p:ext uri="{BB962C8B-B14F-4D97-AF65-F5344CB8AC3E}">
        <p14:creationId xmlns:p14="http://schemas.microsoft.com/office/powerpoint/2010/main" val="303990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8644" y="1727755"/>
            <a:ext cx="7836694" cy="784830"/>
          </a:xfrm>
          <a:prstGeom prst="rect">
            <a:avLst/>
          </a:prstGeom>
        </p:spPr>
        <p:txBody>
          <a:bodyPr wrap="square">
            <a:spAutoFit/>
          </a:bodyPr>
          <a:lstStyle/>
          <a:p>
            <a:r>
              <a:rPr lang="en-US" sz="4500" dirty="0"/>
              <a:t>be aware of sentence structure</a:t>
            </a:r>
          </a:p>
        </p:txBody>
      </p:sp>
      <p:sp>
        <p:nvSpPr>
          <p:cNvPr id="4" name="TextBox 3"/>
          <p:cNvSpPr txBox="1"/>
          <p:nvPr/>
        </p:nvSpPr>
        <p:spPr>
          <a:xfrm>
            <a:off x="1472912" y="3288723"/>
            <a:ext cx="5720195" cy="1107996"/>
          </a:xfrm>
          <a:prstGeom prst="rect">
            <a:avLst/>
          </a:prstGeom>
          <a:noFill/>
        </p:spPr>
        <p:txBody>
          <a:bodyPr wrap="square" rtlCol="0">
            <a:spAutoFit/>
          </a:bodyPr>
          <a:lstStyle/>
          <a:p>
            <a:r>
              <a:rPr lang="en-US" sz="3300" dirty="0">
                <a:solidFill>
                  <a:srgbClr val="002060"/>
                </a:solidFill>
              </a:rPr>
              <a:t>Avoid long sentences (more than two typewritten lines)</a:t>
            </a:r>
          </a:p>
        </p:txBody>
      </p:sp>
    </p:spTree>
    <p:extLst>
      <p:ext uri="{BB962C8B-B14F-4D97-AF65-F5344CB8AC3E}">
        <p14:creationId xmlns:p14="http://schemas.microsoft.com/office/powerpoint/2010/main" val="2660058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990600" y="457200"/>
            <a:ext cx="7772400" cy="955675"/>
          </a:xfrm>
        </p:spPr>
        <p:txBody>
          <a:bodyPr/>
          <a:lstStyle/>
          <a:p>
            <a:r>
              <a:rPr lang="en-IE">
                <a:latin typeface="Arial" pitchFamily="34" charset="0"/>
                <a:cs typeface="Arial" pitchFamily="34" charset="0"/>
              </a:rPr>
              <a:t>Cohesion &amp; Flow </a:t>
            </a:r>
          </a:p>
        </p:txBody>
      </p:sp>
      <p:sp>
        <p:nvSpPr>
          <p:cNvPr id="68611" name="Content Placeholder 2"/>
          <p:cNvSpPr>
            <a:spLocks noGrp="1"/>
          </p:cNvSpPr>
          <p:nvPr>
            <p:ph idx="1"/>
          </p:nvPr>
        </p:nvSpPr>
        <p:spPr>
          <a:xfrm>
            <a:off x="990600" y="1628775"/>
            <a:ext cx="7772400" cy="4314825"/>
          </a:xfrm>
        </p:spPr>
        <p:txBody>
          <a:bodyPr>
            <a:noAutofit/>
          </a:bodyPr>
          <a:lstStyle/>
          <a:p>
            <a:r>
              <a:rPr lang="en-IE" sz="2800" b="1" dirty="0">
                <a:latin typeface="Arial" pitchFamily="34" charset="0"/>
                <a:cs typeface="Arial" pitchFamily="34" charset="0"/>
              </a:rPr>
              <a:t>Parallelism</a:t>
            </a:r>
            <a:r>
              <a:rPr lang="en-IE" sz="2800" dirty="0">
                <a:latin typeface="Arial" pitchFamily="34" charset="0"/>
                <a:cs typeface="Arial" pitchFamily="34" charset="0"/>
              </a:rPr>
              <a:t> – similar sentence patterns</a:t>
            </a:r>
          </a:p>
          <a:p>
            <a:pPr>
              <a:buFont typeface="Monotype Sorts" pitchFamily="2" charset="2"/>
              <a:buNone/>
            </a:pPr>
            <a:r>
              <a:rPr lang="en-IE" sz="2800" dirty="0">
                <a:latin typeface="Arial" pitchFamily="34" charset="0"/>
                <a:cs typeface="Arial" pitchFamily="34" charset="0"/>
              </a:rPr>
              <a:t>   “One explanation for increasing rates of anorexia is...</a:t>
            </a:r>
          </a:p>
          <a:p>
            <a:pPr>
              <a:buFont typeface="Monotype Sorts" pitchFamily="2" charset="2"/>
              <a:buNone/>
            </a:pPr>
            <a:r>
              <a:rPr lang="en-IE" sz="2800" dirty="0">
                <a:latin typeface="Arial" pitchFamily="34" charset="0"/>
                <a:cs typeface="Arial" pitchFamily="34" charset="0"/>
              </a:rPr>
              <a:t>	“Another explanation for increasing rates…</a:t>
            </a:r>
          </a:p>
          <a:p>
            <a:r>
              <a:rPr lang="en-IE" sz="2800" b="1" dirty="0">
                <a:latin typeface="Arial" pitchFamily="34" charset="0"/>
                <a:cs typeface="Arial" pitchFamily="34" charset="0"/>
              </a:rPr>
              <a:t>Repetition</a:t>
            </a:r>
            <a:r>
              <a:rPr lang="en-IE" sz="2800" dirty="0">
                <a:latin typeface="Arial" pitchFamily="34" charset="0"/>
                <a:cs typeface="Arial" pitchFamily="34" charset="0"/>
              </a:rPr>
              <a:t> of key words from sentence to next sentence</a:t>
            </a:r>
          </a:p>
          <a:p>
            <a:r>
              <a:rPr lang="en-IE" sz="2800" dirty="0">
                <a:latin typeface="Arial" pitchFamily="34" charset="0"/>
                <a:cs typeface="Arial" pitchFamily="34" charset="0"/>
              </a:rPr>
              <a:t>Given-New – </a:t>
            </a:r>
            <a:r>
              <a:rPr lang="en-IE" sz="2800" b="1" dirty="0">
                <a:latin typeface="Arial" pitchFamily="34" charset="0"/>
                <a:cs typeface="Arial" pitchFamily="34" charset="0"/>
              </a:rPr>
              <a:t>refer to previous topic </a:t>
            </a:r>
            <a:r>
              <a:rPr lang="en-IE" sz="2800" dirty="0">
                <a:latin typeface="Arial" pitchFamily="34" charset="0"/>
                <a:cs typeface="Arial" pitchFamily="34" charset="0"/>
              </a:rPr>
              <a:t>then introduce new topic</a:t>
            </a:r>
          </a:p>
          <a:p>
            <a:r>
              <a:rPr lang="en-IE" sz="2800" b="1" dirty="0">
                <a:latin typeface="Arial" pitchFamily="34" charset="0"/>
                <a:cs typeface="Arial" pitchFamily="34" charset="0"/>
              </a:rPr>
              <a:t>Prediction</a:t>
            </a:r>
            <a:r>
              <a:rPr lang="en-IE" sz="2800" dirty="0">
                <a:latin typeface="Arial" pitchFamily="34" charset="0"/>
                <a:cs typeface="Arial" pitchFamily="34" charset="0"/>
              </a:rPr>
              <a:t> – last sentence predicts next paragraph</a:t>
            </a:r>
            <a:endParaRPr lang="en-IE" sz="1400" dirty="0"/>
          </a:p>
          <a:p>
            <a:pPr>
              <a:buFont typeface="Monotype Sorts" pitchFamily="2" charset="2"/>
              <a:buNone/>
            </a:pPr>
            <a:r>
              <a:rPr lang="en-IE" sz="1400" dirty="0"/>
              <a:t>         From </a:t>
            </a:r>
            <a:r>
              <a:rPr lang="en-IE" sz="1400" dirty="0" err="1"/>
              <a:t>Center</a:t>
            </a:r>
            <a:r>
              <a:rPr lang="en-IE" sz="1400" dirty="0"/>
              <a:t> for Writing http:writing.umn.edu</a:t>
            </a:r>
          </a:p>
        </p:txBody>
      </p:sp>
    </p:spTree>
    <p:extLst>
      <p:ext uri="{BB962C8B-B14F-4D97-AF65-F5344CB8AC3E}">
        <p14:creationId xmlns:p14="http://schemas.microsoft.com/office/powerpoint/2010/main" val="2834091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 your Voice</a:t>
            </a:r>
          </a:p>
        </p:txBody>
      </p:sp>
      <p:sp>
        <p:nvSpPr>
          <p:cNvPr id="3" name="Content Placeholder 2"/>
          <p:cNvSpPr>
            <a:spLocks noGrp="1"/>
          </p:cNvSpPr>
          <p:nvPr>
            <p:ph idx="1"/>
          </p:nvPr>
        </p:nvSpPr>
        <p:spPr/>
        <p:txBody>
          <a:bodyPr>
            <a:normAutofit lnSpcReduction="10000"/>
          </a:bodyPr>
          <a:lstStyle/>
          <a:p>
            <a:r>
              <a:rPr lang="en-US" dirty="0"/>
              <a:t>The way we reveal ourselves to others when we write</a:t>
            </a:r>
          </a:p>
          <a:p>
            <a:r>
              <a:rPr lang="en-US" dirty="0"/>
              <a:t>Be </a:t>
            </a:r>
            <a:r>
              <a:rPr lang="en-US" dirty="0">
                <a:solidFill>
                  <a:schemeClr val="accent6">
                    <a:lumMod val="75000"/>
                  </a:schemeClr>
                </a:solidFill>
              </a:rPr>
              <a:t>clear, concise, accurate and backing </a:t>
            </a:r>
            <a:r>
              <a:rPr lang="en-US" dirty="0"/>
              <a:t>up what is being said with evidence, making a judgment and assessing the contribution of other writers</a:t>
            </a:r>
          </a:p>
          <a:p>
            <a:pPr lvl="1"/>
            <a:r>
              <a:rPr lang="en-US" dirty="0">
                <a:solidFill>
                  <a:schemeClr val="accent6">
                    <a:lumMod val="75000"/>
                  </a:schemeClr>
                </a:solidFill>
              </a:rPr>
              <a:t>NOT 1st person approach: I concluded that... </a:t>
            </a:r>
          </a:p>
          <a:p>
            <a:pPr lvl="1"/>
            <a:r>
              <a:rPr lang="en-US" dirty="0"/>
              <a:t>2nd person approach: You can conclude... </a:t>
            </a:r>
          </a:p>
          <a:p>
            <a:pPr lvl="1"/>
            <a:r>
              <a:rPr lang="en-US" dirty="0"/>
              <a:t>3rd person approach: The data show that...</a:t>
            </a:r>
          </a:p>
        </p:txBody>
      </p:sp>
    </p:spTree>
    <p:extLst>
      <p:ext uri="{BB962C8B-B14F-4D97-AF65-F5344CB8AC3E}">
        <p14:creationId xmlns:p14="http://schemas.microsoft.com/office/powerpoint/2010/main" val="2918332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 your Voice</a:t>
            </a:r>
          </a:p>
        </p:txBody>
      </p:sp>
      <p:sp>
        <p:nvSpPr>
          <p:cNvPr id="3" name="Content Placeholder 2"/>
          <p:cNvSpPr>
            <a:spLocks noGrp="1"/>
          </p:cNvSpPr>
          <p:nvPr>
            <p:ph idx="1"/>
          </p:nvPr>
        </p:nvSpPr>
        <p:spPr/>
        <p:txBody>
          <a:bodyPr>
            <a:noAutofit/>
          </a:bodyPr>
          <a:lstStyle/>
          <a:p>
            <a:r>
              <a:rPr lang="en-US" sz="3600" b="1" dirty="0"/>
              <a:t>Active Versus Passive Voice</a:t>
            </a:r>
          </a:p>
          <a:p>
            <a:endParaRPr lang="en-US" sz="3600" dirty="0"/>
          </a:p>
          <a:p>
            <a:r>
              <a:rPr lang="en-US" sz="3600" dirty="0"/>
              <a:t>Examples</a:t>
            </a:r>
          </a:p>
          <a:p>
            <a:pPr lvl="1"/>
            <a:r>
              <a:rPr lang="en-US" sz="3200" dirty="0">
                <a:solidFill>
                  <a:schemeClr val="accent6">
                    <a:lumMod val="75000"/>
                  </a:schemeClr>
                </a:solidFill>
              </a:rPr>
              <a:t>“</a:t>
            </a:r>
            <a:r>
              <a:rPr lang="en-US" sz="3200" b="1" dirty="0">
                <a:solidFill>
                  <a:schemeClr val="accent6">
                    <a:lumMod val="75000"/>
                  </a:schemeClr>
                </a:solidFill>
              </a:rPr>
              <a:t>The entrance exam </a:t>
            </a:r>
            <a:r>
              <a:rPr lang="en-US" sz="3200" dirty="0">
                <a:solidFill>
                  <a:schemeClr val="accent6">
                    <a:lumMod val="75000"/>
                  </a:schemeClr>
                </a:solidFill>
              </a:rPr>
              <a:t>was failed by over one-third of the applicants to the school”</a:t>
            </a:r>
          </a:p>
          <a:p>
            <a:pPr lvl="1"/>
            <a:endParaRPr lang="en-US" sz="3200" dirty="0"/>
          </a:p>
          <a:p>
            <a:pPr lvl="1"/>
            <a:r>
              <a:rPr lang="en-US" sz="3200" dirty="0">
                <a:solidFill>
                  <a:srgbClr val="00B050"/>
                </a:solidFill>
              </a:rPr>
              <a:t>“</a:t>
            </a:r>
            <a:r>
              <a:rPr lang="en-US" sz="3200" b="1" dirty="0">
                <a:solidFill>
                  <a:srgbClr val="00B050"/>
                </a:solidFill>
              </a:rPr>
              <a:t>Over one-third of the applicants </a:t>
            </a:r>
            <a:r>
              <a:rPr lang="en-US" sz="3200" dirty="0">
                <a:solidFill>
                  <a:srgbClr val="00B050"/>
                </a:solidFill>
              </a:rPr>
              <a:t>to the school failed the entrance exam”</a:t>
            </a:r>
          </a:p>
        </p:txBody>
      </p:sp>
    </p:spTree>
    <p:extLst>
      <p:ext uri="{BB962C8B-B14F-4D97-AF65-F5344CB8AC3E}">
        <p14:creationId xmlns:p14="http://schemas.microsoft.com/office/powerpoint/2010/main" val="2171356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7748" y="1727755"/>
            <a:ext cx="5902950" cy="3554819"/>
          </a:xfrm>
          <a:prstGeom prst="rect">
            <a:avLst/>
          </a:prstGeom>
        </p:spPr>
        <p:txBody>
          <a:bodyPr wrap="square">
            <a:spAutoFit/>
          </a:bodyPr>
          <a:lstStyle/>
          <a:p>
            <a:r>
              <a:rPr lang="en-US" sz="4500" dirty="0">
                <a:solidFill>
                  <a:srgbClr val="211D1E"/>
                </a:solidFill>
                <a:latin typeface="FS Lola Light"/>
              </a:rPr>
              <a:t>Worry about the </a:t>
            </a:r>
            <a:r>
              <a:rPr lang="en-US" sz="4500" dirty="0">
                <a:solidFill>
                  <a:srgbClr val="C00000"/>
                </a:solidFill>
                <a:latin typeface="FS Lola Light"/>
              </a:rPr>
              <a:t>message</a:t>
            </a:r>
            <a:r>
              <a:rPr lang="en-US" sz="4500" dirty="0">
                <a:solidFill>
                  <a:srgbClr val="211D1E"/>
                </a:solidFill>
                <a:latin typeface="FS Lola Light"/>
              </a:rPr>
              <a:t>, </a:t>
            </a:r>
          </a:p>
          <a:p>
            <a:endParaRPr lang="en-US" sz="4500" dirty="0">
              <a:solidFill>
                <a:srgbClr val="211D1E"/>
              </a:solidFill>
              <a:latin typeface="FS Lola Light"/>
            </a:endParaRPr>
          </a:p>
          <a:p>
            <a:r>
              <a:rPr lang="en-US" sz="4500" dirty="0">
                <a:solidFill>
                  <a:srgbClr val="211D1E"/>
                </a:solidFill>
                <a:latin typeface="FS Lola Light"/>
              </a:rPr>
              <a:t>and less about the </a:t>
            </a:r>
            <a:r>
              <a:rPr lang="en-US" sz="4500" dirty="0">
                <a:solidFill>
                  <a:srgbClr val="C00000"/>
                </a:solidFill>
                <a:latin typeface="FS Lola Light"/>
              </a:rPr>
              <a:t>grammar</a:t>
            </a:r>
          </a:p>
        </p:txBody>
      </p:sp>
    </p:spTree>
    <p:extLst>
      <p:ext uri="{BB962C8B-B14F-4D97-AF65-F5344CB8AC3E}">
        <p14:creationId xmlns:p14="http://schemas.microsoft.com/office/powerpoint/2010/main" val="29291522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1635A-B48C-42F6-850D-7930515D5AD6}"/>
              </a:ext>
            </a:extLst>
          </p:cNvPr>
          <p:cNvSpPr>
            <a:spLocks noGrp="1"/>
          </p:cNvSpPr>
          <p:nvPr>
            <p:ph type="title"/>
          </p:nvPr>
        </p:nvSpPr>
        <p:spPr/>
        <p:txBody>
          <a:bodyPr/>
          <a:lstStyle/>
          <a:p>
            <a:r>
              <a:rPr lang="en-US" dirty="0"/>
              <a:t>Pronoun problem</a:t>
            </a:r>
            <a:endParaRPr lang="en-TZ" dirty="0"/>
          </a:p>
        </p:txBody>
      </p:sp>
      <p:sp>
        <p:nvSpPr>
          <p:cNvPr id="3" name="Content Placeholder 2">
            <a:extLst>
              <a:ext uri="{FF2B5EF4-FFF2-40B4-BE49-F238E27FC236}">
                <a16:creationId xmlns:a16="http://schemas.microsoft.com/office/drawing/2014/main" id="{0277BFD2-AA08-40CF-BC92-32D015BFCB77}"/>
              </a:ext>
            </a:extLst>
          </p:cNvPr>
          <p:cNvSpPr>
            <a:spLocks noGrp="1"/>
          </p:cNvSpPr>
          <p:nvPr>
            <p:ph idx="1"/>
          </p:nvPr>
        </p:nvSpPr>
        <p:spPr/>
        <p:txBody>
          <a:bodyPr>
            <a:normAutofit lnSpcReduction="10000"/>
          </a:bodyPr>
          <a:lstStyle/>
          <a:p>
            <a:r>
              <a:rPr lang="en-US" dirty="0"/>
              <a:t>Using “he or she” and “his or her” is clumsy</a:t>
            </a:r>
          </a:p>
          <a:p>
            <a:endParaRPr lang="en-US" dirty="0"/>
          </a:p>
          <a:p>
            <a:r>
              <a:rPr lang="en-US" dirty="0"/>
              <a:t>Example</a:t>
            </a:r>
          </a:p>
          <a:p>
            <a:r>
              <a:rPr lang="en-US" dirty="0"/>
              <a:t>not: “Each farmer received his share.” </a:t>
            </a:r>
          </a:p>
          <a:p>
            <a:endParaRPr lang="en-US" dirty="0"/>
          </a:p>
          <a:p>
            <a:r>
              <a:rPr lang="en-US" dirty="0"/>
              <a:t>but: </a:t>
            </a:r>
          </a:p>
          <a:p>
            <a:endParaRPr lang="en-US" dirty="0"/>
          </a:p>
          <a:p>
            <a:r>
              <a:rPr lang="en-US" dirty="0"/>
              <a:t>“</a:t>
            </a:r>
            <a:r>
              <a:rPr lang="en-US" dirty="0">
                <a:solidFill>
                  <a:srgbClr val="C00000"/>
                </a:solidFill>
              </a:rPr>
              <a:t>All farmers received their share</a:t>
            </a:r>
            <a:r>
              <a:rPr lang="en-US" dirty="0"/>
              <a:t>”</a:t>
            </a:r>
            <a:endParaRPr lang="en-TZ" dirty="0"/>
          </a:p>
        </p:txBody>
      </p:sp>
    </p:spTree>
    <p:extLst>
      <p:ext uri="{BB962C8B-B14F-4D97-AF65-F5344CB8AC3E}">
        <p14:creationId xmlns:p14="http://schemas.microsoft.com/office/powerpoint/2010/main" val="3285452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1635A-B48C-42F6-850D-7930515D5AD6}"/>
              </a:ext>
            </a:extLst>
          </p:cNvPr>
          <p:cNvSpPr>
            <a:spLocks noGrp="1"/>
          </p:cNvSpPr>
          <p:nvPr>
            <p:ph type="title"/>
          </p:nvPr>
        </p:nvSpPr>
        <p:spPr/>
        <p:txBody>
          <a:bodyPr/>
          <a:lstStyle/>
          <a:p>
            <a:r>
              <a:rPr lang="en-US" dirty="0"/>
              <a:t>Pronoun problem</a:t>
            </a:r>
            <a:endParaRPr lang="en-TZ" dirty="0"/>
          </a:p>
        </p:txBody>
      </p:sp>
      <p:sp>
        <p:nvSpPr>
          <p:cNvPr id="3" name="Content Placeholder 2">
            <a:extLst>
              <a:ext uri="{FF2B5EF4-FFF2-40B4-BE49-F238E27FC236}">
                <a16:creationId xmlns:a16="http://schemas.microsoft.com/office/drawing/2014/main" id="{0277BFD2-AA08-40CF-BC92-32D015BFCB77}"/>
              </a:ext>
            </a:extLst>
          </p:cNvPr>
          <p:cNvSpPr>
            <a:spLocks noGrp="1"/>
          </p:cNvSpPr>
          <p:nvPr>
            <p:ph idx="1"/>
          </p:nvPr>
        </p:nvSpPr>
        <p:spPr/>
        <p:txBody>
          <a:bodyPr>
            <a:normAutofit fontScale="85000" lnSpcReduction="10000"/>
          </a:bodyPr>
          <a:lstStyle/>
          <a:p>
            <a:r>
              <a:rPr lang="en-US" dirty="0"/>
              <a:t>Avoid the problem by addressing the reader directly</a:t>
            </a:r>
          </a:p>
          <a:p>
            <a:endParaRPr lang="en-US" dirty="0"/>
          </a:p>
          <a:p>
            <a:r>
              <a:rPr lang="en-US" dirty="0"/>
              <a:t>Example</a:t>
            </a:r>
          </a:p>
          <a:p>
            <a:r>
              <a:rPr lang="en-US" dirty="0"/>
              <a:t>not: ““The warehouse store is another way for you to curb your food bills”</a:t>
            </a:r>
          </a:p>
          <a:p>
            <a:endParaRPr lang="en-US" dirty="0"/>
          </a:p>
          <a:p>
            <a:r>
              <a:rPr lang="en-US" dirty="0"/>
              <a:t>but: </a:t>
            </a:r>
          </a:p>
          <a:p>
            <a:endParaRPr lang="en-US" dirty="0"/>
          </a:p>
          <a:p>
            <a:r>
              <a:rPr lang="en-US" dirty="0">
                <a:solidFill>
                  <a:srgbClr val="C00000"/>
                </a:solidFill>
              </a:rPr>
              <a:t>“The warehouse store is another way for one to curb one’s food bills”</a:t>
            </a:r>
            <a:endParaRPr lang="en-TZ" dirty="0">
              <a:solidFill>
                <a:srgbClr val="C00000"/>
              </a:solidFill>
            </a:endParaRPr>
          </a:p>
        </p:txBody>
      </p:sp>
    </p:spTree>
    <p:extLst>
      <p:ext uri="{BB962C8B-B14F-4D97-AF65-F5344CB8AC3E}">
        <p14:creationId xmlns:p14="http://schemas.microsoft.com/office/powerpoint/2010/main" val="88544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1635A-B48C-42F6-850D-7930515D5AD6}"/>
              </a:ext>
            </a:extLst>
          </p:cNvPr>
          <p:cNvSpPr>
            <a:spLocks noGrp="1"/>
          </p:cNvSpPr>
          <p:nvPr>
            <p:ph type="title"/>
          </p:nvPr>
        </p:nvSpPr>
        <p:spPr/>
        <p:txBody>
          <a:bodyPr>
            <a:normAutofit fontScale="90000"/>
          </a:bodyPr>
          <a:lstStyle/>
          <a:p>
            <a:r>
              <a:rPr lang="en-US" dirty="0"/>
              <a:t>Assigning gender to gender-neutral terms</a:t>
            </a:r>
            <a:endParaRPr lang="en-TZ" dirty="0"/>
          </a:p>
        </p:txBody>
      </p:sp>
      <p:sp>
        <p:nvSpPr>
          <p:cNvPr id="3" name="Content Placeholder 2">
            <a:extLst>
              <a:ext uri="{FF2B5EF4-FFF2-40B4-BE49-F238E27FC236}">
                <a16:creationId xmlns:a16="http://schemas.microsoft.com/office/drawing/2014/main" id="{0277BFD2-AA08-40CF-BC92-32D015BFCB77}"/>
              </a:ext>
            </a:extLst>
          </p:cNvPr>
          <p:cNvSpPr>
            <a:spLocks noGrp="1"/>
          </p:cNvSpPr>
          <p:nvPr>
            <p:ph idx="1"/>
          </p:nvPr>
        </p:nvSpPr>
        <p:spPr/>
        <p:txBody>
          <a:bodyPr>
            <a:normAutofit fontScale="92500" lnSpcReduction="20000"/>
          </a:bodyPr>
          <a:lstStyle/>
          <a:p>
            <a:r>
              <a:rPr lang="en-US" dirty="0"/>
              <a:t>Example</a:t>
            </a:r>
          </a:p>
          <a:p>
            <a:r>
              <a:rPr lang="en-US" dirty="0"/>
              <a:t>“</a:t>
            </a:r>
            <a:r>
              <a:rPr lang="en-US" i="1" dirty="0"/>
              <a:t>Many farmers in the developing world are women. According to United Nations estimates, women produce 60–80% of the food supply in Africa and Asia</a:t>
            </a:r>
            <a:r>
              <a:rPr lang="en-US" dirty="0"/>
              <a:t>”</a:t>
            </a:r>
          </a:p>
          <a:p>
            <a:endParaRPr lang="en-US" dirty="0"/>
          </a:p>
          <a:p>
            <a:r>
              <a:rPr lang="en-US" dirty="0"/>
              <a:t>NOT: </a:t>
            </a:r>
          </a:p>
          <a:p>
            <a:endParaRPr lang="en-US" dirty="0"/>
          </a:p>
          <a:p>
            <a:r>
              <a:rPr lang="en-US" dirty="0">
                <a:solidFill>
                  <a:srgbClr val="C00000"/>
                </a:solidFill>
              </a:rPr>
              <a:t>“The farmer showed she knew more than the scientist”</a:t>
            </a:r>
            <a:endParaRPr lang="en-TZ" dirty="0">
              <a:solidFill>
                <a:srgbClr val="C00000"/>
              </a:solidFill>
            </a:endParaRPr>
          </a:p>
        </p:txBody>
      </p:sp>
    </p:spTree>
    <p:extLst>
      <p:ext uri="{BB962C8B-B14F-4D97-AF65-F5344CB8AC3E}">
        <p14:creationId xmlns:p14="http://schemas.microsoft.com/office/powerpoint/2010/main" val="1315375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IE">
                <a:latin typeface="Arial" pitchFamily="34" charset="0"/>
              </a:rPr>
              <a:t>References</a:t>
            </a:r>
            <a:endParaRPr lang="en-GB">
              <a:latin typeface="Arial" pitchFamily="34" charset="0"/>
            </a:endParaRPr>
          </a:p>
        </p:txBody>
      </p:sp>
      <p:sp>
        <p:nvSpPr>
          <p:cNvPr id="71683" name="Rectangle 3"/>
          <p:cNvSpPr>
            <a:spLocks noGrp="1" noChangeArrowheads="1"/>
          </p:cNvSpPr>
          <p:nvPr>
            <p:ph idx="1"/>
          </p:nvPr>
        </p:nvSpPr>
        <p:spPr/>
        <p:txBody>
          <a:bodyPr/>
          <a:lstStyle/>
          <a:p>
            <a:pPr>
              <a:lnSpc>
                <a:spcPct val="90000"/>
              </a:lnSpc>
              <a:spcAft>
                <a:spcPct val="50000"/>
              </a:spcAft>
              <a:buFont typeface="Monotype Sorts" pitchFamily="2" charset="2"/>
              <a:buNone/>
            </a:pPr>
            <a:r>
              <a:rPr lang="en-US" sz="3600">
                <a:latin typeface="Arial" pitchFamily="34" charset="0"/>
              </a:rPr>
              <a:t>Why?</a:t>
            </a:r>
            <a:endParaRPr lang="en-US">
              <a:latin typeface="Arial" pitchFamily="34" charset="0"/>
            </a:endParaRPr>
          </a:p>
          <a:p>
            <a:pPr>
              <a:lnSpc>
                <a:spcPct val="90000"/>
              </a:lnSpc>
            </a:pPr>
            <a:r>
              <a:rPr lang="en-US" sz="2800">
                <a:latin typeface="Arial" pitchFamily="34" charset="0"/>
              </a:rPr>
              <a:t>Credit sources of information &amp; ideas</a:t>
            </a:r>
          </a:p>
          <a:p>
            <a:pPr>
              <a:lnSpc>
                <a:spcPct val="90000"/>
              </a:lnSpc>
            </a:pPr>
            <a:r>
              <a:rPr lang="en-US" sz="2800">
                <a:latin typeface="Arial" pitchFamily="34" charset="0"/>
              </a:rPr>
              <a:t>Reader can locate for further information if required</a:t>
            </a:r>
          </a:p>
          <a:p>
            <a:pPr>
              <a:lnSpc>
                <a:spcPct val="90000"/>
              </a:lnSpc>
            </a:pPr>
            <a:r>
              <a:rPr lang="en-IE" sz="2800">
                <a:latin typeface="Arial" pitchFamily="34" charset="0"/>
              </a:rPr>
              <a:t>Validate arguments</a:t>
            </a:r>
          </a:p>
          <a:p>
            <a:pPr>
              <a:lnSpc>
                <a:spcPct val="90000"/>
              </a:lnSpc>
            </a:pPr>
            <a:r>
              <a:rPr lang="en-IE" sz="2800">
                <a:latin typeface="Arial" pitchFamily="34" charset="0"/>
              </a:rPr>
              <a:t>Increase and spread knowledge</a:t>
            </a:r>
          </a:p>
          <a:p>
            <a:pPr>
              <a:lnSpc>
                <a:spcPct val="90000"/>
              </a:lnSpc>
            </a:pPr>
            <a:r>
              <a:rPr lang="en-IE" sz="2800">
                <a:latin typeface="Arial" pitchFamily="34" charset="0"/>
              </a:rPr>
              <a:t>Show depth, breadth &amp; quality of your reading!</a:t>
            </a:r>
          </a:p>
          <a:p>
            <a:pPr>
              <a:lnSpc>
                <a:spcPct val="90000"/>
              </a:lnSpc>
            </a:pPr>
            <a:endParaRPr lang="en-US">
              <a:latin typeface="Arial" pitchFamily="34" charset="0"/>
            </a:endParaRPr>
          </a:p>
          <a:p>
            <a:pPr>
              <a:lnSpc>
                <a:spcPct val="90000"/>
              </a:lnSpc>
              <a:buFont typeface="Monotype Sorts" pitchFamily="2" charset="2"/>
              <a:buNone/>
            </a:pPr>
            <a:endParaRPr lang="en-US"/>
          </a:p>
          <a:p>
            <a:pPr>
              <a:lnSpc>
                <a:spcPct val="90000"/>
              </a:lnSpc>
            </a:pPr>
            <a:endParaRPr lang="en-GB"/>
          </a:p>
        </p:txBody>
      </p:sp>
      <p:pic>
        <p:nvPicPr>
          <p:cNvPr id="71684" name="Picture 4" descr="BS0055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3663" y="981075"/>
            <a:ext cx="21463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3416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IE">
                <a:latin typeface="Arial" pitchFamily="34" charset="0"/>
                <a:cs typeface="Arial" pitchFamily="34" charset="0"/>
              </a:rPr>
              <a:t>Referring to sources</a:t>
            </a:r>
          </a:p>
        </p:txBody>
      </p:sp>
      <p:sp>
        <p:nvSpPr>
          <p:cNvPr id="72707" name="Content Placeholder 2"/>
          <p:cNvSpPr>
            <a:spLocks noGrp="1"/>
          </p:cNvSpPr>
          <p:nvPr>
            <p:ph idx="1"/>
          </p:nvPr>
        </p:nvSpPr>
        <p:spPr>
          <a:xfrm>
            <a:off x="990600" y="1828800"/>
            <a:ext cx="7902575" cy="4114800"/>
          </a:xfrm>
        </p:spPr>
        <p:txBody>
          <a:bodyPr>
            <a:normAutofit lnSpcReduction="10000"/>
          </a:bodyPr>
          <a:lstStyle/>
          <a:p>
            <a:r>
              <a:rPr lang="en-IE" dirty="0">
                <a:latin typeface="Arial" pitchFamily="34" charset="0"/>
                <a:cs typeface="Arial" pitchFamily="34" charset="0"/>
              </a:rPr>
              <a:t>Paraphrase</a:t>
            </a:r>
          </a:p>
          <a:p>
            <a:r>
              <a:rPr lang="en-IE" dirty="0">
                <a:latin typeface="Arial" pitchFamily="34" charset="0"/>
                <a:cs typeface="Arial" pitchFamily="34" charset="0"/>
              </a:rPr>
              <a:t>Integrate quotes</a:t>
            </a:r>
          </a:p>
          <a:p>
            <a:r>
              <a:rPr lang="en-IE" dirty="0">
                <a:latin typeface="Arial" pitchFamily="34" charset="0"/>
                <a:cs typeface="Arial" pitchFamily="34" charset="0"/>
              </a:rPr>
              <a:t>Summarize</a:t>
            </a:r>
          </a:p>
          <a:p>
            <a:r>
              <a:rPr lang="en-IE" dirty="0">
                <a:latin typeface="Arial" pitchFamily="34" charset="0"/>
                <a:cs typeface="Arial" pitchFamily="34" charset="0"/>
              </a:rPr>
              <a:t>Common language???</a:t>
            </a:r>
          </a:p>
          <a:p>
            <a:r>
              <a:rPr lang="en-US" dirty="0">
                <a:latin typeface="Arial" pitchFamily="34" charset="0"/>
                <a:cs typeface="Arial" pitchFamily="34" charset="0"/>
              </a:rPr>
              <a:t>Level of endorsement</a:t>
            </a:r>
          </a:p>
          <a:p>
            <a:pPr lvl="1"/>
            <a:r>
              <a:rPr lang="en-US" dirty="0">
                <a:latin typeface="Arial" pitchFamily="34" charset="0"/>
                <a:cs typeface="Arial" pitchFamily="34" charset="0"/>
              </a:rPr>
              <a:t>claim, suggest		affirm, agree, confirm</a:t>
            </a:r>
          </a:p>
          <a:p>
            <a:r>
              <a:rPr lang="en-IE" dirty="0">
                <a:latin typeface="Arial" pitchFamily="34" charset="0"/>
                <a:cs typeface="Arial" pitchFamily="34" charset="0"/>
              </a:rPr>
              <a:t>www.phrasebank.manchester.ac.uk</a:t>
            </a:r>
          </a:p>
          <a:p>
            <a:pPr lvl="1"/>
            <a:endParaRPr lang="en-IE" dirty="0"/>
          </a:p>
        </p:txBody>
      </p:sp>
    </p:spTree>
    <p:extLst>
      <p:ext uri="{BB962C8B-B14F-4D97-AF65-F5344CB8AC3E}">
        <p14:creationId xmlns:p14="http://schemas.microsoft.com/office/powerpoint/2010/main" val="658957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Revise the first draft - Editing checklist</a:t>
            </a:r>
          </a:p>
        </p:txBody>
      </p:sp>
      <p:sp>
        <p:nvSpPr>
          <p:cNvPr id="3" name="Content Placeholder 2"/>
          <p:cNvSpPr>
            <a:spLocks noGrp="1"/>
          </p:cNvSpPr>
          <p:nvPr>
            <p:ph idx="1"/>
          </p:nvPr>
        </p:nvSpPr>
        <p:spPr/>
        <p:txBody>
          <a:bodyPr>
            <a:normAutofit/>
          </a:bodyPr>
          <a:lstStyle/>
          <a:p>
            <a:pPr marL="0" indent="0">
              <a:buNone/>
            </a:pPr>
            <a:r>
              <a:rPr lang="en-US" b="1" dirty="0"/>
              <a:t>1. Structure and organization:</a:t>
            </a:r>
          </a:p>
          <a:p>
            <a:r>
              <a:rPr lang="en-US" dirty="0"/>
              <a:t>Paragraphs </a:t>
            </a:r>
          </a:p>
          <a:p>
            <a:pPr lvl="1"/>
            <a:r>
              <a:rPr lang="en-US" dirty="0"/>
              <a:t>Each deals with one aspect, clearly stated in a topic sentence </a:t>
            </a:r>
          </a:p>
          <a:p>
            <a:pPr lvl="1"/>
            <a:r>
              <a:rPr lang="en-US" dirty="0"/>
              <a:t>All sentences within each paragraph are related </a:t>
            </a:r>
          </a:p>
          <a:p>
            <a:pPr lvl="1"/>
            <a:r>
              <a:rPr lang="en-US" dirty="0"/>
              <a:t>Paragraphs in each section of my article are linked, in a logical order</a:t>
            </a:r>
          </a:p>
        </p:txBody>
      </p:sp>
    </p:spTree>
    <p:extLst>
      <p:ext uri="{BB962C8B-B14F-4D97-AF65-F5344CB8AC3E}">
        <p14:creationId xmlns:p14="http://schemas.microsoft.com/office/powerpoint/2010/main" val="35273789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2. Argument:</a:t>
            </a:r>
          </a:p>
          <a:p>
            <a:r>
              <a:rPr lang="en-US" dirty="0"/>
              <a:t>All aspects are covered </a:t>
            </a:r>
          </a:p>
          <a:p>
            <a:r>
              <a:rPr lang="en-US" dirty="0"/>
              <a:t>Each aspect is adequately discussed </a:t>
            </a:r>
          </a:p>
          <a:p>
            <a:r>
              <a:rPr lang="en-US" dirty="0"/>
              <a:t>Definitions are provided (where required) </a:t>
            </a:r>
          </a:p>
          <a:p>
            <a:r>
              <a:rPr lang="en-US" dirty="0"/>
              <a:t>Argument is developed logically</a:t>
            </a:r>
          </a:p>
          <a:p>
            <a:r>
              <a:rPr lang="en-US" dirty="0"/>
              <a:t>Argument is convincing </a:t>
            </a:r>
          </a:p>
          <a:p>
            <a:r>
              <a:rPr lang="en-US" dirty="0"/>
              <a:t>Generalizations are supported with specific examples / evidence </a:t>
            </a:r>
          </a:p>
          <a:p>
            <a:r>
              <a:rPr lang="en-US" dirty="0"/>
              <a:t>Argument draws on a number of sources </a:t>
            </a:r>
          </a:p>
        </p:txBody>
      </p:sp>
    </p:spTree>
    <p:extLst>
      <p:ext uri="{BB962C8B-B14F-4D97-AF65-F5344CB8AC3E}">
        <p14:creationId xmlns:p14="http://schemas.microsoft.com/office/powerpoint/2010/main" val="25357925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229600" cy="4525963"/>
          </a:xfrm>
        </p:spPr>
        <p:txBody>
          <a:bodyPr>
            <a:noAutofit/>
          </a:bodyPr>
          <a:lstStyle/>
          <a:p>
            <a:pPr marL="0" indent="0">
              <a:buNone/>
            </a:pPr>
            <a:r>
              <a:rPr lang="en-US" sz="2400" b="1" dirty="0"/>
              <a:t>3. Direct quotations, references:</a:t>
            </a:r>
          </a:p>
          <a:p>
            <a:pPr marL="0" indent="0">
              <a:buNone/>
            </a:pPr>
            <a:r>
              <a:rPr lang="en-US" sz="2400" b="1" dirty="0"/>
              <a:t>Quotations </a:t>
            </a:r>
          </a:p>
          <a:p>
            <a:r>
              <a:rPr lang="en-US" sz="2400" dirty="0"/>
              <a:t>Set out correctly, according to the accepted convention </a:t>
            </a:r>
          </a:p>
          <a:p>
            <a:r>
              <a:rPr lang="en-US" sz="2400" dirty="0"/>
              <a:t>Used for specific purpose (functional) </a:t>
            </a:r>
          </a:p>
          <a:p>
            <a:r>
              <a:rPr lang="en-US" sz="2400" dirty="0"/>
              <a:t>All direct quotations, maps, tables, diagrams are acknowledged </a:t>
            </a:r>
          </a:p>
          <a:p>
            <a:pPr marL="0" indent="0">
              <a:buNone/>
            </a:pPr>
            <a:r>
              <a:rPr lang="en-US" sz="2400" b="1" dirty="0"/>
              <a:t>References </a:t>
            </a:r>
          </a:p>
          <a:p>
            <a:r>
              <a:rPr lang="en-US" sz="2400" dirty="0"/>
              <a:t>All facts, theories and opinions that are not my own are properly acknowledged </a:t>
            </a:r>
          </a:p>
          <a:p>
            <a:r>
              <a:rPr lang="en-US" sz="2400" dirty="0"/>
              <a:t>There is a clear distinction between references and my own statements / interpretations </a:t>
            </a:r>
          </a:p>
          <a:p>
            <a:r>
              <a:rPr lang="en-US" sz="2400" dirty="0"/>
              <a:t>All references in the text are correct and included in the list at the back</a:t>
            </a:r>
          </a:p>
        </p:txBody>
      </p:sp>
    </p:spTree>
    <p:extLst>
      <p:ext uri="{BB962C8B-B14F-4D97-AF65-F5344CB8AC3E}">
        <p14:creationId xmlns:p14="http://schemas.microsoft.com/office/powerpoint/2010/main" val="250090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8229600" cy="4525963"/>
          </a:xfrm>
        </p:spPr>
        <p:txBody>
          <a:bodyPr>
            <a:noAutofit/>
          </a:bodyPr>
          <a:lstStyle/>
          <a:p>
            <a:pPr marL="0" indent="0">
              <a:buNone/>
            </a:pPr>
            <a:r>
              <a:rPr lang="en-US" sz="2400" b="1" dirty="0"/>
              <a:t>4. Style:</a:t>
            </a:r>
          </a:p>
          <a:p>
            <a:r>
              <a:rPr lang="en-US" sz="2400" dirty="0"/>
              <a:t>Logical outline of headings and subheadings</a:t>
            </a:r>
          </a:p>
          <a:p>
            <a:r>
              <a:rPr lang="en-US" sz="2400" dirty="0"/>
              <a:t>The article / thesis flows </a:t>
            </a:r>
          </a:p>
          <a:p>
            <a:r>
              <a:rPr lang="en-US" sz="2400" dirty="0"/>
              <a:t>The style is concise </a:t>
            </a:r>
          </a:p>
          <a:p>
            <a:r>
              <a:rPr lang="en-US" sz="2400" dirty="0"/>
              <a:t>The language is clear </a:t>
            </a:r>
          </a:p>
          <a:p>
            <a:r>
              <a:rPr lang="en-US" sz="2400" dirty="0"/>
              <a:t>Appropriate use of abbreviations and acronyms</a:t>
            </a:r>
          </a:p>
          <a:p>
            <a:r>
              <a:rPr lang="en-US" sz="2400" dirty="0"/>
              <a:t>Correct spelling &amp; grammar</a:t>
            </a:r>
          </a:p>
        </p:txBody>
      </p:sp>
    </p:spTree>
    <p:extLst>
      <p:ext uri="{BB962C8B-B14F-4D97-AF65-F5344CB8AC3E}">
        <p14:creationId xmlns:p14="http://schemas.microsoft.com/office/powerpoint/2010/main" val="35649571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58E73-66D8-4765-90E6-4B3FA3EE57B5}"/>
              </a:ext>
            </a:extLst>
          </p:cNvPr>
          <p:cNvSpPr>
            <a:spLocks noGrp="1"/>
          </p:cNvSpPr>
          <p:nvPr>
            <p:ph type="title"/>
          </p:nvPr>
        </p:nvSpPr>
        <p:spPr/>
        <p:txBody>
          <a:bodyPr>
            <a:normAutofit/>
          </a:bodyPr>
          <a:lstStyle/>
          <a:p>
            <a:pPr lvl="1">
              <a:defRPr/>
            </a:pPr>
            <a:r>
              <a:rPr lang="en-US" sz="4400" b="1" kern="1200" cap="small" dirty="0">
                <a:solidFill>
                  <a:srgbClr val="0070C0"/>
                </a:solidFill>
                <a:latin typeface="+mj-lt"/>
                <a:ea typeface="+mj-ea"/>
                <a:cs typeface="Times New Roman" pitchFamily="18" charset="0"/>
              </a:rPr>
              <a:t>Revision and Editing</a:t>
            </a:r>
          </a:p>
        </p:txBody>
      </p:sp>
      <p:sp>
        <p:nvSpPr>
          <p:cNvPr id="22531" name="Content Placeholder 2">
            <a:extLst>
              <a:ext uri="{FF2B5EF4-FFF2-40B4-BE49-F238E27FC236}">
                <a16:creationId xmlns:a16="http://schemas.microsoft.com/office/drawing/2014/main" id="{E1B19109-6281-4694-A28C-411C58F4CDD3}"/>
              </a:ext>
            </a:extLst>
          </p:cNvPr>
          <p:cNvSpPr>
            <a:spLocks noGrp="1"/>
          </p:cNvSpPr>
          <p:nvPr>
            <p:ph sz="quarter" idx="1"/>
          </p:nvPr>
        </p:nvSpPr>
        <p:spPr>
          <a:xfrm>
            <a:off x="457200" y="1600200"/>
            <a:ext cx="7467600" cy="4873625"/>
          </a:xfrm>
        </p:spPr>
        <p:txBody>
          <a:bodyPr/>
          <a:lstStyle/>
          <a:p>
            <a:r>
              <a:rPr lang="en-US" altLang="en-TZ"/>
              <a:t>Applying techniques to improve</a:t>
            </a:r>
          </a:p>
          <a:p>
            <a:pPr lvl="1"/>
            <a:r>
              <a:rPr lang="en-US" altLang="en-TZ"/>
              <a:t>Writing</a:t>
            </a:r>
          </a:p>
          <a:p>
            <a:pPr lvl="1"/>
            <a:r>
              <a:rPr lang="en-US" altLang="en-TZ"/>
              <a:t>Presentation</a:t>
            </a:r>
          </a:p>
          <a:p>
            <a:pPr lvl="1"/>
            <a:r>
              <a:rPr lang="en-US" altLang="en-TZ"/>
              <a:t>Proofreading for</a:t>
            </a:r>
          </a:p>
          <a:p>
            <a:pPr lvl="1"/>
            <a:r>
              <a:rPr lang="en-US" altLang="en-TZ"/>
              <a:t>Spelling</a:t>
            </a:r>
          </a:p>
          <a:p>
            <a:pPr lvl="1"/>
            <a:r>
              <a:rPr lang="en-US" altLang="en-TZ"/>
              <a:t>Grammar</a:t>
            </a:r>
          </a:p>
          <a:p>
            <a:pPr lvl="1"/>
            <a:r>
              <a:rPr lang="en-US" altLang="en-TZ"/>
              <a:t>Style.</a:t>
            </a:r>
          </a:p>
        </p:txBody>
      </p:sp>
      <p:sp>
        <p:nvSpPr>
          <p:cNvPr id="22532" name="Slide Number Placeholder 3">
            <a:extLst>
              <a:ext uri="{FF2B5EF4-FFF2-40B4-BE49-F238E27FC236}">
                <a16:creationId xmlns:a16="http://schemas.microsoft.com/office/drawing/2014/main" id="{3E74E1A3-8EE9-4E62-8582-E0FE9DD489A5}"/>
              </a:ext>
            </a:extLst>
          </p:cNvPr>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ahoma" panose="020B0604030504040204" pitchFamily="34" charset="0"/>
              </a:defRPr>
            </a:lvl1pPr>
            <a:lvl2pPr marL="742950" indent="-285750" eaLnBrk="0" hangingPunct="0">
              <a:defRPr sz="2400">
                <a:solidFill>
                  <a:schemeClr val="tx1"/>
                </a:solidFill>
                <a:latin typeface="Tahoma" panose="020B0604030504040204" pitchFamily="34" charset="0"/>
              </a:defRPr>
            </a:lvl2pPr>
            <a:lvl3pPr marL="1143000" indent="-228600" eaLnBrk="0" hangingPunct="0">
              <a:defRPr sz="2400">
                <a:solidFill>
                  <a:schemeClr val="tx1"/>
                </a:solidFill>
                <a:latin typeface="Tahoma" panose="020B0604030504040204" pitchFamily="34" charset="0"/>
              </a:defRPr>
            </a:lvl3pPr>
            <a:lvl4pPr marL="1600200" indent="-228600" eaLnBrk="0" hangingPunct="0">
              <a:defRPr sz="2400">
                <a:solidFill>
                  <a:schemeClr val="tx1"/>
                </a:solidFill>
                <a:latin typeface="Tahoma" panose="020B0604030504040204" pitchFamily="34" charset="0"/>
              </a:defRPr>
            </a:lvl4pPr>
            <a:lvl5pPr marL="2057400" indent="-228600" eaLnBrk="0" hangingPunct="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pPr eaLnBrk="1" hangingPunct="1"/>
            <a:fld id="{BF95C939-B01D-41E0-AFCB-75E8EC2A6740}" type="slidenum">
              <a:rPr lang="en-US" altLang="en-TZ" sz="1400">
                <a:solidFill>
                  <a:srgbClr val="FFFFFF"/>
                </a:solidFill>
              </a:rPr>
              <a:pPr eaLnBrk="1" hangingPunct="1"/>
              <a:t>39</a:t>
            </a:fld>
            <a:endParaRPr lang="en-US" altLang="en-TZ" sz="140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a:extLst>
              <a:ext uri="{FF2B5EF4-FFF2-40B4-BE49-F238E27FC236}">
                <a16:creationId xmlns:a16="http://schemas.microsoft.com/office/drawing/2014/main" id="{E422E0C8-7D1D-4334-B1FA-8E02CEFD7594}"/>
              </a:ext>
            </a:extLst>
          </p:cNvPr>
          <p:cNvSpPr>
            <a:spLocks noGrp="1"/>
          </p:cNvSpPr>
          <p:nvPr>
            <p:ph idx="4294967295"/>
          </p:nvPr>
        </p:nvSpPr>
        <p:spPr>
          <a:xfrm>
            <a:off x="685800" y="1055688"/>
            <a:ext cx="8001000" cy="5573712"/>
          </a:xfrm>
        </p:spPr>
        <p:txBody>
          <a:bodyPr/>
          <a:lstStyle/>
          <a:p>
            <a:pPr eaLnBrk="1" hangingPunct="1">
              <a:spcBef>
                <a:spcPts val="600"/>
              </a:spcBef>
              <a:spcAft>
                <a:spcPts val="600"/>
              </a:spcAft>
            </a:pPr>
            <a:r>
              <a:rPr lang="en-US" altLang="en-TZ" sz="2800"/>
              <a:t>Fear of </a:t>
            </a:r>
            <a:r>
              <a:rPr lang="en-US" altLang="en-TZ" sz="2800">
                <a:solidFill>
                  <a:srgbClr val="7030A0"/>
                </a:solidFill>
              </a:rPr>
              <a:t>writing</a:t>
            </a:r>
          </a:p>
          <a:p>
            <a:pPr eaLnBrk="1" hangingPunct="1">
              <a:spcBef>
                <a:spcPts val="600"/>
              </a:spcBef>
              <a:spcAft>
                <a:spcPts val="600"/>
              </a:spcAft>
            </a:pPr>
            <a:r>
              <a:rPr lang="en-US" altLang="en-TZ" sz="2800"/>
              <a:t>Visualize your </a:t>
            </a:r>
            <a:r>
              <a:rPr lang="en-US" altLang="en-TZ" sz="2800">
                <a:solidFill>
                  <a:srgbClr val="7030A0"/>
                </a:solidFill>
              </a:rPr>
              <a:t>audience</a:t>
            </a:r>
          </a:p>
          <a:p>
            <a:pPr eaLnBrk="1" hangingPunct="1">
              <a:spcBef>
                <a:spcPts val="600"/>
              </a:spcBef>
              <a:spcAft>
                <a:spcPts val="600"/>
              </a:spcAft>
            </a:pPr>
            <a:r>
              <a:rPr lang="en-US" altLang="en-TZ" sz="2800"/>
              <a:t>Create a </a:t>
            </a:r>
            <a:r>
              <a:rPr lang="en-US" altLang="en-TZ" sz="2800">
                <a:solidFill>
                  <a:srgbClr val="7030A0"/>
                </a:solidFill>
              </a:rPr>
              <a:t>productive environment</a:t>
            </a:r>
          </a:p>
          <a:p>
            <a:pPr eaLnBrk="1" hangingPunct="1">
              <a:spcBef>
                <a:spcPts val="600"/>
              </a:spcBef>
              <a:spcAft>
                <a:spcPts val="600"/>
              </a:spcAft>
            </a:pPr>
            <a:r>
              <a:rPr lang="en-US" altLang="en-TZ" sz="2800"/>
              <a:t>Make an </a:t>
            </a:r>
            <a:r>
              <a:rPr lang="en-US" altLang="en-TZ" sz="2800">
                <a:solidFill>
                  <a:srgbClr val="7030A0"/>
                </a:solidFill>
              </a:rPr>
              <a:t>outline</a:t>
            </a:r>
            <a:r>
              <a:rPr lang="en-US" altLang="en-TZ" sz="2800"/>
              <a:t> or notes</a:t>
            </a:r>
          </a:p>
          <a:p>
            <a:pPr eaLnBrk="1" hangingPunct="1">
              <a:spcBef>
                <a:spcPts val="600"/>
              </a:spcBef>
              <a:spcAft>
                <a:spcPts val="600"/>
              </a:spcAft>
            </a:pPr>
            <a:r>
              <a:rPr lang="en-US" altLang="en-TZ" sz="2800"/>
              <a:t>Just </a:t>
            </a:r>
            <a:r>
              <a:rPr lang="en-US" altLang="en-TZ" sz="2800">
                <a:solidFill>
                  <a:srgbClr val="7030A0"/>
                </a:solidFill>
              </a:rPr>
              <a:t>start</a:t>
            </a:r>
          </a:p>
          <a:p>
            <a:pPr eaLnBrk="1" hangingPunct="1">
              <a:spcBef>
                <a:spcPts val="600"/>
              </a:spcBef>
              <a:spcAft>
                <a:spcPts val="600"/>
              </a:spcAft>
            </a:pPr>
            <a:r>
              <a:rPr lang="en-US" altLang="en-TZ" sz="2800">
                <a:solidFill>
                  <a:srgbClr val="7030A0"/>
                </a:solidFill>
              </a:rPr>
              <a:t>Write the middle first</a:t>
            </a:r>
          </a:p>
          <a:p>
            <a:pPr eaLnBrk="1" hangingPunct="1">
              <a:spcBef>
                <a:spcPts val="600"/>
              </a:spcBef>
              <a:spcAft>
                <a:spcPts val="600"/>
              </a:spcAft>
            </a:pPr>
            <a:r>
              <a:rPr lang="en-US" altLang="en-TZ" sz="2800"/>
              <a:t>Give </a:t>
            </a:r>
            <a:r>
              <a:rPr lang="en-US" altLang="en-TZ" sz="2800">
                <a:solidFill>
                  <a:srgbClr val="7030A0"/>
                </a:solidFill>
              </a:rPr>
              <a:t>orders</a:t>
            </a:r>
          </a:p>
          <a:p>
            <a:pPr eaLnBrk="1" hangingPunct="1">
              <a:spcBef>
                <a:spcPts val="600"/>
              </a:spcBef>
              <a:spcAft>
                <a:spcPts val="600"/>
              </a:spcAft>
            </a:pPr>
            <a:r>
              <a:rPr lang="en-US" altLang="en-TZ" sz="2800"/>
              <a:t>Say thing </a:t>
            </a:r>
            <a:r>
              <a:rPr lang="en-US" altLang="en-TZ" sz="2800">
                <a:solidFill>
                  <a:srgbClr val="7030A0"/>
                </a:solidFill>
              </a:rPr>
              <a:t>directly</a:t>
            </a:r>
          </a:p>
          <a:p>
            <a:pPr eaLnBrk="1" hangingPunct="1">
              <a:spcBef>
                <a:spcPts val="600"/>
              </a:spcBef>
              <a:spcAft>
                <a:spcPts val="600"/>
              </a:spcAft>
            </a:pPr>
            <a:r>
              <a:rPr lang="en-US" altLang="en-TZ" sz="2800"/>
              <a:t>Adopt a </a:t>
            </a:r>
            <a:r>
              <a:rPr lang="en-US" altLang="en-TZ" sz="2800">
                <a:solidFill>
                  <a:srgbClr val="7030A0"/>
                </a:solidFill>
              </a:rPr>
              <a:t>tone of confidence </a:t>
            </a:r>
            <a:r>
              <a:rPr lang="en-US" altLang="en-TZ" sz="2800"/>
              <a:t>about what you say</a:t>
            </a:r>
          </a:p>
          <a:p>
            <a:pPr eaLnBrk="1" hangingPunct="1">
              <a:spcBef>
                <a:spcPts val="600"/>
              </a:spcBef>
              <a:spcAft>
                <a:spcPts val="600"/>
              </a:spcAft>
            </a:pPr>
            <a:endParaRPr lang="en-US" altLang="en-TZ">
              <a:solidFill>
                <a:srgbClr val="FF00FF"/>
              </a:solidFill>
            </a:endParaRPr>
          </a:p>
        </p:txBody>
      </p:sp>
      <p:sp>
        <p:nvSpPr>
          <p:cNvPr id="15363" name="Rectangle 6">
            <a:extLst>
              <a:ext uri="{FF2B5EF4-FFF2-40B4-BE49-F238E27FC236}">
                <a16:creationId xmlns:a16="http://schemas.microsoft.com/office/drawing/2014/main" id="{A68A7239-8B39-4449-9225-A5E56502775F}"/>
              </a:ext>
            </a:extLst>
          </p:cNvPr>
          <p:cNvSpPr>
            <a:spLocks noChangeArrowheads="1"/>
          </p:cNvSpPr>
          <p:nvPr/>
        </p:nvSpPr>
        <p:spPr bwMode="auto">
          <a:xfrm>
            <a:off x="457200" y="152400"/>
            <a:ext cx="83058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10000"/>
              </a:lnSpc>
              <a:spcBef>
                <a:spcPct val="20000"/>
              </a:spcBef>
            </a:pPr>
            <a:r>
              <a:rPr lang="en-US" altLang="en-TZ" sz="4000" b="1" dirty="0">
                <a:solidFill>
                  <a:srgbClr val="009900"/>
                </a:solidFill>
              </a:rPr>
              <a:t>Tips for effective writing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7704-94BF-42A5-AA96-E7E1C85CEE17}"/>
              </a:ext>
            </a:extLst>
          </p:cNvPr>
          <p:cNvSpPr>
            <a:spLocks noGrp="1"/>
          </p:cNvSpPr>
          <p:nvPr>
            <p:ph type="title"/>
          </p:nvPr>
        </p:nvSpPr>
        <p:spPr/>
        <p:txBody>
          <a:bodyPr/>
          <a:lstStyle/>
          <a:p>
            <a:endParaRPr lang="en-TZ"/>
          </a:p>
        </p:txBody>
      </p:sp>
      <p:sp>
        <p:nvSpPr>
          <p:cNvPr id="3" name="Content Placeholder 2">
            <a:extLst>
              <a:ext uri="{FF2B5EF4-FFF2-40B4-BE49-F238E27FC236}">
                <a16:creationId xmlns:a16="http://schemas.microsoft.com/office/drawing/2014/main" id="{A5758641-4863-488D-84FF-1D1C74F163E6}"/>
              </a:ext>
            </a:extLst>
          </p:cNvPr>
          <p:cNvSpPr>
            <a:spLocks noGrp="1"/>
          </p:cNvSpPr>
          <p:nvPr>
            <p:ph idx="1"/>
          </p:nvPr>
        </p:nvSpPr>
        <p:spPr/>
        <p:txBody>
          <a:bodyPr>
            <a:normAutofit/>
          </a:bodyPr>
          <a:lstStyle/>
          <a:p>
            <a:pPr marL="0" indent="0">
              <a:buNone/>
            </a:pPr>
            <a:r>
              <a:rPr lang="en-US" sz="4400" dirty="0">
                <a:solidFill>
                  <a:srgbClr val="C00000"/>
                </a:solidFill>
              </a:rPr>
              <a:t>“ Good writing communicates in simple terms, even though the subject may be complicated”</a:t>
            </a:r>
            <a:endParaRPr lang="en-TZ" sz="4400" dirty="0">
              <a:solidFill>
                <a:srgbClr val="C00000"/>
              </a:solidFill>
            </a:endParaRPr>
          </a:p>
        </p:txBody>
      </p:sp>
    </p:spTree>
    <p:extLst>
      <p:ext uri="{BB962C8B-B14F-4D97-AF65-F5344CB8AC3E}">
        <p14:creationId xmlns:p14="http://schemas.microsoft.com/office/powerpoint/2010/main" val="19767563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60648"/>
            <a:ext cx="7848872" cy="5586145"/>
          </a:xfrm>
          <a:prstGeom prst="rect">
            <a:avLst/>
          </a:prstGeom>
          <a:noFill/>
        </p:spPr>
        <p:txBody>
          <a:bodyPr wrap="square" rtlCol="0">
            <a:spAutoFit/>
          </a:bodyPr>
          <a:lstStyle/>
          <a:p>
            <a:r>
              <a:rPr lang="en-US" sz="4050" dirty="0"/>
              <a:t>Exercise:  writing in simple and clear English language </a:t>
            </a:r>
            <a:r>
              <a:rPr lang="en-US" sz="3200" dirty="0">
                <a:solidFill>
                  <a:srgbClr val="FF0000"/>
                </a:solidFill>
              </a:rPr>
              <a:t>(</a:t>
            </a:r>
            <a:r>
              <a:rPr lang="en-US" sz="3200" b="1" dirty="0">
                <a:solidFill>
                  <a:srgbClr val="FF0000"/>
                </a:solidFill>
              </a:rPr>
              <a:t>Scientific Writing for Agricultural Research Scientists, A Training Resource Manual, p. 182)</a:t>
            </a:r>
          </a:p>
          <a:p>
            <a:endParaRPr lang="en-US" sz="3200" b="1" dirty="0">
              <a:solidFill>
                <a:srgbClr val="FF0000"/>
              </a:solidFill>
            </a:endParaRPr>
          </a:p>
          <a:p>
            <a:pPr marL="514350" indent="-514350">
              <a:buFont typeface="Arial" panose="020B0604020202020204" pitchFamily="34" charset="0"/>
              <a:buChar char="•"/>
            </a:pPr>
            <a:r>
              <a:rPr lang="en-US" sz="3600" dirty="0">
                <a:solidFill>
                  <a:schemeClr val="tx2"/>
                </a:solidFill>
              </a:rPr>
              <a:t>Identify the message intended.</a:t>
            </a:r>
          </a:p>
          <a:p>
            <a:pPr marL="514350" indent="-514350">
              <a:buFont typeface="Arial" panose="020B0604020202020204" pitchFamily="34" charset="0"/>
              <a:buChar char="•"/>
            </a:pPr>
            <a:r>
              <a:rPr lang="en-US" sz="3600" dirty="0">
                <a:solidFill>
                  <a:schemeClr val="tx2"/>
                </a:solidFill>
              </a:rPr>
              <a:t>Make a list of all the things that are wrong with these sentences.</a:t>
            </a:r>
          </a:p>
          <a:p>
            <a:pPr marL="514350" indent="-514350">
              <a:buFont typeface="Arial" panose="020B0604020202020204" pitchFamily="34" charset="0"/>
              <a:buChar char="•"/>
            </a:pPr>
            <a:r>
              <a:rPr lang="en-US" sz="3600" dirty="0">
                <a:solidFill>
                  <a:schemeClr val="tx2"/>
                </a:solidFill>
              </a:rPr>
              <a:t>Rewrite each sentence in clearer English.</a:t>
            </a:r>
          </a:p>
        </p:txBody>
      </p:sp>
    </p:spTree>
    <p:extLst>
      <p:ext uri="{BB962C8B-B14F-4D97-AF65-F5344CB8AC3E}">
        <p14:creationId xmlns:p14="http://schemas.microsoft.com/office/powerpoint/2010/main" val="3721856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latin typeface="Arial" pitchFamily="34" charset="0"/>
              </a:rPr>
              <a:t>Develop your argument</a:t>
            </a:r>
          </a:p>
        </p:txBody>
      </p:sp>
      <p:sp>
        <p:nvSpPr>
          <p:cNvPr id="15363" name="Rectangle 3"/>
          <p:cNvSpPr>
            <a:spLocks noGrp="1" noChangeArrowheads="1"/>
          </p:cNvSpPr>
          <p:nvPr>
            <p:ph idx="1"/>
          </p:nvPr>
        </p:nvSpPr>
        <p:spPr>
          <a:xfrm>
            <a:off x="990600" y="1557338"/>
            <a:ext cx="7772400" cy="4895850"/>
          </a:xfrm>
        </p:spPr>
        <p:txBody>
          <a:bodyPr/>
          <a:lstStyle/>
          <a:p>
            <a:r>
              <a:rPr lang="en-US" sz="2800" dirty="0">
                <a:latin typeface="Arial" pitchFamily="34" charset="0"/>
              </a:rPr>
              <a:t>Use paragraphs &amp; topic sentences</a:t>
            </a:r>
          </a:p>
          <a:p>
            <a:r>
              <a:rPr lang="en-US" sz="2800" dirty="0">
                <a:latin typeface="Arial" pitchFamily="34" charset="0"/>
              </a:rPr>
              <a:t>Use source material – reliable evidence</a:t>
            </a:r>
          </a:p>
          <a:p>
            <a:r>
              <a:rPr lang="en-US" sz="2800" dirty="0">
                <a:latin typeface="Arial" pitchFamily="34" charset="0"/>
              </a:rPr>
              <a:t>Show line of reasoning</a:t>
            </a:r>
          </a:p>
          <a:p>
            <a:pPr lvl="1"/>
            <a:r>
              <a:rPr lang="en-US" sz="2400" dirty="0">
                <a:latin typeface="Arial" pitchFamily="34" charset="0"/>
              </a:rPr>
              <a:t>link points</a:t>
            </a:r>
          </a:p>
          <a:p>
            <a:pPr lvl="1"/>
            <a:r>
              <a:rPr lang="en-US" sz="2400" dirty="0">
                <a:latin typeface="Arial" pitchFamily="34" charset="0"/>
              </a:rPr>
              <a:t>central guiding line</a:t>
            </a:r>
          </a:p>
          <a:p>
            <a:r>
              <a:rPr lang="en-US" sz="2800" dirty="0">
                <a:latin typeface="Arial" pitchFamily="34" charset="0"/>
              </a:rPr>
              <a:t>Show awareness of complexities</a:t>
            </a:r>
          </a:p>
          <a:p>
            <a:pPr lvl="1"/>
            <a:r>
              <a:rPr lang="en-US" sz="2400" dirty="0">
                <a:latin typeface="Arial" pitchFamily="34" charset="0"/>
              </a:rPr>
              <a:t>Counter arguments, relativism</a:t>
            </a:r>
          </a:p>
          <a:p>
            <a:endParaRPr lang="en-US" sz="2800" dirty="0"/>
          </a:p>
        </p:txBody>
      </p:sp>
    </p:spTree>
    <p:extLst>
      <p:ext uri="{BB962C8B-B14F-4D97-AF65-F5344CB8AC3E}">
        <p14:creationId xmlns:p14="http://schemas.microsoft.com/office/powerpoint/2010/main" val="229786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p:cNvPicPr>
            <a:picLocks noChangeAspect="1"/>
          </p:cNvPicPr>
          <p:nvPr/>
        </p:nvPicPr>
        <p:blipFill>
          <a:blip r:embed="rId2">
            <a:extLst>
              <a:ext uri="{28A0092B-C50C-407E-A947-70E740481C1C}">
                <a14:useLocalDpi xmlns:a14="http://schemas.microsoft.com/office/drawing/2010/main" val="0"/>
              </a:ext>
            </a:extLst>
          </a:blip>
          <a:srcRect l="32500" t="33694" r="33333" b="14427"/>
          <a:stretch>
            <a:fillRect/>
          </a:stretch>
        </p:blipFill>
        <p:spPr bwMode="auto">
          <a:xfrm>
            <a:off x="990600" y="228600"/>
            <a:ext cx="76962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2691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685800"/>
            <a:ext cx="8229600" cy="487363"/>
          </a:xfrm>
        </p:spPr>
        <p:txBody>
          <a:bodyPr>
            <a:noAutofit/>
          </a:bodyPr>
          <a:lstStyle/>
          <a:p>
            <a:pPr>
              <a:defRPr/>
            </a:pPr>
            <a:r>
              <a:rPr lang="en-US" dirty="0"/>
              <a:t>Paragraphs</a:t>
            </a:r>
            <a:endParaRPr lang="en-GB" b="1" dirty="0"/>
          </a:p>
        </p:txBody>
      </p:sp>
      <p:sp>
        <p:nvSpPr>
          <p:cNvPr id="16387" name="Content Placeholder 2"/>
          <p:cNvSpPr>
            <a:spLocks noGrp="1"/>
          </p:cNvSpPr>
          <p:nvPr>
            <p:ph idx="1"/>
          </p:nvPr>
        </p:nvSpPr>
        <p:spPr>
          <a:xfrm>
            <a:off x="228600" y="1447800"/>
            <a:ext cx="8686800" cy="4876800"/>
          </a:xfrm>
        </p:spPr>
        <p:txBody>
          <a:bodyPr>
            <a:normAutofit/>
          </a:bodyPr>
          <a:lstStyle/>
          <a:p>
            <a:pPr lvl="1" eaLnBrk="1" hangingPunct="1">
              <a:buFont typeface="Arial" charset="0"/>
              <a:buChar char="√"/>
            </a:pPr>
            <a:r>
              <a:rPr lang="en-GB" dirty="0"/>
              <a:t>Link paragraphs so that the themes, arguments or ideas are part of a coherent whole.</a:t>
            </a:r>
          </a:p>
          <a:p>
            <a:pPr lvl="1" eaLnBrk="1" hangingPunct="1">
              <a:buFont typeface="Arial" charset="0"/>
              <a:buChar char="√"/>
            </a:pPr>
            <a:r>
              <a:rPr lang="en-GB" dirty="0"/>
              <a:t>A paragraph should include:</a:t>
            </a:r>
          </a:p>
          <a:p>
            <a:pPr lvl="2" eaLnBrk="1" hangingPunct="1">
              <a:buFont typeface="Arial" charset="0"/>
              <a:buChar char="√"/>
            </a:pPr>
            <a:r>
              <a:rPr lang="en-GB" dirty="0">
                <a:solidFill>
                  <a:srgbClr val="C00000"/>
                </a:solidFill>
              </a:rPr>
              <a:t>a main statement / idea that you are putting forward, i.e. topic sentence</a:t>
            </a:r>
          </a:p>
          <a:p>
            <a:pPr lvl="2" eaLnBrk="1" hangingPunct="1">
              <a:buFont typeface="Arial" charset="0"/>
              <a:buChar char="√"/>
            </a:pPr>
            <a:r>
              <a:rPr lang="en-GB" dirty="0">
                <a:solidFill>
                  <a:srgbClr val="C00000"/>
                </a:solidFill>
              </a:rPr>
              <a:t> evidence from research to support / argue your idea</a:t>
            </a:r>
          </a:p>
          <a:p>
            <a:pPr lvl="2" eaLnBrk="1" hangingPunct="1">
              <a:buFont typeface="Arial" charset="0"/>
              <a:buChar char="√"/>
            </a:pPr>
            <a:r>
              <a:rPr lang="en-GB" dirty="0">
                <a:solidFill>
                  <a:srgbClr val="C00000"/>
                </a:solidFill>
              </a:rPr>
              <a:t>analysis of the literature where appropriate</a:t>
            </a:r>
          </a:p>
          <a:p>
            <a:pPr lvl="2" eaLnBrk="1" hangingPunct="1">
              <a:buFont typeface="Arial" charset="0"/>
              <a:buChar char="√"/>
            </a:pPr>
            <a:r>
              <a:rPr lang="en-GB" dirty="0">
                <a:solidFill>
                  <a:srgbClr val="C00000"/>
                </a:solidFill>
              </a:rPr>
              <a:t>summing up and linking to the next idea (paragraph).</a:t>
            </a:r>
          </a:p>
        </p:txBody>
      </p:sp>
    </p:spTree>
    <p:extLst>
      <p:ext uri="{BB962C8B-B14F-4D97-AF65-F5344CB8AC3E}">
        <p14:creationId xmlns:p14="http://schemas.microsoft.com/office/powerpoint/2010/main" val="2143950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write a paragraph</a:t>
            </a:r>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8964488" cy="551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1043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l="20000" t="20313" r="17500" b="35938"/>
          <a:stretch>
            <a:fillRect/>
          </a:stretch>
        </p:blipFill>
        <p:spPr bwMode="auto">
          <a:xfrm>
            <a:off x="228600" y="762000"/>
            <a:ext cx="88011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84450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1223</TotalTime>
  <Words>1633</Words>
  <Application>Microsoft Office PowerPoint</Application>
  <PresentationFormat>On-screen Show (4:3)</PresentationFormat>
  <Paragraphs>231</Paragraphs>
  <Slides>41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FS Lola Light</vt:lpstr>
      <vt:lpstr>Monotype Sorts</vt:lpstr>
      <vt:lpstr>Tahoma</vt:lpstr>
      <vt:lpstr>Office Theme</vt:lpstr>
      <vt:lpstr>Written Communication skills</vt:lpstr>
      <vt:lpstr>Learning outcomes</vt:lpstr>
      <vt:lpstr>PowerPoint Presentation</vt:lpstr>
      <vt:lpstr>PowerPoint Presentation</vt:lpstr>
      <vt:lpstr>Develop your argument</vt:lpstr>
      <vt:lpstr>PowerPoint Presentation</vt:lpstr>
      <vt:lpstr>Paragraphs</vt:lpstr>
      <vt:lpstr>How to write a paragraph</vt:lpstr>
      <vt:lpstr>PowerPoint Presentation</vt:lpstr>
      <vt:lpstr>Example</vt:lpstr>
      <vt:lpstr>PowerPoint Presentation</vt:lpstr>
      <vt:lpstr>PowerPoint Presentation</vt:lpstr>
      <vt:lpstr>PowerPoint Presentation</vt:lpstr>
      <vt:lpstr>PowerPoint Presentation</vt:lpstr>
      <vt:lpstr>Checklist for writing a paragraph </vt:lpstr>
      <vt:lpstr>Paragraph outline</vt:lpstr>
      <vt:lpstr>Signposting your line of reasoning</vt:lpstr>
      <vt:lpstr> Transition Words and Phrases  </vt:lpstr>
      <vt:lpstr>PowerPoint Presentation</vt:lpstr>
      <vt:lpstr>PowerPoint Presentation</vt:lpstr>
      <vt:lpstr>PowerPoint Presentation</vt:lpstr>
      <vt:lpstr>PowerPoint Presentation</vt:lpstr>
      <vt:lpstr>Nouns from verbs</vt:lpstr>
      <vt:lpstr>Noun clusters</vt:lpstr>
      <vt:lpstr>Jargon</vt:lpstr>
      <vt:lpstr>PowerPoint Presentation</vt:lpstr>
      <vt:lpstr>Cohesion &amp; Flow </vt:lpstr>
      <vt:lpstr>Finding your Voice</vt:lpstr>
      <vt:lpstr>Finding your Voice</vt:lpstr>
      <vt:lpstr>Pronoun problem</vt:lpstr>
      <vt:lpstr>Pronoun problem</vt:lpstr>
      <vt:lpstr>Assigning gender to gender-neutral terms</vt:lpstr>
      <vt:lpstr>References</vt:lpstr>
      <vt:lpstr>Referring to sources</vt:lpstr>
      <vt:lpstr>Revise the first draft - Editing checklist</vt:lpstr>
      <vt:lpstr>PowerPoint Presentation</vt:lpstr>
      <vt:lpstr>PowerPoint Presentation</vt:lpstr>
      <vt:lpstr>PowerPoint Presentation</vt:lpstr>
      <vt:lpstr>Revision and Editing</vt:lpstr>
      <vt:lpstr>PowerPoint Presentation</vt:lpstr>
      <vt:lpstr>PowerPoint Presentation</vt:lpstr>
    </vt:vector>
  </TitlesOfParts>
  <Company>Sightsavers International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writing</dc:title>
  <dc:creator>user</dc:creator>
  <cp:lastModifiedBy>Adelard Nhunde Saduka</cp:lastModifiedBy>
  <cp:revision>80</cp:revision>
  <dcterms:created xsi:type="dcterms:W3CDTF">2017-05-31T06:17:54Z</dcterms:created>
  <dcterms:modified xsi:type="dcterms:W3CDTF">2019-11-12T12:24:06Z</dcterms:modified>
</cp:coreProperties>
</file>