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8"/>
  </p:notesMasterIdLst>
  <p:sldIdLst>
    <p:sldId id="355" r:id="rId2"/>
    <p:sldId id="356" r:id="rId3"/>
    <p:sldId id="357" r:id="rId4"/>
    <p:sldId id="364" r:id="rId5"/>
    <p:sldId id="262" r:id="rId6"/>
    <p:sldId id="263" r:id="rId7"/>
    <p:sldId id="264" r:id="rId8"/>
    <p:sldId id="365" r:id="rId9"/>
    <p:sldId id="358" r:id="rId10"/>
    <p:sldId id="265" r:id="rId11"/>
    <p:sldId id="266" r:id="rId12"/>
    <p:sldId id="267" r:id="rId13"/>
    <p:sldId id="308" r:id="rId14"/>
    <p:sldId id="309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20" r:id="rId24"/>
    <p:sldId id="321" r:id="rId25"/>
    <p:sldId id="322" r:id="rId26"/>
    <p:sldId id="323" r:id="rId27"/>
    <p:sldId id="360" r:id="rId28"/>
    <p:sldId id="361" r:id="rId29"/>
    <p:sldId id="366" r:id="rId30"/>
    <p:sldId id="293" r:id="rId31"/>
    <p:sldId id="294" r:id="rId32"/>
    <p:sldId id="362" r:id="rId33"/>
    <p:sldId id="295" r:id="rId34"/>
    <p:sldId id="296" r:id="rId35"/>
    <p:sldId id="297" r:id="rId36"/>
    <p:sldId id="324" r:id="rId37"/>
    <p:sldId id="278" r:id="rId38"/>
    <p:sldId id="325" r:id="rId39"/>
    <p:sldId id="326" r:id="rId40"/>
    <p:sldId id="327" r:id="rId41"/>
    <p:sldId id="328" r:id="rId42"/>
    <p:sldId id="329" r:id="rId43"/>
    <p:sldId id="330" r:id="rId44"/>
    <p:sldId id="331" r:id="rId45"/>
    <p:sldId id="332" r:id="rId46"/>
    <p:sldId id="333" r:id="rId47"/>
    <p:sldId id="334" r:id="rId48"/>
    <p:sldId id="335" r:id="rId49"/>
    <p:sldId id="336" r:id="rId50"/>
    <p:sldId id="337" r:id="rId51"/>
    <p:sldId id="338" r:id="rId52"/>
    <p:sldId id="339" r:id="rId53"/>
    <p:sldId id="268" r:id="rId54"/>
    <p:sldId id="269" r:id="rId55"/>
    <p:sldId id="270" r:id="rId56"/>
    <p:sldId id="271" r:id="rId57"/>
    <p:sldId id="272" r:id="rId58"/>
    <p:sldId id="273" r:id="rId59"/>
    <p:sldId id="274" r:id="rId60"/>
    <p:sldId id="275" r:id="rId61"/>
    <p:sldId id="276" r:id="rId62"/>
    <p:sldId id="277" r:id="rId63"/>
    <p:sldId id="279" r:id="rId64"/>
    <p:sldId id="280" r:id="rId65"/>
    <p:sldId id="281" r:id="rId66"/>
    <p:sldId id="282" r:id="rId67"/>
    <p:sldId id="283" r:id="rId68"/>
    <p:sldId id="284" r:id="rId69"/>
    <p:sldId id="285" r:id="rId70"/>
    <p:sldId id="286" r:id="rId71"/>
    <p:sldId id="287" r:id="rId72"/>
    <p:sldId id="288" r:id="rId73"/>
    <p:sldId id="289" r:id="rId74"/>
    <p:sldId id="290" r:id="rId75"/>
    <p:sldId id="291" r:id="rId76"/>
    <p:sldId id="292" r:id="rId77"/>
    <p:sldId id="298" r:id="rId78"/>
    <p:sldId id="299" r:id="rId79"/>
    <p:sldId id="300" r:id="rId80"/>
    <p:sldId id="301" r:id="rId81"/>
    <p:sldId id="302" r:id="rId82"/>
    <p:sldId id="303" r:id="rId83"/>
    <p:sldId id="256" r:id="rId84"/>
    <p:sldId id="257" r:id="rId85"/>
    <p:sldId id="341" r:id="rId86"/>
    <p:sldId id="342" r:id="rId87"/>
    <p:sldId id="343" r:id="rId88"/>
    <p:sldId id="344" r:id="rId89"/>
    <p:sldId id="346" r:id="rId90"/>
    <p:sldId id="347" r:id="rId91"/>
    <p:sldId id="348" r:id="rId92"/>
    <p:sldId id="349" r:id="rId93"/>
    <p:sldId id="350" r:id="rId94"/>
    <p:sldId id="351" r:id="rId95"/>
    <p:sldId id="354" r:id="rId96"/>
    <p:sldId id="363" r:id="rId9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ion" initials="MSB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2C6B"/>
    <a:srgbClr val="555654"/>
    <a:srgbClr val="9296AF"/>
    <a:srgbClr val="F00E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 autoAdjust="0"/>
    <p:restoredTop sz="92276" autoAdjust="0"/>
  </p:normalViewPr>
  <p:slideViewPr>
    <p:cSldViewPr>
      <p:cViewPr varScale="1">
        <p:scale>
          <a:sx n="58" d="100"/>
          <a:sy n="58" d="100"/>
        </p:scale>
        <p:origin x="1384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commentAuthors" Target="commentAuthors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7B4835-6F04-4FFA-99A2-4AAA9E47A9E6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4262B-F9FE-4F21-B2CF-E734764E217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ea typeface="ＭＳ Ｐゴシック" pitchFamily="34" charset="-128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25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050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Rectangle 2051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001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87CEC56-20C1-40C1-9708-28B278D1804B}" type="slidenum">
              <a:rPr lang="en-US"/>
              <a:pPr/>
              <a:t>61</a:t>
            </a:fld>
            <a:endParaRPr lang="en-US"/>
          </a:p>
        </p:txBody>
      </p:sp>
      <p:sp>
        <p:nvSpPr>
          <p:cNvPr id="18434" name="Rectangle 2050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2051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8871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ea typeface="ＭＳ Ｐゴシック" pitchFamily="34" charset="-128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90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Kili_transparen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63F-5048-4E04-9E7B-1A15D817FAB8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9400-6DB0-4E86-A577-2FC466AD45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685800" y="6553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1600200"/>
            <a:ext cx="7772400" cy="3657600"/>
          </a:xfrm>
          <a:ln w="38100">
            <a:noFill/>
          </a:ln>
        </p:spPr>
        <p:txBody>
          <a:bodyPr anchor="t"/>
          <a:lstStyle>
            <a:lvl1pPr algn="l">
              <a:defRPr sz="4000" b="1" cap="all">
                <a:solidFill>
                  <a:srgbClr val="555654"/>
                </a:solidFill>
              </a:defRPr>
            </a:lvl1pPr>
          </a:lstStyle>
          <a:p>
            <a:r>
              <a:rPr lang="en-US" dirty="0"/>
              <a:t>Click to edit title of presentation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209800" y="5943600"/>
            <a:ext cx="6934200" cy="838200"/>
          </a:xfrm>
          <a:solidFill>
            <a:srgbClr val="212C6B"/>
          </a:solidFill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  <a:latin typeface="Arial Narrow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author(s)</a:t>
            </a:r>
          </a:p>
        </p:txBody>
      </p:sp>
      <p:pic>
        <p:nvPicPr>
          <p:cNvPr id="12" name="Picture 11" descr="KCRI_logo_cut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" y="5973538"/>
            <a:ext cx="2057400" cy="80835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6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E60FEF-5FB3-4E5B-B129-8B399926604F}" type="datetime1">
              <a:rPr lang="en-US"/>
              <a:pPr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07D8-7A36-40C9-8814-9007F37724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479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934200" cy="990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63F-5048-4E04-9E7B-1A15D817FAB8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9400-6DB0-4E86-A577-2FC466AD45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Kili_transparen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555654"/>
                </a:solidFill>
              </a:defRPr>
            </a:lvl1pPr>
          </a:lstStyle>
          <a:p>
            <a:r>
              <a:rPr lang="en-US" dirty="0"/>
              <a:t>Click to add section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0" y="6031706"/>
            <a:ext cx="6934200" cy="750094"/>
          </a:xfrm>
          <a:solidFill>
            <a:srgbClr val="212C6B"/>
          </a:solidFill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  <a:latin typeface="Arial Narrow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63F-5048-4E04-9E7B-1A15D817FAB8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9400-6DB0-4E86-A577-2FC466AD459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KCRI_logo_cut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" y="5973538"/>
            <a:ext cx="2057400" cy="80835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63F-5048-4E04-9E7B-1A15D817FAB8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9400-6DB0-4E86-A577-2FC466AD45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63F-5048-4E04-9E7B-1A15D817FAB8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9400-6DB0-4E86-A577-2FC466AD45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63F-5048-4E04-9E7B-1A15D817FAB8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9400-6DB0-4E86-A577-2FC466AD45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63F-5048-4E04-9E7B-1A15D817FAB8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9400-6DB0-4E86-A577-2FC466AD45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63F-5048-4E04-9E7B-1A15D817FAB8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9400-6DB0-4E86-A577-2FC466AD45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63F-5048-4E04-9E7B-1A15D817FAB8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9400-6DB0-4E86-A577-2FC466AD45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alphaModFix amt="27000"/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6934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A963F-5048-4E04-9E7B-1A15D817FAB8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49400-6DB0-4E86-A577-2FC466AD45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1066800"/>
            <a:ext cx="8458200" cy="76200"/>
          </a:xfrm>
          <a:prstGeom prst="rect">
            <a:avLst/>
          </a:prstGeom>
          <a:solidFill>
            <a:srgbClr val="212C6B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/>
            <a:endParaRPr kumimoji="0" lang="en-US" dirty="0">
              <a:solidFill>
                <a:srgbClr val="212C6B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1066800"/>
            <a:ext cx="577850" cy="76200"/>
          </a:xfrm>
          <a:prstGeom prst="rect">
            <a:avLst/>
          </a:prstGeom>
          <a:solidFill>
            <a:srgbClr val="9296A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/>
            <a:endParaRPr kumimoji="0" lang="en-US"/>
          </a:p>
        </p:txBody>
      </p:sp>
      <p:pic>
        <p:nvPicPr>
          <p:cNvPr id="13" name="Picture 12" descr="KCRI_logo_cut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0" y="62493"/>
            <a:ext cx="2209800" cy="86822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rgbClr val="212C6B"/>
          </a:solidFill>
          <a:latin typeface="Trebuchet MS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kern="1200">
          <a:solidFill>
            <a:srgbClr val="212C6B"/>
          </a:solidFill>
          <a:latin typeface="Arial Narrow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800" kern="1200">
          <a:solidFill>
            <a:srgbClr val="F00E57"/>
          </a:solidFill>
          <a:latin typeface="Arial Narrow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F00E57"/>
          </a:solidFill>
          <a:latin typeface="Arial Narrow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F00E57"/>
          </a:solidFill>
          <a:latin typeface="Arial Narrow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F00E57"/>
          </a:solidFill>
          <a:latin typeface="Arial Narrow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google.co.tz/url?sa=i&amp;rct=j&amp;q=&amp;esrc=s&amp;frm=1&amp;source=images&amp;cd=&amp;cad=rja&amp;docid=C8zvqtJnNoABgM&amp;tbnid=iHy1FH_Ts9LwaM:&amp;ved=0CAUQjRw&amp;url=http://www.ask-cato.com/2011/04/statistical-reviews-of-case-report-forms/&amp;ei=9ZvjUbO3O82T0AWM5YDAAQ&amp;psig=AFQjCNHENG0x0LV5YCyJUTbNYe-kmps4AA&amp;ust=1373954827410710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hyperlink" Target="http://www.google.co.tz/url?sa=i&amp;rct=j&amp;q=&amp;esrc=s&amp;frm=1&amp;source=images&amp;cd=&amp;cad=rja&amp;docid=C8zvqtJnNoABgM&amp;tbnid=iHy1FH_Ts9LwaM:&amp;ved=0CAUQjRw&amp;url=http://www.megisys.com/&amp;ei=I5zjUdWPCsru0gXiqoDAAw&amp;psig=AFQjCNHENG0x0LV5YCyJUTbNYe-kmps4AA&amp;ust=1373954827410710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oogle.co.tz/url?sa=i&amp;rct=j&amp;q=&amp;esrc=s&amp;frm=1&amp;source=images&amp;cd=&amp;cad=rja&amp;docid=Se8eg3C1tBCSyM&amp;tbnid=mVVN9ZNUOFt-rM:&amp;ved=0CAUQjRw&amp;url=http://www.matrixclinicalresearchmanagement.com/clinicalmgmt.htm&amp;ei=bZ3jUcjhHOiM0AWCxICAAg&amp;psig=AFQjCNFxI99yHh48AHQ1hdxMqhIAQYuDHA&amp;ust=1373957848189705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google.co.tz/url?sa=i&amp;rct=j&amp;q=&amp;esrc=s&amp;frm=1&amp;source=images&amp;cd=&amp;cad=rja&amp;docid=QYjrJA0dNPySTM&amp;tbnid=K0STUG71EHDHkM:&amp;ved=0CAUQjRw&amp;url=http://www.salon.com/2013/01/15/study_dont_want_civilization_to_collapse_give_women_equal_rights/&amp;ei=t57jUdLgLMun0wXazoGoDw&amp;psig=AFQjCNHhDKFIArLUCqkldWbNKcYoN2VU2g&amp;ust=1373958012651305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google.co.tz/url?sa=i&amp;rct=j&amp;q=&amp;esrc=s&amp;frm=1&amp;source=images&amp;cd=&amp;cad=rja&amp;docid=9tHrYi8Kia66FM&amp;tbnid=TeVHNoJDg-4KfM:&amp;ved=0CAUQjRw&amp;url=http://www.business2community.com/strategy/accurate-scoping-is-built-on-three-pillars-0367837&amp;ei=kaXjUc3iBYGstAasyYHYDA&amp;psig=AFQjCNFG8_Jft2EKLcJPQKz9hGEpmQUSOw&amp;ust=1373959551704377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google.co.tz/url?sa=i&amp;rct=j&amp;q=&amp;esrc=s&amp;frm=1&amp;source=images&amp;cd=&amp;cad=rja&amp;docid=r-guNqgnwbTpTM&amp;tbnid=XBHDLllDpjNhTM:&amp;ved=0CAUQjRw&amp;url=http://greenhousementoring.org.uk/activities-events/english-corner/&amp;ei=QbHjUfnCJYeX0AWU34CgBg&amp;psig=AFQjCNGsPHjjhmZUtxIkHVGx5uiWjZm6YQ&amp;ust=1373962727973729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google.co.tz/url?sa=i&amp;rct=j&amp;q=&amp;esrc=s&amp;frm=1&amp;source=images&amp;cd=&amp;cad=rja&amp;docid=ospCWBt2y4UxYM&amp;tbnid=OP7xU955c7RlYM:&amp;ved=0CAUQjRw&amp;url=http://www.clinicaltrialpartnershipsblog.com/2012/01/clinical-regulatory-documents-master-of.html&amp;ei=uI7jUfaCE8fU0QX6v4GYCg&amp;bvm=bv.48705608,d.ZGU&amp;psig=AFQjCNFiajpGSWlVKK7Tu5d25hf3k4PMzg&amp;ust=1373954094324333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google.co.tz/url?sa=i&amp;rct=j&amp;q=&amp;esrc=s&amp;frm=1&amp;source=images&amp;cd=&amp;cad=rja&amp;docid=ah-OM7OWlDHCiM&amp;tbnid=JZ_SFUgPY_ndfM:&amp;ved=0CAUQjRw&amp;url=http://channellewebtech.com/&amp;ei=547jUaG0Deed0AWGgoHADg&amp;bvm=bv.48705608,d.ZGU&amp;psig=AFQjCNHw-2Xim1sGZFaNSV7X6lFGDZ1l8Q&amp;ust=1373954139071938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google.co.tz/url?sa=i&amp;rct=j&amp;q=&amp;esrc=s&amp;frm=1&amp;source=images&amp;cd=&amp;cad=rja&amp;docid=k4V3pt4t4qfZqM&amp;tbnid=N1IMqlnP7sKN9M:&amp;ved=0CAUQjRw&amp;url=http://www.aarack.com/lockers-and-cabinets/lockers-and-cabinets/&amp;ei=4JDjUc-tOIan0wWtmoHYCw&amp;psig=AFQjCNEV0kYaacMUq-UDS3z5i4bSMuKqPA&amp;ust=1373954646199062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Data" TargetMode="Externa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Data" TargetMode="Externa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Data" TargetMode="Externa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Data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hyperlink" Target="https://globalhealthtrainingcentre.tghn.org/ethics-and-best-practices-sharing-individual-level-data-clinical-and-public-health-research/?utm_source=tghn%2C%20email%2C%20newsletter_24082015%20&amp;utm_medium=email&amp;utm_campaign=ethics_best_practices" TargetMode="External"/><Relationship Id="rId2" Type="http://schemas.openxmlformats.org/officeDocument/2006/relationships/hyperlink" Target="http://www.edctpknowledgehub.tghn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ncbi.nlm.nih.gov/pmc/articles/PMC4547207/pdf/10.1177_1556264615594606.pdf" TargetMode="Externa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ac.int/integration-pillars/17-basic-page/560-975-548-east-african-health-research-commission-eahrc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34C9C-6BF4-E446-821B-2C2CC8A8D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skills in data management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508FB7-7BA9-BF44-B868-4D90B74C00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Marion Sumari</a:t>
            </a:r>
          </a:p>
        </p:txBody>
      </p:sp>
    </p:spTree>
    <p:extLst>
      <p:ext uri="{BB962C8B-B14F-4D97-AF65-F5344CB8AC3E}">
        <p14:creationId xmlns:p14="http://schemas.microsoft.com/office/powerpoint/2010/main" val="20376877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228600"/>
            <a:ext cx="8229600" cy="1143000"/>
          </a:xfrm>
        </p:spPr>
        <p:txBody>
          <a:bodyPr/>
          <a:lstStyle/>
          <a:p>
            <a:r>
              <a:rPr lang="en-US" dirty="0"/>
              <a:t>Structure of CRF and quality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Title page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Instructions for use (CRF completion guidelines)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Header and footer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CRF signing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Version control</a:t>
            </a:r>
          </a:p>
        </p:txBody>
      </p:sp>
      <p:sp>
        <p:nvSpPr>
          <p:cNvPr id="23554" name="AutoShape 2" descr="data:image/jpeg;base64,/9j/4AAQSkZJRgABAQAAAQABAAD/2wCEAAkGBxQTEhQSExIVFhITFh0WFxYVGRsVFhwWHCYWGBgSFBYbHjQhHhomIhYZITYtJSkrOi4uFyszPDMsNyg5Ly0BCgoKDg0OGxAQGjAkICUxMTcvLDQsLywsLC8xLywsLywvLCwsLCwsLCwsNS83LDcsLCwvLyw0NzEvLDQsLCwsLP/AABEIAJsAgAMBIgACEQEDEQH/xAAbAAACAwEBAQAAAAAAAAAAAAAABQMEBgcBAv/EAEQQAAIBAgIGAg8GBQMFAAAAAAECAwARBBIFBhMhMUEisgcUFTQ1RFFUcnSCkpTD0yMyUmGR0hZTcYGhQrPRJDNDYrH/xAAYAQEBAQEBAAAAAAAAAAAAAAAAAQIEA//EACgRAQACAQEIAgEFAAAAAAAAAAABEQISAwQhMTIzUfAUYRMiQYGR0f/aAAwDAQACEQMRAD8A6jpnTs0c4ggwyytshKxeXYgAkqoHQa56LeS27jfdW7vY7zCH4s/Qr3HeEX9Uj681VtYNKnDorAJ0mykuWVQLMxY5VJ/0+TnXNtNrlGVQzMrHd7HeYQ/Fn6FHd7HeYQ/Fn6FIcbrRJEUuuHcMQW2ckjFU3XY/Z8QDe362rVmsTts4LlS7vY7zCH4s/Qo7vY7zCH4s/Qq5RU+Rmlyp93sd5hD8WfoUd3sd5hD8WfoVcop8jMuVPu9jvMIfiz9Cju9jvMIfiz9CrlFPkZlyp93sd5hD8WfoUd3sd5hD8WfoVcop8jMuVPu9jvMIfiz9Cju9jvMIfiz9CrlFPkZlypfxFi1KmTBRKhdVZlxOYgMyrmC7EXtm8orVVjtaJCuFlZTZlykHyEMpBqXULScs222shfLkte26+e/AfkK99jnOUXLUSkx3hF/VI+vNVXWEJljLvIpEnQ2S52LWYZcpU3FieVWsd4Rf1SPrzVU1j0e0yIFUtle7APs2KlWXovyPSrn2vcZnmzkWBw8YMZlxirOwSzQhb3NxGDsrheJ3cN5/Ot0aw8mgMTIrCaMu9skbNKtkW4OZhzbdy8nPjW4NYzFXSWkYoEMs0ixxjizmw/oPKf6VDojTWHxSlsPMkqqbMUN7HjYjjWY05ZtN4GOUAxCCSSINwM4JuQObBQCPJTvW/GrBh3l2jRO5RA8aCSViTYRoDuzG5AJuFJvY008I+/8AaK40d0VgtXtJ4zb4vDHbF1w6ywjGbLaCQ5lFzD0ShIH5186D0/LFHie2JMScVBhzK+HxKIBdRfaQPGLGMm68Tw5UnAiLb+iuc6taQ0jI+Emy4p45rGfadrjDhHF8+HyNnAU2tmvcV0aplhpQUUUVkFFFFAp1t7zm9EdZai7GfjHsfMqXW3vOb0R1lqLsZ+Mex8yuzdumWsTDHeEX9Uj681KtdBeOK5UDa7zIC0f3XtnC8r2/vbjwprjvCL+qR9eaqmseOeJEMZYFnscih3sFdrIp3E9GvLa9xJ5sLLNHKM6JFC0JBVVVmaSQEWyjyH+4Hla/R6iaxWK0/KMrQzvKq2eT7JABHcXHLed4ve3G2a1q2przzJLtNaEgxSqsyZsjBkYEo6MLEMjqbqd3I1T/AISwxikiZXkWUgs0kjySXX7mWRmLDKSSLHcSfLTyisxlMcEsjwWqOFjMrBHZp49nKzyPIzrv+8zG5O+1/IAOVS6L1bw8DM6q7O65C80jzNk/lhnJIXfwpvRTVPkI9Hap4aBlaNZAEJZIzLI0Skkm6RFsq2ubWG69PKKKTMzzBRRRUBRRRQKdbe85vRHWWouxn4x7HzKl1t7zm9EdZai7GfjHsfMrs3bplrEwx3hF/VI+vNVTWN4wibRWbp9HI+zIYBiWzlhYWB51bx3hF/VI/wDcmqnrNhVeNc8kKKj3+3F4zcMuU9Ib+lcb+Irx2vcSebP4lMNBZZMNOizSAkGdcpJIBkkG03rwuTx4bzurcGuf4XRUdmj7fwLGSyg8XVeASP7bjyFweNdANYzJVMbpKGG22mijzcNo6pe3G2Y7+NTYbEJIoeN1dDwZCGU8tzDcawevLW0po4nDnEfZz/ZKEJO5eAkIXdx41V1b0oMNg9JaQRFVGmLJhQbGNxlTJIB91iSpIHKro/TfvOiuNOlUVg9XNYca2JiSQSSwzIxdjg5MKInAzLZ2JDqbFd/5VROs+PGBbSJlh2cEpRotldpEEmzLGTMMpAIAAHK999Pxzde+CnSqKyE2lsVisXLhcLLHh1w8Ubu7xbZmeUZlQKWACgc/LSmTXLFtg8NJGIhiWxhwkgIOzYrnGYc1BsDU/HJXv8W6LRXNdbsHjNtooS4qLbmdhmSG6B7EiQAsLjLYW3bxe9dHhUhVDNmYAAtbLc82tyv5Kk41F2k8H3RRRWQp1t7zm9EdZai7GfjHsfMqXW3vOb0R1lqLsZ+Mex8yuzdumWsTDHeEX9Uj681UNaMO7pFkz3WS5ZFDst1cBgp47yKv47wi/qkfXmqlrLPIqxCO5ZpLZVfZlrK7BM9t28CvLa9xJ5sxNFiZlJkimV4yNkEiCAuLWlZr7vLvt/RefQDWFxOlJHQyQbZVhs0pklJ3gjNBb/B57/8ATxrdGvPMkrxug45MVBi2ZxJhw6oARlIfccwIvy5EVVXVSDNiyc7R4221iJGzva2ZLC4Y2vxO+ntFZ1T7/aEmidXtgR/1WJlVFyokrqUUWI/0qC27d0if1rNatai5sOExTToDiHlfDhxsns5aNnFibWsbKR+e+ugUVYznmEWk9V0lm26TT4eUoI2aBlGZB91WDqRu5EAGvg6oYfZYeFc6JhphOuUglnGa5kLA3vmJPCtBRTVIVawaBTFCPM8kbwvtI5IiA6tYjdmBFiDzFM4ksoFy1gBmbibczbma+qKl8KBRRRUCnW3vOb0R1lqLsZ+Mex8ypdbe85vRHWWouxn4x7HzK7N26ZaxMMd4Rf1SPrzVT1mxiRxrtI45FZ7ES/cFgzZj0GN93Ic6uY7wi/qkf+5NVbWAJljLvIpD9DZIJGLEMCuQo1xYtyrx2vcSebP43SMMRQ9qYJ7lSTEcxVD/AOTdBxA323f241tTWHhwWHQGMzYxVnYJ0sOqXuRaIN2uLL/Q/nW4NYyBRXPuyBjETH4BJ55IsM6TGTJJJGCRly3MZvxpp3fhgiw0WDDYlsUzCAPK2/LdpHeWS7BVseR8lNE1E+U/emsorJ/xkyx43a4fJicCm0eISZlZSMyskmXgR/67qik10lXByYx8C6RhoxErOA0iyFVz2t0bZuB4/lU0T79rTY0Vkv4rxHbHapwH20kZlh+2UqUG4mZsvQI3bgH3tz4021W0525CZNmY3R2ikQnNldDYgNbePzsKaZ5ob0UUVkFFFFAp1t7zm9EdZai7GfjHsfMqXW3vOb0R1lqLsZ+Mex8yuzdumWsTDHeEX9Uj/wByaqmsmj2mRAovle7APs2ylWXovyPSq3jvCL+qR9ealeuR+zj6SKNpvMl9n918u0ykbr258bV5bXuJPMnk0BipFYTKHa2SMmUWVbjpsLb23f458a3BrmMuOSQZ49jC0ViqqxZpJQRuUX3r5BvHpcunGvPOySHSeg2kx2ExYdQuGWRSpvmOcAAjlutXmsug5JpMPiYJFTE4ZmKGRS0bK4yujhSDa3kNPqKmqeH0jGnU+V48e000bYvHx7MlFZYUVRlRVBJY+U3php3V158AuEDqHXZdI3y/ZsjH89+X/NaKimuffoJH0Ixx8WMzrkjw7Qld+YlipzDlbdRqnoRsJHKjOrGSeSYFbiwc3Cm/MU7oqXNV7zsFFFFQFFFFAp1t7zm9EdZai7GfjHsfMqXW3vOb0R1lqLsZ+Mex8yuzdumWsU2nNIxw6R+1cLnwi5bgm+V5M1rDlmH6ivf4iw384e63/FaHTOilxCAElJEOaOVfvo34hfiORB3EbqS4PGPnME4CYhRewvkkXhtYr8V8o4qTY8QTjb4cdRMIf4jw384fo3/FA1hw24bZd5A3hgLncN5FudNL0r1nP/Sy+z1lrwimTSvK9NeVkFFFFAUV8yyBVLHgoJP9BvNUk0mSARh57EXG5OHv1aF+iqPdBvN5/wBE/fXyNLoViKJI+3j2qBQL5BkuzZiLf9xP1pQYUVR7oN5vP+ifvr2PSXTRGilQuSFLhbEgM9uix5KT/alCtrb3nN6I6y1F2M/GPY+ZUutvec3ojrLUXYz8Y9j5lde7dMtYtxVDTGilxCBSSrqc0ci/fRvxLf8AyDuI3Gr9FdDTKYPFsHME4C4hRfduSRf5sV+I8o4qdx5Exaz96y+z1lrRaX0Ys6ZWJVlOZJF++j8nUn/4dxG43FY/TmKYQTQTgLOoU7tySJmUbWK/LyjipO/cQTx7TZaZuOTMw0RryvTXlc7IooooPmaMMrKeDAqbcbHdupdHouQAKMZiLAADo4flu/kUzoq2F40dJ55iPdw/0KjXQoVYAk0qHDxGFWXZlmQ7O+cNGVv9kp3Ac6aUUsLu50nnmI93D/Qr2PRjZ0d8RNJsyWVWEIW5VkuckQPBzzphRSwp1t7zm9EdZai7GfjHsfMqXW3vOb0R1lqLsZ+Mex8yuvdumWsW4oooroaFLdPaEixcRilBte6spyurDgyNyP8Ag8waZUUHLdK6Lx8UhQS4qReIdLsCPzsu4/lVPtfSH4sb7rfsrr1FZ0Y+CnIe19Ifixvut+yjtfSH4sb7rfsrr1FNGPgpyHtfSH4sb7rfso7X0h+LG+637K69RTRj4Kch7X0h+LG+637KO19Ifixvut+yuvUU0Y+CnIe19Ifixvut+yjtfSH4sb7rfsrr1FNGPgpx6fA451Kv24ynipV7G1jY9H8q1/Y7wkke32kbpfJbOrLe2e9rjfx/zWyoqxERyH//2Q=="/>
          <p:cNvSpPr>
            <a:spLocks noChangeAspect="1" noChangeArrowheads="1"/>
          </p:cNvSpPr>
          <p:nvPr/>
        </p:nvSpPr>
        <p:spPr bwMode="auto">
          <a:xfrm>
            <a:off x="58615" y="-155575"/>
            <a:ext cx="281354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3556" name="Picture 4" descr="http://www.ask-cato.com/wp-content/uploads/2011/04/Case-Report-Form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1816" y="3200400"/>
            <a:ext cx="2329962" cy="3041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0129885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/>
              <a:t>CRF: title page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Logo of study</a:t>
            </a:r>
          </a:p>
          <a:p>
            <a:r>
              <a:rPr lang="en-US" dirty="0"/>
              <a:t>Name of CRF (for example screening)</a:t>
            </a:r>
          </a:p>
          <a:p>
            <a:r>
              <a:rPr lang="en-US" dirty="0"/>
              <a:t>Study title</a:t>
            </a:r>
          </a:p>
          <a:p>
            <a:r>
              <a:rPr lang="en-US" dirty="0"/>
              <a:t>Mention ‘CONFIDENTIAL’</a:t>
            </a:r>
          </a:p>
          <a:p>
            <a:r>
              <a:rPr lang="en-US" dirty="0"/>
              <a:t>Version</a:t>
            </a:r>
          </a:p>
          <a:p>
            <a:r>
              <a:rPr lang="en-US" dirty="0"/>
              <a:t>Date</a:t>
            </a:r>
          </a:p>
          <a:p>
            <a:r>
              <a:rPr lang="en-US" dirty="0"/>
              <a:t>Protocol</a:t>
            </a:r>
          </a:p>
        </p:txBody>
      </p:sp>
    </p:spTree>
    <p:extLst>
      <p:ext uri="{BB962C8B-B14F-4D97-AF65-F5344CB8AC3E}">
        <p14:creationId xmlns:p14="http://schemas.microsoft.com/office/powerpoint/2010/main" val="42898270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/>
              <a:t>CRF: Instructions for 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CRF completion guidelines</a:t>
            </a:r>
          </a:p>
          <a:p>
            <a:r>
              <a:rPr lang="en-US" dirty="0"/>
              <a:t>Explanation of questions</a:t>
            </a:r>
          </a:p>
          <a:p>
            <a:r>
              <a:rPr lang="en-US" dirty="0"/>
              <a:t>Answer possibilities</a:t>
            </a:r>
          </a:p>
          <a:p>
            <a:r>
              <a:rPr lang="en-US" dirty="0"/>
              <a:t>Which kind of pen</a:t>
            </a:r>
          </a:p>
          <a:p>
            <a:r>
              <a:rPr lang="en-US" dirty="0"/>
              <a:t>Completeness</a:t>
            </a:r>
          </a:p>
          <a:p>
            <a:r>
              <a:rPr lang="en-US" dirty="0"/>
              <a:t>Question-specific explanations</a:t>
            </a:r>
          </a:p>
        </p:txBody>
      </p:sp>
      <p:pic>
        <p:nvPicPr>
          <p:cNvPr id="21508" name="Picture 4" descr="http://www.megisys.com/images/sign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67754" y="1828800"/>
            <a:ext cx="2286000" cy="1762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073945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/>
              <a:t>CRF: version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CRF changes</a:t>
            </a:r>
          </a:p>
          <a:p>
            <a:endParaRPr lang="en-US" dirty="0"/>
          </a:p>
          <a:p>
            <a:r>
              <a:rPr lang="en-US" dirty="0"/>
              <a:t>Give a new version name</a:t>
            </a:r>
          </a:p>
          <a:p>
            <a:endParaRPr lang="en-US" dirty="0"/>
          </a:p>
          <a:p>
            <a:r>
              <a:rPr lang="en-US" dirty="0"/>
              <a:t>Make sure that everyone has the new version</a:t>
            </a:r>
          </a:p>
          <a:p>
            <a:endParaRPr lang="en-US" dirty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9879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/>
              <a:t>Elements of CRF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Visits (dates)</a:t>
            </a:r>
          </a:p>
          <a:p>
            <a:pPr lvl="1"/>
            <a:r>
              <a:rPr lang="en-US" dirty="0"/>
              <a:t>Screening</a:t>
            </a:r>
          </a:p>
          <a:p>
            <a:pPr lvl="1"/>
            <a:r>
              <a:rPr lang="en-US" dirty="0"/>
              <a:t>Follow up</a:t>
            </a:r>
          </a:p>
          <a:p>
            <a:pPr lvl="1"/>
            <a:r>
              <a:rPr lang="en-US" dirty="0"/>
              <a:t>End of study visit</a:t>
            </a:r>
          </a:p>
          <a:p>
            <a:r>
              <a:rPr lang="en-US" dirty="0"/>
              <a:t>Adverse events form</a:t>
            </a:r>
          </a:p>
          <a:p>
            <a:r>
              <a:rPr lang="en-US" dirty="0"/>
              <a:t>Concomitant Medication</a:t>
            </a:r>
          </a:p>
          <a:p>
            <a:r>
              <a:rPr lang="en-US" dirty="0"/>
              <a:t>Early termination Form</a:t>
            </a:r>
          </a:p>
          <a:p>
            <a:r>
              <a:rPr lang="en-US" dirty="0"/>
              <a:t>(separate) Laboratory CRFs</a:t>
            </a:r>
          </a:p>
        </p:txBody>
      </p:sp>
      <p:pic>
        <p:nvPicPr>
          <p:cNvPr id="13314" name="Picture 2" descr="http://www.matrixclinicalresearchmanagement.com/images/clin24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08431" y="1905001"/>
            <a:ext cx="2286000" cy="2286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419305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Titlep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516421" y="0"/>
            <a:ext cx="14098821" cy="6858000"/>
          </a:xfrm>
        </p:spPr>
      </p:pic>
    </p:spTree>
    <p:extLst>
      <p:ext uri="{BB962C8B-B14F-4D97-AF65-F5344CB8AC3E}">
        <p14:creationId xmlns:p14="http://schemas.microsoft.com/office/powerpoint/2010/main" val="2762764395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First_visi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355191" y="0"/>
            <a:ext cx="13937591" cy="6866393"/>
          </a:xfrm>
        </p:spPr>
      </p:pic>
    </p:spTree>
    <p:extLst>
      <p:ext uri="{BB962C8B-B14F-4D97-AF65-F5344CB8AC3E}">
        <p14:creationId xmlns:p14="http://schemas.microsoft.com/office/powerpoint/2010/main" val="382915142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Criteri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467348" y="0"/>
            <a:ext cx="14049748" cy="6858000"/>
          </a:xfrm>
        </p:spPr>
      </p:pic>
    </p:spTree>
    <p:extLst>
      <p:ext uri="{BB962C8B-B14F-4D97-AF65-F5344CB8AC3E}">
        <p14:creationId xmlns:p14="http://schemas.microsoft.com/office/powerpoint/2010/main" val="125508350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Comment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490404" y="0"/>
            <a:ext cx="14225204" cy="6858000"/>
          </a:xfrm>
        </p:spPr>
      </p:pic>
    </p:spTree>
    <p:extLst>
      <p:ext uri="{BB962C8B-B14F-4D97-AF65-F5344CB8AC3E}">
        <p14:creationId xmlns:p14="http://schemas.microsoft.com/office/powerpoint/2010/main" val="17686955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err="1"/>
              <a:t>GCP</a:t>
            </a:r>
            <a:r>
              <a:rPr lang="en-US" dirty="0"/>
              <a:t>/</a:t>
            </a:r>
            <a:r>
              <a:rPr lang="en-US" dirty="0" err="1"/>
              <a:t>GLCP</a:t>
            </a:r>
            <a:r>
              <a:rPr lang="en-US" dirty="0"/>
              <a:t> and CRF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Corrections: visible, dating, signing (audit trail)</a:t>
            </a:r>
          </a:p>
          <a:p>
            <a:endParaRPr lang="en-US" dirty="0"/>
          </a:p>
          <a:p>
            <a:r>
              <a:rPr lang="en-US" dirty="0"/>
              <a:t>CRF signed by study doctor/PI/monitor</a:t>
            </a:r>
          </a:p>
          <a:p>
            <a:endParaRPr lang="en-US" dirty="0"/>
          </a:p>
          <a:p>
            <a:r>
              <a:rPr lang="en-US" dirty="0"/>
              <a:t>End of study</a:t>
            </a:r>
          </a:p>
          <a:p>
            <a:endParaRPr lang="en-US" dirty="0"/>
          </a:p>
          <a:p>
            <a:r>
              <a:rPr lang="en-US" dirty="0"/>
              <a:t>Version control</a:t>
            </a:r>
          </a:p>
        </p:txBody>
      </p:sp>
      <p:pic>
        <p:nvPicPr>
          <p:cNvPr id="17410" name="Picture 2" descr="http://media.salon.com/2013/01/the-end-is-nea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5384" y="3800007"/>
            <a:ext cx="3534508" cy="2247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3129241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6B066-EAD6-C840-A784-F80A9D488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Something </a:t>
            </a:r>
            <a:r>
              <a:rPr lang="en-US"/>
              <a:t>about my education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2F642D-07AA-D14D-A923-22E855A96D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BSc in Health Sciences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MSc in Epidemiology</a:t>
            </a:r>
          </a:p>
          <a:p>
            <a:endParaRPr lang="en-US" dirty="0"/>
          </a:p>
          <a:p>
            <a:r>
              <a:rPr lang="en-US" dirty="0"/>
              <a:t>MSc in Medical </a:t>
            </a:r>
            <a:r>
              <a:rPr lang="en-US" dirty="0" err="1"/>
              <a:t>Antrhopology</a:t>
            </a:r>
            <a:r>
              <a:rPr lang="en-US" dirty="0"/>
              <a:t> &amp; Sociology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PhD in Medical Sciences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7544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nl-NL" dirty="0"/>
              <a:t>Data recording in CRF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Identified</a:t>
            </a:r>
          </a:p>
          <a:p>
            <a:r>
              <a:rPr lang="nl-NL" dirty="0"/>
              <a:t>Directly</a:t>
            </a:r>
          </a:p>
          <a:p>
            <a:r>
              <a:rPr lang="nl-NL" dirty="0"/>
              <a:t>Promptly</a:t>
            </a:r>
          </a:p>
          <a:p>
            <a:r>
              <a:rPr lang="nl-NL" dirty="0"/>
              <a:t>Accurately</a:t>
            </a:r>
          </a:p>
          <a:p>
            <a:r>
              <a:rPr lang="nl-NL" dirty="0"/>
              <a:t>Legibly</a:t>
            </a:r>
          </a:p>
          <a:p>
            <a:r>
              <a:rPr lang="nl-NL" dirty="0"/>
              <a:t>Idelibly</a:t>
            </a:r>
          </a:p>
          <a:p>
            <a:r>
              <a:rPr lang="nl-NL" dirty="0"/>
              <a:t>Signed</a:t>
            </a:r>
          </a:p>
          <a:p>
            <a:r>
              <a:rPr lang="nl-NL" dirty="0"/>
              <a:t>Dated</a:t>
            </a:r>
          </a:p>
          <a:p>
            <a:endParaRPr lang="en-US" dirty="0"/>
          </a:p>
        </p:txBody>
      </p:sp>
      <p:sp>
        <p:nvSpPr>
          <p:cNvPr id="16386" name="AutoShape 2" descr="data:image/jpeg;base64,/9j/4AAQSkZJRgABAQAAAQABAAD/2wCEAAkGBxQTEhUUExQWFhUXGB8ZGBgYGBgcGxkYHB0XHBsgHBccHCogIhslIBgXIzEhJSksLi4uFx82ODMsNygtLywBCgoKDg0OGxAQGzAlICQ0NCw0LCwsLCwsLzQsLCwsLCwsLCwsLCwsLCwsLCwsLCwsLCwsLCwsLCwsLCwsLCwsLP/AABEIALcBEwMBEQACEQEDEQH/xAAcAAACAgMBAQAAAAAAAAAAAAAABgUHAwQIAgH/xABIEAACAQICBwQHBQUHBAEFAQABAgMAEQQhBQYSMUFRYQcTInEyQlKBkaGxFCNicsEzQ4KS0SRTorLC4fAVc9LxNBdUY5OzFv/EABsBAQADAQEBAQAAAAAAAAAAAAADBAUCBgEH/8QAOxEAAQMCAwQIBgEDAwUBAAAAAQACAwQREiExBUFRYRMiMpGhsdHwBhRxgcHhI0JS8RUzchY0U2KSJP/aAAwDAQACEQMRAD8AvGiIoiKIiiIoiKIiiIoiKIiiIoiKIiiIoiKIiiIoiKIiiIoiKIiiIoiKIiiLBjMYkS7UjBR1/QbyfKvhIGq6YxzzZoUTgtaoZJRGA4LGwYgWJ+N8/KuRICbKw+kkY3EVO12qqKIiiIoiKIiiIoiKIiiIoiKIiiIoiKIiiIoiKIiiIoiKIiiIoiKIiiIoiKIiiIoiKIiiIoiKIozTWmFgX2nPor+p5CuXOsp4YDIeSr/SWNeVi8jXPyA5AcBVcknVa8cbWCzVDf8AVhHNGEK95tgoGOVwbi5vkLjeSB1rkHNSOZdhvorY0Bj1kj2e/SeRMpGS2ztG5sLC1hu52AvVppusKVhadLBSldKJFERREURFERREURFERREURFERREURFERREURFERREURFERREURFERREURFERREURFERRFH6Z0mIU5ufRH6npXLnWCmhhMh5JAxuILEu5uTmSarkrXa0NFgkzTesFyUiIyyLcB0HNulcEqyyO2ZUXo3RbzEk3Cn0mO9v6+W4V8Auu3Ow6p30I8kBVMOWBJFlByZjl4huN67aSNFWlax4JereFW159faIiiIoiKIiiIoiKIiiIoiKIiiIoiKIiiIoiKIiiIoiKIiiIoiKIiiIoiKIiiIoiKIsOMxIjQu24fM8BXwmwXbGF7rBV7pvSgG1LKwA67gOAFV3HeVsRR2Aa1V1pnTj4g7KBlQ7gPSfz5DpvNRE3V1jA1buiNWdzTZckH6/0r6G8Vy6Tc3vTNhcGzkJGtzwAG4fQCugL6KBzw0YnFPermriweN7NL8l8uvWp2MssuoqjJkNFP1IqiKIiiIoiKIiiIoiKIiiIoiKIiiIoiKIiiIoiKIiiIoiKIiiIoiKIiiIoiKIiiIoiKIkPX/WeOBghO0w9GNd7Nz6Acz1qCR2dlqUUBLcXiqzEGJx77ZsEByP7tPyj1m6/SocytO7YxYfv9Jq0PoBIbBFLyH1rXY+Q4V0AoHyX1yCa9H6qu+cp2F5DNj+g+dSiMnVUpKxrcmZpqwOAjhXZjUKOPM+Z3mpQANFnvkc83cVs19XCKIl7WPWqPDXRfHLyvkv5j+n0qN8gardPSOkzOQS7qxrdPNjFjc7YcHwgKAgGe1ffYdSd9cMkJdZW6mkjZFiGSsOp1kooiKIiiIoiKIiiIoiKIiiIoiKIiiIoiKIiiIoiKIiiIoiKIiiIoiKIiiJD1u1/EZaDB7MkwOy8hzjiO62XpyXy2Rx38qhfLbJq0aehxDHLkOG8+g5qE0J2cyzt3+Ldrudoq/pueb29FeSDpe26uRETmVPJXsZ1WDId3vmnrC6rxqACSQMgAAot5D+tSCMKk6sedFL4bCJGLIoXyH1O812ABoqznud2is1fVyiiIoiVNcNZu5BiiP3lvE3sDp+L6VE99sgr1LS4+s7TzVQ6T0xckIbknNt+f6mqxK2mtsvGjtFuzBm2hfcBfaa/D/agCOcN6vLVHCTRYZVmPi9VTvRLAKp8re69uFW2AgZrz9U5jpCWKartV0URFERREURFERREURFERREURFERREURFERREURFERREURFERRFgx2MjhjaSV1RFF2ZjYAV8JA1XTWOecLRcqsNNa0YnST/Z8GskcLbyPDJKu4kn93F1OZ3cbVAXl+TVrR00dOMctifAepTZqjqVFhArMFeUbiB4I/wAgPHm5zOe4G1SMjDVSqKt0ptuTVUiqIoiKIiiIoihNbtOrhMOXJAZjsp+Y33DjYAmuHuwhWKaHpX23KlMTLNimOyCFJ3niTzPE9BVXVbws0Jo1e1AlazFdn8cgsf4U3/TzrtsZKqy1sbMhn9FYuhNW4cNmBtSe22/3DhU7WBqy5ql8uR04KZrtV18ZgBcmw5miAXQrAi4NweIoi+0RL+nddMHhSVllBcb408TX5EDIH8xFRPmYzUq9TbNqajNjcuJyCT8b2xRj9lhnbq7hfkob61AawbgteP4ckPbeB9Bf0WkO2KT/AO1W3/cP12K5+cPBTf8ATbf/ACeH7W9g+2GM/tcM6/kdW+oWuhWDeFBJ8OSDsPB+ot6pm0V2g4CcgCYRseEoKf4j4fnUzaiN29Zs2yKuLMsuOWf7TOjggEEEHcRuPvqZZxBGRXqi+IoiKIiiIoiKIiiIoiKIiiIoiKIoTWfWiDBIDIS0jfs4lzdz0HAc2OX0rhzw3VWIKZ8x6ug1O5V9htH4zTEoknIWFW8Ki5ij3jwj97LwLHwg3/LUIDpDcrRdJFSNws18T6DxVmaF0NFhU2IltfNmObOebNxPyG4ADKrDWgaLKkldIbuUhX1RooiKIiiIoiXNOa1LG/cYdO/xJy2F9FOrtw8t/kM64c+2Q1VmKnLhjebN96LUwOp/et32kG7+U7kzEcY5Ko/5zvvr4GXzcu31WEYYhYeJTHhNGwxfs40XqFF/jvrsNA0VZ0r3dorbr6uEURR+m9MR4aMvIfyqN7HkK5c4NGalhhdK6zVTmtOuEuIYgmy8EB8I8+Zqq55ct6CmZCOae+zTTjSxLA0TL3aentXBz4gjw78h0qaJ1xZZtdDhdjvruTxUyzlymTWIv1FS2hNWsVi/2ELMNxbIIP42sPcM6kZE9+gVSpr6en/3HZ8NT3JwwfZDiT+1niTooZ/jcLU4o3bysiT4jiHYYT9cvVbbdjj8MWvviI/1118nzUQ+JB/4/H9KLx3ZPjUuY2il5AMVY+5gB864dSPGitRfENM7tAjx99yhopNI6MbdNAL7iLxt9UJ8s6j/AJYlbIoa8bnHuPqn7VntWjeyYxO7bd3iXKHzXevzHlVmOrBydksKs+H5GdaA4hwOv7VjYedXUOjBlYXDKQQRzBFWwQcwvPua5pwuFiFkr6uUURFERREja4dpEOFYxQqJpR6WdkToWG89B8RVaWpDMhmVt0GxZKkY3nC3xKT4+1zFhrtFAV5AOD8do/Sq4rH8Fru+Hae2Tjf7eiatA9qmGlIWdWgY8SdpP5gLj3i3Wp2VTTrksup2BPGLxnEPFPkMyuoZWDKcwQbgjoRVkG6wnNLTYixXuvq+JF1u1+WItBhNmWYZM5zjiO7O3pPfIIOO/lUT5bZBaFPRFwxyZDxP65rQ1Y1FeVziMczszZlWP3j8tsj0E5Rrwte2a1y2O+blJPWhowRae+881Y0UYUBVAVQLAAWAA3AAcKnWYTfMr3RfEURFERRFgxuLSJDJIwRF3sxsBXwmy6a0uNgEpPpDE6RJXDbWHwu5p2BEjjjsDeo67+q7jHcu00VsMjgzfm7huH1TFoTQcOFTZiW3tMc2Y9TXbWgaKtLK6Q3cpKulGiiIoi19IY1IY2kkYKqi5J+g618JsumMLjYKmdKy4zSUxZIpNncuRsq8r7qqnE8rdj6KBlrph1d7MtkhsQ1vwrmfjuHuvXbYuKrS7QGjAny0GDh9WONd/U/UmpsmhZ/8kz+JSliO0+EMQsTEDcSwF/dUXTjgrw2W62ZS92ddnglVcTix92c44vaHBn/CeA48ct8EFPfrOWvtXbJYTDAc95/A9VbkMSqoVQFUCwAAAA6AVeXlSSTcr3RfFo47TOHhNpZ4ozyeRVPwJrkvaNSpo6eWTsNJ+gJWtHrTgmNhi8OTy71P6186RnELs0VQBcxu7ipIFJF9V1PkQR9K6yKg6zTwKTNYuzPCzgtCPs8n4B4D5x7h/Daq8lMx2mS16TbdRDk/rDnr3+qQ1OkdCyZi8JPVoX/8W+By4iq38kB5eC3T8ltRmWTu5w9QrS1S1wgxy+A7EoHiiY+IdR7S9R77VdimbIMl5iu2dLSO62Y3HcmKpVQRRFTXaJ2ks7PhcGxVAdl5RvY7iEPBfxbzw605p9zV6LZ2yxlJLqdB6pN1Y0K2MxMcCm20bs3sqM2Pw+ZFU42F7rL0tZVNpYDJw0XQGh9WsNhkCRQoLb2IBZupY51qNja0WAXgp62ed2J7j+EaT1Zwk4tLBG3UKAw8mFjR0THahfYa2ohN2PKUcXoLEaKDT4OYNh18UkEzAAD8LnIH4Hz3VCY3RZsOXBajayGutHUNs7c4DzCjtKa2YrSTLBg0eKNx4iMpHHHxfu4h7RzPDfY9F7n5BQNpYqa7pDcju/Z5Js1R1KiwgVmCvKNxA8Mf5AePNzmc9wNqkZGGqlUVbpTy96pqqRVFC6a1qwmFYLPMFY+qAWNuoANhUb5WMyJVyn2fUVAxRtuFu6L0vDiF2oJVkHHZOY8xvHvrpr2u0Khmp5YTaRpC3a6UKKIoPT2sseHIjUGWdvRhTNjfcW9kf8ANcueBkp4oHPzOQ4qOwWrkuIcT6QYMRmmHX9nH5ji3X52yrkNJzcpHTtYMMXfvKbEUAAAAAZADcKkVRfaIiiIoiicdpoBzFCvfTcVB8KdZH3KOm/pXJduClbFlidkPei8YTQpLCXEt3sgzUW+7j/InP8Rz8qBu8r66WwwsyHipgCulCtfSONSGNpZDZVFyf+ca+E2F10xhe4NCqDSs+N0pL93G4jv4bghQOdzleqxxPK3I+ipm65qRg7KZCoLyqG4jM/OuuhKhO0WXyCtYCrCx1p6Y0pFhommmbZRR7yeAA4k8q5c4NFypYIHzPEbBclUhrT2h4nFMVjYwQ8FQ2Yj8bjM+QsPPfWdJUOdpkF7Si2LBAAXjE7np9gk+q62ALaL5RfVs4HHywttQyPG3NGK/Gxzr61xboVDLBFKLPaD9QnnV/tVxERC4lROntCyuPePCfeB51ZZVuHazWJVfD8T84ThPDUeqs/Q2n8JpCJgjK4I8cTgbQB9pDvHUXHWrrXskGS81PS1FG8FwtwI/BSHrZ2dyQN9q0cWBU7XdgnbXrGd5H4Tn57qqy05acUa3KHbLJm9BV78r7vv6qc1B1/XFWgxFkxAyB3LJbkOD/h+HISwVGPqu1VLaeyDT/wAsWbPL9c1NdoWkzh9H4iRTZtjYU8i5CX921f3VLK6zSVnUUXSTtafdlzTHvFZp0Xto+0FafYjCDipm4rFYfxML/wCWpqMdYlZ3xG4iFjeJ/Cc+0/WV8HhlERtLKSqt7KgeIjrmB76sVEpY3LVY+x6FtTN1+y3NUmmKmZtsyybROTbTFieS53J/4bVntxuOq9fN8vC22EfSwU5jsRipIY3xHfywofDfaZFtkSzkWeQZi5yGY51Zc4tbncrEiijllIjwtJ95BP8AoXRuExUKTaOkMOJiHpMbuSd6zL6ym3DIcOVTNDZBiYcwqEr5qV5iqW3Y73dp4pp1e053+1FKvdYmP9pGfkyHih4GpWPxZHVZ9VS9FZ7Ddh0P4PNKPafr6+Eb7Nh8pSt2c57AO6w9rz3VFNKW9UK7szZ7Zh0kmnDikrs80GNIYtjiGZ1Vdt7k3ckgAE7/AP1VWGPpHnEvQbSqzR0reiyJyHJWrJqPhVIbD7WGlHovExB96m6sOhFXegaM25FeZG1J3C0vXbwPruW/hNJvF93i9lSBlKMo3A37/Rbjsn3E10HEZOVeSFjhjh04bx6jmonEacnxhMeAGxEMnxTjIc+7B3nqf96Yi7sr6IWRZy68PVREGsOA0fL3UYkxE7H7yRRtuW43JOZ6D31EZmMNhmVoM2bU1MfSOs1o0ByT1ovScc67UZvzBBDKeTKcwana4OGSyZoHwuwu/S3K6UKKItfG4xIlLyMFUcT9AOJ6V8JsumtLjYKK+/xXtYeA+6aQf6FP83lXzMqXqR8z4ftSuBwMcK7EahV6cTzJ3k9TX0Cyic8uNytivq5WjPpDMpENt+Psr+Zv0318vwXYZvK+Q6OuduY94/C48K/lX9TnS3FC/c3JbM06oOvADefIUXwAlKGPTS7yM0XcpGT4VZswOthv4++ozjvkrrDShoDr3TrUqoKjO1nWEz4owKfuoDs2ByMnrk9R6PSzc6zaqTE7DuC9rsKjEUPSuHWd5bu/XuSLVZbiszUrsxMqrNjCyIc1iGTEcC59UHkM+o3Vcipb5v7l5raG3cDjHT//AF6eqsjBaqYKIAJhYRbK5QM38zXPzq2ImDQLzsldUydp571kxOrWDk9PCwHr3aX+IF6+mNh1C+MrKhnZee8pV012U4WQEwM8Dcrl096sb/BqgfSsOmS1Kfb9RHlJZw7j7+yrjTeq2N0c4lIICnwzRE2B6nep899+NVHxPiN/Fehp6+lrm4N5/pPvNPeo3aWsuzDjCFk3LLkFY8nG5W67j042Yam+Tlh7S2IY7yQZjhvH04jxW7r/AKhDEXxGFATEDxEDISW68JOTcePMdTwYus3VRbL2sYf4ps2Hw/XJI+ndc3xGjJMJidoYhHXMg3cK2YYcHW2d99udQ9PiZhdqtL/SxFUCeHNh8PpyVdg1GrwNjdWb2LYrZxrp7cJt5qVP0vXdIbPIVT4hZipmv4HzC3+1vGxTzxRxuHaEMJLeghYrYMw4+E+EZ+VS1ADyOSz9kSPp43G3atZbWoWoySouJnO0jDwqMi4HtW9FN/gXfxOZFSRRi11Wrq14eWb9/vjzTpjtasDh3+zyTRoVGzsAGyi2QNhYZcK7dKxpsSqcVBVSt6RjSRxUFpPVJHIxuipFjmGYCEGKUcRlkL/D61G6IduPVX4doOaPl6xt289QsmExY0gu0v8AZtI4beDwPEEetE3yv5GgPScnBcvj+TNj1oX+/sQqg1/xkkuOleWMxvkrITexVQDY8srjoarSOLnZrbpIWxQtDTcHQpp7D8YFxbofXiNvNSD9CfhXdMbSEKvttuOka7gUdoLzyaSkUM4ClVjCk39FT4QONzvr5KHukNl1s+SnhomlwBJvf9qeGi8XsQtpASy4Vc2RWu6cmkAG01ulyOQzqezgBizCy8cMjndDZrt3A8hwWXtE0lJh9HKkBJicgJLHu7vfYkbjwvx86+TOIZYLvZ0LX1Bc8ZjUHik/sbdf+oAMBfYbZvzy/S9QU4AkWptd7nUZtxCs3F62YMYtoGYxTIdkSEWUk2NieWY31aMrMeHesJmz6k04lAu07t686766fYoltHtTPko9XzvxHSks2Ac0oNnCoeSTZo71Aalaax022+20kjNnGwAhReZfeDyAzqOEyHMlW9ospGWYxtgBqNSmqUw4dftONlDSrxb0UPKNP1zJ51OXBou5ZkcUkzujhGXvVbmresaYxO8RHRbkKWAs1srix+tI5A8XSsonUzsLiCeW5SGN0jHF+0cLfcOJPIDeTXZICqtjc7QLB3ck3pXjj9kHxt+Yj0R0GfWmq+3a3TMrciiWNbKAqj3Cvq4JJKw9+z/s8h7Z/wBI418XVgNV9WNI8zmx4nNjTRfLly9bcnBR7znTNLNXrG4gRxvIdyKWPkoJ/ShNhdGNxuDRvyXLk8xdmdjdmJYnmSbmsUm5uv01jAxoaNAm7st0AMVjAzi8cI22HAtfwA9L3PXZI41Ypo8TrncsjbdWYIMLdXZfber7rTXh0v61634fAKO9JaRhdY1ttEczwC9TyNr1FJK2MZq9RbPmq3WYMuJ0Vd4ntgxBP3eHiUcmLsfiCv0qqaw7gt9nw5HbrPP2A/a3dG9sOdp8NlxaJs/5G/8AKum1nEKKX4cNv4394/I9E+6D1jwuNUiGRXy8UbCzAcbod465irLJGvGSwqijnpXfyC3Pd3pG147MgQZsCtjvaHgesfI/h3crbjWmpt7O5bezduEfx1By/u9fVR/Z7r80DDC4xj3d9lHbfEd2y1/U6n0fLdzBUFvVep9q7IbKOnpxnqQN/Mc/NMfaTqOMUpxOHA78C7AfvVA/zgbjx3crS1EGMYm6qhsnahpz0MvYPh+lRkmGbasoPly8+Qqmw3yXo6hgZ1hopzRSNFssJDGx8O2CVNm8J2TvAsTdvhUjWhpvdUpZnzt6MNuB+PeieNcNRlwuju8VtqRHUvs3ChGutlHmVuxzOe4ZCaeO0dws/ZVb0lXhcMiMvqnPstxfeaNh5ptIfcxt8iKlpzeMLP2zHgrH881TmB0PLjcc0KkB3kcszblsSWJ/pztWeGGR9l699THSUokOgAsniDVDSOjD32ElE6jOSIAjaH5CSCbcQb+dWRDJFm03WI/aNHX9SduE7jw+6mJCukY1xuBPdY2DIqd5tvjkHFTnY/ThJlIMbNQqgDqNxp6jON2/8hRetmi49LYP7VCuziobrLGfSuvpKeozIPurl7ekbjbqFNSyuopvl5TdjswfrofVV3q9I2EkWYSBHB8J3gXBBy45Hy86iaMJDir8rjM10DRcH8K1MHow4TSWGd5TMMTG4MjAZy2BFjwGzuHnVjNsg5rGu2akkAFi0juRrHrtioNInDxwCWMKp2ADttcXJBH9OFcyTubJhAupqTZcEtJ0z34Tx3KQw8kE0MhRScM9xiIGFmgc722N677kfxDr2MJGWnDgq7xLHIA49cdlw0cOF9/sKrNIaNk0PpGJ77UW0HjcetGd487G3wqs5pjctuKVtZARxyI4FWpGcNDip55NjYxESSISL7VgQwA4n0TYc6tANDieKwnvldAyMHNhIUWiJpFGVHCYaNskyMiNbIn2Uz3V8Fn6LtwkpiC8dY9x/ahNUI5opMboydiHkQtEwyubWup6i3wNRsvcsKt1HRlsdQwZA5/tN+ktWo58GsMkhfwBldyC6G28HeRzvUjow5tiqUVa6OcyMFs9BoVAalY/ERQNgowjSRyXDk+Hu2O+2853rmK7W4VPXCOaUTHQjxW1jtGSYbHQYiVjLEfA+1nsM2SsPw3sOl6OaWvBOi+RSslp3RtydqOfJbWsOlpzJG0TssaPaRAOHAl/Z3G3Kvry4kEHJc00cLWOa9t3EZH9KRxWmHV4ttQ6s+yxvZEyvc8zuHvrsvIIUEdK1zXG9iPFSqadjeXuYz4rXLEeEAcjxNd4xeyqmmeI+kOi24XU32CHbi1728z+ldKEg717PVz7t1F8+y0NcD/YMXb+4k/yNXMvYP0Vih/7mP8A5DzXNVY6/SFcnYfABhp3tm0oUnoqqR/nNaFGOqSvHfETyZ2t4DzKsXEzhEZ2NlVSxPQC5q0TbNYDWlzg0b1zLpzSj4qeSeQ+J2vb2R6qjoBYe6sd7y91yv0ilp208TY27vd170FoOfFyd3AhcjMncqjmzHIfrwr6yNzzZq5qquKmbikNvMpvPZHjNm/eQX5bT/XYqf5R/ELJ/wCoqe/Zdb7eqW9K6v4zAOHkR4yD4ZUNxfo67j0NjUTo3xm5WhDWUtY3CCDyPorE1C7SRKVgxhAc5JLkA55PwDddx6cbUNTi6rl5/aexTEDLBmN44fTktvtI1EGJU4jDracC7KP3oH+sfPdyrqeDF1m6qPZO1TARFKep5fpL/Z/r8cPC0OJDssY+6IF2v/d5/LkMuVcU8xAwuVrbGzWueJYiOtqPyobTOGmmE2PGGCRFrkL6Nzlc3zbPeQLXJ618eLAvASmcHuZTOfpx8vRJMmIYyHbN77qrvOIXW1AwQSdHuKv/AFRxi6R0X3chu2wYZOe0BYN5kbLedX4ndJHY/ReTrojRVuJul8Q9+CWuyHGNBPicDLkwJYD8aeF/iNkjotQ0pwuLCtHbsYlijqWaad+YXnBYcYLWAgiyT7RQ/wDcBP8AnBWvgGCf6r7I/wCZ2Vcastf7fpNeuuug0fJCrQmRZAxJDWIC23C2Zz5ip5ZujIyWXs/ZhrGuIdYhQunMXDGYtK4KRAXIWWO9u+UnMFf7xf8AnXh1riRisxY8LqOpBy0PA+hUXpRHl2tIGMx4SVlWZInO28YJBdwuW/Ijf9a+Oy69sl1CC61KXdYA4bjfwCg+1XVdYGjxOHzgkAtY3Cm3DowzHvqOdljcaFXdl1JkYY3ZPZ4j9Jj1Vxxx+iwin+1YNlePmdjNPcQChrthL47bwq9U1tNV4/6JBY/fXuOan++RsXgtIKPBPGYHPss2aX5HaBTzIqTLE1/HJU8LhBLSnVpxDnx8M1v4vFxNi3SI7OLjUFkIsJoiL2vuIzyO9T0Jv0SMVhqoGRyCAOfmw7/7T+PylzT0MeNj+yxJ3gJ2onPhELC5aMtzsDZR5cK4cA4WViGR8LjITbcefArT7Pp1YyJIrfacI1grEn7n0WVVOQtnu6V8idu4KWuiIs69w/fz3Jt0do+DDo5Gymy5dZAN6SG42jxW5sb8qka1rQqUs0szhfPK1voonXDBhjFJFlioW2ogouSPWQ/hI3GuXi+Y1UtLJhu13ZOvqtjRsC40RTyEbHi2UW42b+kGO8kMMxXQs7NcSF0N2DVZdN4ZIyk8dg8V1sPXj9ZbDjkCOoHM0cN4XyF5ILHaFe0hbEh2ZysLgWU7zzseHlS11yXCOwAzG9Y8G+wPs62axzHBlPEnnQcF9da+NYu4t91KQwvdVG7/ANilty6xf1heHhJstrOoOS7yOpr5ZdB/cVETRyQ5RuyIW2tkHjxB86IbOzIWz/8A6TF+qyAcAVF6+4io+ii3hPmmMN3kE0ftxuv8ykfrUjhcEKnC/BI13Ag+K5erGX6Yrn7EJP7JMvETX+KIP9JrQpOwV474iH/6Gnl+SmzXQkYDF2/uH/ym9Ty9grKoP+5j/wCQ81zZWQv0ddBdmWilgwERA8Uo71zz2s1+C7I+POtWBmFgX5/taodNVOvoMh9k0ySBQSxAA3kmwHvqZZwBJsFhWSKZCAUlQ5EAqykcjvFfMiF1Z8br5g9yqbtC7Ou5DYjCAmMZyRbyg4svErzHDy3UZ6e3WavVbK2zjIhn13HjyK86t9oOJjwvcsnezCywsbk7J9pRmxGVuJv0z7hldhsVV2jQQdPiYbDePT3ktHWXVrGRYc4yUAs7EyDLaQN6xA8IuTuG64vvNvkrXNbiUmz5oJphETppztuT72d6wpj8IYpQpkjXu5FsLOhFgdndYjIjmDzFSwSCRtis/alG6jnxM0OY5clUev2rLYPEtGL7B8cLc15X5jcfceNU5GdE+25elpKgVtOHjtjz/al+yXWT7PiRG5tHPZDyWT1D8SV/iHKu6d+B+E6FVtr03zVMJWjrN9kflM3ado98JiodJQD1gJOW0Mhfoy3U+XWpKhpY4SBUtjzNqIH0cn298jmpLXvBDHYKLHYW5kiAlQjfs5Fh+ZSL/wAJHGu5m42B7dyrbNlNLUOpptHZH8d68aYhXTOjFlit38eezykA8aeTDMfw0cOmjuNV1A47MrSx/ZPluP2ST2VY1FxyRzRg7YZF2hmj78gdxyI3caihfZ+Gyv7Tpi+mM4dnr9k+aIiXCY6bR8gvhsUpkhU7gTfbQdMjl0HOpWjC8sOhWbO4z0zKpvbZkfwVj0Pgg6YrQ+IN9gbUDHeYjmhHVDajW3Bid9l1PKWujr4t+Thz396rTVnSkmitIESAgBikq81vnbyyYf71XY4sdc7sitiphZVw4W6O6zTz4K2XwyLI0BP9lxv3kDj93P6RCnhtWDr1DVasAbbj5rAD3OaJP648iOLdPDQqG1r0RLiUEyD+3YWySoLjvU4FbG9mGY82FcvaT1h2grFNMyI9E4/xPzB4f4TDBGuzEFUwpiVDItrd1iFXaGXAkA5c061Jw5+apG4Lt5ZrzalPXJXw8sOlYVs6t3WKQcx4Tfod1/ymoZOqQ8fdaFJhkY6lfpa7Ty/XqnLCTRzRKyWeKVCUHtI3pxnqN4HuqYWIWa5r43kHIj2D9140PozuIibhlDWWW92MZ9AsTndSbeQr60WCSyCR/Phz396jTJ9jxdj4cPimPlFieI8n3+fnXHZdyKnt08V/6m+I/SnY8Au2z5bVtx5jlUllUMhsAtFGEUndn9nLcp0beV9+8eR5VzpkpSC5uIahZsTAqBe7I21F7cSOINfSuGkm99F5YRsgdPSY5efKi+jEDYrypBAZFO1ntW+YoljoVr4jCoykC+y3HkfOiXO9QkmDsSCPlRfblWbUqz1zVrdo/uMbiIuCyEj8reJf8LCsiVuF5C/RdnzdLTMfy8sinLsR0hszzwk/tEDjzQkH3kP/AIasUbsyFj/EcN42ScDbv/wrZ0nhBLDLEd0iMn8wI/WrzhcELy0TzG9rxuIPcuX5IypKsLEGxHIjfWKRbJfpjXBwBGhXReoWJEmjsKRwiCe9PAfmta8JuwL882iwsqpAeJPfmkXtxxjhsPECRGQzkcGYEAX8h/mqtWOOQW38ORMON51Fgq20XpKaCQSQSNG44qfqNxHQ5VTY5zT1V6GohhlYRKAQrOj1uxukETD4dAkhX76RTlyJBPoruvvNzYddEPc4WXjpKWCB5eTdu5LevGrk2jzCyuSrWO2oIIlXO30IPGx5VXqGuZa2i2NkSw1IcHDrc+B95q0tUNMppHBXkALEGOZeF7WOXJgb++3CrUTxIzNefrqZ1FU2b9QffBVReTQ2k+JRT/8Asgb9cv5kqlnDIvU9XadFz8iPfcVaGv2hFx+B2orM6jvYSPWFrkD8y/O1XJ2dIzJeb2ZVGkqbOyByPvkuer7LX4N8jWdqOYXsjaOT/wBXef7V9am6Wj0pgGgn8Uir3co4keq465Xv7SnpV+J4lZYryO0Kd9BVCSPTUfke9ygNSNJPo3GPo7FH7tm+7Y7to+iR+Fx8G99RQuMb+jcr+0YW1tOKuHUaj3vHksumYZNC4s4mBC2CmP3sY9RunLiVO7euWVdOBhdiGhUcL2bSp+ikNpG6Hj7396bdF6MwGLaLHRIjP6Qdbg7VvXUG20PxC4qcMY44wsqSeqgYadxIHD05Jc7YZu5ODnXKSOUleoGyT7rgfGoao2wuWlsFvS9LEdCFs69zd0cHpOP1GUPb1oZBfP4kebV9mNsMgUWzW9IJaN2/T6hLHbXoUExYyP0ZAAxHtAXU+9b/AMoriobYhw3q5seUujdA7VuY/KOzTTqYqA6OxDWO+B75qwzAB9pSNpfeKROuOjd9kr4ixwq4hycPfHenBWmkJsQmkcMLMNyYiLeL/ga2R9Vr++UXP/IeKznCNg4xP04tPqPEKD1x19ifDhAkkeKSRG7t1IKMjBj4txBGXUGopZwW23q9s/ZMjZcRILCCLjfcJlx0aSuEcfc4+G3lKq3B8yn/APMVMbE23FZ0ZcxpcO1GfC/r5qvdRtNHA4mTR2KYrGZLI393ID4WH4Tl8epqCN2E4StWtgE7BNHrbvHD7J+09FiWilTClO9ZT3kTbmvltxnhf4X5VO/FYhuqy6YwCRrpr4dx/BRpbRjYjCpDONmSeIeaYhFDDMccj/LQtJbYr5HK2OYuZmGnwKhtSdYftUT4XEEjExAq4BszKMtpT7Q4/wC9cxvxCx1U9ZT9C8SM7J7lO6S0SpwscAlLMRsxyG213iDaQ+Y2c67LeqBdVmTEyufhsN45b1pan6wJiUPfL/aILpKoHiBGRIG8qbV8Y8HXVd1VO6M2Yeq7RaiadXDTROf/AI2JvssdySjIg8gw+BB518D7G+4qR1OXtLf6m+S2dL6QfBlcQ42YpWKORmFJvsP5Hj5ivpJbmVHHG2bqNzIz/Sx4zSccMscLzL3OIF1cWsG5dL5WoXAZX1X1sTntLw3Nu5RON1zjikaNjtFTbaAuCOBv5WrgygGymZQve0OA1VrVaWGqh7bND7MkWKUZOO7f8y3K+8jaH8FUatmYcvV/DtTdroTuzH5980ias6VOFxUM43I42uqHJx57JNVYn4HArcrqf5iB0fEZfXcul43DAMDcEXBHEHdWwvzkgg2KoXtT0KcPjnYC0c/3i/mPpjz2s/JhWZUswvvxXuNiVXTUwadW5envkmnsV06NmTCOcwe8j6g2Dj3Gxt+JuVTUj8sKy/iGls5s435H8e+Sm+1nV5sThRJGLyQEtYbyhHjA65K38J51LUx4m3G5U9i1ggnwu0dl99yoQudoW99UGnCLr1U7TK/ANEz6j6XeDHQODkXEbDhsOQp+GR81FdRSESAqGvo43Uj2gaC/3Cu/XfQ4xWCmjtdgu2n51zHxzHkxrRlZjYQvH7PqDT1DX7tD9Cqn7JNNdxjRET4JxsH84uUP1X+KqNK/C+3Fep27TCWn6Qatz+29OHbNoXvMOmJUeKE2b/tsbfJrfzGp6tl24uCyfh+qwTGI6O8x+lk7HNOd7hmw7HxQHw9Y2vb4G48tmvtK+7cPBc7epeinEg0d5qvO1HQH2fGSBRaOX7xOQJ9Ie5r5ciKrTN6OS+5bOzJvm6PCe03Lu0UPqdrFJhJ1lTMrk6+2h3j/AJuIFchxjdiCmkhbWwGJ+o09+aubW3QcWlsGk2HIMgXaibmPWRuWfwI86uyxiZl2rzdDVSbPqDHIMtCPyPeijdSNaVxMbaPx4+9AMf3n7wDIqb/vB87X31xDLiGB+qn2lQGFwqafsnPLd+lDaZ1SxujHM2j5JGiO8Lmy/mTcw62/rUb4nxnEzRW6Wvpa1giqgA4b/wB7kkaa03iMZIpncyMPCosBa/AKo3k2qs97nnNblNSwUrD0YsN5V0ad0aRoVopB4o8MCfzRqG+q1ovb/DY8F46mnH+oh7dC7zUNoeP7foExnN41Kr+aPNP8OyPfUbf5ILK5Ofk9qYhoT56qk4pmikDISCpBBG8HeKqjMLde0MeQdD5K7dAaWGlIFkjcRaQw4ybgw43HGNuI4H3VaY7pBwcF5+oh+SeQRiif4fsLdg+xaTPdYyER4yPwuhJVrjfssCNpDv8AfXVmSZOGahxVVE3HA67Dv1H34FZ+0jErhsNh3WymKeMoOi3BA/huK+zkNaCudksdPM9pzu039/VIXbZosLPFiVGUyZ/mW31BHwqGcWdfitLZMhdCWHVh8CpLUDW4YlFw08nd4iMfcTHj+Fufkd/nXUcl+qddyhrqPATKwXae038hTOnNM477ThYZMNbZnUmVLsjjdcZeHJjcGvr3vxAELimpaXoZJGybtDkR6pL7ToHwWlO/hJQuBIpHtbm92XzqOXqvuFb2eRPShrs7ZJw1T0lhdJSRTFjDiom2mjDWVzaxIU5H3Z1KwtkIO8KjUtlpGOYBiY7K9swk/X5pMFpWTEYYkeizEC63YZq3Cxtu61FJdshIV6jDZqVrZPp3KT0trINMYaPCxQlcRtBj7IsDc3G4HrXTpOkAaBmo4aT5N7pnO6tvus+gtVNJYmI4XFtsYZD61ixtu2Ty866Eb3DCdFDJW0sTuljF3HuTFgeyrCiHu5WklPBixGyOSgZCpBTt3qm/a8xN22CnI9SMCAB9nQ2FrkXJ8zXfRM4KsdoVH9xXvUfTgxmDjlJu4GxJ+dbX+OTeTCkT8bQV92hSmmnczdqPp7yWzrToYYvCywHew8J5OM1PxAv0vX2RmNpCjo6k08zZBu8t65snhZGZHFmUlWB3gg2I9xFY5FjYr9GY8PaHN0Kunsh1i77D/ZnP3kA8PNouH8vo+WzWjTSYm4TuXjNuUXQzdK0dV3nv79VOa/atjG4VkW3ep44j+Ib18mGXnY8Klmjxtsqeza00s4cdDkffJUFgMZJhplkS6SxNcXG4jIgj4gjqay2uLHXC91LFHURFjs2n3ddEasaxRY3DiaM2O50vmj8QenI8RWtHIHtuF+f1lI+llMb/ALHiEk62dlqzM02EZY3Y3aNskJ4lSPR45Wt5VBNT4s2rU2dtnoerMLjjv/aidVOzLFDExviQsccbhzZgxfZNwABfIkZk2yqKKmcHXcr9dtyB0JZFcki2lrXVy1fXklzDPJ3OKZo/3UxKfwPdfoKxycL8uK/SWt6WnDXb2+YXSGkMMuJw7xn0ZYyPcwyPzvWs4Ym24r88ieYZQ4atPkqM7N9IHDaRjDZByYXHVsh/jC1m07sMngva7XhE9GXDd1h7+isXti0R3uDEwHiga/XYayt89k/w1bqmXZfgsDYNR0dRgOjvMaKg5hstccc6ptzbYr0cwMcuIb099m+upwcmxIScPIfEN/dt7QH1HEdRXcMpjNjoq20qBtbH0kfbHjy9E99ompa4yP7VhCO/2Q3hOUy5WsfbA3Nx3ciLMsIf126rDoNpOpwYJuzp9P0o/U/tJKH7PpC6uvh70g3uMrSLa4P4vjzriKpt1Xq3XbEuOlpcwd3p6KxcPh4HImRYmJzEihST5OKtANOYWA58reo4kcs/JQfaTpVIMBMGI2pVMaDiS2R+AuajqHhrCrmyad0tU22gNz9kvdiDXw+IXh3oPxUA/QVDR9krR+IxaZh5flVNrVgu6xUyWySV1HltG3yqtaziFth3SQRycQtbQulZMNKssTFWU3B+oI4g8q+3INxquS1j2GOQXaVcuBnwmnIRtfc4uPipsy9QfWTpw6VaGGYcCsF3T7MkNutGeOh9ClzSXZ5pKSVUeTvkBsJGkJCrz2WNwegvUDqeQmxN1pw7YoWMLmtwnhZNXazosPg8OlwCJkQE/iBX+h91WKhvVCytjzWmkPEE/lUxpzQs2CmMcqlWGYI3MOBU8qqvYWmxW3T1DJm4mKw9S+1QooixgLgZCQZtb8Q4+YzqZlRhycs+q2MJetAbHh6Lfnnwumsf3eyxjXDtZ7EENtDMD319xNlksOC4ME2z6TE42JcMkq43szx8OICwrtrfwyqwUAfi4g+V65dA6+Smi2tAWXdrwVo6qamCCGRMSwnaa3ebQuN1rC+dWI4cIN87rIrdomdzTGMIbpZTmhdA4fCqVgiVL77DM+Z31I1oboqMs8kpu83UlXSiRREURUV2UaxfZsV3Tm0U9lz3LJ6h99yp8xyrNppMLrHeva7co+mh6Ro6zfLf6q9a0l4pVB2xasbDjGxjwvZZrcG3K3kdx6gc6o1UX9YXq9g11x8u86afkJC0BpeTCTpPH6SHMcGXip6Ef14VVjeWOuFu1dMypiMbt/hzXRug9LR4qBJojdXG7ip4qeoOVazHBwuF+e1ED4JDG/UKv+1LUgyXxeGW72++QD0gPXUe1zHHfvverUwX6zVvbG2oI7QSnLceHL6KsNA6wzYOcSQNY7mU5q45MP13iq0TyzMLarqdlVaN3fwV56q6+YXGBV2hFNxic2ufwNuYfPoKvxztf9V5Ot2XPTG5F28R+eCa6mWaoDXPWWPBYdnLDvSCIk4s3A29kbyf1IqKWQMbdXqCifVShoGW88FzkTzrJX6GAALLqDQyEYeEHeI0B8worZboF+ZTEGRxHE+a551rQw6QxGybFZ2ZTyO0WH1FZUvVkP1Xv6G0tGy+9tvCy6BxES4rCMvqzw/J1y+tapGJv1Xg2OMEwO9p8iuX8dERcEWKmxHI7jWSzI2Xv6kB7A4e7rWiexrtwuq0Tyw3CsPUHtAOEtDNd8OT5tFfeQOK8Svw5GSCYsOF2ip7U2aypb00Xa8/2rJ1o1Qw2koxKjBZCt0mSxDDhtAekPmKtSQtlF/FYdFtGehdgIy3tP44KqtI6E0jo1jYyon95CzbB6nZ3fxAVRcyWJeoiqqGuGdieB19/RQGJxc2IcF3eVzkLlmPkP6CoiXOOeavsjigb1QGjuV7dmmgHwmDAkFpJGLsPZuAFB62Av1JrTp4yxma8PterbU1F2aDIJR0Zg4sRpnH4eVQ8cqsCOqlMweBBvnULADM4FadQ50ezYZGmxB9Uj68alTaPkzu8DHwSW+Tcm+vDkOJIyw8lPR1zKhvB3BQGj8a8Lh42KspuGU2INRZ6haILSC14uDuVq6u9rhChcVGXI/eR2BPmhyv1B91TsqrZPCyKjYAecVO77H1Wjrbrn/1GXDwQIyoJVPittM1wBkOAua4lm6QhrVZodmGjjfLKRexVp6xauQY2Lu50vb0WGTKeYNXnMDhYrysFS+F+JhVZ/8A0Yfvv/kjub79nx25W3X6/Kq/y2eq2f8AW+r2c/BWVq5qzh8EmzClifSc5s3mf0qwyNrNFk1NZNUG8hupmu1VRREURFERREURcpViL9RV+9mutP2zD7Dn7+IAPfey+q/v3HqOorUglxtz1C8Htag+Wmu3su09E1Y3CpLG0cihkcFWB4g1MQCLFZrHuY4OabELnbXLVp8DiDG1zG2cT+0v/kNxH6EVlTRGN1l7/Z9c2rixDUaj3uW5qDrc2Ams12gc/eLy/Go9ofMe63UE3RnPRQ7U2cKtl29sac+RV+YTFpLGskbBkYXVhuIrTBBFwvCvY5ji1wsQq5127MxMWxGDAWU5tFkFc8Sp3Kx5bj041pqfFm1bmzNr9CcE2Y47x6hVLjMK8TtHIjI65FWFiPcazyCDYr18cjJG4mG4K3MNrBioxspiZ1XdYSuAPIXyroSvGhUL6GnebujHcFpYjEPIxZ2Z2O9mJJPvOdckk6qdkbGCzBYclM6laAbGYqOMC8YIaU8AgOd+p3Dz6GpIYy91lT2lWNpoC6+ZyH1/S6PrWX56ubddZw+PxTDd3zD4G36VkTG7yv0TZrS2ljB4BXvqQ99H4U//AIUHwUD9K04uwF4faAtVSfU+aorW7Rp/6jiIV3tOQt8h42uufLxCs54tKRzXs6SQOoWuP9vl/hLWMwjxO0cilHQ2ZTvBrogg2KgY9r2hzTcFYlNq5IUrTZOGp2us+CPgO3ET4omOXmp9U9d3MGkcrojySr2fBXNvo7j68VdOrmuOFxgAjcLJxiewb3Dcw6i9aEczH6LyNXs6emPXGXEaKbTCIDtBFB5hQD8bVJYKmZHEWJK1dO6YjwsLTSsAFGQ4seAA5mvj3hguVJTU755BGwZlVN2USNNpOWZt5R3bzdly+Z+FUKYl0hK9VttrYqJsY4gdwVxYzCJKjRyKHRhYqwuCK0CAcivINeWnE05qpNauyFgS+BYFf7pzmPyvx8j8aqvp/wC1btNtgWtMPuEs6M7NdISSBWh7ocXdlsPgST7qjEDjkQrz9rQRjE11zyVuapah4fBWf9rN/eNw/Ku4fWrMcDWZ71iVm1J6kYSbN4eqbKmWaiiIoiKIiiIoiKIiiIoi5Ohe/nWM4WX6VDJiFipbV/TMmEnSeI5qcxwZTvU9D9bHhX2N5Y64XNXSsqYjG7f4c10XoHTEeLgSaI3VhmOKtxVuorWY8PFwvz6pp308hjfqPd1h1m0BFjYDDKOqsN6NwI/UcRXySMPFiu6SrkppBIzu4rnrWDQkuDmaGZbEbj6rrwZTxH/qsqRhYbFe+pKqOpjEjP8ACktTdd5cDJsftIGPjjvu/Eh4N03H5iaGUs10WbtOgZVO6uTuPqr50JpmHFRiSBw68eanky7wfOtBrw4XC8fPTyQPwSCxXjTegMPi12Z4le247mXycZj418exr9QuqeqmpzeN1vfBI2keyCFjeHEPH0dQ49xBU/WqzqNu4rai+IpR/uMB+mXqsGD7HVDfe4osvJIwp/mLMPlXwUY3lSSfEjyOpGAeZv6KwdBaDgwkfdwIFXeTvZjzZjmT9OFWmMawWCwaiplqH45Dco1i0suFw0k7+ouQ9ptyj3mwo9wa0kr5SwOnlbG3euZ5ZCzFmNySSTzJzNY5N81+ktaGtDRoF0lqdCUwOFU5EQpcdSoP61sRCzAvzmucHVMhHE+apXtKfY0riGG8MjDz7uM1nVGUpXstkDFQNB5+ZVqa5alQ6SjD/s5wvglA4bwrjivzHDje++MPC8jS1j6ZxAzHBUNrBq/Pg5O7nQqfVberjmrcR8xxtVJ7C02K9PBURztxMKjVNq4VkEg3Czxz88utRlvBWmTgizkw4LW/GxrZMVLbkW2reW1euhNI3eon7OpJTcsH2/S1MXj8Ri5F7x5JnOSgksfJV/pXJc55zzU0cMFM0loDQro7MtVWwUDPKLTS2LD2FF9lfPMk+fStGniwDPUrx22NoCqlAZ2W+PNOlWFjooiKIiiIoiKIiiIoiKIiiIoiKIiiLkZTaspe/BINwttHuKiIsr7HhwumbUjW2TATXzaF7d4nMe0v4h89x5iWGYxnkqG0tnNq2cHDQ/g8l0Bo/HRzRrLEwdGF1Yf839OFagIIuF4OSN0bix4sQo/WjV2HGwmOUZjNHHpI3MdOY41zJGHixU9JWSUr8cZ+o3Fc/wCsWq0+BlKzLdSfBIPRcdDwPNTmPnWdNGWZL2WzqqOp64OfDesGiNLTYaQSQSMjdNxHJlORHQ1Ex7mG4V6opoqhuGQXHvRWlq72sxsAuMQxt/eICyHzT0h7tr3Vdjqwe0vL1fw/I3OA3HA5H08k/wCjdM4ecXhmjk/KwJHmN499Wmva7QrDlp5YjZ7SPqFvV0oVF6Z1hw2FUmeZE5Le7HyQZmuHSNbqVYgpJpzaNpPl3qkde9c3x7gAFIEN0Q7yd201stq3Dhc799Z00xkOWi9pszZjaRuJ2bjv/AULq9otsViYoFv42AJHBd7H3KCfdUcbcTgFcrKgQQOkO4eO5dNIoAAGQAsPKthfnBN81zv2iTh9JYkj29n+VVU/5aypzeQr3+yW4aNg5X7zddAaL/YxX392v+UVqN0C8HL/ALjvqV80poyLERmOeNZEPBh8wd4PUULQRYr5HI+N2JhsVVmsXY5mWwcot/dy8PKQD5Ee+qz6f+1bdPtndKPuPRJWJ7P9IobHCueqlWB+BqEwv4LSbtGmcO0pXV/ssxszDvl+zx8SxBa34UB3+dq6bTuOqgm2vDGOoblXBqxqlhsCtoUu5HikfN29/AdBYVaZG1miwamtmqD1zlw3KeqRVEURFERREURFERREURFERREURFERREURci1lL3y9I9jXwi66Y8tNwttTeoiLK+1wcLhNGpOuUuAktm8DHxx3/wAScm+R3HgRNDMYzyWbtHZjKttxk4aH8FXzgcek8SSxG6ONpTYjLyNajSCLheGljdG8sdqF7x+j45ozFKiujb1YZf7HqMxRzQ4WKRSvicHsNiFUWuHZe8IaXCNtxi5KMQHUdGNgwHuPnVCWlIzavVUG3WvsycWPEaH0VcVUXo19FF8IB1W1/wBSmtbvZLcttrfC9dY3cVD8tDe+AdwWqTXKnAA0Xyi+q7uyzVD7NH9plt30q+EZHYjNjv8AabInkLDnWlTw4BiOpXids7R+Yf0TOy3xKecZiBHG8jeiilj5KCT9KsE2F1isaXODRvyXMOJlaaVnPpSOWP5nN/qaxycTr8V+lNaIog3c0eQXUMMeyoUcAB8K2QvzRxuSV7oviKIiiIoiKIiiIoiKIiiIoiKIiiIoiKIiiIoiKIiiIoi//9k="/>
          <p:cNvSpPr>
            <a:spLocks noChangeAspect="1" noChangeArrowheads="1"/>
          </p:cNvSpPr>
          <p:nvPr/>
        </p:nvSpPr>
        <p:spPr bwMode="auto">
          <a:xfrm>
            <a:off x="58615" y="-155575"/>
            <a:ext cx="281354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388" name="Picture 4" descr="http://cdn2.business2community.com/wp-content/uploads/2013/01/accurate-scoping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20308" y="1981201"/>
            <a:ext cx="3739434" cy="26971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3703557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/>
              <a:t>CRF filling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Complete</a:t>
            </a:r>
          </a:p>
          <a:p>
            <a:r>
              <a:rPr lang="en-US" dirty="0"/>
              <a:t>All pages</a:t>
            </a:r>
          </a:p>
          <a:p>
            <a:r>
              <a:rPr lang="en-US" dirty="0"/>
              <a:t>Check values</a:t>
            </a:r>
          </a:p>
          <a:p>
            <a:r>
              <a:rPr lang="en-US" dirty="0"/>
              <a:t>Consistent</a:t>
            </a:r>
          </a:p>
          <a:p>
            <a:r>
              <a:rPr lang="en-US" dirty="0"/>
              <a:t>Write clearly!!!</a:t>
            </a:r>
          </a:p>
          <a:p>
            <a:r>
              <a:rPr lang="en-US" dirty="0"/>
              <a:t>Never backdate</a:t>
            </a:r>
          </a:p>
          <a:p>
            <a:r>
              <a:rPr lang="en-US" dirty="0"/>
              <a:t>Display (follow guidelines)</a:t>
            </a:r>
          </a:p>
          <a:p>
            <a:r>
              <a:rPr lang="en-US" dirty="0"/>
              <a:t>Date and initial all changes</a:t>
            </a:r>
          </a:p>
          <a:p>
            <a:endParaRPr lang="en-US" dirty="0"/>
          </a:p>
        </p:txBody>
      </p:sp>
      <p:pic>
        <p:nvPicPr>
          <p:cNvPr id="14338" name="Picture 2" descr="http://greenhousementoring.org.uk/wp-content/uploads/2011/01/iStock_000005348165Sm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2339" y="1752601"/>
            <a:ext cx="3795572" cy="2190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878193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95754" y="-685800"/>
            <a:ext cx="10832123" cy="696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953000" y="2069069"/>
            <a:ext cx="3623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Lucida Handwriting" pitchFamily="66" charset="0"/>
              </a:rPr>
              <a:t>1   2   1  0    2 0  1  1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58462" y="3733800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Lucida Handwriting" pitchFamily="66" charset="0"/>
              </a:rPr>
              <a:t>V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923692" y="2286000"/>
            <a:ext cx="1969477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64369" y="1524001"/>
            <a:ext cx="1888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Lucida Handwriting" pitchFamily="66" charset="0"/>
              </a:rPr>
              <a:t>1   3 / 1  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58462" y="3496270"/>
            <a:ext cx="3516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Euphemia" pitchFamily="34" charset="0"/>
              </a:rPr>
              <a:t>X</a:t>
            </a:r>
          </a:p>
        </p:txBody>
      </p:sp>
      <p:sp>
        <p:nvSpPr>
          <p:cNvPr id="11" name="TextBox 10"/>
          <p:cNvSpPr txBox="1"/>
          <p:nvPr/>
        </p:nvSpPr>
        <p:spPr>
          <a:xfrm rot="19803114">
            <a:off x="6622029" y="1371601"/>
            <a:ext cx="1563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ucida Handwriting" pitchFamily="66" charset="0"/>
              </a:rPr>
              <a:t>16-07-2013 </a:t>
            </a:r>
            <a:r>
              <a:rPr lang="en-US" sz="1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Lucida Handwriting" pitchFamily="66" charset="0"/>
              </a:rPr>
              <a:t>MSB</a:t>
            </a:r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latin typeface="Lucida Handwriting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28800" y="419100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Lucida Handwriting" pitchFamily="66" charset="0"/>
              </a:rPr>
              <a:t>V</a:t>
            </a:r>
          </a:p>
        </p:txBody>
      </p:sp>
      <p:sp>
        <p:nvSpPr>
          <p:cNvPr id="15" name="TextBox 14"/>
          <p:cNvSpPr txBox="1"/>
          <p:nvPr/>
        </p:nvSpPr>
        <p:spPr>
          <a:xfrm rot="19803114">
            <a:off x="259054" y="3953107"/>
            <a:ext cx="1563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ucida Handwriting" pitchFamily="66" charset="0"/>
              </a:rPr>
              <a:t>16-07-2013 </a:t>
            </a:r>
            <a:r>
              <a:rPr lang="en-US" sz="1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Lucida Handwriting" pitchFamily="66" charset="0"/>
              </a:rPr>
              <a:t>MSB</a:t>
            </a:r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latin typeface="Lucida Handwriting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990600" y="-533400"/>
            <a:ext cx="10744200" cy="1371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-914400" y="4876800"/>
            <a:ext cx="10744200" cy="2133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405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2" grpId="0"/>
      <p:bldP spid="11" grpId="0"/>
      <p:bldP spid="13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Find all faults in the provided CRF</a:t>
            </a:r>
          </a:p>
          <a:p>
            <a:r>
              <a:rPr lang="en-US" dirty="0"/>
              <a:t>Take notice of:</a:t>
            </a:r>
          </a:p>
          <a:p>
            <a:pPr lvl="1"/>
            <a:r>
              <a:rPr lang="en-US" dirty="0"/>
              <a:t>Corrections</a:t>
            </a:r>
          </a:p>
          <a:p>
            <a:pPr lvl="1"/>
            <a:r>
              <a:rPr lang="en-US" dirty="0"/>
              <a:t>Strange data</a:t>
            </a:r>
          </a:p>
          <a:p>
            <a:pPr lvl="1"/>
            <a:r>
              <a:rPr lang="en-US" dirty="0"/>
              <a:t>Missing data</a:t>
            </a:r>
          </a:p>
          <a:p>
            <a:pPr lvl="1"/>
            <a:r>
              <a:rPr lang="en-US" dirty="0"/>
              <a:t>Writing</a:t>
            </a:r>
          </a:p>
        </p:txBody>
      </p:sp>
    </p:spTree>
    <p:extLst>
      <p:ext uri="{BB962C8B-B14F-4D97-AF65-F5344CB8AC3E}">
        <p14:creationId xmlns:p14="http://schemas.microsoft.com/office/powerpoint/2010/main" val="16308844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Complete CRF based on the source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8398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2: source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Patient ID: KC001</a:t>
            </a:r>
          </a:p>
          <a:p>
            <a:r>
              <a:rPr lang="en-US" dirty="0"/>
              <a:t>Patient initials: BAC</a:t>
            </a:r>
          </a:p>
          <a:p>
            <a:r>
              <a:rPr lang="en-US" dirty="0"/>
              <a:t>Visit date: Yesterday</a:t>
            </a:r>
          </a:p>
          <a:p>
            <a:r>
              <a:rPr lang="en-US" dirty="0"/>
              <a:t>Visit number: Fourth</a:t>
            </a:r>
          </a:p>
          <a:p>
            <a:r>
              <a:rPr lang="en-US" dirty="0"/>
              <a:t>Date of last refill: 5 October, received 30 pills</a:t>
            </a:r>
          </a:p>
          <a:p>
            <a:r>
              <a:rPr lang="en-US" dirty="0"/>
              <a:t>Takes a fixed-dose-combination of </a:t>
            </a:r>
            <a:r>
              <a:rPr lang="en-US" dirty="0" err="1"/>
              <a:t>dolutegravir+lamivudine+tenofovir</a:t>
            </a:r>
            <a:endParaRPr lang="en-US" dirty="0"/>
          </a:p>
          <a:p>
            <a:r>
              <a:rPr lang="en-US" dirty="0"/>
              <a:t>Today he came back with 12 pills</a:t>
            </a:r>
          </a:p>
          <a:p>
            <a:r>
              <a:rPr lang="en-US" dirty="0"/>
              <a:t>Patients tells that he was traveling for 7 days and forget to take his medication</a:t>
            </a:r>
          </a:p>
        </p:txBody>
      </p:sp>
    </p:spTree>
    <p:extLst>
      <p:ext uri="{BB962C8B-B14F-4D97-AF65-F5344CB8AC3E}">
        <p14:creationId xmlns:p14="http://schemas.microsoft.com/office/powerpoint/2010/main" val="36291953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Visit date was mistaken</a:t>
            </a:r>
          </a:p>
          <a:p>
            <a:r>
              <a:rPr lang="en-US" dirty="0"/>
              <a:t>It should be Day </a:t>
            </a:r>
            <a:r>
              <a:rPr lang="en-US"/>
              <a:t>before yesterday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8661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ED300-ABF3-1741-9B0E-3862D70A8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Database and Data dictionary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0CD0E5-1E33-A64C-BC50-6CE5E28220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8862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31879-8178-4D43-926A-CCDB7B74A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15792D-0922-8F43-BFF8-2D3CFD9CD6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Depends on software to be used</a:t>
            </a:r>
          </a:p>
          <a:p>
            <a:pPr lvl="1"/>
            <a:r>
              <a:rPr lang="en-US" dirty="0"/>
              <a:t>Redcap</a:t>
            </a:r>
          </a:p>
          <a:p>
            <a:pPr lvl="1"/>
            <a:r>
              <a:rPr lang="en-US" dirty="0" err="1"/>
              <a:t>Openclinica</a:t>
            </a:r>
            <a:endParaRPr lang="en-US" dirty="0"/>
          </a:p>
          <a:p>
            <a:pPr lvl="1"/>
            <a:r>
              <a:rPr lang="en-US" dirty="0"/>
              <a:t>Self-</a:t>
            </a:r>
            <a:r>
              <a:rPr lang="en-US" dirty="0" err="1"/>
              <a:t>developped</a:t>
            </a:r>
            <a:r>
              <a:rPr lang="en-US" dirty="0"/>
              <a:t> through </a:t>
            </a:r>
            <a:r>
              <a:rPr lang="en-US" dirty="0" err="1"/>
              <a:t>mysql</a:t>
            </a:r>
            <a:endParaRPr lang="en-US" dirty="0"/>
          </a:p>
          <a:p>
            <a:r>
              <a:rPr lang="en-US" dirty="0"/>
              <a:t>Develop a data dictionary</a:t>
            </a:r>
          </a:p>
          <a:p>
            <a:pPr lvl="1"/>
            <a:r>
              <a:rPr lang="en-US" dirty="0"/>
              <a:t>Variable names</a:t>
            </a:r>
          </a:p>
          <a:p>
            <a:pPr lvl="1"/>
            <a:r>
              <a:rPr lang="en-US" dirty="0"/>
              <a:t>Labels</a:t>
            </a:r>
          </a:p>
          <a:p>
            <a:pPr lvl="1"/>
            <a:r>
              <a:rPr lang="en-US" dirty="0"/>
              <a:t>Type of answers (string, number, integer, date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Answers with coding</a:t>
            </a:r>
          </a:p>
          <a:p>
            <a:pPr lvl="1"/>
            <a:r>
              <a:rPr lang="en-US" dirty="0"/>
              <a:t>Other related issues</a:t>
            </a:r>
          </a:p>
          <a:p>
            <a:r>
              <a:rPr lang="en-US" dirty="0"/>
              <a:t>Make the database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3751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40DA1-2500-0E48-B905-5CBB9DC59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Redcap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BE9170-3768-6448-9304-B46E33550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Datamanagement</a:t>
            </a:r>
            <a:r>
              <a:rPr lang="en-US" dirty="0"/>
              <a:t> system-open source</a:t>
            </a:r>
          </a:p>
          <a:p>
            <a:r>
              <a:rPr lang="en-US" dirty="0"/>
              <a:t>Institution-linked: application is needed</a:t>
            </a:r>
          </a:p>
          <a:p>
            <a:r>
              <a:rPr lang="en-US" dirty="0"/>
              <a:t>GCP proof</a:t>
            </a:r>
          </a:p>
          <a:p>
            <a:pPr lvl="1"/>
            <a:r>
              <a:rPr lang="en-US" dirty="0"/>
              <a:t>Double data entry</a:t>
            </a:r>
          </a:p>
          <a:p>
            <a:pPr lvl="1"/>
            <a:r>
              <a:rPr lang="en-US" dirty="0"/>
              <a:t>Data verification</a:t>
            </a:r>
          </a:p>
          <a:p>
            <a:pPr lvl="1"/>
            <a:r>
              <a:rPr lang="en-US"/>
              <a:t>Auditing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340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534DA-6EB6-AB48-8639-78AB918BF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Something about my profession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53EA0-836C-6B47-877B-AE5C7E5D21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Infectious Diseases Epidemiologist at National Institute of Public Health</a:t>
            </a:r>
          </a:p>
          <a:p>
            <a:r>
              <a:rPr lang="en-US" dirty="0"/>
              <a:t>Social Scientific Researcher at Amsterdam Medical Center</a:t>
            </a:r>
          </a:p>
          <a:p>
            <a:r>
              <a:rPr lang="en-US" dirty="0"/>
              <a:t>Post Doc Researcher in KCRI</a:t>
            </a:r>
          </a:p>
          <a:p>
            <a:pPr lvl="1"/>
            <a:r>
              <a:rPr lang="en-US" dirty="0"/>
              <a:t>Datamanager</a:t>
            </a:r>
          </a:p>
          <a:p>
            <a:pPr lvl="2"/>
            <a:r>
              <a:rPr lang="en-US" dirty="0"/>
              <a:t>Learning by doing </a:t>
            </a:r>
          </a:p>
          <a:p>
            <a:pPr lvl="1"/>
            <a:r>
              <a:rPr lang="en-US" dirty="0"/>
              <a:t>Researcher in several studies</a:t>
            </a:r>
          </a:p>
          <a:p>
            <a:pPr lvl="1"/>
            <a:r>
              <a:rPr lang="en-US" dirty="0"/>
              <a:t>Principal investigator</a:t>
            </a:r>
          </a:p>
          <a:p>
            <a:pPr lvl="2"/>
            <a:r>
              <a:rPr lang="en-US" dirty="0"/>
              <a:t>4 projects on Digital Health</a:t>
            </a:r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5460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495800" cy="914400"/>
          </a:xfrm>
        </p:spPr>
        <p:txBody>
          <a:bodyPr/>
          <a:lstStyle/>
          <a:p>
            <a:pPr algn="l"/>
            <a:r>
              <a:rPr lang="en-US" dirty="0">
                <a:ea typeface="ＭＳ Ｐゴシック" pitchFamily="34" charset="-128"/>
              </a:rPr>
              <a:t>Data coding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ea typeface="ＭＳ Ｐゴシック" pitchFamily="34" charset="-128"/>
              </a:rPr>
              <a:t>As the questionnaire/CRF/Form is designed data codes are important.</a:t>
            </a:r>
          </a:p>
          <a:p>
            <a:r>
              <a:rPr lang="en-US">
                <a:ea typeface="ＭＳ Ｐゴシック" pitchFamily="34" charset="-128"/>
              </a:rPr>
              <a:t>These are values or indicators that are used to trace and relate information</a:t>
            </a:r>
          </a:p>
          <a:p>
            <a:r>
              <a:rPr lang="en-US">
                <a:ea typeface="ＭＳ Ｐゴシック" pitchFamily="34" charset="-128"/>
              </a:rPr>
              <a:t>Always a code book needs to be developed for a given questionnaire/CRF/Form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6869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1367ED-05F5-49CF-B910-62B8C424BD23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590062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ea typeface="ＭＳ Ｐゴシック" pitchFamily="34" charset="-128"/>
              </a:rPr>
              <a:t>This is a book which contains the variables in the questionnaire and their codes</a:t>
            </a:r>
          </a:p>
          <a:p>
            <a:pPr lvl="1"/>
            <a:r>
              <a:rPr lang="en-US">
                <a:ea typeface="ＭＳ Ｐゴシック" pitchFamily="34" charset="-128"/>
              </a:rPr>
              <a:t>eg Sex  1. Male    2. Female or  1. Female 2. Male</a:t>
            </a:r>
          </a:p>
          <a:p>
            <a:r>
              <a:rPr lang="en-US">
                <a:ea typeface="ＭＳ Ｐゴシック" pitchFamily="34" charset="-128"/>
              </a:rPr>
              <a:t>This  helps in defining the variable answers that we meet in the field.</a:t>
            </a:r>
          </a:p>
          <a:p>
            <a:endParaRPr lang="en-US">
              <a:ea typeface="ＭＳ Ｐゴシック" pitchFamily="34" charset="-128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495800" cy="914400"/>
          </a:xfrm>
        </p:spPr>
        <p:txBody>
          <a:bodyPr/>
          <a:lstStyle/>
          <a:p>
            <a:pPr algn="l"/>
            <a:r>
              <a:rPr lang="en-US" dirty="0">
                <a:ea typeface="ＭＳ Ｐゴシック" pitchFamily="34" charset="-128"/>
              </a:rPr>
              <a:t>Data coding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7893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F7306F8-0A08-4293-9D3E-850DAFB28D19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247761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63415-1CCA-1643-8902-199BFA955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dictionary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4392188-E354-3441-A613-594958462B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8" t="18520" r="25798" b="7401"/>
          <a:stretch/>
        </p:blipFill>
        <p:spPr>
          <a:xfrm>
            <a:off x="609600" y="1295400"/>
            <a:ext cx="7775865" cy="5430763"/>
          </a:xfrm>
        </p:spPr>
      </p:pic>
    </p:spTree>
    <p:extLst>
      <p:ext uri="{BB962C8B-B14F-4D97-AF65-F5344CB8AC3E}">
        <p14:creationId xmlns:p14="http://schemas.microsoft.com/office/powerpoint/2010/main" val="5172275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038600" cy="762000"/>
          </a:xfrm>
        </p:spPr>
        <p:txBody>
          <a:bodyPr/>
          <a:lstStyle/>
          <a:p>
            <a:pPr algn="l"/>
            <a:r>
              <a:rPr lang="en-US" dirty="0">
                <a:ea typeface="ＭＳ Ｐゴシック" pitchFamily="34" charset="-128"/>
              </a:rPr>
              <a:t>Data entry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ea typeface="ＭＳ Ｐゴシック" pitchFamily="34" charset="-128"/>
              </a:rPr>
              <a:t>This is a process of transferring data or values from the questionnaire (paper) on the computer (electronic) for better and easy management of data</a:t>
            </a:r>
          </a:p>
          <a:p>
            <a:r>
              <a:rPr lang="en-US">
                <a:ea typeface="ＭＳ Ｐゴシック" pitchFamily="34" charset="-128"/>
              </a:rPr>
              <a:t>This involves punching in variable codes for easy summary</a:t>
            </a:r>
          </a:p>
          <a:p>
            <a:r>
              <a:rPr lang="en-US">
                <a:ea typeface="ＭＳ Ｐゴシック" pitchFamily="34" charset="-128"/>
              </a:rPr>
              <a:t>Likelihood of punching in wrong information is possible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8917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5D1DF4C-C044-4FD8-9FB7-3B00B7871797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413711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ea typeface="ＭＳ Ｐゴシック" pitchFamily="34" charset="-128"/>
              </a:rPr>
              <a:t>This process is called data entry error</a:t>
            </a:r>
          </a:p>
          <a:p>
            <a:r>
              <a:rPr lang="en-US">
                <a:ea typeface="ＭＳ Ｐゴシック" pitchFamily="34" charset="-128"/>
              </a:rPr>
              <a:t>Can be corrected by referring the data codes in the code book</a:t>
            </a:r>
          </a:p>
          <a:p>
            <a:r>
              <a:rPr lang="en-US">
                <a:ea typeface="ＭＳ Ｐゴシック" pitchFamily="34" charset="-128"/>
              </a:rPr>
              <a:t>There are various statistical packages for data entry eg OpenClinica, Epiinfo, Access, SPss, Epi data, etc</a:t>
            </a:r>
          </a:p>
          <a:p>
            <a:r>
              <a:rPr lang="en-US">
                <a:ea typeface="ＭＳ Ｐゴシック" pitchFamily="34" charset="-128"/>
              </a:rPr>
              <a:t>Thus quality control issues needs to be addressed at this stage.</a:t>
            </a: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038600" cy="762000"/>
          </a:xfrm>
        </p:spPr>
        <p:txBody>
          <a:bodyPr/>
          <a:lstStyle/>
          <a:p>
            <a:pPr algn="l"/>
            <a:r>
              <a:rPr lang="en-US" dirty="0">
                <a:ea typeface="ＭＳ Ｐゴシック" pitchFamily="34" charset="-128"/>
              </a:rPr>
              <a:t>Data entry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9941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FCF8500-7FB4-4449-8FF6-B193C970033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148649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>
                <a:ea typeface="ＭＳ Ｐゴシック" pitchFamily="34" charset="-128"/>
              </a:rPr>
              <a:t>Data entry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94613AC-266B-6247-AAAF-4A0BB6B026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9" b="5717"/>
          <a:stretch/>
        </p:blipFill>
        <p:spPr>
          <a:xfrm>
            <a:off x="0" y="1224062"/>
            <a:ext cx="10439400" cy="5602343"/>
          </a:xfr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0965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EEFB1E8-14C1-428F-8C86-912A3DEC09AF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650379"/>
      </p:ext>
    </p:extLst>
  </p:cSld>
  <p:clrMapOvr>
    <a:masterClrMapping/>
  </p:clrMapOvr>
  <p:transition spd="slow"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Handling of DATA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9485370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229600" cy="5762625"/>
          </a:xfrm>
        </p:spPr>
        <p:txBody>
          <a:bodyPr/>
          <a:lstStyle/>
          <a:p>
            <a:pPr>
              <a:defRPr/>
            </a:pPr>
            <a:r>
              <a:rPr lang="en-US" dirty="0"/>
              <a:t>This is a process which involves:</a:t>
            </a:r>
          </a:p>
          <a:p>
            <a:pPr lvl="1">
              <a:defRPr/>
            </a:pPr>
            <a:r>
              <a:rPr lang="en-US" dirty="0">
                <a:cs typeface="ＭＳ Ｐゴシック" charset="0"/>
              </a:rPr>
              <a:t>Data collection</a:t>
            </a:r>
          </a:p>
          <a:p>
            <a:pPr lvl="1">
              <a:defRPr/>
            </a:pPr>
            <a:r>
              <a:rPr lang="en-US" dirty="0">
                <a:cs typeface="ＭＳ Ｐゴシック" charset="0"/>
              </a:rPr>
              <a:t>Data coding</a:t>
            </a:r>
          </a:p>
          <a:p>
            <a:pPr lvl="1">
              <a:defRPr/>
            </a:pPr>
            <a:r>
              <a:rPr lang="en-US" dirty="0">
                <a:cs typeface="ＭＳ Ｐゴシック" charset="0"/>
              </a:rPr>
              <a:t>Data entry</a:t>
            </a:r>
          </a:p>
          <a:p>
            <a:pPr lvl="1">
              <a:defRPr/>
            </a:pPr>
            <a:r>
              <a:rPr lang="en-US" dirty="0">
                <a:cs typeface="ＭＳ Ｐゴシック" charset="0"/>
              </a:rPr>
              <a:t>Data cleaning</a:t>
            </a:r>
          </a:p>
          <a:p>
            <a:pPr lvl="1">
              <a:defRPr/>
            </a:pPr>
            <a:r>
              <a:rPr lang="en-US" dirty="0">
                <a:cs typeface="ＭＳ Ｐゴシック" charset="0"/>
              </a:rPr>
              <a:t>Data analysis</a:t>
            </a:r>
          </a:p>
          <a:p>
            <a:pPr lvl="1">
              <a:defRPr/>
            </a:pPr>
            <a:r>
              <a:rPr lang="en-US" dirty="0">
                <a:cs typeface="ＭＳ Ｐゴシック" charset="0"/>
              </a:rPr>
              <a:t>Data storage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484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E1C6FDB-097B-4FC0-9DFA-FBFAF94B9115}" type="slidenum">
              <a:rPr lang="en-US"/>
              <a:pPr/>
              <a:t>37</a:t>
            </a:fld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408599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212C6B"/>
                </a:solidFill>
              </a:rPr>
              <a:t>What is data handling?</a:t>
            </a:r>
            <a:endParaRPr lang="en-US" sz="3200" dirty="0">
              <a:solidFill>
                <a:srgbClr val="212C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735949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/>
              <a:t>Study documents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Source documents</a:t>
            </a:r>
          </a:p>
          <a:p>
            <a:r>
              <a:rPr lang="en-US" dirty="0"/>
              <a:t>CRFs (including query forms)</a:t>
            </a:r>
          </a:p>
          <a:p>
            <a:r>
              <a:rPr lang="en-US" dirty="0"/>
              <a:t>Informed consents (signed)</a:t>
            </a:r>
          </a:p>
          <a:p>
            <a:endParaRPr lang="en-US" dirty="0"/>
          </a:p>
          <a:p>
            <a:r>
              <a:rPr lang="en-US" dirty="0"/>
              <a:t>Trial Master File</a:t>
            </a:r>
          </a:p>
          <a:p>
            <a:r>
              <a:rPr lang="en-US" dirty="0"/>
              <a:t>Investigator Site File</a:t>
            </a:r>
          </a:p>
        </p:txBody>
      </p:sp>
      <p:pic>
        <p:nvPicPr>
          <p:cNvPr id="4" name="Picture 3" descr="case-studies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2677" y="3657600"/>
            <a:ext cx="3798277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985138"/>
      </p:ext>
    </p:extLst>
  </p:cSld>
  <p:clrMapOvr>
    <a:masterClrMapping/>
  </p:clrMapOvr>
  <p:transition advClick="0" advTm="200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/>
              <a:t>Trial master 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=research file</a:t>
            </a:r>
          </a:p>
          <a:p>
            <a:endParaRPr lang="en-US" dirty="0"/>
          </a:p>
          <a:p>
            <a:r>
              <a:rPr lang="en-US" dirty="0"/>
              <a:t>Not required but, helpful to store all required documents</a:t>
            </a:r>
          </a:p>
          <a:p>
            <a:endParaRPr lang="en-US" dirty="0"/>
          </a:p>
          <a:p>
            <a:r>
              <a:rPr lang="en-US" dirty="0"/>
              <a:t>In multicenter, per center: investigator site file</a:t>
            </a:r>
          </a:p>
        </p:txBody>
      </p:sp>
    </p:spTree>
    <p:extLst>
      <p:ext uri="{BB962C8B-B14F-4D97-AF65-F5344CB8AC3E}">
        <p14:creationId xmlns:p14="http://schemas.microsoft.com/office/powerpoint/2010/main" val="1153059992"/>
      </p:ext>
    </p:extLst>
  </p:cSld>
  <p:clrMapOvr>
    <a:masterClrMapping/>
  </p:clrMapOvr>
  <p:transition advClick="0" advTm="2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52AC6-8C53-2F43-976B-6F40252A5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Highrif-2-study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B44D0-282A-E241-A439-132AB18643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Datamanager</a:t>
            </a:r>
          </a:p>
          <a:p>
            <a:pPr lvl="1"/>
            <a:r>
              <a:rPr lang="en-US" dirty="0"/>
              <a:t>Creating a database in </a:t>
            </a:r>
            <a:r>
              <a:rPr lang="en-US" dirty="0" err="1"/>
              <a:t>OpenClinica</a:t>
            </a:r>
            <a:endParaRPr lang="en-US" dirty="0"/>
          </a:p>
          <a:p>
            <a:pPr lvl="1"/>
            <a:r>
              <a:rPr lang="en-US" dirty="0"/>
              <a:t>Checking data from paper CRFs: 3500 queries</a:t>
            </a:r>
          </a:p>
          <a:p>
            <a:pPr lvl="1"/>
            <a:r>
              <a:rPr lang="en-US" dirty="0"/>
              <a:t>Overseeing data entry</a:t>
            </a:r>
          </a:p>
          <a:p>
            <a:pPr lvl="1"/>
            <a:r>
              <a:rPr lang="en-US" dirty="0"/>
              <a:t>Pulling research staff to provide data and solve the queries</a:t>
            </a:r>
          </a:p>
          <a:p>
            <a:pPr lvl="1"/>
            <a:r>
              <a:rPr lang="en-US" dirty="0"/>
              <a:t>Data analyses</a:t>
            </a:r>
          </a:p>
          <a:p>
            <a:pPr lvl="1"/>
            <a:r>
              <a:rPr lang="en-US" dirty="0"/>
              <a:t>Providing tables and graphs</a:t>
            </a:r>
          </a:p>
        </p:txBody>
      </p:sp>
    </p:spTree>
    <p:extLst>
      <p:ext uri="{BB962C8B-B14F-4D97-AF65-F5344CB8AC3E}">
        <p14:creationId xmlns:p14="http://schemas.microsoft.com/office/powerpoint/2010/main" val="341886246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/>
              <a:t>Index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All correspondence</a:t>
            </a:r>
          </a:p>
          <a:p>
            <a:r>
              <a:rPr lang="en-US" dirty="0"/>
              <a:t>Minutes of meetings</a:t>
            </a:r>
          </a:p>
          <a:p>
            <a:r>
              <a:rPr lang="en-US" dirty="0"/>
              <a:t>Quality system</a:t>
            </a:r>
          </a:p>
          <a:p>
            <a:r>
              <a:rPr lang="en-US" dirty="0"/>
              <a:t>Study team</a:t>
            </a:r>
          </a:p>
          <a:p>
            <a:r>
              <a:rPr lang="en-US" dirty="0"/>
              <a:t>Planning and progress</a:t>
            </a:r>
          </a:p>
          <a:p>
            <a:r>
              <a:rPr lang="en-US" dirty="0"/>
              <a:t>Budget and finances</a:t>
            </a:r>
          </a:p>
          <a:p>
            <a:r>
              <a:rPr lang="en-US" dirty="0"/>
              <a:t>Protocol (and amendments)</a:t>
            </a:r>
          </a:p>
          <a:p>
            <a:r>
              <a:rPr lang="en-US" dirty="0"/>
              <a:t>CRF</a:t>
            </a:r>
          </a:p>
          <a:p>
            <a:r>
              <a:rPr lang="en-US" dirty="0"/>
              <a:t>Patient Information and signed consent forms</a:t>
            </a:r>
          </a:p>
          <a:p>
            <a:r>
              <a:rPr lang="en-US" dirty="0"/>
              <a:t>Agreements</a:t>
            </a:r>
          </a:p>
        </p:txBody>
      </p:sp>
      <p:pic>
        <p:nvPicPr>
          <p:cNvPr id="15362" name="Picture 2" descr="https://encrypted-tbn1.gstatic.com/images?q=tbn:ANd9GcTg5QshBK8CQ8JYhiLXplA5fs9LbjKVkOOfGfVCZohA4uRFAI1M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3015" y="1295401"/>
            <a:ext cx="3657600" cy="2686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9725752"/>
      </p:ext>
    </p:extLst>
  </p:cSld>
  <p:clrMapOvr>
    <a:masterClrMapping/>
  </p:clrMapOvr>
  <p:transition advClick="0" advTm="200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/>
              <a:t>Index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Insurance</a:t>
            </a:r>
          </a:p>
          <a:p>
            <a:r>
              <a:rPr lang="en-US" dirty="0" err="1"/>
              <a:t>MEC</a:t>
            </a:r>
            <a:r>
              <a:rPr lang="en-US" dirty="0"/>
              <a:t> documents</a:t>
            </a:r>
          </a:p>
          <a:p>
            <a:r>
              <a:rPr lang="en-US" dirty="0" err="1"/>
              <a:t>NIMR</a:t>
            </a:r>
            <a:r>
              <a:rPr lang="en-US" dirty="0"/>
              <a:t>/</a:t>
            </a:r>
            <a:r>
              <a:rPr lang="en-US" dirty="0" err="1"/>
              <a:t>TFDA</a:t>
            </a:r>
            <a:r>
              <a:rPr lang="en-US" dirty="0"/>
              <a:t> documents</a:t>
            </a:r>
          </a:p>
          <a:p>
            <a:r>
              <a:rPr lang="en-US" dirty="0"/>
              <a:t>Laboratory documents</a:t>
            </a:r>
          </a:p>
          <a:p>
            <a:r>
              <a:rPr lang="en-US" dirty="0"/>
              <a:t>Investigator’s brochure</a:t>
            </a:r>
          </a:p>
          <a:p>
            <a:r>
              <a:rPr lang="en-US" dirty="0" err="1"/>
              <a:t>Labelling</a:t>
            </a:r>
            <a:r>
              <a:rPr lang="en-US" dirty="0"/>
              <a:t> study medication</a:t>
            </a:r>
          </a:p>
          <a:p>
            <a:r>
              <a:rPr lang="en-US" dirty="0"/>
              <a:t>Study medication</a:t>
            </a:r>
          </a:p>
          <a:p>
            <a:r>
              <a:rPr lang="en-US" dirty="0" err="1"/>
              <a:t>Randomisation</a:t>
            </a:r>
            <a:r>
              <a:rPr lang="en-US" dirty="0"/>
              <a:t> and disclosure of codes</a:t>
            </a:r>
          </a:p>
          <a:p>
            <a:r>
              <a:rPr lang="en-US" dirty="0"/>
              <a:t>Patient recruitment</a:t>
            </a:r>
          </a:p>
          <a:p>
            <a:r>
              <a:rPr lang="en-US" dirty="0"/>
              <a:t>Monitor manual/reports</a:t>
            </a:r>
          </a:p>
        </p:txBody>
      </p:sp>
    </p:spTree>
    <p:extLst>
      <p:ext uri="{BB962C8B-B14F-4D97-AF65-F5344CB8AC3E}">
        <p14:creationId xmlns:p14="http://schemas.microsoft.com/office/powerpoint/2010/main" val="1574106686"/>
      </p:ext>
    </p:extLst>
  </p:cSld>
  <p:clrMapOvr>
    <a:masterClrMapping/>
  </p:clrMapOvr>
  <p:transition advClick="0" advTm="200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/>
              <a:t>Index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Manuals/SOPs/Forms</a:t>
            </a:r>
          </a:p>
          <a:p>
            <a:r>
              <a:rPr lang="en-US" dirty="0" err="1"/>
              <a:t>SAE</a:t>
            </a:r>
            <a:r>
              <a:rPr lang="en-US" dirty="0"/>
              <a:t> forms</a:t>
            </a:r>
          </a:p>
          <a:p>
            <a:r>
              <a:rPr lang="en-US" dirty="0"/>
              <a:t>Datamanagement</a:t>
            </a:r>
          </a:p>
          <a:p>
            <a:r>
              <a:rPr lang="en-US" dirty="0"/>
              <a:t>Statistical analyses</a:t>
            </a:r>
          </a:p>
          <a:p>
            <a:r>
              <a:rPr lang="en-US" dirty="0"/>
              <a:t>Publications</a:t>
            </a:r>
          </a:p>
          <a:p>
            <a:r>
              <a:rPr lang="en-US" dirty="0"/>
              <a:t>Draft study documents</a:t>
            </a:r>
          </a:p>
          <a:p>
            <a:r>
              <a:rPr lang="en-US" dirty="0"/>
              <a:t>Completed CRFs and queries</a:t>
            </a:r>
          </a:p>
          <a:p>
            <a:r>
              <a:rPr lang="en-US" dirty="0"/>
              <a:t>Other documents</a:t>
            </a:r>
          </a:p>
        </p:txBody>
      </p:sp>
      <p:pic>
        <p:nvPicPr>
          <p:cNvPr id="13314" name="Picture 2" descr="https://encrypted-tbn2.gstatic.com/images?q=tbn:ANd9GcRdybsGrvISj5c4Iyfhty2ev-5-C4JUaDxQjXC1MlOw7JFkacQu5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08431" y="1752600"/>
            <a:ext cx="2628900" cy="2857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71154582"/>
      </p:ext>
    </p:extLst>
  </p:cSld>
  <p:clrMapOvr>
    <a:masterClrMapping/>
  </p:clrMapOvr>
  <p:transition advClick="0" advTm="200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/>
              <a:t>Investigator file per site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Selection of documents that are part of </a:t>
            </a:r>
            <a:r>
              <a:rPr lang="en-US" dirty="0" err="1"/>
              <a:t>TMF</a:t>
            </a:r>
            <a:endParaRPr lang="en-US" dirty="0"/>
          </a:p>
          <a:p>
            <a:pPr>
              <a:buNone/>
            </a:pPr>
            <a:r>
              <a:rPr lang="en-US" dirty="0"/>
              <a:t>					+</a:t>
            </a:r>
          </a:p>
          <a:p>
            <a:r>
              <a:rPr lang="en-US" dirty="0"/>
              <a:t>Initiation report</a:t>
            </a:r>
          </a:p>
          <a:p>
            <a:endParaRPr lang="en-US" dirty="0"/>
          </a:p>
          <a:p>
            <a:r>
              <a:rPr lang="en-US" dirty="0"/>
              <a:t>Agreements with chief investigator</a:t>
            </a:r>
          </a:p>
          <a:p>
            <a:endParaRPr lang="en-US" dirty="0"/>
          </a:p>
          <a:p>
            <a:r>
              <a:rPr lang="en-US" dirty="0"/>
              <a:t>Laboratory and location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900673"/>
      </p:ext>
    </p:extLst>
  </p:cSld>
  <p:clrMapOvr>
    <a:masterClrMapping/>
  </p:clrMapOvr>
  <p:transition advClick="0" advTm="200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/>
              <a:t>Transferring documents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No loose papers</a:t>
            </a:r>
          </a:p>
          <a:p>
            <a:endParaRPr lang="en-US" dirty="0"/>
          </a:p>
          <a:p>
            <a:r>
              <a:rPr lang="en-US" dirty="0"/>
              <a:t>Preferably in a box</a:t>
            </a:r>
          </a:p>
          <a:p>
            <a:endParaRPr lang="en-US" dirty="0"/>
          </a:p>
          <a:p>
            <a:r>
              <a:rPr lang="en-US" dirty="0"/>
              <a:t>Put forms together</a:t>
            </a:r>
          </a:p>
          <a:p>
            <a:pPr lvl="2"/>
            <a:r>
              <a:rPr lang="en-US" dirty="0"/>
              <a:t>Flat files</a:t>
            </a:r>
          </a:p>
          <a:p>
            <a:pPr lvl="2"/>
            <a:r>
              <a:rPr lang="en-US" dirty="0"/>
              <a:t>Punched pockets</a:t>
            </a:r>
          </a:p>
          <a:p>
            <a:endParaRPr lang="en-US" dirty="0"/>
          </a:p>
          <a:p>
            <a:r>
              <a:rPr lang="en-US" dirty="0"/>
              <a:t>Tracking log</a:t>
            </a:r>
          </a:p>
        </p:txBody>
      </p:sp>
      <p:pic>
        <p:nvPicPr>
          <p:cNvPr id="11266" name="Picture 2" descr="http://www.kcri.ac.tz/sites/default/files/uploads/images/landing/Lower%20Moshi%20experimental%20huts%20for%20entomological%20researc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1185" y="1447801"/>
            <a:ext cx="2461845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kcri-main build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3194" y="4191000"/>
            <a:ext cx="2838437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own Arrow 5"/>
          <p:cNvSpPr/>
          <p:nvPr/>
        </p:nvSpPr>
        <p:spPr>
          <a:xfrm flipH="1">
            <a:off x="7146387" y="3429000"/>
            <a:ext cx="309490" cy="914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263562"/>
      </p:ext>
    </p:extLst>
  </p:cSld>
  <p:clrMapOvr>
    <a:masterClrMapping/>
  </p:clrMapOvr>
  <p:transition advClick="0" advTm="200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nl-NL" dirty="0"/>
              <a:t>Transferring documents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Transfer CRFs to data management unit</a:t>
            </a:r>
          </a:p>
          <a:p>
            <a:pPr lvl="1"/>
            <a:r>
              <a:rPr lang="nl-NL" dirty="0"/>
              <a:t>Accompanied by CRF transfer log signed by:</a:t>
            </a:r>
          </a:p>
          <a:p>
            <a:pPr lvl="2"/>
            <a:r>
              <a:rPr lang="nl-NL" dirty="0"/>
              <a:t>Sender </a:t>
            </a:r>
          </a:p>
          <a:p>
            <a:pPr lvl="2"/>
            <a:r>
              <a:rPr lang="nl-NL" dirty="0"/>
              <a:t>Transporter (driver, attendent etc)</a:t>
            </a:r>
          </a:p>
          <a:p>
            <a:pPr lvl="2"/>
            <a:r>
              <a:rPr lang="nl-NL" dirty="0"/>
              <a:t>Receiver</a:t>
            </a:r>
          </a:p>
          <a:p>
            <a:pPr lvl="1"/>
            <a:r>
              <a:rPr lang="nl-NL" dirty="0"/>
              <a:t>CRF transfer log contains:</a:t>
            </a:r>
          </a:p>
          <a:p>
            <a:pPr lvl="2"/>
            <a:r>
              <a:rPr lang="nl-NL" dirty="0"/>
              <a:t>Patientnumber</a:t>
            </a:r>
          </a:p>
          <a:p>
            <a:pPr lvl="2"/>
            <a:r>
              <a:rPr lang="nl-NL" dirty="0"/>
              <a:t>Pages</a:t>
            </a:r>
          </a:p>
          <a:p>
            <a:pPr lvl="2"/>
            <a:r>
              <a:rPr lang="nl-NL" dirty="0"/>
              <a:t>Dates of sending/receiving</a:t>
            </a:r>
          </a:p>
          <a:p>
            <a:pPr lvl="2"/>
            <a:r>
              <a:rPr lang="nl-NL" dirty="0"/>
              <a:t>Signature for receiving all pages</a:t>
            </a:r>
          </a:p>
          <a:p>
            <a:pPr lvl="2"/>
            <a:endParaRPr lang="nl-NL" dirty="0"/>
          </a:p>
          <a:p>
            <a:pPr lvl="2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87152285"/>
      </p:ext>
    </p:extLst>
  </p:cSld>
  <p:clrMapOvr>
    <a:masterClrMapping/>
  </p:clrMapOvr>
  <p:transition advClick="0" advTm="200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70538" y="-609600"/>
            <a:ext cx="12010292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9344" y="2831068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HR2001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32642" y="2819400"/>
            <a:ext cx="590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CAG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09459" y="2743201"/>
            <a:ext cx="6222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MIC </a:t>
            </a:r>
          </a:p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V22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2333" y="2819400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138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10026" y="2819400"/>
            <a:ext cx="1611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FHS  10-4-2013</a:t>
            </a:r>
          </a:p>
        </p:txBody>
      </p:sp>
    </p:spTree>
    <p:extLst>
      <p:ext uri="{BB962C8B-B14F-4D97-AF65-F5344CB8AC3E}">
        <p14:creationId xmlns:p14="http://schemas.microsoft.com/office/powerpoint/2010/main" val="3363215734"/>
      </p:ext>
    </p:extLst>
  </p:cSld>
  <p:clrMapOvr>
    <a:masterClrMapping/>
  </p:clrMapOvr>
  <p:transition advClick="0" advTm="200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70538" y="-762000"/>
            <a:ext cx="12010292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9344" y="2831068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HR2001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32642" y="2819400"/>
            <a:ext cx="590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CAG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65688" y="2615625"/>
            <a:ext cx="5277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b="1" dirty="0">
                <a:solidFill>
                  <a:schemeClr val="accent1">
                    <a:lumMod val="75000"/>
                  </a:schemeClr>
                </a:solidFill>
              </a:rPr>
              <a:t>MIC</a:t>
            </a:r>
          </a:p>
          <a:p>
            <a:r>
              <a:rPr lang="nl-NL" sz="1600" b="1" dirty="0">
                <a:solidFill>
                  <a:schemeClr val="accent1">
                    <a:lumMod val="75000"/>
                  </a:schemeClr>
                </a:solidFill>
              </a:rPr>
              <a:t>V22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2333" y="2819400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138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91000" y="2819400"/>
            <a:ext cx="1611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FHS  10-4-2013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13149" y="2831068"/>
            <a:ext cx="15247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b="1" dirty="0">
                <a:solidFill>
                  <a:schemeClr val="accent1">
                    <a:lumMod val="75000"/>
                  </a:schemeClr>
                </a:solidFill>
              </a:rPr>
              <a:t>MSB  10-4-2013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44861" y="2831068"/>
            <a:ext cx="493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Yes</a:t>
            </a:r>
          </a:p>
        </p:txBody>
      </p:sp>
    </p:spTree>
    <p:extLst>
      <p:ext uri="{BB962C8B-B14F-4D97-AF65-F5344CB8AC3E}">
        <p14:creationId xmlns:p14="http://schemas.microsoft.com/office/powerpoint/2010/main" val="1844599264"/>
      </p:ext>
    </p:extLst>
  </p:cSld>
  <p:clrMapOvr>
    <a:masterClrMapping/>
  </p:clrMapOvr>
  <p:transition advClick="0" advTm="200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/>
              <a:t>Sending or receiving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Check completeness</a:t>
            </a:r>
          </a:p>
          <a:p>
            <a:endParaRPr lang="en-US" dirty="0"/>
          </a:p>
          <a:p>
            <a:r>
              <a:rPr lang="en-US" dirty="0"/>
              <a:t>Complete tracking log</a:t>
            </a:r>
          </a:p>
        </p:txBody>
      </p:sp>
    </p:spTree>
    <p:extLst>
      <p:ext uri="{BB962C8B-B14F-4D97-AF65-F5344CB8AC3E}">
        <p14:creationId xmlns:p14="http://schemas.microsoft.com/office/powerpoint/2010/main" val="2438162599"/>
      </p:ext>
    </p:extLst>
  </p:cSld>
  <p:clrMapOvr>
    <a:masterClrMapping/>
  </p:clrMapOvr>
  <p:transition advClick="0" advTm="200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/>
              <a:t>Storage of documents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All papers should be filed</a:t>
            </a:r>
          </a:p>
          <a:p>
            <a:endParaRPr lang="en-US" dirty="0"/>
          </a:p>
          <a:p>
            <a:r>
              <a:rPr lang="en-US" dirty="0"/>
              <a:t>Store in files/binders/nylons</a:t>
            </a:r>
          </a:p>
          <a:p>
            <a:endParaRPr lang="en-US" dirty="0"/>
          </a:p>
          <a:p>
            <a:r>
              <a:rPr lang="en-US" dirty="0"/>
              <a:t>Store in metal lockable cabinet </a:t>
            </a:r>
          </a:p>
          <a:p>
            <a:endParaRPr lang="en-US" dirty="0"/>
          </a:p>
          <a:p>
            <a:r>
              <a:rPr lang="en-US" dirty="0"/>
              <a:t>Sort well (structure)</a:t>
            </a:r>
          </a:p>
          <a:p>
            <a:endParaRPr lang="en-US" dirty="0"/>
          </a:p>
          <a:p>
            <a:r>
              <a:rPr lang="en-US" dirty="0"/>
              <a:t>Keep record of what you have</a:t>
            </a:r>
          </a:p>
        </p:txBody>
      </p:sp>
      <p:pic>
        <p:nvPicPr>
          <p:cNvPr id="9220" name="Picture 4" descr="http://www.aarack.com/wp-content/uploads/2010/11/metal-cabinet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08431" y="1524000"/>
            <a:ext cx="3015762" cy="45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43630764"/>
      </p:ext>
    </p:extLst>
  </p:cSld>
  <p:clrMapOvr>
    <a:masterClrMapping/>
  </p:clrMapOvr>
  <p:transition advClick="0" advTm="2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Characteristic format and elements of DCT/CRF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1571780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/>
              <a:t>Archiving of documents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After closing the database: archive</a:t>
            </a:r>
          </a:p>
          <a:p>
            <a:endParaRPr lang="en-US" dirty="0"/>
          </a:p>
          <a:p>
            <a:r>
              <a:rPr lang="en-US" dirty="0"/>
              <a:t>Lockable separate archiving rooms</a:t>
            </a:r>
          </a:p>
          <a:p>
            <a:pPr lvl="2"/>
            <a:r>
              <a:rPr lang="en-US" dirty="0"/>
              <a:t>Source should be separate from CRF</a:t>
            </a:r>
          </a:p>
          <a:p>
            <a:endParaRPr lang="en-US" dirty="0"/>
          </a:p>
          <a:p>
            <a:r>
              <a:rPr lang="en-US" dirty="0"/>
              <a:t>Lockable metal cabinets</a:t>
            </a:r>
          </a:p>
          <a:p>
            <a:endParaRPr lang="en-US" dirty="0"/>
          </a:p>
          <a:p>
            <a:r>
              <a:rPr lang="en-US" dirty="0"/>
              <a:t>Archiving log</a:t>
            </a:r>
          </a:p>
        </p:txBody>
      </p:sp>
      <p:pic>
        <p:nvPicPr>
          <p:cNvPr id="4" name="Picture 3" descr="archiv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97415" y="3617278"/>
            <a:ext cx="3305908" cy="285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5153535"/>
      </p:ext>
    </p:extLst>
  </p:cSld>
  <p:clrMapOvr>
    <a:masterClrMapping/>
  </p:clrMapOvr>
  <p:transition advClick="0" advTm="200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nl-NL" dirty="0"/>
              <a:t>Archiving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Long-term, secure storage and fast retrieval of data</a:t>
            </a:r>
          </a:p>
          <a:p>
            <a:endParaRPr lang="nl-NL" dirty="0"/>
          </a:p>
          <a:p>
            <a:r>
              <a:rPr lang="nl-NL" dirty="0"/>
              <a:t>Contains all original scientific data, master documents and reports, etc.</a:t>
            </a:r>
          </a:p>
          <a:p>
            <a:endParaRPr lang="nl-NL" dirty="0"/>
          </a:p>
          <a:p>
            <a:r>
              <a:rPr lang="nl-NL" dirty="0"/>
              <a:t>Endpoint for regulated work</a:t>
            </a:r>
          </a:p>
        </p:txBody>
      </p:sp>
    </p:spTree>
    <p:extLst>
      <p:ext uri="{BB962C8B-B14F-4D97-AF65-F5344CB8AC3E}">
        <p14:creationId xmlns:p14="http://schemas.microsoft.com/office/powerpoint/2010/main" val="3025794443"/>
      </p:ext>
    </p:extLst>
  </p:cSld>
  <p:clrMapOvr>
    <a:masterClrMapping/>
  </p:clrMapOvr>
  <p:transition advClick="0" advTm="200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nl-NL" dirty="0"/>
              <a:t>Archives: 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Only authorized entry permitted – per SOP</a:t>
            </a:r>
          </a:p>
          <a:p>
            <a:endParaRPr lang="nl-NL" dirty="0"/>
          </a:p>
          <a:p>
            <a:r>
              <a:rPr lang="nl-NL" dirty="0"/>
              <a:t>Examination in situ of documents is preferred</a:t>
            </a:r>
          </a:p>
          <a:p>
            <a:endParaRPr lang="nl-NL" dirty="0"/>
          </a:p>
          <a:p>
            <a:r>
              <a:rPr lang="nl-NL" dirty="0"/>
              <a:t>Photocopies made in place, if possible</a:t>
            </a:r>
          </a:p>
          <a:p>
            <a:endParaRPr lang="nl-NL" dirty="0"/>
          </a:p>
          <a:p>
            <a:r>
              <a:rPr lang="nl-NL" dirty="0"/>
              <a:t>Protection agains fire, flood and valdalism if possible</a:t>
            </a:r>
          </a:p>
        </p:txBody>
      </p:sp>
    </p:spTree>
    <p:extLst>
      <p:ext uri="{BB962C8B-B14F-4D97-AF65-F5344CB8AC3E}">
        <p14:creationId xmlns:p14="http://schemas.microsoft.com/office/powerpoint/2010/main" val="3401473406"/>
      </p:ext>
    </p:extLst>
  </p:cSld>
  <p:clrMapOvr>
    <a:masterClrMapping/>
  </p:clrMapOvr>
  <p:transition advClick="0" advTm="200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ctrTitle"/>
          </p:nvPr>
        </p:nvSpPr>
        <p:spPr>
          <a:xfrm>
            <a:off x="228600" y="1219200"/>
            <a:ext cx="8915400" cy="1924050"/>
          </a:xfrm>
        </p:spPr>
        <p:txBody>
          <a:bodyPr>
            <a:normAutofit/>
          </a:bodyPr>
          <a:lstStyle/>
          <a:p>
            <a:r>
              <a:rPr lang="en-US" dirty="0">
                <a:ea typeface="ＭＳ Ｐゴシック" pitchFamily="34" charset="-128"/>
              </a:rPr>
              <a:t>Bioethics in Data management </a:t>
            </a:r>
            <a:br>
              <a:rPr lang="en-US" dirty="0">
                <a:ea typeface="ＭＳ Ｐゴシック" pitchFamily="34" charset="-128"/>
              </a:rPr>
            </a:br>
            <a:br>
              <a:rPr lang="en-US" dirty="0">
                <a:ea typeface="ＭＳ Ｐゴシック" pitchFamily="34" charset="-128"/>
              </a:rPr>
            </a:br>
            <a:endParaRPr lang="en-US" sz="3600" b="1" dirty="0">
              <a:ea typeface="ＭＳ Ｐゴシック" pitchFamily="34" charset="-12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5537587"/>
            <a:ext cx="6400800" cy="1219200"/>
          </a:xfrm>
        </p:spPr>
        <p:txBody>
          <a:bodyPr/>
          <a:lstStyle/>
          <a:p>
            <a:pPr algn="r">
              <a:defRPr/>
            </a:pPr>
            <a:endParaRPr lang="en-US" dirty="0"/>
          </a:p>
        </p:txBody>
      </p:sp>
      <p:sp>
        <p:nvSpPr>
          <p:cNvPr id="7171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9A27C31-6CA6-4EBC-8C05-573A67316189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008185"/>
      </p:ext>
    </p:extLst>
  </p:cSld>
  <p:clrMapOvr>
    <a:masterClrMapping/>
  </p:clrMapOvr>
  <p:transition spd="slow" advClick="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7"/>
          <p:cNvSpPr>
            <a:spLocks noChangeArrowheads="1"/>
          </p:cNvSpPr>
          <p:nvPr/>
        </p:nvSpPr>
        <p:spPr bwMode="auto">
          <a:xfrm>
            <a:off x="914400" y="1676400"/>
            <a:ext cx="10431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Numbers</a:t>
            </a:r>
          </a:p>
        </p:txBody>
      </p:sp>
      <p:sp>
        <p:nvSpPr>
          <p:cNvPr id="9218" name="Rectangle 28"/>
          <p:cNvSpPr>
            <a:spLocks noChangeArrowheads="1"/>
          </p:cNvSpPr>
          <p:nvPr/>
        </p:nvSpPr>
        <p:spPr bwMode="auto">
          <a:xfrm>
            <a:off x="5105400" y="1676400"/>
            <a:ext cx="15836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Data collection</a:t>
            </a:r>
          </a:p>
        </p:txBody>
      </p:sp>
      <p:sp>
        <p:nvSpPr>
          <p:cNvPr id="9219" name="Rectangle 29"/>
          <p:cNvSpPr>
            <a:spLocks noChangeArrowheads="1"/>
          </p:cNvSpPr>
          <p:nvPr/>
        </p:nvSpPr>
        <p:spPr bwMode="auto">
          <a:xfrm>
            <a:off x="762000" y="3124200"/>
            <a:ext cx="12218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Knowledge</a:t>
            </a:r>
          </a:p>
        </p:txBody>
      </p:sp>
      <p:sp>
        <p:nvSpPr>
          <p:cNvPr id="9220" name="Rectangle 30"/>
          <p:cNvSpPr>
            <a:spLocks noChangeArrowheads="1"/>
          </p:cNvSpPr>
          <p:nvPr/>
        </p:nvSpPr>
        <p:spPr bwMode="auto">
          <a:xfrm>
            <a:off x="2438400" y="1600200"/>
            <a:ext cx="13398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Information</a:t>
            </a:r>
          </a:p>
        </p:txBody>
      </p:sp>
      <p:sp>
        <p:nvSpPr>
          <p:cNvPr id="9221" name="Rectangle 31"/>
          <p:cNvSpPr>
            <a:spLocks noChangeArrowheads="1"/>
          </p:cNvSpPr>
          <p:nvPr/>
        </p:nvSpPr>
        <p:spPr bwMode="auto">
          <a:xfrm>
            <a:off x="7010400" y="1295400"/>
            <a:ext cx="12920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Significance</a:t>
            </a:r>
          </a:p>
        </p:txBody>
      </p:sp>
      <p:sp>
        <p:nvSpPr>
          <p:cNvPr id="9222" name="Rectangle 32"/>
          <p:cNvSpPr>
            <a:spLocks noChangeArrowheads="1"/>
          </p:cNvSpPr>
          <p:nvPr/>
        </p:nvSpPr>
        <p:spPr bwMode="auto">
          <a:xfrm>
            <a:off x="4419600" y="4648200"/>
            <a:ext cx="10075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Statistics</a:t>
            </a:r>
          </a:p>
        </p:txBody>
      </p:sp>
      <p:sp>
        <p:nvSpPr>
          <p:cNvPr id="9223" name="Rectangle 33"/>
          <p:cNvSpPr>
            <a:spLocks noChangeArrowheads="1"/>
          </p:cNvSpPr>
          <p:nvPr/>
        </p:nvSpPr>
        <p:spPr bwMode="auto">
          <a:xfrm>
            <a:off x="7467600" y="2590800"/>
            <a:ext cx="6206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SPSS</a:t>
            </a:r>
          </a:p>
        </p:txBody>
      </p:sp>
      <p:sp>
        <p:nvSpPr>
          <p:cNvPr id="9224" name="Rectangle 34"/>
          <p:cNvSpPr>
            <a:spLocks noChangeArrowheads="1"/>
          </p:cNvSpPr>
          <p:nvPr/>
        </p:nvSpPr>
        <p:spPr bwMode="auto">
          <a:xfrm>
            <a:off x="6477000" y="4343400"/>
            <a:ext cx="14039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Data analysis</a:t>
            </a:r>
          </a:p>
        </p:txBody>
      </p:sp>
      <p:sp>
        <p:nvSpPr>
          <p:cNvPr id="9225" name="Rectangle 35"/>
          <p:cNvSpPr>
            <a:spLocks noChangeArrowheads="1"/>
          </p:cNvSpPr>
          <p:nvPr/>
        </p:nvSpPr>
        <p:spPr bwMode="auto">
          <a:xfrm>
            <a:off x="2667000" y="3886200"/>
            <a:ext cx="8082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Access</a:t>
            </a:r>
          </a:p>
        </p:txBody>
      </p:sp>
      <p:sp>
        <p:nvSpPr>
          <p:cNvPr id="9226" name="Rectangle 36"/>
          <p:cNvSpPr>
            <a:spLocks noChangeArrowheads="1"/>
          </p:cNvSpPr>
          <p:nvPr/>
        </p:nvSpPr>
        <p:spPr bwMode="auto">
          <a:xfrm>
            <a:off x="1447800" y="4495800"/>
            <a:ext cx="8372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EpiInfo</a:t>
            </a:r>
          </a:p>
        </p:txBody>
      </p:sp>
      <p:sp>
        <p:nvSpPr>
          <p:cNvPr id="9227" name="Rectangle 37"/>
          <p:cNvSpPr>
            <a:spLocks noChangeArrowheads="1"/>
          </p:cNvSpPr>
          <p:nvPr/>
        </p:nvSpPr>
        <p:spPr bwMode="auto">
          <a:xfrm>
            <a:off x="3048000" y="5257800"/>
            <a:ext cx="6571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Excel</a:t>
            </a:r>
          </a:p>
        </p:txBody>
      </p:sp>
      <p:cxnSp>
        <p:nvCxnSpPr>
          <p:cNvPr id="9228" name="AutoShape 39"/>
          <p:cNvCxnSpPr>
            <a:cxnSpLocks noChangeShapeType="1"/>
            <a:stCxn id="9217" idx="2"/>
            <a:endCxn id="9219" idx="0"/>
          </p:cNvCxnSpPr>
          <p:nvPr/>
        </p:nvCxnSpPr>
        <p:spPr bwMode="auto">
          <a:xfrm rot="5400000">
            <a:off x="865195" y="2553442"/>
            <a:ext cx="1078468" cy="63048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29" name="AutoShape 40"/>
          <p:cNvCxnSpPr>
            <a:cxnSpLocks noChangeShapeType="1"/>
            <a:stCxn id="9219" idx="2"/>
            <a:endCxn id="9226" idx="0"/>
          </p:cNvCxnSpPr>
          <p:nvPr/>
        </p:nvCxnSpPr>
        <p:spPr bwMode="auto">
          <a:xfrm rot="16200000" flipH="1">
            <a:off x="1118538" y="3747898"/>
            <a:ext cx="1002268" cy="493535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9230" name="Line 41"/>
          <p:cNvSpPr>
            <a:spLocks noChangeShapeType="1"/>
          </p:cNvSpPr>
          <p:nvPr/>
        </p:nvSpPr>
        <p:spPr bwMode="auto">
          <a:xfrm flipV="1">
            <a:off x="1898650" y="1752600"/>
            <a:ext cx="633413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31" name="Line 42"/>
          <p:cNvSpPr>
            <a:spLocks noChangeShapeType="1"/>
          </p:cNvSpPr>
          <p:nvPr/>
        </p:nvSpPr>
        <p:spPr bwMode="auto">
          <a:xfrm flipH="1">
            <a:off x="2884488" y="1905000"/>
            <a:ext cx="139700" cy="213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32" name="Line 43"/>
          <p:cNvSpPr>
            <a:spLocks noChangeShapeType="1"/>
          </p:cNvSpPr>
          <p:nvPr/>
        </p:nvSpPr>
        <p:spPr bwMode="auto">
          <a:xfrm flipV="1">
            <a:off x="3505200" y="4800600"/>
            <a:ext cx="990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33" name="Line 44"/>
          <p:cNvSpPr>
            <a:spLocks noChangeShapeType="1"/>
          </p:cNvSpPr>
          <p:nvPr/>
        </p:nvSpPr>
        <p:spPr bwMode="auto">
          <a:xfrm flipV="1">
            <a:off x="4876800" y="2057400"/>
            <a:ext cx="685800" cy="266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34" name="Line 45"/>
          <p:cNvSpPr>
            <a:spLocks noChangeShapeType="1"/>
          </p:cNvSpPr>
          <p:nvPr/>
        </p:nvSpPr>
        <p:spPr bwMode="auto">
          <a:xfrm flipH="1" flipV="1">
            <a:off x="3505200" y="4114800"/>
            <a:ext cx="9906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35" name="Line 46"/>
          <p:cNvSpPr>
            <a:spLocks noChangeShapeType="1"/>
          </p:cNvSpPr>
          <p:nvPr/>
        </p:nvSpPr>
        <p:spPr bwMode="auto">
          <a:xfrm>
            <a:off x="3124200" y="4191000"/>
            <a:ext cx="1524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36" name="Line 47"/>
          <p:cNvSpPr>
            <a:spLocks noChangeShapeType="1"/>
          </p:cNvSpPr>
          <p:nvPr/>
        </p:nvSpPr>
        <p:spPr bwMode="auto">
          <a:xfrm flipH="1">
            <a:off x="5334000" y="4572000"/>
            <a:ext cx="1295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37" name="Line 48"/>
          <p:cNvSpPr>
            <a:spLocks noChangeShapeType="1"/>
          </p:cNvSpPr>
          <p:nvPr/>
        </p:nvSpPr>
        <p:spPr bwMode="auto">
          <a:xfrm flipV="1">
            <a:off x="6629400" y="2819400"/>
            <a:ext cx="114300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38" name="Line 49"/>
          <p:cNvSpPr>
            <a:spLocks noChangeShapeType="1"/>
          </p:cNvSpPr>
          <p:nvPr/>
        </p:nvSpPr>
        <p:spPr bwMode="auto">
          <a:xfrm flipH="1" flipV="1">
            <a:off x="6400800" y="1981200"/>
            <a:ext cx="12192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39" name="Rectangle 50"/>
          <p:cNvSpPr>
            <a:spLocks noChangeArrowheads="1"/>
          </p:cNvSpPr>
          <p:nvPr/>
        </p:nvSpPr>
        <p:spPr bwMode="auto">
          <a:xfrm>
            <a:off x="3429000" y="2590800"/>
            <a:ext cx="15159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Questionnaire</a:t>
            </a:r>
          </a:p>
        </p:txBody>
      </p:sp>
      <p:sp>
        <p:nvSpPr>
          <p:cNvPr id="9240" name="Line 51"/>
          <p:cNvSpPr>
            <a:spLocks noChangeShapeType="1"/>
          </p:cNvSpPr>
          <p:nvPr/>
        </p:nvSpPr>
        <p:spPr bwMode="auto">
          <a:xfrm flipV="1">
            <a:off x="1905000" y="2819400"/>
            <a:ext cx="1600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41" name="Line 52"/>
          <p:cNvSpPr>
            <a:spLocks noChangeShapeType="1"/>
          </p:cNvSpPr>
          <p:nvPr/>
        </p:nvSpPr>
        <p:spPr bwMode="auto">
          <a:xfrm flipH="1">
            <a:off x="4648200" y="1981200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42" name="Line 53"/>
          <p:cNvSpPr>
            <a:spLocks noChangeShapeType="1"/>
          </p:cNvSpPr>
          <p:nvPr/>
        </p:nvSpPr>
        <p:spPr bwMode="auto">
          <a:xfrm flipV="1">
            <a:off x="3429000" y="2895600"/>
            <a:ext cx="8382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43" name="Line 54"/>
          <p:cNvSpPr>
            <a:spLocks noChangeShapeType="1"/>
          </p:cNvSpPr>
          <p:nvPr/>
        </p:nvSpPr>
        <p:spPr bwMode="auto">
          <a:xfrm flipH="1" flipV="1">
            <a:off x="3581400" y="1905000"/>
            <a:ext cx="6858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44" name="Line 55"/>
          <p:cNvSpPr>
            <a:spLocks noChangeShapeType="1"/>
          </p:cNvSpPr>
          <p:nvPr/>
        </p:nvSpPr>
        <p:spPr bwMode="auto">
          <a:xfrm flipH="1">
            <a:off x="6705600" y="1447800"/>
            <a:ext cx="457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45" name="Line 56"/>
          <p:cNvSpPr>
            <a:spLocks noChangeShapeType="1"/>
          </p:cNvSpPr>
          <p:nvPr/>
        </p:nvSpPr>
        <p:spPr bwMode="auto">
          <a:xfrm flipH="1">
            <a:off x="5334000" y="1524000"/>
            <a:ext cx="2438400" cy="3276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46" name="Rectangle 57"/>
          <p:cNvSpPr>
            <a:spLocks noChangeArrowheads="1"/>
          </p:cNvSpPr>
          <p:nvPr/>
        </p:nvSpPr>
        <p:spPr bwMode="auto">
          <a:xfrm>
            <a:off x="5105400" y="5410200"/>
            <a:ext cx="14182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>
                <a:solidFill>
                  <a:srgbClr val="212C6B"/>
                </a:solidFill>
              </a:rPr>
              <a:t>“</a:t>
            </a:r>
            <a:r>
              <a:rPr lang="en-US" altLang="ja-JP">
                <a:solidFill>
                  <a:srgbClr val="212C6B"/>
                </a:solidFill>
              </a:rPr>
              <a:t>R</a:t>
            </a:r>
            <a:r>
              <a:rPr lang="ja-JP" altLang="en-US">
                <a:solidFill>
                  <a:srgbClr val="212C6B"/>
                </a:solidFill>
              </a:rPr>
              <a:t>”</a:t>
            </a:r>
            <a:r>
              <a:rPr lang="en-US" altLang="ja-JP">
                <a:solidFill>
                  <a:srgbClr val="212C6B"/>
                </a:solidFill>
              </a:rPr>
              <a:t> software</a:t>
            </a:r>
            <a:endParaRPr lang="en-US">
              <a:solidFill>
                <a:srgbClr val="212C6B"/>
              </a:solidFill>
            </a:endParaRPr>
          </a:p>
        </p:txBody>
      </p:sp>
      <p:sp>
        <p:nvSpPr>
          <p:cNvPr id="9247" name="Rectangle 58"/>
          <p:cNvSpPr>
            <a:spLocks noChangeArrowheads="1"/>
          </p:cNvSpPr>
          <p:nvPr/>
        </p:nvSpPr>
        <p:spPr bwMode="auto">
          <a:xfrm>
            <a:off x="762000" y="5791200"/>
            <a:ext cx="15963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Cross-sectional</a:t>
            </a:r>
          </a:p>
        </p:txBody>
      </p:sp>
      <p:sp>
        <p:nvSpPr>
          <p:cNvPr id="9248" name="Rectangle 59"/>
          <p:cNvSpPr>
            <a:spLocks noChangeArrowheads="1"/>
          </p:cNvSpPr>
          <p:nvPr/>
        </p:nvSpPr>
        <p:spPr bwMode="auto">
          <a:xfrm>
            <a:off x="3124200" y="6172200"/>
            <a:ext cx="13599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Case-control</a:t>
            </a:r>
          </a:p>
        </p:txBody>
      </p:sp>
      <p:sp>
        <p:nvSpPr>
          <p:cNvPr id="9249" name="Line 60"/>
          <p:cNvSpPr>
            <a:spLocks noChangeShapeType="1"/>
          </p:cNvSpPr>
          <p:nvPr/>
        </p:nvSpPr>
        <p:spPr bwMode="auto">
          <a:xfrm flipH="1">
            <a:off x="1752600" y="4800600"/>
            <a:ext cx="1524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50" name="Line 61"/>
          <p:cNvSpPr>
            <a:spLocks noChangeShapeType="1"/>
          </p:cNvSpPr>
          <p:nvPr/>
        </p:nvSpPr>
        <p:spPr bwMode="auto">
          <a:xfrm>
            <a:off x="2286000" y="6019800"/>
            <a:ext cx="990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51" name="Line 62"/>
          <p:cNvSpPr>
            <a:spLocks noChangeShapeType="1"/>
          </p:cNvSpPr>
          <p:nvPr/>
        </p:nvSpPr>
        <p:spPr bwMode="auto">
          <a:xfrm flipH="1">
            <a:off x="4495800" y="5638800"/>
            <a:ext cx="762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52" name="Line 63"/>
          <p:cNvSpPr>
            <a:spLocks noChangeShapeType="1"/>
          </p:cNvSpPr>
          <p:nvPr/>
        </p:nvSpPr>
        <p:spPr bwMode="auto">
          <a:xfrm flipH="1" flipV="1">
            <a:off x="3429000" y="5562600"/>
            <a:ext cx="4572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53" name="Line 64"/>
          <p:cNvSpPr>
            <a:spLocks noChangeShapeType="1"/>
          </p:cNvSpPr>
          <p:nvPr/>
        </p:nvSpPr>
        <p:spPr bwMode="auto">
          <a:xfrm flipH="1">
            <a:off x="2438400" y="5562600"/>
            <a:ext cx="2819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54" name="Rectangle 65"/>
          <p:cNvSpPr>
            <a:spLocks noChangeArrowheads="1"/>
          </p:cNvSpPr>
          <p:nvPr/>
        </p:nvSpPr>
        <p:spPr bwMode="auto">
          <a:xfrm>
            <a:off x="8001000" y="6172200"/>
            <a:ext cx="6247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Etc…</a:t>
            </a:r>
          </a:p>
        </p:txBody>
      </p:sp>
      <p:sp>
        <p:nvSpPr>
          <p:cNvPr id="9255" name="Line 48"/>
          <p:cNvSpPr>
            <a:spLocks noChangeShapeType="1"/>
          </p:cNvSpPr>
          <p:nvPr/>
        </p:nvSpPr>
        <p:spPr bwMode="auto">
          <a:xfrm flipH="1">
            <a:off x="6330950" y="4724400"/>
            <a:ext cx="98425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56" name="Rectangle 57"/>
          <p:cNvSpPr>
            <a:spLocks noChangeArrowheads="1"/>
          </p:cNvSpPr>
          <p:nvPr/>
        </p:nvSpPr>
        <p:spPr bwMode="auto">
          <a:xfrm>
            <a:off x="5791200" y="6172200"/>
            <a:ext cx="7253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STATA</a:t>
            </a:r>
          </a:p>
        </p:txBody>
      </p:sp>
      <p:sp>
        <p:nvSpPr>
          <p:cNvPr id="9257" name="Line 48"/>
          <p:cNvSpPr>
            <a:spLocks noChangeShapeType="1"/>
          </p:cNvSpPr>
          <p:nvPr/>
        </p:nvSpPr>
        <p:spPr bwMode="auto">
          <a:xfrm flipH="1">
            <a:off x="6400800" y="4648200"/>
            <a:ext cx="12192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58" name="Line 48"/>
          <p:cNvSpPr>
            <a:spLocks noChangeShapeType="1"/>
          </p:cNvSpPr>
          <p:nvPr/>
        </p:nvSpPr>
        <p:spPr bwMode="auto">
          <a:xfrm flipH="1" flipV="1">
            <a:off x="5257800" y="4876800"/>
            <a:ext cx="60960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59" name="Rectangle 50"/>
          <p:cNvSpPr>
            <a:spLocks noChangeArrowheads="1"/>
          </p:cNvSpPr>
          <p:nvPr/>
        </p:nvSpPr>
        <p:spPr bwMode="auto">
          <a:xfrm>
            <a:off x="5440363" y="2982913"/>
            <a:ext cx="5389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CRF</a:t>
            </a:r>
          </a:p>
        </p:txBody>
      </p:sp>
      <p:sp>
        <p:nvSpPr>
          <p:cNvPr id="9260" name="Line 52"/>
          <p:cNvSpPr>
            <a:spLocks noChangeShapeType="1"/>
          </p:cNvSpPr>
          <p:nvPr/>
        </p:nvSpPr>
        <p:spPr bwMode="auto">
          <a:xfrm flipH="1" flipV="1">
            <a:off x="4789488" y="2819400"/>
            <a:ext cx="766762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61" name="Line 52"/>
          <p:cNvSpPr>
            <a:spLocks noChangeShapeType="1"/>
          </p:cNvSpPr>
          <p:nvPr/>
        </p:nvSpPr>
        <p:spPr bwMode="auto">
          <a:xfrm flipH="1">
            <a:off x="4713288" y="3276600"/>
            <a:ext cx="10541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62" name="Rectangle 50"/>
          <p:cNvSpPr>
            <a:spLocks noChangeArrowheads="1"/>
          </p:cNvSpPr>
          <p:nvPr/>
        </p:nvSpPr>
        <p:spPr bwMode="auto">
          <a:xfrm>
            <a:off x="3711575" y="3810000"/>
            <a:ext cx="111107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212C6B"/>
                </a:solidFill>
              </a:rPr>
              <a:t>Database </a:t>
            </a:r>
          </a:p>
        </p:txBody>
      </p:sp>
      <p:sp>
        <p:nvSpPr>
          <p:cNvPr id="9263" name="Line 52"/>
          <p:cNvSpPr>
            <a:spLocks noChangeShapeType="1"/>
          </p:cNvSpPr>
          <p:nvPr/>
        </p:nvSpPr>
        <p:spPr bwMode="auto">
          <a:xfrm flipH="1">
            <a:off x="3587750" y="1828800"/>
            <a:ext cx="1546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64" name="Line 52"/>
          <p:cNvSpPr>
            <a:spLocks noChangeShapeType="1"/>
          </p:cNvSpPr>
          <p:nvPr/>
        </p:nvSpPr>
        <p:spPr bwMode="auto">
          <a:xfrm flipH="1" flipV="1">
            <a:off x="3235325" y="1905000"/>
            <a:ext cx="3306763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65" name="Line 52"/>
          <p:cNvSpPr>
            <a:spLocks noChangeShapeType="1"/>
          </p:cNvSpPr>
          <p:nvPr/>
        </p:nvSpPr>
        <p:spPr bwMode="auto">
          <a:xfrm flipH="1">
            <a:off x="1617663" y="1905000"/>
            <a:ext cx="1125537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212C6B"/>
              </a:solidFill>
            </a:endParaRPr>
          </a:p>
        </p:txBody>
      </p:sp>
      <p:sp>
        <p:nvSpPr>
          <p:cNvPr id="9266" name="TextBox 56"/>
          <p:cNvSpPr txBox="1">
            <a:spLocks noChangeArrowheads="1"/>
          </p:cNvSpPr>
          <p:nvPr/>
        </p:nvSpPr>
        <p:spPr bwMode="auto">
          <a:xfrm>
            <a:off x="0" y="0"/>
            <a:ext cx="5943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212C6B"/>
                </a:solidFill>
                <a:latin typeface="Trebuchet MS" pitchFamily="34" charset="0"/>
              </a:rPr>
              <a:t>Terms Related to Data </a:t>
            </a:r>
          </a:p>
        </p:txBody>
      </p:sp>
      <p:sp>
        <p:nvSpPr>
          <p:cNvPr id="9267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43BA04A-4CE9-490A-8D74-DBFECED4B681}" type="slidenum">
              <a:rPr lang="en-US">
                <a:solidFill>
                  <a:srgbClr val="212C6B"/>
                </a:solidFill>
              </a:rPr>
              <a:pPr/>
              <a:t>54</a:t>
            </a:fld>
            <a:endParaRPr lang="en-US">
              <a:solidFill>
                <a:srgbClr val="212C6B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212C6B"/>
              </a:solidFill>
            </a:endParaRPr>
          </a:p>
        </p:txBody>
      </p:sp>
      <p:sp>
        <p:nvSpPr>
          <p:cNvPr id="9269" name="Rectangle 54"/>
          <p:cNvSpPr>
            <a:spLocks noChangeArrowheads="1"/>
          </p:cNvSpPr>
          <p:nvPr/>
        </p:nvSpPr>
        <p:spPr bwMode="auto">
          <a:xfrm>
            <a:off x="3168069" y="0"/>
            <a:ext cx="1847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endParaRPr lang="en-US" sz="3200" dirty="0">
              <a:solidFill>
                <a:srgbClr val="212C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813879"/>
      </p:ext>
    </p:extLst>
  </p:cSld>
  <p:clrMapOvr>
    <a:masterClrMapping/>
  </p:clrMapOvr>
  <p:transition spd="slow" advClick="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Content Placeholder 2"/>
          <p:cNvSpPr>
            <a:spLocks noGrp="1"/>
          </p:cNvSpPr>
          <p:nvPr>
            <p:ph idx="1"/>
          </p:nvPr>
        </p:nvSpPr>
        <p:spPr>
          <a:xfrm>
            <a:off x="4267200" y="2819400"/>
            <a:ext cx="4343400" cy="13716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sz="4400">
                <a:ea typeface="ＭＳ Ｐゴシック" pitchFamily="34" charset="-128"/>
              </a:rPr>
              <a:t>What is data</a:t>
            </a:r>
          </a:p>
        </p:txBody>
      </p:sp>
      <p:sp>
        <p:nvSpPr>
          <p:cNvPr id="1126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51D1808-0FE4-488E-A593-FAB92B5DE1B7}" type="slidenum">
              <a:rPr lang="en-US"/>
              <a:pPr/>
              <a:t>55</a:t>
            </a:fld>
            <a:endParaRPr lang="en-US"/>
          </a:p>
        </p:txBody>
      </p:sp>
      <p:pic>
        <p:nvPicPr>
          <p:cNvPr id="11267" name="Picture 2" descr="C:\Users\dell\Desktop\qn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355725"/>
            <a:ext cx="31242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269" name="Rectangle 7"/>
          <p:cNvSpPr>
            <a:spLocks noChangeArrowheads="1"/>
          </p:cNvSpPr>
          <p:nvPr/>
        </p:nvSpPr>
        <p:spPr bwMode="auto">
          <a:xfrm>
            <a:off x="0" y="0"/>
            <a:ext cx="40190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3600" b="1" dirty="0">
                <a:solidFill>
                  <a:srgbClr val="212C6B"/>
                </a:solidFill>
                <a:latin typeface="Trebuchet MS" pitchFamily="34" charset="0"/>
              </a:rPr>
              <a:t>Data Management</a:t>
            </a:r>
            <a:endParaRPr lang="en-US" sz="3600" dirty="0">
              <a:solidFill>
                <a:srgbClr val="212C6B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485051"/>
      </p:ext>
    </p:extLst>
  </p:cSld>
  <p:clrMapOvr>
    <a:masterClrMapping/>
  </p:clrMapOvr>
  <p:transition spd="slow" advClick="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Content Placeholder 2"/>
          <p:cNvSpPr>
            <a:spLocks noGrp="1"/>
          </p:cNvSpPr>
          <p:nvPr>
            <p:ph idx="1"/>
          </p:nvPr>
        </p:nvSpPr>
        <p:spPr>
          <a:xfrm>
            <a:off x="76200" y="2362200"/>
            <a:ext cx="9067800" cy="54403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en-US">
                <a:ea typeface="ＭＳ Ｐゴシック" pitchFamily="34" charset="-128"/>
              </a:rPr>
              <a:t>“</a:t>
            </a:r>
            <a:r>
              <a:rPr lang="en-US">
                <a:ea typeface="ＭＳ Ｐゴシック" pitchFamily="34" charset="-128"/>
              </a:rPr>
              <a:t>Data are values of qualitative or quantitative variables, belonging to a set of items</a:t>
            </a:r>
            <a:r>
              <a:rPr lang="en-US" altLang="en-US">
                <a:ea typeface="ＭＳ Ｐゴシック" pitchFamily="34" charset="-128"/>
              </a:rPr>
              <a:t>”</a:t>
            </a:r>
            <a:endParaRPr lang="en-US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r>
              <a:rPr lang="en-US">
                <a:ea typeface="ＭＳ Ｐゴシック" pitchFamily="34" charset="-128"/>
                <a:hlinkClick r:id="rId2"/>
              </a:rPr>
              <a:t>http://en.wikipedia.org/wiki/Data</a:t>
            </a:r>
            <a:endParaRPr lang="en-US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sz="240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sz="240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sz="240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291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CDB75B6-4B3F-447A-8BEE-8F0862B833A5}" type="slidenum">
              <a:rPr lang="en-US"/>
              <a:pPr/>
              <a:t>56</a:t>
            </a:fld>
            <a:endParaRPr lang="en-US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0"/>
            <a:ext cx="25166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212C6B"/>
                </a:solidFill>
              </a:rPr>
              <a:t>What is data?</a:t>
            </a:r>
            <a:endParaRPr lang="en-US" sz="3200" dirty="0">
              <a:solidFill>
                <a:srgbClr val="212C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723351"/>
      </p:ext>
    </p:extLst>
  </p:cSld>
  <p:clrMapOvr>
    <a:masterClrMapping/>
  </p:clrMapOvr>
  <p:transition spd="slow" advClick="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Content Placeholder 2"/>
          <p:cNvSpPr>
            <a:spLocks noGrp="1"/>
          </p:cNvSpPr>
          <p:nvPr>
            <p:ph idx="1"/>
          </p:nvPr>
        </p:nvSpPr>
        <p:spPr>
          <a:xfrm>
            <a:off x="76200" y="1417638"/>
            <a:ext cx="9067800" cy="54403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en-US" dirty="0">
                <a:ea typeface="ＭＳ Ｐゴシック" pitchFamily="34" charset="-128"/>
              </a:rPr>
              <a:t>“</a:t>
            </a:r>
            <a:r>
              <a:rPr lang="en-US" dirty="0">
                <a:ea typeface="ＭＳ Ｐゴシック" pitchFamily="34" charset="-128"/>
              </a:rPr>
              <a:t>Data are values of qualitative or quantitative variables, belonging to a </a:t>
            </a:r>
            <a:r>
              <a:rPr lang="en-US" dirty="0">
                <a:solidFill>
                  <a:srgbClr val="F00E57"/>
                </a:solidFill>
                <a:ea typeface="ＭＳ Ｐゴシック" pitchFamily="34" charset="-128"/>
              </a:rPr>
              <a:t>set of items</a:t>
            </a:r>
            <a:r>
              <a:rPr lang="en-US" altLang="en-US" dirty="0">
                <a:ea typeface="ＭＳ Ｐゴシック" pitchFamily="34" charset="-128"/>
              </a:rPr>
              <a:t>”</a:t>
            </a:r>
            <a:endParaRPr lang="en-US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r>
              <a:rPr lang="en-US" dirty="0" err="1">
                <a:ea typeface="ＭＳ Ｐゴシック" pitchFamily="34" charset="-128"/>
                <a:hlinkClick r:id="rId2"/>
              </a:rPr>
              <a:t>http://en.wikipedia.org/wiki/Data</a:t>
            </a:r>
            <a:endParaRPr lang="en-US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sz="2400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sz="2400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sz="2400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r>
              <a:rPr lang="en-US" sz="2400" dirty="0">
                <a:ea typeface="ＭＳ Ｐゴシック" pitchFamily="34" charset="-128"/>
              </a:rPr>
              <a:t>Set of items: Sometimes called the population; the set of objects you are interested in</a:t>
            </a:r>
          </a:p>
          <a:p>
            <a:pPr marL="0" indent="0">
              <a:buFont typeface="Arial" charset="0"/>
              <a:buNone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315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B86A766-A1BE-455F-A11F-F6C59F2BD73B}" type="slidenum">
              <a:rPr lang="en-US"/>
              <a:pPr/>
              <a:t>57</a:t>
            </a:fld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25166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212C6B"/>
                </a:solidFill>
              </a:rPr>
              <a:t>What is data?</a:t>
            </a:r>
            <a:endParaRPr lang="en-US" sz="3200" dirty="0">
              <a:solidFill>
                <a:srgbClr val="212C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762980"/>
      </p:ext>
    </p:extLst>
  </p:cSld>
  <p:clrMapOvr>
    <a:masterClrMapping/>
  </p:clrMapOvr>
  <p:transition spd="slow" advClick="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76200" y="1417638"/>
            <a:ext cx="9067800" cy="54403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en-US" dirty="0">
                <a:ea typeface="ＭＳ Ｐゴシック" pitchFamily="34" charset="-128"/>
              </a:rPr>
              <a:t>“</a:t>
            </a:r>
            <a:r>
              <a:rPr lang="en-US" dirty="0">
                <a:ea typeface="ＭＳ Ｐゴシック" pitchFamily="34" charset="-128"/>
              </a:rPr>
              <a:t>Data are values of qualitative or quantitative </a:t>
            </a:r>
            <a:r>
              <a:rPr lang="en-US" dirty="0">
                <a:solidFill>
                  <a:srgbClr val="F00E57"/>
                </a:solidFill>
                <a:ea typeface="ＭＳ Ｐゴシック" pitchFamily="34" charset="-128"/>
              </a:rPr>
              <a:t>variables</a:t>
            </a:r>
            <a:r>
              <a:rPr lang="en-US" dirty="0">
                <a:ea typeface="ＭＳ Ｐゴシック" pitchFamily="34" charset="-128"/>
              </a:rPr>
              <a:t>, belonging to a </a:t>
            </a:r>
            <a:r>
              <a:rPr lang="en-US" dirty="0">
                <a:solidFill>
                  <a:srgbClr val="000000"/>
                </a:solidFill>
                <a:ea typeface="ＭＳ Ｐゴシック" pitchFamily="34" charset="-128"/>
              </a:rPr>
              <a:t>set of items</a:t>
            </a:r>
            <a:r>
              <a:rPr lang="en-US" altLang="en-US" dirty="0">
                <a:ea typeface="ＭＳ Ｐゴシック" pitchFamily="34" charset="-128"/>
              </a:rPr>
              <a:t>”</a:t>
            </a:r>
            <a:endParaRPr lang="en-US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r>
              <a:rPr lang="en-US" dirty="0" err="1">
                <a:ea typeface="ＭＳ Ｐゴシック" pitchFamily="34" charset="-128"/>
                <a:hlinkClick r:id="rId2"/>
              </a:rPr>
              <a:t>http://en.wikipedia.org/wiki/Data</a:t>
            </a:r>
            <a:endParaRPr lang="en-US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sz="2400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sz="2400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sz="2400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r>
              <a:rPr lang="en-US" sz="2800" dirty="0">
                <a:ea typeface="ＭＳ Ｐゴシック" pitchFamily="34" charset="-128"/>
              </a:rPr>
              <a:t>Variables: A measurement or characteristic of an item.</a:t>
            </a:r>
          </a:p>
          <a:p>
            <a:pPr marL="0" indent="0">
              <a:buFont typeface="Arial" charset="0"/>
              <a:buNone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339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26D8AFA-363D-4254-B998-A8320602FEA8}" type="slidenum">
              <a:rPr lang="en-US"/>
              <a:pPr/>
              <a:t>58</a:t>
            </a:fld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25166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212C6B"/>
                </a:solidFill>
              </a:rPr>
              <a:t>What is data?</a:t>
            </a:r>
            <a:endParaRPr lang="en-US" sz="3200" dirty="0">
              <a:solidFill>
                <a:srgbClr val="212C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262256"/>
      </p:ext>
    </p:extLst>
  </p:cSld>
  <p:clrMapOvr>
    <a:masterClrMapping/>
  </p:clrMapOvr>
  <p:transition spd="slow" advClick="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2"/>
          <p:cNvSpPr>
            <a:spLocks noGrp="1"/>
          </p:cNvSpPr>
          <p:nvPr>
            <p:ph idx="1"/>
          </p:nvPr>
        </p:nvSpPr>
        <p:spPr>
          <a:xfrm>
            <a:off x="76200" y="1417638"/>
            <a:ext cx="9067800" cy="54403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en-US" dirty="0">
                <a:ea typeface="ＭＳ Ｐゴシック" pitchFamily="34" charset="-128"/>
              </a:rPr>
              <a:t>“</a:t>
            </a:r>
            <a:r>
              <a:rPr lang="en-US" dirty="0">
                <a:ea typeface="ＭＳ Ｐゴシック" pitchFamily="34" charset="-128"/>
              </a:rPr>
              <a:t>Data are values of </a:t>
            </a:r>
            <a:r>
              <a:rPr lang="en-US" dirty="0">
                <a:solidFill>
                  <a:srgbClr val="F00E57"/>
                </a:solidFill>
                <a:ea typeface="ＭＳ Ｐゴシック" pitchFamily="34" charset="-128"/>
              </a:rPr>
              <a:t>qualitative</a:t>
            </a:r>
            <a:r>
              <a:rPr lang="en-US" dirty="0">
                <a:solidFill>
                  <a:srgbClr val="FF0000"/>
                </a:solidFill>
                <a:ea typeface="ＭＳ Ｐゴシック" pitchFamily="34" charset="-128"/>
              </a:rPr>
              <a:t> </a:t>
            </a:r>
            <a:r>
              <a:rPr lang="en-US" dirty="0">
                <a:ea typeface="ＭＳ Ｐゴシック" pitchFamily="34" charset="-128"/>
              </a:rPr>
              <a:t>or</a:t>
            </a:r>
            <a:r>
              <a:rPr lang="en-US" dirty="0">
                <a:solidFill>
                  <a:srgbClr val="FF0000"/>
                </a:solidFill>
                <a:ea typeface="ＭＳ Ｐゴシック" pitchFamily="34" charset="-128"/>
              </a:rPr>
              <a:t> </a:t>
            </a:r>
            <a:r>
              <a:rPr lang="en-US" dirty="0">
                <a:solidFill>
                  <a:srgbClr val="F00E57"/>
                </a:solidFill>
                <a:ea typeface="ＭＳ Ｐゴシック" pitchFamily="34" charset="-128"/>
              </a:rPr>
              <a:t>quantitative</a:t>
            </a:r>
            <a:r>
              <a:rPr lang="en-US" dirty="0">
                <a:solidFill>
                  <a:srgbClr val="FF0000"/>
                </a:solidFill>
                <a:ea typeface="ＭＳ Ｐゴシック" pitchFamily="34" charset="-128"/>
              </a:rPr>
              <a:t> </a:t>
            </a:r>
            <a:r>
              <a:rPr lang="en-US" dirty="0">
                <a:ea typeface="ＭＳ Ｐゴシック" pitchFamily="34" charset="-128"/>
              </a:rPr>
              <a:t>variables, belonging to a </a:t>
            </a:r>
            <a:r>
              <a:rPr lang="en-US" dirty="0">
                <a:solidFill>
                  <a:srgbClr val="000000"/>
                </a:solidFill>
                <a:ea typeface="ＭＳ Ｐゴシック" pitchFamily="34" charset="-128"/>
              </a:rPr>
              <a:t>set of items</a:t>
            </a:r>
            <a:r>
              <a:rPr lang="en-US" altLang="en-US" dirty="0">
                <a:ea typeface="ＭＳ Ｐゴシック" pitchFamily="34" charset="-128"/>
              </a:rPr>
              <a:t>”</a:t>
            </a:r>
            <a:endParaRPr lang="en-US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r>
              <a:rPr lang="en-US" dirty="0" err="1">
                <a:ea typeface="ＭＳ Ｐゴシック" pitchFamily="34" charset="-128"/>
                <a:hlinkClick r:id="rId2"/>
              </a:rPr>
              <a:t>http://en.wikipedia.org/wiki/Data</a:t>
            </a:r>
            <a:endParaRPr lang="en-US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sz="2400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sz="2400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sz="2400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r>
              <a:rPr lang="en-US" sz="2800" dirty="0">
                <a:ea typeface="ＭＳ Ｐゴシック" pitchFamily="34" charset="-128"/>
              </a:rPr>
              <a:t>Qualitative: Country of origin, sex, treatment</a:t>
            </a:r>
          </a:p>
          <a:p>
            <a:pPr marL="0" indent="0">
              <a:buFont typeface="Arial" charset="0"/>
              <a:buNone/>
            </a:pPr>
            <a:r>
              <a:rPr lang="en-US" sz="2800" dirty="0">
                <a:ea typeface="ＭＳ Ｐゴシック" pitchFamily="34" charset="-128"/>
              </a:rPr>
              <a:t>Quantitative: Height, weight, blood pressure</a:t>
            </a:r>
            <a:endParaRPr lang="en-US" dirty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363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F4ED322-0ECF-4AA2-9B17-913CAD1CCB7D}" type="slidenum">
              <a:rPr lang="en-US"/>
              <a:pPr/>
              <a:t>59</a:t>
            </a:fld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25166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212C6B"/>
                </a:solidFill>
              </a:rPr>
              <a:t>What is data?</a:t>
            </a:r>
            <a:endParaRPr lang="en-US" sz="3200" dirty="0">
              <a:solidFill>
                <a:srgbClr val="212C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566230"/>
      </p:ext>
    </p:extLst>
  </p:cSld>
  <p:clrMapOvr>
    <a:masterClrMapping/>
  </p:clrMapOvr>
  <p:transition spd="slow"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/>
              <a:t>CRF vs DCT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Case Report Form &amp; Data collection tool</a:t>
            </a:r>
          </a:p>
          <a:p>
            <a:endParaRPr lang="en-US" dirty="0"/>
          </a:p>
          <a:p>
            <a:r>
              <a:rPr lang="en-US" dirty="0"/>
              <a:t>Record individual patient information</a:t>
            </a:r>
          </a:p>
          <a:p>
            <a:endParaRPr lang="en-US" dirty="0"/>
          </a:p>
          <a:p>
            <a:r>
              <a:rPr lang="en-US" dirty="0"/>
              <a:t>Not more than necessary</a:t>
            </a:r>
          </a:p>
          <a:p>
            <a:endParaRPr lang="en-US" dirty="0"/>
          </a:p>
          <a:p>
            <a:r>
              <a:rPr lang="en-US" dirty="0"/>
              <a:t>Quality of CRF completion is crucial</a:t>
            </a:r>
          </a:p>
          <a:p>
            <a:endParaRPr lang="en-US" dirty="0"/>
          </a:p>
          <a:p>
            <a:r>
              <a:rPr lang="en-US" dirty="0"/>
              <a:t>Do I really need a CRF?</a:t>
            </a:r>
          </a:p>
        </p:txBody>
      </p:sp>
    </p:spTree>
    <p:extLst>
      <p:ext uri="{BB962C8B-B14F-4D97-AF65-F5344CB8AC3E}">
        <p14:creationId xmlns:p14="http://schemas.microsoft.com/office/powerpoint/2010/main" val="3525728477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endParaRPr lang="en-US" b="1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b="1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b="1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b="1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b="1">
              <a:ea typeface="ＭＳ Ｐゴシック" pitchFamily="34" charset="-128"/>
            </a:endParaRPr>
          </a:p>
          <a:p>
            <a:pPr marL="0" indent="0" algn="ctr">
              <a:buFont typeface="Arial" charset="0"/>
              <a:buNone/>
            </a:pPr>
            <a:endParaRPr lang="en-US" b="1">
              <a:ea typeface="ＭＳ Ｐゴシック" pitchFamily="34" charset="-128"/>
            </a:endParaRPr>
          </a:p>
          <a:p>
            <a:pPr marL="0" indent="0" algn="ctr">
              <a:buFont typeface="Arial" charset="0"/>
              <a:buNone/>
            </a:pPr>
            <a:r>
              <a:rPr lang="en-US" b="1">
                <a:ea typeface="ＭＳ Ｐゴシック" pitchFamily="34" charset="-128"/>
              </a:rPr>
              <a:t>Why  data collection </a:t>
            </a:r>
            <a:endParaRPr lang="en-US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38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1A819C0-729F-43AC-9A0B-961915F0F076}" type="slidenum">
              <a:rPr lang="en-US"/>
              <a:pPr/>
              <a:t>60</a:t>
            </a:fld>
            <a:endParaRPr lang="en-US"/>
          </a:p>
        </p:txBody>
      </p:sp>
      <p:pic>
        <p:nvPicPr>
          <p:cNvPr id="16388" name="Picture 2" descr="C:\Users\dell\Desktop\qn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822325"/>
            <a:ext cx="31242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01987763"/>
      </p:ext>
    </p:extLst>
  </p:cSld>
  <p:clrMapOvr>
    <a:masterClrMapping/>
  </p:clrMapOvr>
  <p:transition spd="slow" advClick="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1027"/>
          <p:cNvSpPr>
            <a:spLocks noGrp="1" noChangeArrowheads="1"/>
          </p:cNvSpPr>
          <p:nvPr>
            <p:ph idx="1"/>
          </p:nvPr>
        </p:nvSpPr>
        <p:spPr>
          <a:xfrm>
            <a:off x="304800" y="609600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dirty="0"/>
          </a:p>
          <a:p>
            <a:pPr lvl="1">
              <a:defRPr/>
            </a:pPr>
            <a:r>
              <a:rPr lang="en-US" dirty="0"/>
              <a:t>for the purpose of taxation</a:t>
            </a:r>
            <a:r>
              <a:rPr lang="en-US" baseline="30000" dirty="0"/>
              <a:t>1</a:t>
            </a: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pic>
        <p:nvPicPr>
          <p:cNvPr id="62468" name="Picture 1028" descr="Joseph and Mar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801813"/>
            <a:ext cx="4648200" cy="376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9" name="Rectangle 1029"/>
          <p:cNvSpPr>
            <a:spLocks noChangeArrowheads="1"/>
          </p:cNvSpPr>
          <p:nvPr/>
        </p:nvSpPr>
        <p:spPr bwMode="auto">
          <a:xfrm>
            <a:off x="76200" y="5530850"/>
            <a:ext cx="891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ja-JP" altLang="en-US" b="1"/>
              <a:t>“</a:t>
            </a:r>
            <a:r>
              <a:rPr lang="en-US" altLang="ja-JP" b="1"/>
              <a:t>…And Joseph also went unto the city of David which is called Bethlehem,</a:t>
            </a:r>
            <a:r>
              <a:rPr lang="en-US" altLang="ja-JP"/>
              <a:t> </a:t>
            </a:r>
            <a:br>
              <a:rPr lang="en-US" altLang="ja-JP"/>
            </a:br>
            <a:r>
              <a:rPr lang="en-US" altLang="ja-JP" b="1"/>
              <a:t>to be </a:t>
            </a:r>
            <a:r>
              <a:rPr lang="en-US" altLang="ja-JP" b="1">
                <a:solidFill>
                  <a:srgbClr val="B3050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registered</a:t>
            </a:r>
            <a:r>
              <a:rPr lang="en-US" altLang="ja-JP" b="1"/>
              <a:t> with Mary, his espoused wife, being great with child…</a:t>
            </a:r>
            <a:r>
              <a:rPr lang="ja-JP" altLang="en-US"/>
              <a:t>”</a:t>
            </a:r>
            <a:endParaRPr lang="en-US"/>
          </a:p>
        </p:txBody>
      </p:sp>
      <p:sp>
        <p:nvSpPr>
          <p:cNvPr id="17412" name="Rectangle 1030"/>
          <p:cNvSpPr>
            <a:spLocks noChangeArrowheads="1"/>
          </p:cNvSpPr>
          <p:nvPr/>
        </p:nvSpPr>
        <p:spPr bwMode="auto">
          <a:xfrm>
            <a:off x="0" y="6172200"/>
            <a:ext cx="2057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1: Basch PF. 1999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414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CC3C311-98B9-4CE4-BBE5-CB9EDFE39378}" type="slidenum">
              <a:rPr lang="en-US"/>
              <a:pPr/>
              <a:t>61</a:t>
            </a:fld>
            <a:endParaRPr 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397512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212C6B"/>
                </a:solidFill>
              </a:rPr>
              <a:t>History of surveillance</a:t>
            </a:r>
            <a:endParaRPr lang="en-US" sz="3200" dirty="0">
              <a:solidFill>
                <a:srgbClr val="212C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860605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458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555DE5D-4975-40CD-99CD-F7C4E04F7E91}" type="slidenum">
              <a:rPr lang="en-US"/>
              <a:pPr/>
              <a:t>62</a:t>
            </a:fld>
            <a:endParaRPr lang="en-US"/>
          </a:p>
        </p:txBody>
      </p:sp>
      <p:sp>
        <p:nvSpPr>
          <p:cNvPr id="19460" name="Content Placeholder 2"/>
          <p:cNvSpPr>
            <a:spLocks noGrp="1"/>
          </p:cNvSpPr>
          <p:nvPr>
            <p:ph idx="1"/>
          </p:nvPr>
        </p:nvSpPr>
        <p:spPr>
          <a:xfrm>
            <a:off x="46038" y="1373188"/>
            <a:ext cx="9051925" cy="4979987"/>
          </a:xfrm>
        </p:spPr>
        <p:txBody>
          <a:bodyPr/>
          <a:lstStyle/>
          <a:p>
            <a:r>
              <a:rPr lang="en-GB" sz="2800">
                <a:ea typeface="ＭＳ Ｐゴシック" pitchFamily="34" charset="-128"/>
              </a:rPr>
              <a:t>Ensure Confidentiality </a:t>
            </a:r>
          </a:p>
          <a:p>
            <a:pPr lvl="1"/>
            <a:r>
              <a:rPr lang="en-GB">
                <a:ea typeface="ＭＳ Ｐゴシック" pitchFamily="34" charset="-128"/>
              </a:rPr>
              <a:t>Records protected</a:t>
            </a:r>
          </a:p>
          <a:p>
            <a:pPr lvl="1"/>
            <a:r>
              <a:rPr lang="en-GB">
                <a:ea typeface="ＭＳ Ｐゴシック" pitchFamily="34" charset="-128"/>
              </a:rPr>
              <a:t>Unique identifiers </a:t>
            </a:r>
          </a:p>
          <a:p>
            <a:pPr lvl="1"/>
            <a:r>
              <a:rPr lang="en-GB">
                <a:ea typeface="ＭＳ Ｐゴシック" pitchFamily="34" charset="-128"/>
              </a:rPr>
              <a:t>Restricted access</a:t>
            </a:r>
          </a:p>
          <a:p>
            <a:r>
              <a:rPr lang="en-GB" sz="2800">
                <a:ea typeface="ＭＳ Ｐゴシック" pitchFamily="34" charset="-128"/>
              </a:rPr>
              <a:t>Promote Scientific validity </a:t>
            </a:r>
          </a:p>
          <a:p>
            <a:pPr lvl="1"/>
            <a:r>
              <a:rPr lang="en-GB">
                <a:ea typeface="ＭＳ Ｐゴシック" pitchFamily="34" charset="-128"/>
              </a:rPr>
              <a:t>Accurate/Precise</a:t>
            </a:r>
          </a:p>
          <a:p>
            <a:pPr lvl="1"/>
            <a:r>
              <a:rPr lang="en-GB">
                <a:ea typeface="ＭＳ Ｐゴシック" pitchFamily="34" charset="-128"/>
              </a:rPr>
              <a:t>Data integrity/faithfulness</a:t>
            </a:r>
          </a:p>
          <a:p>
            <a:r>
              <a:rPr lang="en-GB" sz="2800">
                <a:ea typeface="ＭＳ Ｐゴシック" pitchFamily="34" charset="-128"/>
              </a:rPr>
              <a:t>Proper documentation</a:t>
            </a:r>
          </a:p>
          <a:p>
            <a:pPr lvl="1"/>
            <a:r>
              <a:rPr lang="en-GB">
                <a:ea typeface="ＭＳ Ｐゴシック" pitchFamily="34" charset="-128"/>
              </a:rPr>
              <a:t>Audit trails</a:t>
            </a:r>
          </a:p>
          <a:p>
            <a:endParaRPr lang="en-GB" sz="2800">
              <a:ea typeface="ＭＳ Ｐゴシック" pitchFamily="34" charset="-128"/>
            </a:endParaRPr>
          </a:p>
        </p:txBody>
      </p:sp>
      <p:sp>
        <p:nvSpPr>
          <p:cNvPr id="19461" name="Rectangle 7"/>
          <p:cNvSpPr>
            <a:spLocks noChangeArrowheads="1"/>
          </p:cNvSpPr>
          <p:nvPr/>
        </p:nvSpPr>
        <p:spPr bwMode="auto">
          <a:xfrm>
            <a:off x="0" y="228600"/>
            <a:ext cx="6096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212C6B"/>
                </a:solidFill>
                <a:latin typeface="Trebuchet MS" pitchFamily="34" charset="0"/>
              </a:rPr>
              <a:t>Ethics in data management</a:t>
            </a:r>
            <a:endParaRPr lang="en-US" sz="3600" dirty="0">
              <a:solidFill>
                <a:srgbClr val="212C6B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816456"/>
      </p:ext>
    </p:extLst>
  </p:cSld>
  <p:clrMapOvr>
    <a:masterClrMapping/>
  </p:clrMapOvr>
  <p:transition spd="slow" advClick="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578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b="1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b="1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b="1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b="1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b="1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b="1" dirty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endParaRPr lang="en-US" b="1" dirty="0">
              <a:ea typeface="ＭＳ Ｐゴシック" pitchFamily="34" charset="-128"/>
            </a:endParaRPr>
          </a:p>
          <a:p>
            <a:pPr marL="0" indent="0" algn="ctr">
              <a:buFont typeface="Arial" charset="0"/>
              <a:buNone/>
            </a:pPr>
            <a:r>
              <a:rPr lang="en-US" sz="3600" b="1" dirty="0">
                <a:ea typeface="ＭＳ Ｐゴシック" pitchFamily="34" charset="-128"/>
              </a:rPr>
              <a:t>Why managing data?</a:t>
            </a:r>
          </a:p>
        </p:txBody>
      </p:sp>
      <p:sp>
        <p:nvSpPr>
          <p:cNvPr id="2150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A1064AA-A18C-42FF-B26B-7F86233791AB}" type="slidenum">
              <a:rPr lang="en-US"/>
              <a:pPr/>
              <a:t>63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1509" name="Picture 2" descr="C:\Users\dell\Desktop\qn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822325"/>
            <a:ext cx="31242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479567"/>
      </p:ext>
    </p:extLst>
  </p:cSld>
  <p:clrMapOvr>
    <a:masterClrMapping/>
  </p:clrMapOvr>
  <p:transition spd="slow" advClick="0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257800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b="1" dirty="0"/>
          </a:p>
          <a:p>
            <a:pPr marL="0" indent="0">
              <a:buFont typeface="Arial" charset="0"/>
              <a:buNone/>
              <a:defRPr/>
            </a:pPr>
            <a:r>
              <a:rPr lang="en-US" dirty="0"/>
              <a:t>To ensure that:</a:t>
            </a:r>
          </a:p>
          <a:p>
            <a:pPr lvl="1">
              <a:defRPr/>
            </a:pPr>
            <a:r>
              <a:rPr lang="en-US" dirty="0"/>
              <a:t>the data are complete, </a:t>
            </a:r>
          </a:p>
          <a:p>
            <a:pPr lvl="1">
              <a:defRPr/>
            </a:pPr>
            <a:r>
              <a:rPr lang="en-US" dirty="0"/>
              <a:t>Reliable </a:t>
            </a:r>
          </a:p>
          <a:p>
            <a:pPr lvl="1">
              <a:defRPr/>
            </a:pPr>
            <a:r>
              <a:rPr lang="en-US" dirty="0"/>
              <a:t>data integrity is preserved. </a:t>
            </a:r>
          </a:p>
          <a:p>
            <a:pPr marL="514350" indent="-457200">
              <a:defRPr/>
            </a:pPr>
            <a:r>
              <a:rPr lang="en-US" dirty="0"/>
              <a:t>Data management processes and procedures include but not limited to:	</a:t>
            </a:r>
          </a:p>
          <a:p>
            <a:pPr marL="914400" lvl="1" indent="-457200">
              <a:defRPr/>
            </a:pPr>
            <a:r>
              <a:rPr lang="en-US" dirty="0"/>
              <a:t> data collecting, handling, manipulating, </a:t>
            </a:r>
            <a:r>
              <a:rPr lang="en-US" dirty="0" err="1"/>
              <a:t>analysing</a:t>
            </a:r>
            <a:r>
              <a:rPr lang="en-US" dirty="0"/>
              <a:t>, and</a:t>
            </a:r>
          </a:p>
          <a:p>
            <a:pPr lvl="1">
              <a:defRPr/>
            </a:pPr>
            <a:r>
              <a:rPr lang="en-US" dirty="0"/>
              <a:t>storing/archiving of data from study start to completion.</a:t>
            </a:r>
          </a:p>
        </p:txBody>
      </p:sp>
      <p:sp>
        <p:nvSpPr>
          <p:cNvPr id="2355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9918F1C-2723-49AB-BD6D-DD878C35139E}" type="slidenum">
              <a:rPr lang="en-US"/>
              <a:pPr/>
              <a:t>64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37633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212C6B"/>
                </a:solidFill>
              </a:rPr>
              <a:t>Why managing data?</a:t>
            </a:r>
            <a:endParaRPr lang="en-US" sz="3200" dirty="0">
              <a:solidFill>
                <a:srgbClr val="212C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047234"/>
      </p:ext>
    </p:extLst>
  </p:cSld>
  <p:clrMapOvr>
    <a:masterClrMapping/>
  </p:clrMapOvr>
  <p:transition spd="slow" advClick="0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629400" cy="1143000"/>
          </a:xfrm>
        </p:spPr>
        <p:txBody>
          <a:bodyPr/>
          <a:lstStyle/>
          <a:p>
            <a:pPr algn="l"/>
            <a:r>
              <a:rPr lang="en-US" dirty="0">
                <a:ea typeface="ＭＳ Ｐゴシック" pitchFamily="34" charset="-128"/>
              </a:rPr>
              <a:t>Quality data collection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ea typeface="ＭＳ Ｐゴシック" pitchFamily="34" charset="-128"/>
              </a:rPr>
              <a:t>Good quality data starts with:</a:t>
            </a:r>
          </a:p>
          <a:p>
            <a:pPr lvl="1"/>
            <a:r>
              <a:rPr lang="en-US">
                <a:ea typeface="ＭＳ Ｐゴシック" pitchFamily="34" charset="-128"/>
              </a:rPr>
              <a:t>Clearly well defined objectives</a:t>
            </a:r>
          </a:p>
          <a:p>
            <a:pPr lvl="1"/>
            <a:r>
              <a:rPr lang="en-US">
                <a:ea typeface="ＭＳ Ｐゴシック" pitchFamily="34" charset="-128"/>
              </a:rPr>
              <a:t>Clearly well stated hypothesis</a:t>
            </a:r>
          </a:p>
          <a:p>
            <a:pPr lvl="1"/>
            <a:r>
              <a:rPr lang="en-US">
                <a:ea typeface="ＭＳ Ｐゴシック" pitchFamily="34" charset="-128"/>
              </a:rPr>
              <a:t>Well defined protocol and procedures to be followed</a:t>
            </a:r>
          </a:p>
          <a:p>
            <a:pPr lvl="1"/>
            <a:r>
              <a:rPr lang="en-US">
                <a:ea typeface="ＭＳ Ｐゴシック" pitchFamily="34" charset="-128"/>
              </a:rPr>
              <a:t>Well structured questionnaire/ CRF</a:t>
            </a:r>
          </a:p>
          <a:p>
            <a:pPr lvl="1"/>
            <a:r>
              <a:rPr lang="en-US">
                <a:ea typeface="ＭＳ Ｐゴシック" pitchFamily="34" charset="-128"/>
              </a:rPr>
              <a:t>DMU to get involved from beginning</a:t>
            </a:r>
          </a:p>
          <a:p>
            <a:pPr lvl="1">
              <a:buFont typeface="Arial" charset="0"/>
              <a:buNone/>
            </a:pPr>
            <a:endParaRPr lang="en-US">
              <a:ea typeface="ＭＳ Ｐゴシック" pitchFamily="34" charset="-12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4581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3A44637-DD01-4A34-BCE7-71C085A33109}" type="slidenum">
              <a:rPr lang="en-US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18380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autoUpdateAnimBg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en-US" sz="4000">
                <a:ea typeface="ＭＳ Ｐゴシック" pitchFamily="34" charset="-128"/>
              </a:rPr>
              <a:t>Mistakes happen!</a:t>
            </a:r>
          </a:p>
          <a:p>
            <a:endParaRPr lang="en-US" sz="4000">
              <a:ea typeface="ＭＳ Ｐゴシック" pitchFamily="34" charset="-128"/>
            </a:endParaRPr>
          </a:p>
          <a:p>
            <a:r>
              <a:rPr lang="en-US" sz="4000">
                <a:ea typeface="ＭＳ Ｐゴシック" pitchFamily="34" charset="-128"/>
              </a:rPr>
              <a:t>Fraud – intentional deception of events</a:t>
            </a:r>
          </a:p>
          <a:p>
            <a:pPr>
              <a:buFont typeface="Arial" charset="0"/>
              <a:buNone/>
            </a:pPr>
            <a:endParaRPr lang="en-US" sz="4000">
              <a:ea typeface="ＭＳ Ｐゴシック" pitchFamily="34" charset="-128"/>
            </a:endParaRPr>
          </a:p>
          <a:p>
            <a:r>
              <a:rPr lang="en-US" sz="4000">
                <a:ea typeface="ＭＳ Ｐゴシック" pitchFamily="34" charset="-128"/>
              </a:rPr>
              <a:t>Error – inaccurate description of events</a:t>
            </a:r>
          </a:p>
          <a:p>
            <a:pPr>
              <a:buFont typeface="Arial" charset="0"/>
              <a:buNone/>
            </a:pPr>
            <a:endParaRPr lang="en-US" sz="4000">
              <a:ea typeface="ＭＳ Ｐゴシック" pitchFamily="34" charset="-128"/>
            </a:endParaRPr>
          </a:p>
          <a:p>
            <a:pPr>
              <a:buFont typeface="Arial" charset="0"/>
              <a:buNone/>
            </a:pPr>
            <a:endParaRPr lang="en-US" sz="4000">
              <a:ea typeface="ＭＳ Ｐゴシック" pitchFamily="34" charset="-128"/>
            </a:endParaRPr>
          </a:p>
          <a:p>
            <a:pPr>
              <a:buFont typeface="Arial" charset="0"/>
              <a:buNone/>
            </a:pPr>
            <a:endParaRPr lang="en-US" sz="4000">
              <a:ea typeface="ＭＳ Ｐゴシック" pitchFamily="34" charset="-128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5257800" cy="1020762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F00E57"/>
                </a:solidFill>
                <a:ea typeface="ＭＳ Ｐゴシック" pitchFamily="34" charset="-128"/>
              </a:rPr>
              <a:t>FRAUD OR ERROR?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5605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47CBF9A-4C22-485F-A702-B311F0BD798A}" type="slidenum">
              <a:rPr lang="en-US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93420"/>
      </p:ext>
    </p:extLst>
  </p:cSld>
  <p:clrMapOvr>
    <a:masterClrMapping/>
  </p:clrMapOvr>
  <p:transition spd="slow" advClick="0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352800" cy="1143000"/>
          </a:xfrm>
        </p:spPr>
        <p:txBody>
          <a:bodyPr/>
          <a:lstStyle/>
          <a:p>
            <a:pPr algn="l"/>
            <a:r>
              <a:rPr lang="en-GB" dirty="0">
                <a:solidFill>
                  <a:srgbClr val="F00E57"/>
                </a:solidFill>
                <a:ea typeface="ＭＳ Ｐゴシック" pitchFamily="34" charset="-128"/>
              </a:rPr>
              <a:t>It is unethical 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31925"/>
            <a:ext cx="8229600" cy="5365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>
                <a:latin typeface="Arial" charset="0"/>
                <a:ea typeface="ＭＳ Ｐゴシック" pitchFamily="34" charset="-128"/>
              </a:rPr>
              <a:t>Too small sample size</a:t>
            </a:r>
          </a:p>
          <a:p>
            <a:pPr lvl="1">
              <a:lnSpc>
                <a:spcPct val="90000"/>
              </a:lnSpc>
            </a:pPr>
            <a:r>
              <a:rPr lang="en-US" dirty="0">
                <a:latin typeface="Arial" charset="0"/>
                <a:ea typeface="ＭＳ Ｐゴシック" pitchFamily="34" charset="-128"/>
              </a:rPr>
              <a:t>study has insufficient power will not answer the research question 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Arial" charset="0"/>
                <a:ea typeface="ＭＳ Ｐゴシック" pitchFamily="34" charset="-128"/>
              </a:rPr>
              <a:t>Too large sample size</a:t>
            </a:r>
          </a:p>
          <a:p>
            <a:pPr lvl="1">
              <a:lnSpc>
                <a:spcPct val="90000"/>
              </a:lnSpc>
            </a:pPr>
            <a:r>
              <a:rPr lang="en-US" dirty="0">
                <a:latin typeface="Arial" charset="0"/>
                <a:ea typeface="ＭＳ Ｐゴシック" pitchFamily="34" charset="-128"/>
              </a:rPr>
              <a:t>people exposed to research risk with no additional benefit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Arial" charset="0"/>
                <a:ea typeface="ＭＳ Ｐゴシック" pitchFamily="34" charset="-128"/>
              </a:rPr>
              <a:t>Selection which is bias</a:t>
            </a:r>
          </a:p>
          <a:p>
            <a:pPr lvl="1">
              <a:lnSpc>
                <a:spcPct val="90000"/>
              </a:lnSpc>
            </a:pPr>
            <a:r>
              <a:rPr lang="en-US" dirty="0">
                <a:latin typeface="Arial" charset="0"/>
                <a:ea typeface="ＭＳ Ｐゴシック" pitchFamily="34" charset="-128"/>
              </a:rPr>
              <a:t>distributive justice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Arial" charset="0"/>
                <a:ea typeface="ＭＳ Ｐゴシック" pitchFamily="34" charset="-128"/>
              </a:rPr>
              <a:t>Poorly stated objective</a:t>
            </a:r>
          </a:p>
          <a:p>
            <a:pPr lvl="1">
              <a:lnSpc>
                <a:spcPct val="90000"/>
              </a:lnSpc>
            </a:pPr>
            <a:r>
              <a:rPr lang="en-US" dirty="0">
                <a:latin typeface="Arial" charset="0"/>
                <a:ea typeface="ＭＳ Ｐゴシック" pitchFamily="34" charset="-128"/>
              </a:rPr>
              <a:t>Poor data collected will not address the problem</a:t>
            </a:r>
          </a:p>
          <a:p>
            <a:pPr lvl="1">
              <a:lnSpc>
                <a:spcPct val="90000"/>
              </a:lnSpc>
            </a:pPr>
            <a:endParaRPr lang="en-US" dirty="0">
              <a:latin typeface="Arial" charset="0"/>
              <a:ea typeface="ＭＳ Ｐゴシック" pitchFamily="34" charset="-128"/>
            </a:endParaRPr>
          </a:p>
          <a:p>
            <a:pPr lvl="1">
              <a:lnSpc>
                <a:spcPct val="90000"/>
              </a:lnSpc>
            </a:pPr>
            <a:endParaRPr lang="en-US" dirty="0">
              <a:latin typeface="Arial" charset="0"/>
              <a:ea typeface="ＭＳ Ｐゴシック" pitchFamily="34" charset="-128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dirty="0">
              <a:latin typeface="Arial" charset="0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6629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D9ABEFD-BCB6-43C3-B846-C19F3D90E504}" type="slidenum">
              <a:rPr lang="en-US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004449"/>
      </p:ext>
    </p:extLst>
  </p:cSld>
  <p:clrMapOvr>
    <a:masterClrMapping/>
  </p:clrMapOvr>
  <p:transition spd="slow" advClick="0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4191000" cy="685800"/>
          </a:xfrm>
        </p:spPr>
        <p:txBody>
          <a:bodyPr/>
          <a:lstStyle/>
          <a:p>
            <a:pPr algn="l"/>
            <a:r>
              <a:rPr lang="en-GB" dirty="0">
                <a:solidFill>
                  <a:srgbClr val="F00E57"/>
                </a:solidFill>
                <a:ea typeface="ＭＳ Ｐゴシック" pitchFamily="34" charset="-128"/>
              </a:rPr>
              <a:t>It is unethical 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229600" cy="5562600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endParaRPr lang="en-US" dirty="0">
              <a:latin typeface="Arial" charset="0"/>
              <a:ea typeface="ＭＳ Ｐゴシック" pitchFamily="34" charset="-128"/>
            </a:endParaRPr>
          </a:p>
          <a:p>
            <a:pPr>
              <a:lnSpc>
                <a:spcPct val="70000"/>
              </a:lnSpc>
            </a:pPr>
            <a:endParaRPr lang="en-US" dirty="0">
              <a:latin typeface="Arial" charset="0"/>
              <a:ea typeface="ＭＳ Ｐゴシック" pitchFamily="34" charset="-128"/>
            </a:endParaRPr>
          </a:p>
          <a:p>
            <a:pPr>
              <a:lnSpc>
                <a:spcPct val="70000"/>
              </a:lnSpc>
            </a:pPr>
            <a:r>
              <a:rPr lang="en-US" dirty="0">
                <a:latin typeface="Arial" charset="0"/>
                <a:ea typeface="ＭＳ Ｐゴシック" pitchFamily="34" charset="-128"/>
              </a:rPr>
              <a:t>Data Fabrication (making up data)</a:t>
            </a:r>
          </a:p>
          <a:p>
            <a:pPr lvl="1">
              <a:lnSpc>
                <a:spcPct val="70000"/>
              </a:lnSpc>
            </a:pPr>
            <a:endParaRPr lang="en-US" dirty="0">
              <a:latin typeface="Arial" charset="0"/>
              <a:ea typeface="ＭＳ Ｐゴシック" pitchFamily="34" charset="-128"/>
            </a:endParaRPr>
          </a:p>
          <a:p>
            <a:pPr>
              <a:lnSpc>
                <a:spcPct val="70000"/>
              </a:lnSpc>
            </a:pPr>
            <a:r>
              <a:rPr lang="en-US" dirty="0">
                <a:latin typeface="Arial" charset="0"/>
                <a:ea typeface="ＭＳ Ｐゴシック" pitchFamily="34" charset="-128"/>
              </a:rPr>
              <a:t>Data Falsification ( changing and removing value without reasons documented)</a:t>
            </a:r>
          </a:p>
          <a:p>
            <a:pPr lvl="1">
              <a:lnSpc>
                <a:spcPct val="70000"/>
              </a:lnSpc>
            </a:pPr>
            <a:endParaRPr lang="en-US" dirty="0">
              <a:latin typeface="Arial" charset="0"/>
              <a:ea typeface="ＭＳ Ｐゴシック" pitchFamily="34" charset="-128"/>
            </a:endParaRPr>
          </a:p>
          <a:p>
            <a:pPr>
              <a:lnSpc>
                <a:spcPct val="70000"/>
              </a:lnSpc>
            </a:pPr>
            <a:r>
              <a:rPr lang="en-US" dirty="0">
                <a:latin typeface="Arial" charset="0"/>
                <a:ea typeface="ＭＳ Ｐゴシック" pitchFamily="34" charset="-128"/>
              </a:rPr>
              <a:t>Data Cleansing (changing values to suit your objectives)</a:t>
            </a:r>
          </a:p>
          <a:p>
            <a:pPr>
              <a:lnSpc>
                <a:spcPct val="70000"/>
              </a:lnSpc>
            </a:pPr>
            <a:endParaRPr lang="en-US" dirty="0">
              <a:latin typeface="Arial" charset="0"/>
              <a:ea typeface="ＭＳ Ｐゴシック" pitchFamily="34" charset="-128"/>
            </a:endParaRPr>
          </a:p>
          <a:p>
            <a:pPr>
              <a:lnSpc>
                <a:spcPct val="70000"/>
              </a:lnSpc>
              <a:buFont typeface="Arial" charset="0"/>
              <a:buNone/>
            </a:pPr>
            <a:r>
              <a:rPr lang="ja-JP" altLang="en-US" sz="4800">
                <a:latin typeface="Arial" charset="0"/>
                <a:ea typeface="ＭＳ Ｐゴシック" pitchFamily="34" charset="-128"/>
              </a:rPr>
              <a:t>“</a:t>
            </a:r>
            <a:r>
              <a:rPr lang="en-US" altLang="ja-JP" sz="4800" dirty="0">
                <a:latin typeface="Arial" charset="0"/>
                <a:ea typeface="ＭＳ Ｐゴシック" pitchFamily="34" charset="-128"/>
              </a:rPr>
              <a:t>Inaccurate data are worse than no data</a:t>
            </a:r>
            <a:r>
              <a:rPr lang="ja-JP" altLang="en-US" sz="4800">
                <a:latin typeface="Arial" charset="0"/>
                <a:ea typeface="ＭＳ Ｐゴシック" pitchFamily="34" charset="-128"/>
              </a:rPr>
              <a:t>”</a:t>
            </a:r>
            <a:endParaRPr lang="en-US" altLang="ja-JP" sz="4800" dirty="0">
              <a:latin typeface="Arial" charset="0"/>
              <a:ea typeface="ＭＳ Ｐゴシック" pitchFamily="34" charset="-128"/>
            </a:endParaRPr>
          </a:p>
          <a:p>
            <a:pPr lvl="1">
              <a:lnSpc>
                <a:spcPct val="70000"/>
              </a:lnSpc>
            </a:pPr>
            <a:endParaRPr lang="en-US" dirty="0">
              <a:latin typeface="Arial" charset="0"/>
              <a:ea typeface="ＭＳ Ｐゴシック" pitchFamily="34" charset="-128"/>
            </a:endParaRPr>
          </a:p>
          <a:p>
            <a:pPr>
              <a:lnSpc>
                <a:spcPct val="70000"/>
              </a:lnSpc>
            </a:pPr>
            <a:endParaRPr lang="en-US" dirty="0">
              <a:latin typeface="Arial" charset="0"/>
              <a:ea typeface="ＭＳ Ｐゴシック" pitchFamily="34" charset="-128"/>
            </a:endParaRPr>
          </a:p>
          <a:p>
            <a:pPr>
              <a:lnSpc>
                <a:spcPct val="70000"/>
              </a:lnSpc>
            </a:pPr>
            <a:endParaRPr lang="en-US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7653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16FDB0F-3130-4E54-8DB7-B2393653E497}" type="slidenum">
              <a:rPr lang="en-US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893660"/>
      </p:ext>
    </p:extLst>
  </p:cSld>
  <p:clrMapOvr>
    <a:masterClrMapping/>
  </p:clrMapOvr>
  <p:transition spd="slow" advClick="0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xfrm>
            <a:off x="2971800" y="1295400"/>
            <a:ext cx="4876800" cy="1143000"/>
          </a:xfrm>
        </p:spPr>
        <p:txBody>
          <a:bodyPr/>
          <a:lstStyle/>
          <a:p>
            <a:r>
              <a:rPr lang="en-US">
                <a:ea typeface="ＭＳ Ｐゴシック" pitchFamily="34" charset="-128"/>
              </a:rPr>
              <a:t>Data Quality control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0" y="3398838"/>
            <a:ext cx="9144000" cy="2849562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ja-JP" altLang="en-US" sz="4400">
                <a:ea typeface="ＭＳ Ｐゴシック" pitchFamily="34" charset="-128"/>
              </a:rPr>
              <a:t>“</a:t>
            </a:r>
            <a:r>
              <a:rPr lang="en-US" altLang="ja-JP" sz="4400">
                <a:ea typeface="ＭＳ Ｐゴシック" pitchFamily="34" charset="-128"/>
              </a:rPr>
              <a:t>No study is better than the quality of its data</a:t>
            </a:r>
            <a:r>
              <a:rPr lang="ja-JP" altLang="en-US" sz="4400">
                <a:ea typeface="ＭＳ Ｐゴシック" pitchFamily="34" charset="-128"/>
              </a:rPr>
              <a:t>”</a:t>
            </a:r>
            <a:r>
              <a:rPr lang="en-US" altLang="ja-JP" sz="4400">
                <a:ea typeface="ＭＳ Ｐゴシック" pitchFamily="34" charset="-128"/>
              </a:rPr>
              <a:t> </a:t>
            </a:r>
          </a:p>
          <a:p>
            <a:pPr algn="ctr">
              <a:buFont typeface="Arial" charset="0"/>
              <a:buNone/>
            </a:pPr>
            <a:r>
              <a:rPr lang="en-US" sz="2800">
                <a:ea typeface="ＭＳ Ｐゴシック" pitchFamily="34" charset="-128"/>
              </a:rPr>
              <a:t>(Friedman, Furberg &amp;DeMets)</a:t>
            </a:r>
          </a:p>
          <a:p>
            <a:pPr algn="ctr">
              <a:buFont typeface="Arial" charset="0"/>
              <a:buNone/>
            </a:pPr>
            <a:endParaRPr lang="en-US" sz="4400">
              <a:ea typeface="ＭＳ Ｐゴシック" pitchFamily="34" charset="-128"/>
            </a:endParaRPr>
          </a:p>
        </p:txBody>
      </p:sp>
      <p:pic>
        <p:nvPicPr>
          <p:cNvPr id="28675" name="Picture 2" descr="C:\Users\dell\Desktop\contr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302418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8678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731F07E-0BFE-49EE-9539-1F9A9C1C8978}" type="slidenum">
              <a:rPr lang="en-US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670135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/>
              <a:t>Paper or Electronic?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5877155"/>
              </p:ext>
            </p:extLst>
          </p:nvPr>
        </p:nvGraphicFramePr>
        <p:xfrm>
          <a:off x="457200" y="1600200"/>
          <a:ext cx="8229600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6600">
                <a:tc>
                  <a:txBody>
                    <a:bodyPr/>
                    <a:lstStyle/>
                    <a:p>
                      <a:r>
                        <a:rPr lang="en-US" dirty="0"/>
                        <a:t>Paper</a:t>
                      </a: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Electronic</a:t>
                      </a:r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r>
                        <a:rPr lang="en-US" dirty="0"/>
                        <a:t>Easily lost</a:t>
                      </a: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Practical</a:t>
                      </a:r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r>
                        <a:rPr lang="en-US" dirty="0"/>
                        <a:t>Confidential</a:t>
                      </a: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Efficient</a:t>
                      </a:r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r>
                        <a:rPr lang="en-US" dirty="0"/>
                        <a:t>In treatment situation</a:t>
                      </a: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Query generation</a:t>
                      </a:r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r>
                        <a:rPr lang="en-US" dirty="0"/>
                        <a:t>Patient questionnaires</a:t>
                      </a: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Patient questionnaires</a:t>
                      </a:r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r>
                        <a:rPr lang="en-US" dirty="0"/>
                        <a:t>Little data</a:t>
                      </a: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Completion later</a:t>
                      </a:r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7658015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076575"/>
            <a:ext cx="8229600" cy="2884488"/>
          </a:xfrm>
        </p:spPr>
        <p:txBody>
          <a:bodyPr/>
          <a:lstStyle/>
          <a:p>
            <a:pPr>
              <a:buFont typeface="Arial" charset="0"/>
              <a:buNone/>
            </a:pPr>
            <a:endParaRPr lang="en-US">
              <a:ea typeface="ＭＳ Ｐゴシック" pitchFamily="34" charset="-128"/>
            </a:endParaRPr>
          </a:p>
          <a:p>
            <a:pPr>
              <a:buFont typeface="Arial" charset="0"/>
              <a:buNone/>
            </a:pPr>
            <a:r>
              <a:rPr lang="en-US">
                <a:ea typeface="ＭＳ Ｐゴシック" pitchFamily="34" charset="-128"/>
              </a:rPr>
              <a:t>At what stage should data quality control start?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971800" y="1295400"/>
            <a:ext cx="4876800" cy="1143000"/>
          </a:xfrm>
        </p:spPr>
        <p:txBody>
          <a:bodyPr/>
          <a:lstStyle/>
          <a:p>
            <a:r>
              <a:rPr lang="en-US">
                <a:ea typeface="ＭＳ Ｐゴシック" pitchFamily="34" charset="-128"/>
              </a:rPr>
              <a:t>Data Quality control</a:t>
            </a:r>
          </a:p>
        </p:txBody>
      </p:sp>
      <p:pic>
        <p:nvPicPr>
          <p:cNvPr id="29699" name="Picture 2" descr="C:\Users\dell\Desktop\contr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302418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702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6799140-FAAC-4C69-A12C-CA20274BB054}" type="slidenum">
              <a:rPr lang="en-US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30636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6038" y="2651125"/>
            <a:ext cx="9051925" cy="5106988"/>
          </a:xfrm>
        </p:spPr>
        <p:txBody>
          <a:bodyPr/>
          <a:lstStyle/>
          <a:p>
            <a:r>
              <a:rPr lang="en-US" dirty="0">
                <a:ea typeface="ＭＳ Ｐゴシック" pitchFamily="34" charset="-128"/>
              </a:rPr>
              <a:t> Data quality control should be considered at every stage of any scientific research</a:t>
            </a:r>
          </a:p>
          <a:p>
            <a:r>
              <a:rPr lang="en-US" dirty="0">
                <a:ea typeface="ＭＳ Ｐゴシック" pitchFamily="34" charset="-128"/>
              </a:rPr>
              <a:t>In DM this involves: </a:t>
            </a:r>
          </a:p>
          <a:p>
            <a:pPr lvl="1"/>
            <a:r>
              <a:rPr lang="en-US" dirty="0">
                <a:ea typeface="ＭＳ Ｐゴシック" pitchFamily="34" charset="-128"/>
              </a:rPr>
              <a:t>Manual checking of CRFs</a:t>
            </a:r>
          </a:p>
          <a:p>
            <a:pPr lvl="1"/>
            <a:r>
              <a:rPr lang="en-US" dirty="0">
                <a:ea typeface="ＭＳ Ｐゴシック" pitchFamily="34" charset="-128"/>
              </a:rPr>
              <a:t>Database built-in checks</a:t>
            </a:r>
          </a:p>
          <a:p>
            <a:pPr lvl="1"/>
            <a:r>
              <a:rPr lang="en-US" dirty="0">
                <a:ea typeface="ＭＳ Ｐゴシック" pitchFamily="34" charset="-128"/>
              </a:rPr>
              <a:t>Double data entry</a:t>
            </a:r>
          </a:p>
          <a:p>
            <a:pPr lvl="1"/>
            <a:r>
              <a:rPr lang="en-US" dirty="0">
                <a:ea typeface="ＭＳ Ｐゴシック" pitchFamily="34" charset="-128"/>
              </a:rPr>
              <a:t>Querying </a:t>
            </a:r>
          </a:p>
          <a:p>
            <a:pPr>
              <a:buFont typeface="Arial" charset="0"/>
              <a:buNone/>
            </a:pPr>
            <a:endParaRPr lang="en-US" dirty="0">
              <a:ea typeface="ＭＳ Ｐゴシック" pitchFamily="34" charset="-128"/>
            </a:endParaRPr>
          </a:p>
          <a:p>
            <a:pPr lvl="1"/>
            <a:endParaRPr lang="en-US" dirty="0">
              <a:ea typeface="ＭＳ Ｐゴシック" pitchFamily="34" charset="-128"/>
            </a:endParaRP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971800" y="1295400"/>
            <a:ext cx="4876800" cy="1143000"/>
          </a:xfrm>
        </p:spPr>
        <p:txBody>
          <a:bodyPr/>
          <a:lstStyle/>
          <a:p>
            <a:r>
              <a:rPr lang="en-US">
                <a:ea typeface="ＭＳ Ｐゴシック" pitchFamily="34" charset="-128"/>
              </a:rPr>
              <a:t>Data Quality control</a:t>
            </a:r>
          </a:p>
        </p:txBody>
      </p:sp>
      <p:pic>
        <p:nvPicPr>
          <p:cNvPr id="30723" name="Picture 2" descr="C:\Users\dell\Desktop\contr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30241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0726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8889A65-D1C8-48D0-A9B1-DCCB2FAA731E}" type="slidenum">
              <a:rPr lang="en-US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358637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Content Placeholder 2"/>
          <p:cNvSpPr>
            <a:spLocks noGrp="1"/>
          </p:cNvSpPr>
          <p:nvPr>
            <p:ph idx="1"/>
          </p:nvPr>
        </p:nvSpPr>
        <p:spPr>
          <a:xfrm>
            <a:off x="211138" y="2103438"/>
            <a:ext cx="8932862" cy="4525962"/>
          </a:xfrm>
        </p:spPr>
        <p:txBody>
          <a:bodyPr/>
          <a:lstStyle/>
          <a:p>
            <a:pPr>
              <a:buFont typeface="Arial" charset="0"/>
              <a:buNone/>
            </a:pPr>
            <a:endParaRPr lang="nl-NL" sz="2400">
              <a:ea typeface="ＭＳ Ｐゴシック" pitchFamily="34" charset="-128"/>
            </a:endParaRPr>
          </a:p>
          <a:p>
            <a:r>
              <a:rPr lang="nl-NL" sz="2400">
                <a:ea typeface="ＭＳ Ｐゴシック" pitchFamily="34" charset="-128"/>
              </a:rPr>
              <a:t>Check all pages and sign transfer log</a:t>
            </a:r>
          </a:p>
          <a:p>
            <a:r>
              <a:rPr lang="nl-NL" sz="2400">
                <a:ea typeface="ＭＳ Ｐゴシック" pitchFamily="34" charset="-128"/>
              </a:rPr>
              <a:t>Check all data manually/electronically</a:t>
            </a:r>
          </a:p>
          <a:p>
            <a:pPr lvl="1"/>
            <a:r>
              <a:rPr lang="nl-NL" sz="2400">
                <a:ea typeface="ＭＳ Ｐゴシック" pitchFamily="34" charset="-128"/>
              </a:rPr>
              <a:t>Monitored</a:t>
            </a:r>
          </a:p>
          <a:p>
            <a:pPr lvl="1"/>
            <a:r>
              <a:rPr lang="nl-NL" sz="2400">
                <a:ea typeface="ＭＳ Ｐゴシック" pitchFamily="34" charset="-128"/>
              </a:rPr>
              <a:t>Missing pages</a:t>
            </a:r>
          </a:p>
          <a:p>
            <a:pPr lvl="1"/>
            <a:r>
              <a:rPr lang="en-US" sz="2400">
                <a:ea typeface="ＭＳ Ｐゴシック" pitchFamily="34" charset="-128"/>
              </a:rPr>
              <a:t>Inclusion criteria</a:t>
            </a:r>
            <a:endParaRPr lang="nl-NL" sz="2400">
              <a:ea typeface="ＭＳ Ｐゴシック" pitchFamily="34" charset="-128"/>
            </a:endParaRPr>
          </a:p>
          <a:p>
            <a:pPr lvl="1"/>
            <a:r>
              <a:rPr lang="nl-NL" sz="2400">
                <a:ea typeface="ＭＳ Ｐゴシック" pitchFamily="34" charset="-128"/>
              </a:rPr>
              <a:t>Completeness</a:t>
            </a:r>
          </a:p>
          <a:p>
            <a:pPr lvl="1"/>
            <a:r>
              <a:rPr lang="nl-NL" sz="2400">
                <a:ea typeface="ＭＳ Ｐゴシック" pitchFamily="34" charset="-128"/>
              </a:rPr>
              <a:t>Consistency</a:t>
            </a:r>
          </a:p>
          <a:p>
            <a:pPr lvl="1"/>
            <a:r>
              <a:rPr lang="nl-NL" sz="2400">
                <a:ea typeface="ＭＳ Ｐゴシック" pitchFamily="34" charset="-128"/>
              </a:rPr>
              <a:t>Unexpected values</a:t>
            </a:r>
          </a:p>
          <a:p>
            <a:pPr lvl="1"/>
            <a:r>
              <a:rPr lang="nl-NL" sz="2400">
                <a:ea typeface="ＭＳ Ｐゴシック" pitchFamily="34" charset="-128"/>
              </a:rPr>
              <a:t>Missing data</a:t>
            </a:r>
          </a:p>
          <a:p>
            <a:pPr lvl="2">
              <a:buFont typeface="Arial" charset="0"/>
              <a:buNone/>
            </a:pPr>
            <a:endParaRPr lang="nl-NL">
              <a:ea typeface="ＭＳ Ｐゴシック" pitchFamily="34" charset="-128"/>
            </a:endParaRPr>
          </a:p>
          <a:p>
            <a:pPr lvl="2"/>
            <a:endParaRPr lang="nl-NL">
              <a:ea typeface="ＭＳ Ｐゴシック" pitchFamily="34" charset="-128"/>
            </a:endParaRPr>
          </a:p>
          <a:p>
            <a:pPr lvl="2"/>
            <a:endParaRPr lang="nl-NL">
              <a:ea typeface="ＭＳ Ｐゴシック" pitchFamily="34" charset="-128"/>
            </a:endParaRPr>
          </a:p>
          <a:p>
            <a:pPr lvl="1"/>
            <a:endParaRPr lang="nl-NL" sz="2400">
              <a:ea typeface="ＭＳ Ｐゴシック" pitchFamily="34" charset="-128"/>
            </a:endParaRPr>
          </a:p>
          <a:p>
            <a:endParaRPr lang="nl-NL" sz="2400">
              <a:ea typeface="ＭＳ Ｐゴシック" pitchFamily="34" charset="-128"/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971800" y="1066800"/>
            <a:ext cx="4876800" cy="1143000"/>
          </a:xfrm>
        </p:spPr>
        <p:txBody>
          <a:bodyPr/>
          <a:lstStyle/>
          <a:p>
            <a:r>
              <a:rPr lang="en-US">
                <a:ea typeface="ＭＳ Ｐゴシック" pitchFamily="34" charset="-128"/>
              </a:rPr>
              <a:t>Data Quality control</a:t>
            </a:r>
          </a:p>
        </p:txBody>
      </p:sp>
      <p:pic>
        <p:nvPicPr>
          <p:cNvPr id="31747" name="Picture 2" descr="C:\Users\dell\Desktop\contr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302418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309CF06-30C8-4724-8719-1223441D7727}" type="slidenum">
              <a:rPr lang="en-US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625274"/>
      </p:ext>
    </p:extLst>
  </p:cSld>
  <p:clrMapOvr>
    <a:masterClrMapping/>
  </p:clrMapOvr>
  <p:transition spd="slow" advClick="0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257800" cy="914400"/>
          </a:xfrm>
        </p:spPr>
        <p:txBody>
          <a:bodyPr/>
          <a:lstStyle/>
          <a:p>
            <a:pPr algn="l"/>
            <a:r>
              <a:rPr lang="en-US" dirty="0">
                <a:ea typeface="ＭＳ Ｐゴシック" pitchFamily="34" charset="-128"/>
                <a:sym typeface="Wingdings" pitchFamily="2" charset="2"/>
              </a:rPr>
              <a:t> </a:t>
            </a:r>
            <a:r>
              <a:rPr lang="en-US" dirty="0">
                <a:ea typeface="ＭＳ Ｐゴシック" pitchFamily="34" charset="-128"/>
              </a:rPr>
              <a:t> Generating Queries</a:t>
            </a:r>
          </a:p>
        </p:txBody>
      </p:sp>
      <p:sp>
        <p:nvSpPr>
          <p:cNvPr id="327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ea typeface="ＭＳ Ｐゴシック" pitchFamily="34" charset="-128"/>
              </a:rPr>
              <a:t>Questions about clarification of data or data being right</a:t>
            </a:r>
          </a:p>
          <a:p>
            <a:pPr lvl="1"/>
            <a:r>
              <a:rPr lang="en-US">
                <a:ea typeface="ＭＳ Ｐゴシック" pitchFamily="34" charset="-128"/>
              </a:rPr>
              <a:t>Electronically</a:t>
            </a:r>
          </a:p>
          <a:p>
            <a:pPr lvl="1"/>
            <a:r>
              <a:rPr lang="en-US">
                <a:ea typeface="ＭＳ Ｐゴシック" pitchFamily="34" charset="-128"/>
              </a:rPr>
              <a:t>On paper</a:t>
            </a:r>
          </a:p>
          <a:p>
            <a:pPr lvl="1"/>
            <a:endParaRPr lang="en-US">
              <a:ea typeface="ＭＳ Ｐゴシック" pitchFamily="34" charset="-128"/>
            </a:endParaRPr>
          </a:p>
          <a:p>
            <a:r>
              <a:rPr lang="en-US">
                <a:ea typeface="ＭＳ Ｐゴシック" pitchFamily="34" charset="-128"/>
              </a:rPr>
              <a:t>To be send to person who completed CRF</a:t>
            </a:r>
          </a:p>
          <a:p>
            <a:pPr lvl="1"/>
            <a:r>
              <a:rPr lang="en-US">
                <a:ea typeface="ＭＳ Ｐゴシック" pitchFamily="34" charset="-128"/>
              </a:rPr>
              <a:t>Accompanied by transfer log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410200" y="152400"/>
            <a:ext cx="3695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3200" b="1"/>
              <a:t>Data Management</a:t>
            </a:r>
            <a:endParaRPr lang="en-US" sz="3200"/>
          </a:p>
        </p:txBody>
      </p:sp>
      <p:sp>
        <p:nvSpPr>
          <p:cNvPr id="32772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803F6FA-1DDB-453A-9D13-E241D7C0C2EA}" type="slidenum">
              <a:rPr lang="en-US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925237"/>
      </p:ext>
    </p:extLst>
  </p:cSld>
  <p:clrMapOvr>
    <a:masterClrMapping/>
  </p:clrMapOvr>
  <p:transition spd="slow" advClick="0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E5D3562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5538" y="0"/>
            <a:ext cx="6892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6377042-D2F8-4A09-81CA-912EA1F175E4}" type="slidenum">
              <a:rPr lang="en-US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597934"/>
      </p:ext>
    </p:extLst>
  </p:cSld>
  <p:clrMapOvr>
    <a:masterClrMapping/>
  </p:clrMapOvr>
  <p:transition spd="slow" advClick="0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10000" cy="914400"/>
          </a:xfrm>
        </p:spPr>
        <p:txBody>
          <a:bodyPr/>
          <a:lstStyle/>
          <a:p>
            <a:pPr algn="l"/>
            <a:r>
              <a:rPr lang="nl-NL" dirty="0">
                <a:ea typeface="ＭＳ Ｐゴシック" pitchFamily="34" charset="-128"/>
              </a:rPr>
              <a:t>Solving queries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nl-NL" dirty="0">
                <a:ea typeface="+mn-ea"/>
              </a:rPr>
              <a:t>Person that completed CRF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nl-NL" dirty="0">
              <a:ea typeface="+mn-ea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nl-NL" dirty="0">
                <a:ea typeface="+mn-ea"/>
              </a:rPr>
              <a:t>Respond to query on query-form (NOT on  CRF)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nl-NL" dirty="0">
              <a:ea typeface="+mn-ea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nl-NL" dirty="0">
                <a:ea typeface="+mn-ea"/>
              </a:rPr>
              <a:t>Query form sent back to DMU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nl-NL" dirty="0">
              <a:ea typeface="+mn-ea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nl-NL" dirty="0">
                <a:ea typeface="+mn-ea"/>
              </a:rPr>
              <a:t>Datamanager changes data in database if needed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nl-NL" dirty="0">
              <a:ea typeface="+mn-ea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nl-NL" dirty="0">
                <a:ea typeface="+mn-ea"/>
              </a:rPr>
              <a:t>Audit of changes  </a:t>
            </a:r>
            <a:r>
              <a:rPr lang="nl-NL" dirty="0">
                <a:ea typeface="+mn-ea"/>
                <a:sym typeface="Wingdings" pitchFamily="2" charset="2"/>
              </a:rPr>
              <a:t> Reasons for corrections</a:t>
            </a:r>
            <a:endParaRPr lang="nl-NL" dirty="0">
              <a:ea typeface="+mn-ea"/>
            </a:endParaRP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nl-NL" dirty="0">
                <a:ea typeface="+mn-ea"/>
              </a:rPr>
              <a:t>Paper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nl-NL" dirty="0">
                <a:ea typeface="+mn-ea"/>
              </a:rPr>
              <a:t>Electronically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4821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8E4F07-F7F5-4B12-9EEC-F554B3D35E4B}" type="slidenum">
              <a:rPr lang="en-US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489793"/>
      </p:ext>
    </p:extLst>
  </p:cSld>
  <p:clrMapOvr>
    <a:masterClrMapping/>
  </p:clrMapOvr>
  <p:transition spd="slow" advClick="0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>
                <a:ea typeface="ＭＳ Ｐゴシック" pitchFamily="34" charset="-128"/>
              </a:rPr>
              <a:t>Openclinicica query</a:t>
            </a:r>
          </a:p>
        </p:txBody>
      </p:sp>
      <p:pic>
        <p:nvPicPr>
          <p:cNvPr id="35842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6003" b="6003"/>
          <a:stretch>
            <a:fillRect/>
          </a:stretch>
        </p:blipFill>
        <p:spPr/>
      </p:pic>
      <p:sp>
        <p:nvSpPr>
          <p:cNvPr id="35844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A718BD2-481E-4C6D-BBCB-A8CC6206AD85}" type="slidenum">
              <a:rPr lang="en-US"/>
              <a:pPr/>
              <a:t>76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2FF9DF-642E-0B48-BC6B-62A9ADD49E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7" t="26001" r="24167" b="16666"/>
          <a:stretch/>
        </p:blipFill>
        <p:spPr>
          <a:xfrm>
            <a:off x="0" y="0"/>
            <a:ext cx="9131595" cy="633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91401"/>
      </p:ext>
    </p:extLst>
  </p:cSld>
  <p:clrMapOvr>
    <a:masterClrMapping/>
  </p:clrMapOvr>
  <p:transition spd="slow" advClick="0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990600"/>
            <a:ext cx="3352800" cy="1066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dirty="0">
                <a:ea typeface="+mj-ea"/>
              </a:rPr>
              <a:t>Data 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0613"/>
            <a:ext cx="8229600" cy="4344987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dirty="0">
                <a:ea typeface="+mn-ea"/>
              </a:rPr>
              <a:t>Electronic data capture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>
                <a:ea typeface="+mn-ea"/>
              </a:rPr>
              <a:t>Done by onsite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dirty="0">
                <a:ea typeface="+mn-ea"/>
              </a:rPr>
              <a:t>Central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>
                <a:ea typeface="+mn-ea"/>
              </a:rPr>
              <a:t>Transferred to DMU for entry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dirty="0">
                <a:ea typeface="+mn-ea"/>
              </a:rPr>
              <a:t>Web based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>
                <a:ea typeface="+mn-ea"/>
              </a:rPr>
              <a:t>Controlled access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>
                <a:ea typeface="+mn-ea"/>
              </a:rPr>
              <a:t>Identification/Authentication (user ID/password)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>
                <a:ea typeface="+mn-ea"/>
              </a:rPr>
              <a:t>Audit trails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>
                <a:ea typeface="+mn-ea"/>
              </a:rPr>
              <a:t>Database server behind firewall for security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>
                <a:ea typeface="+mn-ea"/>
              </a:rPr>
              <a:t>Back up system </a:t>
            </a:r>
          </a:p>
        </p:txBody>
      </p:sp>
      <p:pic>
        <p:nvPicPr>
          <p:cNvPr id="41987" name="Picture 2" descr="C:\Users\dell\Desktop\passwo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288448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1990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CB47522-242B-45B1-AA18-A0E4C1839AA5}" type="slidenum">
              <a:rPr lang="en-US"/>
              <a:pPr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541755"/>
      </p:ext>
    </p:extLst>
  </p:cSld>
  <p:clrMapOvr>
    <a:masterClrMapping/>
  </p:clrMapOvr>
  <p:transition spd="slow" advClick="0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Content Placeholder 3" descr="server-dat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3288" y="1347788"/>
            <a:ext cx="3235325" cy="5257800"/>
          </a:xfrm>
        </p:spPr>
      </p:pic>
      <p:pic>
        <p:nvPicPr>
          <p:cNvPr id="43010" name="Content Placeholder 3" descr="server-dat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975" y="1219200"/>
            <a:ext cx="3236913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Box 3"/>
          <p:cNvSpPr txBox="1">
            <a:spLocks noChangeArrowheads="1"/>
          </p:cNvSpPr>
          <p:nvPr/>
        </p:nvSpPr>
        <p:spPr bwMode="auto">
          <a:xfrm>
            <a:off x="0" y="0"/>
            <a:ext cx="12112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/>
              <a:t>Backup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3014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2DEA4F-6A68-4487-95D8-DD8C31EB72E8}" type="slidenum">
              <a:rPr lang="en-US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627945"/>
      </p:ext>
    </p:extLst>
  </p:cSld>
  <p:clrMapOvr>
    <a:masterClrMapping/>
  </p:clrMapOvr>
  <p:transition spd="slow" advClick="0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419600" cy="792162"/>
          </a:xfrm>
        </p:spPr>
        <p:txBody>
          <a:bodyPr/>
          <a:lstStyle/>
          <a:p>
            <a:pPr algn="l"/>
            <a:r>
              <a:rPr lang="en-US" dirty="0">
                <a:ea typeface="ＭＳ Ｐゴシック" pitchFamily="34" charset="-128"/>
              </a:rPr>
              <a:t>Data cleaning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676400"/>
            <a:ext cx="7772400" cy="4483100"/>
          </a:xfrm>
        </p:spPr>
        <p:txBody>
          <a:bodyPr/>
          <a:lstStyle/>
          <a:p>
            <a:r>
              <a:rPr lang="en-US">
                <a:ea typeface="ＭＳ Ｐゴシック" pitchFamily="34" charset="-128"/>
              </a:rPr>
              <a:t>Is a process  of identifying errors and correcting them</a:t>
            </a:r>
          </a:p>
          <a:p>
            <a:r>
              <a:rPr lang="en-US">
                <a:ea typeface="ＭＳ Ｐゴシック" pitchFamily="34" charset="-128"/>
              </a:rPr>
              <a:t>This process can be done at various stages</a:t>
            </a:r>
          </a:p>
          <a:p>
            <a:pPr lvl="1"/>
            <a:r>
              <a:rPr lang="en-US">
                <a:ea typeface="ＭＳ Ｐゴシック" pitchFamily="34" charset="-128"/>
              </a:rPr>
              <a:t>During data collection in the field by checking completeness of the questionnaire and consistency in the answers given</a:t>
            </a:r>
          </a:p>
          <a:p>
            <a:pPr lvl="1"/>
            <a:r>
              <a:rPr lang="en-US">
                <a:ea typeface="ＭＳ Ｐゴシック" pitchFamily="34" charset="-128"/>
              </a:rPr>
              <a:t>During data entry by ensuring that correct information is entered and not modified or entered wrongly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4037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4FA77D5-15E5-4975-A6E9-093899E50326}" type="slidenum">
              <a:rPr lang="en-US"/>
              <a:pPr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838883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B5D68-EE83-564A-8246-9AB273D27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Electronic data capture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7CCAFA-F196-6443-AF3F-B5F503C932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Electronic data capture</a:t>
            </a:r>
          </a:p>
          <a:p>
            <a:pPr lvl="1"/>
            <a:r>
              <a:rPr lang="en-US" dirty="0"/>
              <a:t>Tablets</a:t>
            </a:r>
          </a:p>
          <a:p>
            <a:pPr lvl="1"/>
            <a:r>
              <a:rPr lang="en-US" dirty="0"/>
              <a:t>Smartphones</a:t>
            </a:r>
          </a:p>
          <a:p>
            <a:pPr lvl="1"/>
            <a:endParaRPr lang="en-US" dirty="0"/>
          </a:p>
          <a:p>
            <a:r>
              <a:rPr lang="en-US" dirty="0"/>
              <a:t>New technology</a:t>
            </a:r>
          </a:p>
          <a:p>
            <a:endParaRPr lang="en-US" dirty="0"/>
          </a:p>
          <a:p>
            <a:r>
              <a:rPr lang="en-US" dirty="0"/>
              <a:t>Network limited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84240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/>
          </p:nvPr>
        </p:nvSpPr>
        <p:spPr>
          <a:xfrm>
            <a:off x="2743200" y="1143000"/>
            <a:ext cx="5486400" cy="838200"/>
          </a:xfrm>
        </p:spPr>
        <p:txBody>
          <a:bodyPr/>
          <a:lstStyle/>
          <a:p>
            <a:pPr algn="l"/>
            <a:r>
              <a:rPr lang="en-US" sz="4000">
                <a:ea typeface="ＭＳ Ｐゴシック" pitchFamily="34" charset="-128"/>
              </a:rPr>
              <a:t>Data storage security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544763"/>
            <a:ext cx="8458200" cy="3932237"/>
          </a:xfrm>
        </p:spPr>
        <p:txBody>
          <a:bodyPr/>
          <a:lstStyle/>
          <a:p>
            <a:r>
              <a:rPr lang="en-US">
                <a:ea typeface="ＭＳ Ｐゴシック" pitchFamily="34" charset="-128"/>
              </a:rPr>
              <a:t>This is the process of safekeeping of data for future use</a:t>
            </a:r>
          </a:p>
          <a:p>
            <a:r>
              <a:rPr lang="nl-NL">
                <a:ea typeface="ＭＳ Ｐゴシック" pitchFamily="34" charset="-128"/>
              </a:rPr>
              <a:t>All papers received should be filed</a:t>
            </a:r>
          </a:p>
          <a:p>
            <a:pPr lvl="1"/>
            <a:r>
              <a:rPr lang="nl-NL">
                <a:ea typeface="ＭＳ Ｐゴシック" pitchFamily="34" charset="-128"/>
              </a:rPr>
              <a:t>Stored in metal lockable cabinets in data rooms</a:t>
            </a:r>
          </a:p>
          <a:p>
            <a:r>
              <a:rPr lang="nl-NL">
                <a:ea typeface="ＭＳ Ｐゴシック" pitchFamily="34" charset="-128"/>
              </a:rPr>
              <a:t>After all processing of data</a:t>
            </a:r>
          </a:p>
          <a:p>
            <a:pPr lvl="1"/>
            <a:r>
              <a:rPr lang="nl-NL">
                <a:ea typeface="ＭＳ Ｐゴシック" pitchFamily="34" charset="-128"/>
              </a:rPr>
              <a:t>Archived in metal lockable cabinets in archiving rooms</a:t>
            </a:r>
          </a:p>
          <a:p>
            <a:pPr marL="342900" lvl="2" indent="-342900"/>
            <a:endParaRPr lang="nl-NL">
              <a:ea typeface="ＭＳ Ｐゴシック" pitchFamily="34" charset="-128"/>
            </a:endParaRPr>
          </a:p>
          <a:p>
            <a:endParaRPr lang="nl-NL">
              <a:ea typeface="ＭＳ Ｐゴシック" pitchFamily="34" charset="-128"/>
            </a:endParaRPr>
          </a:p>
          <a:p>
            <a:pPr>
              <a:buFont typeface="Arial" charset="0"/>
              <a:buNone/>
            </a:pPr>
            <a:endParaRPr lang="en-US">
              <a:ea typeface="ＭＳ Ｐゴシック" pitchFamily="34" charset="-128"/>
            </a:endParaRPr>
          </a:p>
        </p:txBody>
      </p:sp>
      <p:pic>
        <p:nvPicPr>
          <p:cNvPr id="45059" name="Picture 2" descr="C:\Users\dell\Desktop\images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723900"/>
            <a:ext cx="21717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5062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81C1E07-C13D-4CD7-A093-5D093F518289}" type="slidenum">
              <a:rPr lang="en-US"/>
              <a:pPr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754633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utoUpdateAnimBg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6038" y="2847975"/>
            <a:ext cx="9051925" cy="3629025"/>
          </a:xfrm>
        </p:spPr>
        <p:txBody>
          <a:bodyPr/>
          <a:lstStyle/>
          <a:p>
            <a:pPr>
              <a:buFont typeface="Arial" charset="0"/>
              <a:buNone/>
            </a:pPr>
            <a:endParaRPr lang="en-US">
              <a:ea typeface="ＭＳ Ｐゴシック" pitchFamily="34" charset="-128"/>
            </a:endParaRPr>
          </a:p>
          <a:p>
            <a:r>
              <a:rPr lang="en-US">
                <a:ea typeface="ＭＳ Ｐゴシック" pitchFamily="34" charset="-128"/>
              </a:rPr>
              <a:t>Electronic data can be stored on the computer on </a:t>
            </a:r>
          </a:p>
          <a:p>
            <a:pPr lvl="1"/>
            <a:r>
              <a:rPr lang="en-US">
                <a:ea typeface="ＭＳ Ｐゴシック" pitchFamily="34" charset="-128"/>
              </a:rPr>
              <a:t>CD</a:t>
            </a:r>
          </a:p>
          <a:p>
            <a:pPr lvl="1"/>
            <a:r>
              <a:rPr lang="en-US">
                <a:ea typeface="ＭＳ Ｐゴシック" pitchFamily="34" charset="-128"/>
              </a:rPr>
              <a:t>Flash/memory sticks</a:t>
            </a:r>
          </a:p>
          <a:p>
            <a:pPr lvl="1"/>
            <a:r>
              <a:rPr lang="en-US">
                <a:ea typeface="ＭＳ Ｐゴシック" pitchFamily="34" charset="-128"/>
              </a:rPr>
              <a:t>External hard disk drives</a:t>
            </a:r>
          </a:p>
          <a:p>
            <a:pPr lvl="1"/>
            <a:r>
              <a:rPr lang="en-US">
                <a:ea typeface="ＭＳ Ｐゴシック" pitchFamily="34" charset="-128"/>
              </a:rPr>
              <a:t>Tapes</a:t>
            </a:r>
          </a:p>
        </p:txBody>
      </p:sp>
      <p:pic>
        <p:nvPicPr>
          <p:cNvPr id="46082" name="Picture 2" descr="C:\Users\dell\Desktop\c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38" y="762000"/>
            <a:ext cx="2417762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2743200" y="1143000"/>
            <a:ext cx="5486400" cy="838200"/>
          </a:xfrm>
        </p:spPr>
        <p:txBody>
          <a:bodyPr/>
          <a:lstStyle/>
          <a:p>
            <a:pPr algn="l"/>
            <a:r>
              <a:rPr lang="en-US" sz="4000">
                <a:ea typeface="ＭＳ Ｐゴシック" pitchFamily="34" charset="-128"/>
              </a:rPr>
              <a:t>Data storage security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6086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E8F3070-3E64-4AA3-A8E7-719D55E8CF07}" type="slidenum">
              <a:rPr lang="en-US"/>
              <a:pPr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03380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utoUpdateAnimBg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062912" cy="774700"/>
          </a:xfrm>
        </p:spPr>
        <p:txBody>
          <a:bodyPr/>
          <a:lstStyle/>
          <a:p>
            <a:r>
              <a:rPr lang="en-US" dirty="0">
                <a:latin typeface="Arial" charset="0"/>
                <a:ea typeface="ＭＳ Ｐゴシック" pitchFamily="34" charset="-128"/>
                <a:cs typeface="Arial" charset="0"/>
              </a:rPr>
              <a:t>Take home message</a:t>
            </a:r>
            <a:endParaRPr lang="en-GB" dirty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>
          <a:xfrm>
            <a:off x="158750" y="1538288"/>
            <a:ext cx="8832850" cy="4848225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US">
                <a:solidFill>
                  <a:srgbClr val="FF0000"/>
                </a:solidFill>
                <a:latin typeface="Arial" charset="0"/>
                <a:ea typeface="ＭＳ Ｐゴシック" pitchFamily="34" charset="-128"/>
                <a:cs typeface="Arial" charset="0"/>
              </a:rPr>
              <a:t>If we take care of the beginning the end will take care of itself……!</a:t>
            </a:r>
          </a:p>
          <a:p>
            <a:pPr marL="0" indent="0" algn="ctr">
              <a:lnSpc>
                <a:spcPct val="80000"/>
              </a:lnSpc>
            </a:pPr>
            <a:endParaRPr lang="en-US">
              <a:latin typeface="Arial" charset="0"/>
              <a:ea typeface="ＭＳ Ｐゴシック" pitchFamily="34" charset="-128"/>
              <a:cs typeface="Arial" charset="0"/>
            </a:endParaRPr>
          </a:p>
          <a:p>
            <a:pPr marL="0" indent="0" algn="ctr">
              <a:lnSpc>
                <a:spcPct val="80000"/>
              </a:lnSpc>
            </a:pPr>
            <a:endParaRPr lang="en-US">
              <a:latin typeface="Arial" charset="0"/>
              <a:ea typeface="ＭＳ Ｐゴシック" pitchFamily="34" charset="-128"/>
              <a:cs typeface="Arial" charset="0"/>
            </a:endParaRPr>
          </a:p>
          <a:p>
            <a:pPr marL="0" indent="0" algn="ctr">
              <a:lnSpc>
                <a:spcPct val="80000"/>
              </a:lnSpc>
            </a:pPr>
            <a:endParaRPr lang="en-US">
              <a:latin typeface="Arial" charset="0"/>
              <a:ea typeface="ＭＳ Ｐゴシック" pitchFamily="34" charset="-128"/>
              <a:cs typeface="Arial" charset="0"/>
            </a:endParaRPr>
          </a:p>
          <a:p>
            <a:pPr marL="0" indent="0" algn="ctr">
              <a:lnSpc>
                <a:spcPct val="80000"/>
              </a:lnSpc>
            </a:pPr>
            <a:endParaRPr lang="en-US">
              <a:latin typeface="Arial" charset="0"/>
              <a:ea typeface="ＭＳ Ｐゴシック" pitchFamily="34" charset="-128"/>
              <a:cs typeface="Arial" charset="0"/>
            </a:endParaRPr>
          </a:p>
          <a:p>
            <a:pPr marL="0" indent="0" algn="ctr">
              <a:lnSpc>
                <a:spcPct val="80000"/>
              </a:lnSpc>
            </a:pPr>
            <a:endParaRPr lang="en-US">
              <a:latin typeface="Arial" charset="0"/>
              <a:ea typeface="ＭＳ Ｐゴシック" pitchFamily="34" charset="-128"/>
              <a:cs typeface="Arial" charset="0"/>
            </a:endParaRP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US">
                <a:latin typeface="Arial" charset="0"/>
                <a:ea typeface="ＭＳ Ｐゴシック" pitchFamily="34" charset="-128"/>
                <a:cs typeface="Arial" charset="0"/>
              </a:rPr>
              <a:t>If you do research and there is no quality data to correctly inform your programming then you are a failure.</a:t>
            </a:r>
            <a:endParaRPr lang="en-GB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pic>
        <p:nvPicPr>
          <p:cNvPr id="47107" name="Picture 4" descr="C:\Program Files\Common Files\Microsoft Shared\Clipart\cagcat50\bd06152_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2688" y="1905000"/>
            <a:ext cx="3733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7110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653B4FF-FCC0-4631-9CD7-0A05CBE30649}" type="slidenum">
              <a:rPr lang="en-US"/>
              <a:pPr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01890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 build="p" autoUpdateAnimBg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699022"/>
            <a:ext cx="6858000" cy="720810"/>
          </a:xfrm>
        </p:spPr>
        <p:txBody>
          <a:bodyPr>
            <a:normAutofit fontScale="90000"/>
          </a:bodyPr>
          <a:lstStyle/>
          <a:p>
            <a:r>
              <a:rPr lang="en-US" dirty="0"/>
              <a:t>Data Management and </a:t>
            </a:r>
            <a:br>
              <a:rPr lang="en-US" dirty="0"/>
            </a:br>
            <a:r>
              <a:rPr lang="en-US" dirty="0"/>
              <a:t>Data Sharing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6061948"/>
            <a:ext cx="6858000" cy="796052"/>
          </a:xfrm>
        </p:spPr>
        <p:txBody>
          <a:bodyPr>
            <a:no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15398839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520" y="2333022"/>
            <a:ext cx="7480169" cy="2931373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Current practice: Open Science</a:t>
            </a:r>
          </a:p>
          <a:p>
            <a:pPr lvl="1"/>
            <a:r>
              <a:rPr lang="en-US" dirty="0"/>
              <a:t>Re-</a:t>
            </a:r>
            <a:r>
              <a:rPr lang="en-US" dirty="0" err="1"/>
              <a:t>analysed</a:t>
            </a:r>
            <a:endParaRPr lang="en-US" dirty="0"/>
          </a:p>
          <a:p>
            <a:pPr lvl="1"/>
            <a:r>
              <a:rPr lang="en-US" dirty="0"/>
              <a:t>Reproduced</a:t>
            </a:r>
          </a:p>
          <a:p>
            <a:pPr lvl="1"/>
            <a:r>
              <a:rPr lang="en-US" dirty="0"/>
              <a:t>Disseminated</a:t>
            </a:r>
          </a:p>
          <a:p>
            <a:endParaRPr lang="en-US" dirty="0"/>
          </a:p>
          <a:p>
            <a:r>
              <a:rPr lang="en-US" dirty="0"/>
              <a:t>Open access data</a:t>
            </a:r>
          </a:p>
          <a:p>
            <a:pPr lvl="1"/>
            <a:r>
              <a:rPr lang="en-US" dirty="0"/>
              <a:t>Data repositories</a:t>
            </a:r>
          </a:p>
          <a:p>
            <a:pPr lvl="1"/>
            <a:endParaRPr lang="en-US" dirty="0"/>
          </a:p>
          <a:p>
            <a:r>
              <a:rPr lang="en-US" dirty="0"/>
              <a:t>East Africa: Countries have different regulations for data-sharing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1CAB66E-18FE-D143-AD79-9F3C4DFD4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227110619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520" y="2333022"/>
            <a:ext cx="7480169" cy="293137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DCA12B-0366-A040-816E-A193AF9705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9" t="9458" r="26389" b="4031"/>
          <a:stretch/>
        </p:blipFill>
        <p:spPr>
          <a:xfrm>
            <a:off x="3082716" y="1735074"/>
            <a:ext cx="3012559" cy="33891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137E129-F97B-DA43-952D-B41153D12BB0}"/>
              </a:ext>
            </a:extLst>
          </p:cNvPr>
          <p:cNvSpPr txBox="1"/>
          <p:nvPr/>
        </p:nvSpPr>
        <p:spPr>
          <a:xfrm>
            <a:off x="6095275" y="4708894"/>
            <a:ext cx="230755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i="1" dirty="0"/>
              <a:t>Source: EDCTP knowledge hub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F72FD8A-6D9C-6748-9296-A0F966F3D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sharing toolkit</a:t>
            </a:r>
          </a:p>
        </p:txBody>
      </p:sp>
    </p:spTree>
    <p:extLst>
      <p:ext uri="{BB962C8B-B14F-4D97-AF65-F5344CB8AC3E}">
        <p14:creationId xmlns:p14="http://schemas.microsoft.com/office/powerpoint/2010/main" val="43863397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520" y="2333022"/>
            <a:ext cx="7480169" cy="2931373"/>
          </a:xfrm>
        </p:spPr>
        <p:txBody>
          <a:bodyPr>
            <a:normAutofit fontScale="92500" lnSpcReduction="20000"/>
          </a:bodyPr>
          <a:lstStyle/>
          <a:p>
            <a:pPr marL="385763" indent="-385763">
              <a:buFont typeface="+mj-lt"/>
              <a:buAutoNum type="arabicPeriod"/>
            </a:pPr>
            <a:r>
              <a:rPr lang="en-US" dirty="0"/>
              <a:t>Choose a suitable repository &amp; set up an account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 err="1"/>
              <a:t>Organise</a:t>
            </a:r>
            <a:r>
              <a:rPr lang="en-US" dirty="0"/>
              <a:t> your data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/>
              <a:t>Prepare your data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/>
              <a:t>Prepare documentation files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/>
              <a:t>Copyright, consent, permissions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/>
              <a:t>Depositing the data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1070F8-3D0F-CC45-8458-712B97CF3A28}"/>
              </a:ext>
            </a:extLst>
          </p:cNvPr>
          <p:cNvSpPr txBox="1"/>
          <p:nvPr/>
        </p:nvSpPr>
        <p:spPr>
          <a:xfrm>
            <a:off x="7632038" y="5264394"/>
            <a:ext cx="1744886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i="1" dirty="0"/>
              <a:t>Source: EDCTP knowledge hub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1C56ABD-B431-CD4E-BA7F-272E87A6E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Datasharing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52634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520" y="2333022"/>
            <a:ext cx="7480169" cy="2931373"/>
          </a:xfrm>
        </p:spPr>
        <p:txBody>
          <a:bodyPr>
            <a:normAutofit fontScale="40000" lnSpcReduction="20000"/>
          </a:bodyPr>
          <a:lstStyle/>
          <a:p>
            <a:r>
              <a:rPr lang="en-US" sz="5900" dirty="0"/>
              <a:t>Costs</a:t>
            </a:r>
          </a:p>
          <a:p>
            <a:r>
              <a:rPr lang="en-US" sz="5900" dirty="0"/>
              <a:t>National rules: permission needed from authorities</a:t>
            </a:r>
          </a:p>
          <a:p>
            <a:r>
              <a:rPr lang="en-US" sz="5900" dirty="0"/>
              <a:t>Data formats</a:t>
            </a:r>
          </a:p>
          <a:p>
            <a:r>
              <a:rPr lang="en-US" sz="5900" dirty="0"/>
              <a:t>Limited knowledge on requirements</a:t>
            </a:r>
          </a:p>
          <a:p>
            <a:r>
              <a:rPr lang="en-US" sz="5900" dirty="0"/>
              <a:t>Ownership of data – different access levels</a:t>
            </a:r>
          </a:p>
          <a:p>
            <a:r>
              <a:rPr lang="en-US" sz="5900" dirty="0"/>
              <a:t>Ethical challenges: are individual patients aware? Informed consent?</a:t>
            </a:r>
          </a:p>
          <a:p>
            <a:r>
              <a:rPr lang="en-US" sz="5900" dirty="0"/>
              <a:t>Primary researchers’ ability to publish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3FD1E88-705E-C54B-90C1-D87A258A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 in </a:t>
            </a:r>
            <a:r>
              <a:rPr lang="en-US" dirty="0" err="1"/>
              <a:t>datasharing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99717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520" y="2333022"/>
            <a:ext cx="7480169" cy="2931373"/>
          </a:xfrm>
        </p:spPr>
        <p:txBody>
          <a:bodyPr>
            <a:normAutofit/>
          </a:bodyPr>
          <a:lstStyle/>
          <a:p>
            <a:pPr marL="385763" indent="-385763">
              <a:buFont typeface="+mj-lt"/>
              <a:buAutoNum type="arabicPeriod"/>
            </a:pPr>
            <a:r>
              <a:rPr lang="en-US" dirty="0"/>
              <a:t>The likelihood that sharing will contribute to scientific knowledge relevant to health care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 err="1"/>
              <a:t>Minimising</a:t>
            </a:r>
            <a:r>
              <a:rPr lang="en-US" dirty="0"/>
              <a:t> risks of harm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/>
              <a:t>Fairness and reciprocity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/>
              <a:t>Trust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6694AA-FA61-2F42-8FEA-FA7879B8ED87}"/>
              </a:ext>
            </a:extLst>
          </p:cNvPr>
          <p:cNvSpPr txBox="1"/>
          <p:nvPr/>
        </p:nvSpPr>
        <p:spPr>
          <a:xfrm>
            <a:off x="304800" y="6172200"/>
            <a:ext cx="790395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i="1" dirty="0"/>
              <a:t>Source: (Bull, Roberts, &amp; Parker, 2015; Cheah et al., 2015; Denny, </a:t>
            </a:r>
            <a:r>
              <a:rPr lang="en-US" sz="1350" i="1" dirty="0" err="1"/>
              <a:t>Silaigwana</a:t>
            </a:r>
            <a:r>
              <a:rPr lang="en-US" sz="1350" i="1" dirty="0"/>
              <a:t>, Wassenaar, Bull, &amp; Parker, 2015; </a:t>
            </a:r>
          </a:p>
          <a:p>
            <a:r>
              <a:rPr lang="en-US" sz="1350" i="1" dirty="0"/>
              <a:t>Hate et al., 2015; </a:t>
            </a:r>
            <a:r>
              <a:rPr lang="en-US" sz="1350" i="1" dirty="0" err="1"/>
              <a:t>Jao</a:t>
            </a:r>
            <a:r>
              <a:rPr lang="en-US" sz="1350" i="1" dirty="0"/>
              <a:t> et al., 2015; Merson et al., 2015)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FAB81A4-24FB-C742-99F0-E038C610E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Principles of </a:t>
            </a:r>
            <a:r>
              <a:rPr lang="en-US" dirty="0" err="1"/>
              <a:t>datasharing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69493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520" y="2333022"/>
            <a:ext cx="7480169" cy="293137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Institutional rules</a:t>
            </a:r>
          </a:p>
          <a:p>
            <a:endParaRPr lang="en-US" dirty="0"/>
          </a:p>
          <a:p>
            <a:r>
              <a:rPr lang="en-US" dirty="0"/>
              <a:t>National rules</a:t>
            </a:r>
          </a:p>
          <a:p>
            <a:pPr lvl="1"/>
            <a:r>
              <a:rPr lang="en-US" dirty="0"/>
              <a:t>Data Transfer Agreement for any data-sharing: Agreement between sender and receiver of data approved by authorities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22252D8-A181-F547-9925-3C7373A94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case of Tanzania</a:t>
            </a:r>
          </a:p>
        </p:txBody>
      </p:sp>
    </p:spTree>
    <p:extLst>
      <p:ext uri="{BB962C8B-B14F-4D97-AF65-F5344CB8AC3E}">
        <p14:creationId xmlns:p14="http://schemas.microsoft.com/office/powerpoint/2010/main" val="3209728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95F3C-AA83-2240-87E3-49E46575A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designing a CRF/DCT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0EF12-7AAB-6740-A8CE-BF5ACDF976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Which data is needed?</a:t>
            </a:r>
          </a:p>
          <a:p>
            <a:r>
              <a:rPr lang="en-US" dirty="0"/>
              <a:t>How to operationalize?</a:t>
            </a:r>
          </a:p>
          <a:p>
            <a:r>
              <a:rPr lang="en-US" dirty="0"/>
              <a:t>Write out in a structured way?</a:t>
            </a:r>
          </a:p>
          <a:p>
            <a:pPr lvl="1"/>
            <a:r>
              <a:rPr lang="en-US" dirty="0"/>
              <a:t>Questions</a:t>
            </a:r>
          </a:p>
          <a:p>
            <a:pPr lvl="1"/>
            <a:r>
              <a:rPr lang="en-US" dirty="0"/>
              <a:t>Answers</a:t>
            </a:r>
          </a:p>
          <a:p>
            <a:pPr lvl="1"/>
            <a:r>
              <a:rPr lang="en-US" dirty="0"/>
              <a:t>Explanation</a:t>
            </a:r>
          </a:p>
          <a:p>
            <a:pPr lvl="1"/>
            <a:r>
              <a:rPr lang="en-US" dirty="0"/>
              <a:t>Coding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3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520" y="2333022"/>
            <a:ext cx="7480169" cy="2931373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699E87-732A-304D-8C7E-CB9E8DF4ED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73" t="15349" r="31136" b="6822"/>
          <a:stretch/>
        </p:blipFill>
        <p:spPr>
          <a:xfrm>
            <a:off x="2530829" y="1207075"/>
            <a:ext cx="4395937" cy="5658359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A0EC58FD-FF21-B84C-8AC7-0B7A4B680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02588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520" y="2333022"/>
            <a:ext cx="7480169" cy="2931373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446FB9-3B96-D042-9A1F-742FE5D67E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73" t="15504" r="31234" b="6357"/>
          <a:stretch/>
        </p:blipFill>
        <p:spPr>
          <a:xfrm>
            <a:off x="2667000" y="1204681"/>
            <a:ext cx="4304563" cy="5577119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3925638-2CCA-5443-B2CE-2511CFD2F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84242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520" y="2333022"/>
            <a:ext cx="7480169" cy="2931373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5F0DDC-E7F3-494E-B064-2871F3CDE5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54" t="14263" r="31912" b="3566"/>
          <a:stretch/>
        </p:blipFill>
        <p:spPr>
          <a:xfrm>
            <a:off x="2743200" y="1141274"/>
            <a:ext cx="4038600" cy="5692709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9426FA5-DF88-1D46-849A-2A297BA39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1879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520" y="2333022"/>
            <a:ext cx="7480169" cy="2931373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What are the regulations in your institutions and countries considering data-sharing?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1EB0B8A-F7C2-C948-8F0E-7617AC65C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points</a:t>
            </a:r>
          </a:p>
        </p:txBody>
      </p:sp>
    </p:spTree>
    <p:extLst>
      <p:ext uri="{BB962C8B-B14F-4D97-AF65-F5344CB8AC3E}">
        <p14:creationId xmlns:p14="http://schemas.microsoft.com/office/powerpoint/2010/main" val="277826851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520" y="2333022"/>
            <a:ext cx="7480169" cy="293137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Should we have our own data repository within Eastern Africa?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314B5FF-7BCF-684D-82FE-F3E3CE5F9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363739997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0D705-E565-2341-8D47-30AE65E50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90B8A0-78DC-9C4D-8AF8-D07F5D8829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EDCTP Knowledge Hub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Global Health Training Centre: Ethics and best practices in sharing individual-level research data</a:t>
            </a:r>
            <a:endParaRPr lang="en-US" dirty="0"/>
          </a:p>
          <a:p>
            <a:pPr marL="0" indent="0" algn="ctr">
              <a:buNone/>
            </a:pPr>
            <a:r>
              <a:rPr lang="en-US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Bull et al. Ethics and best practices for sharing individual-level health research data from low and middle income settings.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err="1"/>
              <a:t>Coursera.org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99899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23077-6579-644C-9D37-01C161A77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4D90F-708A-624D-AD1E-5D9150F5AB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en-US" dirty="0"/>
              <a:t>EAHRC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YEARS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KCRI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341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2967</TotalTime>
  <Words>2305</Words>
  <Application>Microsoft Office PowerPoint</Application>
  <PresentationFormat>On-screen Show (4:3)</PresentationFormat>
  <Paragraphs>660</Paragraphs>
  <Slides>96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96</vt:i4>
      </vt:variant>
    </vt:vector>
  </HeadingPairs>
  <TitlesOfParts>
    <vt:vector size="105" baseType="lpstr">
      <vt:lpstr>Arial</vt:lpstr>
      <vt:lpstr>Arial Narrow</vt:lpstr>
      <vt:lpstr>Calibri</vt:lpstr>
      <vt:lpstr>Courier New</vt:lpstr>
      <vt:lpstr>Euphemia</vt:lpstr>
      <vt:lpstr>Lucida Handwriting</vt:lpstr>
      <vt:lpstr>Times New Roman</vt:lpstr>
      <vt:lpstr>Trebuchet MS</vt:lpstr>
      <vt:lpstr>Office Theme</vt:lpstr>
      <vt:lpstr>Practical skills in data management</vt:lpstr>
      <vt:lpstr>Something about my education</vt:lpstr>
      <vt:lpstr>Something about my profession</vt:lpstr>
      <vt:lpstr>Highrif-2-study</vt:lpstr>
      <vt:lpstr>Characteristic format and elements of DCT/CRF</vt:lpstr>
      <vt:lpstr>CRF vs DCT</vt:lpstr>
      <vt:lpstr>Paper or Electronic?</vt:lpstr>
      <vt:lpstr>Electronic data capture</vt:lpstr>
      <vt:lpstr>When designing a CRF/DCT</vt:lpstr>
      <vt:lpstr>Structure of CRF and quality</vt:lpstr>
      <vt:lpstr>CRF: title page</vt:lpstr>
      <vt:lpstr>CRF: Instructions for use</vt:lpstr>
      <vt:lpstr>CRF: version control</vt:lpstr>
      <vt:lpstr>Elements of CRF</vt:lpstr>
      <vt:lpstr>PowerPoint Presentation</vt:lpstr>
      <vt:lpstr>PowerPoint Presentation</vt:lpstr>
      <vt:lpstr>PowerPoint Presentation</vt:lpstr>
      <vt:lpstr>PowerPoint Presentation</vt:lpstr>
      <vt:lpstr>GCP/GLCP and CRF</vt:lpstr>
      <vt:lpstr>Data recording in CRF</vt:lpstr>
      <vt:lpstr>CRF filling</vt:lpstr>
      <vt:lpstr>PowerPoint Presentation</vt:lpstr>
      <vt:lpstr>Practical 1</vt:lpstr>
      <vt:lpstr>Practical 2</vt:lpstr>
      <vt:lpstr>Practical 2: source</vt:lpstr>
      <vt:lpstr>Practical 3</vt:lpstr>
      <vt:lpstr>Database and Data dictionary</vt:lpstr>
      <vt:lpstr>Steps</vt:lpstr>
      <vt:lpstr>Redcap</vt:lpstr>
      <vt:lpstr>Data coding</vt:lpstr>
      <vt:lpstr>Data coding</vt:lpstr>
      <vt:lpstr>Data dictionary</vt:lpstr>
      <vt:lpstr>Data entry</vt:lpstr>
      <vt:lpstr>Data entry</vt:lpstr>
      <vt:lpstr>Data entry</vt:lpstr>
      <vt:lpstr>Handling of DATA</vt:lpstr>
      <vt:lpstr>PowerPoint Presentation</vt:lpstr>
      <vt:lpstr>Study documents</vt:lpstr>
      <vt:lpstr>Trial master file</vt:lpstr>
      <vt:lpstr>Index</vt:lpstr>
      <vt:lpstr>Index (continued)</vt:lpstr>
      <vt:lpstr>Index (continued)</vt:lpstr>
      <vt:lpstr>Investigator file per site</vt:lpstr>
      <vt:lpstr>Transferring documents</vt:lpstr>
      <vt:lpstr>Transferring documents</vt:lpstr>
      <vt:lpstr>9</vt:lpstr>
      <vt:lpstr>PowerPoint Presentation</vt:lpstr>
      <vt:lpstr>Sending or receiving</vt:lpstr>
      <vt:lpstr>Storage of documents</vt:lpstr>
      <vt:lpstr>Archiving of documents</vt:lpstr>
      <vt:lpstr>Archiving</vt:lpstr>
      <vt:lpstr>Archives: Security</vt:lpstr>
      <vt:lpstr>Bioethics in Data management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Quality data collection</vt:lpstr>
      <vt:lpstr>FRAUD OR ERROR?</vt:lpstr>
      <vt:lpstr>It is unethical </vt:lpstr>
      <vt:lpstr>It is unethical </vt:lpstr>
      <vt:lpstr>Data Quality control</vt:lpstr>
      <vt:lpstr>Data Quality control</vt:lpstr>
      <vt:lpstr>Data Quality control</vt:lpstr>
      <vt:lpstr>Data Quality control</vt:lpstr>
      <vt:lpstr>  Generating Queries</vt:lpstr>
      <vt:lpstr>PowerPoint Presentation</vt:lpstr>
      <vt:lpstr>Solving queries</vt:lpstr>
      <vt:lpstr>Openclinicica query</vt:lpstr>
      <vt:lpstr>Data security</vt:lpstr>
      <vt:lpstr>PowerPoint Presentation</vt:lpstr>
      <vt:lpstr>Data cleaning</vt:lpstr>
      <vt:lpstr>Data storage security</vt:lpstr>
      <vt:lpstr>Data storage security</vt:lpstr>
      <vt:lpstr>Take home message</vt:lpstr>
      <vt:lpstr>Data Management and  Data Sharing</vt:lpstr>
      <vt:lpstr>Background</vt:lpstr>
      <vt:lpstr>Data sharing toolkit</vt:lpstr>
      <vt:lpstr>Datasharing</vt:lpstr>
      <vt:lpstr>Challenges in datasharing</vt:lpstr>
      <vt:lpstr>Principles of datasharing</vt:lpstr>
      <vt:lpstr>The case of Tanzania</vt:lpstr>
      <vt:lpstr>PowerPoint Presentation</vt:lpstr>
      <vt:lpstr>PowerPoint Presentation</vt:lpstr>
      <vt:lpstr>PowerPoint Presentation</vt:lpstr>
      <vt:lpstr>Discussion points</vt:lpstr>
      <vt:lpstr>Discussion</vt:lpstr>
      <vt:lpstr>Sources</vt:lpstr>
      <vt:lpstr>Acknowledgements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Marion</dc:creator>
  <cp:lastModifiedBy>zaid zaid</cp:lastModifiedBy>
  <cp:revision>222</cp:revision>
  <dcterms:created xsi:type="dcterms:W3CDTF">2013-07-18T09:09:35Z</dcterms:created>
  <dcterms:modified xsi:type="dcterms:W3CDTF">2019-11-12T05:29:38Z</dcterms:modified>
</cp:coreProperties>
</file>