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3" r:id="rId9"/>
    <p:sldId id="266" r:id="rId10"/>
    <p:sldId id="262" r:id="rId11"/>
    <p:sldId id="264" r:id="rId12"/>
    <p:sldId id="267" r:id="rId13"/>
    <p:sldId id="271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33C-8568-4E83-BC38-F8AD7D1B5A7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E21A-FFD0-49F4-A865-184C9035C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787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33C-8568-4E83-BC38-F8AD7D1B5A7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E21A-FFD0-49F4-A865-184C9035C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374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33C-8568-4E83-BC38-F8AD7D1B5A7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E21A-FFD0-49F4-A865-184C9035C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22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33C-8568-4E83-BC38-F8AD7D1B5A7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E21A-FFD0-49F4-A865-184C9035C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965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33C-8568-4E83-BC38-F8AD7D1B5A7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E21A-FFD0-49F4-A865-184C9035C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637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33C-8568-4E83-BC38-F8AD7D1B5A7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E21A-FFD0-49F4-A865-184C9035C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19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33C-8568-4E83-BC38-F8AD7D1B5A7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E21A-FFD0-49F4-A865-184C9035C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332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33C-8568-4E83-BC38-F8AD7D1B5A7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E21A-FFD0-49F4-A865-184C9035C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33C-8568-4E83-BC38-F8AD7D1B5A7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E21A-FFD0-49F4-A865-184C9035C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374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33C-8568-4E83-BC38-F8AD7D1B5A7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E21A-FFD0-49F4-A865-184C9035C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336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633C-8568-4E83-BC38-F8AD7D1B5A7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DE21A-FFD0-49F4-A865-184C9035C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655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3633C-8568-4E83-BC38-F8AD7D1B5A7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DE21A-FFD0-49F4-A865-184C9035C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285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cs.waikato.ac.nz/ml/weka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waikato.ac.nz/ml/weka/index.html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cs.waikato.ac.nz/ml/weka/downloading.html" TargetMode="Externa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49052" y="2680133"/>
            <a:ext cx="9144000" cy="1164818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600" b="1" dirty="0" smtClean="0"/>
              <a:t>Modeling with your research data</a:t>
            </a:r>
          </a:p>
          <a:p>
            <a:pPr algn="ctr"/>
            <a:r>
              <a:rPr lang="en-US" sz="6600" b="1" dirty="0" smtClean="0"/>
              <a:t>-Exercise-</a:t>
            </a:r>
            <a:endParaRPr lang="en-US" sz="6600" b="1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524000" y="4191797"/>
            <a:ext cx="9144000" cy="1433491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mtClean="0">
                <a:latin typeface="Candara" panose="020E0502030303020204" pitchFamily="34" charset="0"/>
              </a:rPr>
              <a:t>THE 4th MEETING OF THE YOUNG EAST AFRICAN HEALTH RESEARCH SCIENTISTS’ FORUM FOR STRENGTHENING RESEARCH SKILLS </a:t>
            </a:r>
          </a:p>
          <a:p>
            <a:pPr>
              <a:spcBef>
                <a:spcPts val="0"/>
              </a:spcBef>
            </a:pPr>
            <a:r>
              <a:rPr lang="en-US" smtClean="0">
                <a:latin typeface="Candara" panose="020E0502030303020204" pitchFamily="34" charset="0"/>
              </a:rPr>
              <a:t>KCB LEADERSHIP CENTER – NAIROBI (KAREN) KENYA </a:t>
            </a:r>
          </a:p>
          <a:p>
            <a:pPr>
              <a:spcBef>
                <a:spcPts val="0"/>
              </a:spcBef>
            </a:pPr>
            <a:r>
              <a:rPr lang="en-US" smtClean="0">
                <a:latin typeface="Candara" panose="020E0502030303020204" pitchFamily="34" charset="0"/>
              </a:rPr>
              <a:t>11th -13th NOVEMBER 2019</a:t>
            </a:r>
          </a:p>
          <a:p>
            <a:pPr>
              <a:spcBef>
                <a:spcPts val="0"/>
              </a:spcBef>
            </a:pPr>
            <a:endParaRPr lang="en-US" b="1" smtClean="0">
              <a:latin typeface="Candara" panose="020E0502030303020204" pitchFamily="34" charset="0"/>
            </a:endParaRPr>
          </a:p>
          <a:p>
            <a:pPr>
              <a:spcBef>
                <a:spcPts val="0"/>
              </a:spcBef>
            </a:pPr>
            <a:r>
              <a:rPr lang="en-US" b="1" smtClean="0">
                <a:latin typeface="Candara" panose="020E0502030303020204" pitchFamily="34" charset="0"/>
              </a:rPr>
              <a:t>Peter Waiganjo Wagacha and  Marion Sumari-de Boer</a:t>
            </a:r>
            <a:endParaRPr lang="en-US" dirty="0">
              <a:latin typeface="Candara" panose="020E0502030303020204" pitchFamily="34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0512"/>
            <a:ext cx="12242105" cy="194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07AC59F-7C96-490A-B056-296934906D92}"/>
              </a:ext>
            </a:extLst>
          </p:cNvPr>
          <p:cNvSpPr/>
          <p:nvPr/>
        </p:nvSpPr>
        <p:spPr>
          <a:xfrm>
            <a:off x="398463" y="5625288"/>
            <a:ext cx="10788169" cy="1232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solidFill>
                  <a:srgbClr val="004FA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 FORUM 2019</a:t>
            </a:r>
          </a:p>
        </p:txBody>
      </p:sp>
    </p:spTree>
    <p:extLst>
      <p:ext uri="{BB962C8B-B14F-4D97-AF65-F5344CB8AC3E}">
        <p14:creationId xmlns:p14="http://schemas.microsoft.com/office/powerpoint/2010/main" val="12308745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Download a machine learning software - WEKA from</a:t>
            </a:r>
          </a:p>
          <a:p>
            <a:pPr lvl="1"/>
            <a:r>
              <a:rPr lang="en-US" dirty="0" smtClean="0"/>
              <a:t>Link </a:t>
            </a:r>
            <a:r>
              <a:rPr lang="en-US" dirty="0" smtClean="0">
                <a:hlinkClick r:id="rId2"/>
              </a:rPr>
              <a:t>https://www.cs.waikato.ac.nz/ml/weka/</a:t>
            </a:r>
            <a:endParaRPr lang="en-US" dirty="0" smtClean="0"/>
          </a:p>
          <a:p>
            <a:r>
              <a:rPr lang="en-US" dirty="0" smtClean="0"/>
              <a:t>After download Install the </a:t>
            </a:r>
            <a:r>
              <a:rPr lang="en-US" dirty="0" smtClean="0"/>
              <a:t>software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565" y="2738975"/>
            <a:ext cx="4066951" cy="2811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285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84" y="827814"/>
            <a:ext cx="5910437" cy="4169188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60608" y="365125"/>
            <a:ext cx="7039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hlinkClick r:id="rId3"/>
              </a:rPr>
              <a:t>https://www.cs.waikato.ac.nz/ml/weka/index.html</a:t>
            </a:r>
            <a:endParaRPr lang="en-US" sz="2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7484" y="1383058"/>
            <a:ext cx="5880121" cy="45193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4380043" y="6049211"/>
            <a:ext cx="77698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hlinkClick r:id="rId5"/>
              </a:rPr>
              <a:t>https://www.cs.waikato.ac.nz/ml/weka/downloading.html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251926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319" y="1762747"/>
            <a:ext cx="4392494" cy="2772849"/>
          </a:xfrm>
        </p:spPr>
        <p:txBody>
          <a:bodyPr>
            <a:normAutofit lnSpcReduction="10000"/>
          </a:bodyPr>
          <a:lstStyle/>
          <a:p>
            <a:r>
              <a:rPr lang="en-US" altLang="en-US" dirty="0">
                <a:solidFill>
                  <a:srgbClr val="FF0000"/>
                </a:solidFill>
              </a:rPr>
              <a:t>What is </a:t>
            </a:r>
            <a:r>
              <a:rPr lang="en-US" altLang="en-US" dirty="0" smtClean="0">
                <a:solidFill>
                  <a:srgbClr val="FF0000"/>
                </a:solidFill>
              </a:rPr>
              <a:t>WEKA – A machine Learning Toolbox</a:t>
            </a:r>
            <a:endParaRPr lang="en-US" altLang="en-US" dirty="0">
              <a:solidFill>
                <a:srgbClr val="FF0000"/>
              </a:solidFill>
            </a:endParaRPr>
          </a:p>
          <a:p>
            <a:r>
              <a:rPr lang="en-US" altLang="en-US" dirty="0" smtClean="0"/>
              <a:t>Use - The </a:t>
            </a:r>
            <a:r>
              <a:rPr lang="en-US" altLang="en-US" dirty="0"/>
              <a:t>Explorer:</a:t>
            </a:r>
          </a:p>
          <a:p>
            <a:pPr lvl="1"/>
            <a:r>
              <a:rPr lang="en-US" altLang="en-US" dirty="0" smtClean="0"/>
              <a:t>Some Learning Models</a:t>
            </a:r>
          </a:p>
          <a:p>
            <a:pPr lvl="2"/>
            <a:r>
              <a:rPr lang="en-US" altLang="en-US" dirty="0" smtClean="0"/>
              <a:t>Classification</a:t>
            </a:r>
            <a:endParaRPr lang="en-US" altLang="en-US" dirty="0"/>
          </a:p>
          <a:p>
            <a:pPr lvl="2"/>
            <a:r>
              <a:rPr lang="en-US" altLang="en-US" dirty="0"/>
              <a:t>Clustering</a:t>
            </a:r>
          </a:p>
          <a:p>
            <a:pPr lvl="2"/>
            <a:r>
              <a:rPr lang="en-US" altLang="en-US" dirty="0"/>
              <a:t>Association </a:t>
            </a:r>
            <a:r>
              <a:rPr lang="en-US" altLang="en-US" dirty="0" smtClean="0"/>
              <a:t>Rules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3678" y="824798"/>
            <a:ext cx="4812406" cy="3327215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9804041" y="1598777"/>
            <a:ext cx="1390919" cy="55158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537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683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97" y="365125"/>
            <a:ext cx="6912602" cy="490550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7" name="Rounded Rectangle 6"/>
          <p:cNvSpPr/>
          <p:nvPr/>
        </p:nvSpPr>
        <p:spPr>
          <a:xfrm>
            <a:off x="166352" y="968922"/>
            <a:ext cx="1343696" cy="42500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flipH="1">
            <a:off x="2299144" y="3336929"/>
            <a:ext cx="798490" cy="39924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flipH="1">
            <a:off x="1881871" y="4303780"/>
            <a:ext cx="798490" cy="39924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2140" y="952270"/>
            <a:ext cx="5010150" cy="237172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763163" y="243076"/>
            <a:ext cx="10303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756485" y="486153"/>
            <a:ext cx="10303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8019" y="3576767"/>
            <a:ext cx="4961015" cy="3281233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10694717" y="5501685"/>
            <a:ext cx="10303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</a:t>
            </a:r>
            <a:endParaRPr lang="en-US" dirty="0"/>
          </a:p>
        </p:txBody>
      </p:sp>
      <p:sp>
        <p:nvSpPr>
          <p:cNvPr id="5" name="Content Placeholder 2"/>
          <p:cNvSpPr txBox="1">
            <a:spLocks noGrp="1"/>
          </p:cNvSpPr>
          <p:nvPr>
            <p:ph idx="1"/>
          </p:nvPr>
        </p:nvSpPr>
        <p:spPr>
          <a:xfrm>
            <a:off x="2015648" y="-73594"/>
            <a:ext cx="4622443" cy="1937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dirty="0" smtClean="0"/>
              <a:t>Open file – to select a dataset</a:t>
            </a:r>
          </a:p>
        </p:txBody>
      </p:sp>
    </p:spTree>
    <p:extLst>
      <p:ext uri="{BB962C8B-B14F-4D97-AF65-F5344CB8AC3E}">
        <p14:creationId xmlns:p14="http://schemas.microsoft.com/office/powerpoint/2010/main" val="25789744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366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51" y="595313"/>
            <a:ext cx="8077200" cy="558165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015648" y="-73594"/>
            <a:ext cx="8042752" cy="1937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en-US" dirty="0" err="1" smtClean="0"/>
              <a:t>Pima_diabetes</a:t>
            </a:r>
            <a:r>
              <a:rPr lang="en-US" altLang="en-US" dirty="0" smtClean="0"/>
              <a:t> – selected dataset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598687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773" y="365125"/>
            <a:ext cx="10515600" cy="61366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015648" y="-73593"/>
            <a:ext cx="8042752" cy="1005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en-US" dirty="0" err="1" smtClean="0"/>
              <a:t>Pima_diabetes</a:t>
            </a:r>
            <a:r>
              <a:rPr lang="en-US" altLang="en-US" dirty="0" smtClean="0"/>
              <a:t> – selected dataset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dirty="0" smtClean="0"/>
              <a:t>Now we select the Machine learning model - </a:t>
            </a:r>
            <a:r>
              <a:rPr lang="en-US" altLang="en-US" b="1" dirty="0" err="1" smtClean="0"/>
              <a:t>IBk</a:t>
            </a:r>
            <a:endParaRPr lang="en-US" altLang="en-US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954" y="932389"/>
            <a:ext cx="5123860" cy="341947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998758" y="2084755"/>
            <a:ext cx="10303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977719" y="1164918"/>
            <a:ext cx="773805" cy="42500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flipH="1">
            <a:off x="1848221" y="2545322"/>
            <a:ext cx="682580" cy="64852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0795" y="1953603"/>
            <a:ext cx="6424252" cy="4352925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12" name="Right Arrow 11"/>
          <p:cNvSpPr/>
          <p:nvPr/>
        </p:nvSpPr>
        <p:spPr>
          <a:xfrm rot="3033558" flipH="1">
            <a:off x="1441248" y="1633539"/>
            <a:ext cx="682580" cy="64852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6925801" y="4141704"/>
            <a:ext cx="773805" cy="42500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3033558" flipH="1">
            <a:off x="6384587" y="5582843"/>
            <a:ext cx="682580" cy="64852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712586" y="1654244"/>
            <a:ext cx="10303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7699606" y="4576482"/>
            <a:ext cx="4404892" cy="42500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594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exercise an data analysis and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learn from examples.</a:t>
            </a:r>
          </a:p>
          <a:p>
            <a:r>
              <a:rPr lang="en-US" dirty="0" smtClean="0"/>
              <a:t>From the example we discern patterns</a:t>
            </a:r>
          </a:p>
          <a:p>
            <a:r>
              <a:rPr lang="en-US" dirty="0" smtClean="0"/>
              <a:t>Data can provide us with examples</a:t>
            </a:r>
          </a:p>
          <a:p>
            <a:r>
              <a:rPr lang="en-US" dirty="0" smtClean="0"/>
              <a:t>Computers can learn from examples in data -&gt; Machine Learning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893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1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5625"/>
            <a:ext cx="6614375" cy="4351338"/>
          </a:xfrm>
        </p:spPr>
        <p:txBody>
          <a:bodyPr/>
          <a:lstStyle/>
          <a:p>
            <a:r>
              <a:rPr lang="en-US" dirty="0" smtClean="0"/>
              <a:t>Sample data - </a:t>
            </a:r>
            <a:r>
              <a:rPr lang="en-US" dirty="0"/>
              <a:t>Who will cheat on their tax returns?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Refund: applied for a refund on their taxes</a:t>
            </a:r>
          </a:p>
          <a:p>
            <a:pPr lvl="1"/>
            <a:r>
              <a:rPr lang="en-US" dirty="0" smtClean="0"/>
              <a:t>Marital Status: status</a:t>
            </a:r>
          </a:p>
          <a:p>
            <a:pPr lvl="1"/>
            <a:r>
              <a:rPr lang="en-US" dirty="0" smtClean="0"/>
              <a:t>Taxable Income: the years taxable income USD </a:t>
            </a:r>
          </a:p>
          <a:p>
            <a:pPr lvl="1"/>
            <a:r>
              <a:rPr lang="en-US" dirty="0" smtClean="0"/>
              <a:t>Cheat: cheated or not cheated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92500" lnSpcReduction="10000"/>
          </a:bodyPr>
          <a:lstStyle/>
          <a:p>
            <a:fld id="{9724C2E5-1652-4A52-83C4-6EFAD1C4645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1353" y="1825625"/>
            <a:ext cx="3805451" cy="413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625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1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92500" lnSpcReduction="10000"/>
          </a:bodyPr>
          <a:lstStyle/>
          <a:p>
            <a:fld id="{9724C2E5-1652-4A52-83C4-6EFAD1C4645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4800" y="1960811"/>
            <a:ext cx="3379134" cy="287512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834" y="1948124"/>
            <a:ext cx="3805451" cy="41392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38224" y="5092277"/>
            <a:ext cx="433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Predict using the most similar instance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68386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212" y="1524000"/>
            <a:ext cx="8165738" cy="468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944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Kindergarten kids are asked what sweets they would like from a package.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3752" y="2811608"/>
            <a:ext cx="6393195" cy="245664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15921" y="5834130"/>
            <a:ext cx="7598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the pattern or rule here?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579730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1315" y="1464414"/>
            <a:ext cx="4663257" cy="17919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3979572" y="6041847"/>
            <a:ext cx="6172200" cy="650875"/>
          </a:xfrm>
          <a:prstGeom prst="rect">
            <a:avLst/>
          </a:prstGeom>
          <a:solidFill>
            <a:srgbClr val="CCCCFF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altLang="ja-JP" sz="1800"/>
              <a:t>Rule from data: Like Sweet</a:t>
            </a:r>
          </a:p>
          <a:p>
            <a:r>
              <a:rPr lang="en-GB" altLang="ja-JP" sz="1800" b="1" u="sng">
                <a:latin typeface="Garamond" pitchFamily="18" charset="0"/>
              </a:rPr>
              <a:t>IF</a:t>
            </a:r>
            <a:r>
              <a:rPr lang="en-GB" altLang="ja-JP" sz="1800" b="1">
                <a:latin typeface="Garamond" pitchFamily="18" charset="0"/>
              </a:rPr>
              <a:t> Colour is Blue </a:t>
            </a:r>
            <a:r>
              <a:rPr lang="en-GB" altLang="ja-JP" sz="1800" b="1">
                <a:solidFill>
                  <a:srgbClr val="CC3300"/>
                </a:solidFill>
                <a:latin typeface="Garamond" pitchFamily="18" charset="0"/>
              </a:rPr>
              <a:t>OR</a:t>
            </a:r>
            <a:r>
              <a:rPr lang="en-GB" altLang="ja-JP" sz="1800" b="1">
                <a:latin typeface="Garamond" pitchFamily="18" charset="0"/>
              </a:rPr>
              <a:t> </a:t>
            </a:r>
            <a:r>
              <a:rPr lang="en-GB" altLang="ja-JP" sz="1800" b="1" u="sng">
                <a:latin typeface="Garamond" pitchFamily="18" charset="0"/>
              </a:rPr>
              <a:t>IF</a:t>
            </a:r>
            <a:r>
              <a:rPr lang="en-GB" altLang="ja-JP" sz="1800" b="1">
                <a:latin typeface="Garamond" pitchFamily="18" charset="0"/>
              </a:rPr>
              <a:t> Colour is Red </a:t>
            </a:r>
            <a:r>
              <a:rPr lang="en-GB" altLang="ja-JP" sz="1800" b="1">
                <a:solidFill>
                  <a:srgbClr val="CC3300"/>
                </a:solidFill>
                <a:latin typeface="Garamond" pitchFamily="18" charset="0"/>
              </a:rPr>
              <a:t>AND</a:t>
            </a:r>
            <a:r>
              <a:rPr lang="en-GB" altLang="ja-JP" sz="1800" b="1">
                <a:latin typeface="Garamond" pitchFamily="18" charset="0"/>
              </a:rPr>
              <a:t>  Size = Big</a:t>
            </a:r>
            <a:r>
              <a:rPr lang="en-US" altLang="ja-JP" sz="1800" b="1">
                <a:latin typeface="Garamond" pitchFamily="18" charset="0"/>
              </a:rPr>
              <a:t> </a:t>
            </a:r>
            <a:endParaRPr lang="en-US" sz="1800" b="1">
              <a:latin typeface="Garamond" pitchFamily="18" charset="0"/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7171" y="3339922"/>
            <a:ext cx="6497759" cy="25146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6872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Learning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Volansys Machine learning proce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006" y="1847248"/>
            <a:ext cx="80010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224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Steps:</a:t>
            </a:r>
          </a:p>
          <a:p>
            <a:pPr lvl="1"/>
            <a:r>
              <a:rPr lang="en-US" dirty="0" smtClean="0"/>
              <a:t>1. prepare the data for Learning</a:t>
            </a:r>
          </a:p>
          <a:p>
            <a:pPr lvl="1"/>
            <a:r>
              <a:rPr lang="en-US" dirty="0" smtClean="0"/>
              <a:t>2. split the data into training and testing set</a:t>
            </a:r>
          </a:p>
          <a:p>
            <a:pPr lvl="1"/>
            <a:r>
              <a:rPr lang="en-US" dirty="0" smtClean="0"/>
              <a:t>3. select the machine learning algorithm to use for the Model</a:t>
            </a:r>
          </a:p>
          <a:p>
            <a:pPr lvl="1"/>
            <a:r>
              <a:rPr lang="en-US" dirty="0" smtClean="0"/>
              <a:t>4. train the model</a:t>
            </a:r>
          </a:p>
          <a:p>
            <a:pPr lvl="1"/>
            <a:r>
              <a:rPr lang="en-US" dirty="0" smtClean="0"/>
              <a:t>5. test the model</a:t>
            </a:r>
          </a:p>
          <a:p>
            <a:pPr lvl="2"/>
            <a:r>
              <a:rPr lang="en-US" dirty="0" smtClean="0"/>
              <a:t>Check the results</a:t>
            </a:r>
          </a:p>
        </p:txBody>
      </p:sp>
      <p:pic>
        <p:nvPicPr>
          <p:cNvPr id="4" name="Picture 2" descr="Volansys Machine learning proce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227" y="193183"/>
            <a:ext cx="4394915" cy="2678806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434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300</Words>
  <Application>Microsoft Office PowerPoint</Application>
  <PresentationFormat>Widescreen</PresentationFormat>
  <Paragraphs>58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MS PGothic</vt:lpstr>
      <vt:lpstr>Arial</vt:lpstr>
      <vt:lpstr>Calibri</vt:lpstr>
      <vt:lpstr>Calibri Light</vt:lpstr>
      <vt:lpstr>Candara</vt:lpstr>
      <vt:lpstr>Garamond</vt:lpstr>
      <vt:lpstr>Office Theme</vt:lpstr>
      <vt:lpstr>PowerPoint Presentation</vt:lpstr>
      <vt:lpstr>An exercise an data analysis and modeling</vt:lpstr>
      <vt:lpstr>An example 1 </vt:lpstr>
      <vt:lpstr>An example 1 </vt:lpstr>
      <vt:lpstr>PowerPoint Presentation</vt:lpstr>
      <vt:lpstr>An example 2</vt:lpstr>
      <vt:lpstr>An example 2</vt:lpstr>
      <vt:lpstr>Machine Learning Modeling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pwwagacha</dc:creator>
  <cp:lastModifiedBy>pwwagacha</cp:lastModifiedBy>
  <cp:revision>20</cp:revision>
  <dcterms:created xsi:type="dcterms:W3CDTF">2019-11-11T19:52:51Z</dcterms:created>
  <dcterms:modified xsi:type="dcterms:W3CDTF">2019-11-12T11:17:04Z</dcterms:modified>
</cp:coreProperties>
</file>