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handoutMasterIdLst>
    <p:handoutMasterId r:id="rId37"/>
  </p:handoutMasterIdLst>
  <p:sldIdLst>
    <p:sldId id="257" r:id="rId2"/>
    <p:sldId id="259" r:id="rId3"/>
    <p:sldId id="261" r:id="rId4"/>
    <p:sldId id="308" r:id="rId5"/>
    <p:sldId id="263" r:id="rId6"/>
    <p:sldId id="267" r:id="rId7"/>
    <p:sldId id="310" r:id="rId8"/>
    <p:sldId id="266" r:id="rId9"/>
    <p:sldId id="311" r:id="rId10"/>
    <p:sldId id="268" r:id="rId11"/>
    <p:sldId id="313" r:id="rId12"/>
    <p:sldId id="269" r:id="rId13"/>
    <p:sldId id="270" r:id="rId14"/>
    <p:sldId id="271" r:id="rId15"/>
    <p:sldId id="315" r:id="rId16"/>
    <p:sldId id="272" r:id="rId17"/>
    <p:sldId id="276" r:id="rId18"/>
    <p:sldId id="320" r:id="rId19"/>
    <p:sldId id="277" r:id="rId20"/>
    <p:sldId id="321" r:id="rId21"/>
    <p:sldId id="278" r:id="rId22"/>
    <p:sldId id="323" r:id="rId23"/>
    <p:sldId id="280" r:id="rId24"/>
    <p:sldId id="326" r:id="rId25"/>
    <p:sldId id="284" r:id="rId26"/>
    <p:sldId id="328" r:id="rId27"/>
    <p:sldId id="286" r:id="rId28"/>
    <p:sldId id="291" r:id="rId29"/>
    <p:sldId id="292" r:id="rId30"/>
    <p:sldId id="334" r:id="rId31"/>
    <p:sldId id="294" r:id="rId32"/>
    <p:sldId id="335" r:id="rId33"/>
    <p:sldId id="336" r:id="rId34"/>
    <p:sldId id="342" r:id="rId35"/>
    <p:sldId id="343" r:id="rId36"/>
  </p:sldIdLst>
  <p:sldSz cx="10972800" cy="64008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80" y="56"/>
      </p:cViewPr>
      <p:guideLst>
        <p:guide orient="horz" pos="2016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1880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ECA5D-5CC1-4B47-9C72-8729D2DA9C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CE13BE-1D9C-4126-A44B-A697751D67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52BC4-E6E5-4DA6-8BD8-16F1650E159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7FFFB-6103-4245-BF84-295EC2E979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CD4E35-DE96-4631-965A-A845EF1E46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53FD7-C7F5-4DC1-9423-F7B2A7965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6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5911" y="1214067"/>
            <a:ext cx="7820978" cy="2341932"/>
          </a:xfrm>
        </p:spPr>
        <p:txBody>
          <a:bodyPr anchor="b">
            <a:normAutofit/>
          </a:bodyPr>
          <a:lstStyle>
            <a:lvl1pPr algn="ctr"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911" y="3627121"/>
            <a:ext cx="7820978" cy="1280159"/>
          </a:xfrm>
        </p:spPr>
        <p:txBody>
          <a:bodyPr>
            <a:normAutofit/>
          </a:bodyPr>
          <a:lstStyle>
            <a:lvl1pPr marL="0" indent="0" algn="ctr">
              <a:buNone/>
              <a:defRPr sz="198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02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415" y="4003416"/>
            <a:ext cx="9327989" cy="757503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66270" y="651710"/>
            <a:ext cx="8840279" cy="2999860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768146"/>
            <a:ext cx="9328007" cy="636974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1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68960"/>
            <a:ext cx="9328007" cy="3198762"/>
          </a:xfrm>
        </p:spPr>
        <p:txBody>
          <a:bodyPr anchor="ctr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3924500"/>
            <a:ext cx="9328007" cy="1480621"/>
          </a:xfrm>
        </p:spPr>
        <p:txBody>
          <a:bodyPr anchor="ctr"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5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591" y="568960"/>
            <a:ext cx="8372477" cy="2793377"/>
          </a:xfrm>
        </p:spPr>
        <p:txBody>
          <a:bodyPr anchor="ctr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48580" y="3369363"/>
            <a:ext cx="7877069" cy="555135"/>
          </a:xfrm>
        </p:spPr>
        <p:txBody>
          <a:bodyPr anchor="t">
            <a:normAutofit/>
          </a:bodyPr>
          <a:lstStyle>
            <a:lvl1pPr marL="0" indent="0">
              <a:buNone/>
              <a:defRPr sz="126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081277"/>
            <a:ext cx="9328007" cy="132631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1339" y="703888"/>
            <a:ext cx="548640" cy="545791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1802" y="2794006"/>
            <a:ext cx="548640" cy="545791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803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1996140"/>
            <a:ext cx="9328007" cy="2344379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351513"/>
            <a:ext cx="9328007" cy="1064601"/>
          </a:xfrm>
        </p:spPr>
        <p:txBody>
          <a:bodyPr anchor="t"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742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22397" y="568960"/>
            <a:ext cx="9328007" cy="1498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22397" y="2209287"/>
            <a:ext cx="2969078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22397" y="2747132"/>
            <a:ext cx="2969078" cy="26579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7151" y="2209287"/>
            <a:ext cx="2962369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97214" y="2747132"/>
            <a:ext cx="2973016" cy="26579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75968" y="2209287"/>
            <a:ext cx="2974435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75968" y="2747132"/>
            <a:ext cx="2974435" cy="26579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89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22397" y="570054"/>
            <a:ext cx="9328007" cy="14969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22397" y="3924498"/>
            <a:ext cx="2966768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22397" y="2209287"/>
            <a:ext cx="2966768" cy="14224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22397" y="4462343"/>
            <a:ext cx="2966768" cy="942777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98483" y="3924498"/>
            <a:ext cx="2971645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97213" y="2209287"/>
            <a:ext cx="2973017" cy="14224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97213" y="4462342"/>
            <a:ext cx="2973017" cy="942778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75969" y="3924498"/>
            <a:ext cx="2970613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75968" y="2209287"/>
            <a:ext cx="2974435" cy="14224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75856" y="4462340"/>
            <a:ext cx="2974548" cy="942780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73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822397" y="2209287"/>
            <a:ext cx="9328007" cy="31958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75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568961"/>
            <a:ext cx="2297993" cy="483615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822397" y="568961"/>
            <a:ext cx="6892852" cy="48361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83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822397" y="2209286"/>
            <a:ext cx="9327443" cy="319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1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773326"/>
            <a:ext cx="9316577" cy="2554364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397" y="3413627"/>
            <a:ext cx="9316577" cy="127697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4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22398" y="577283"/>
            <a:ext cx="9328006" cy="14897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822397" y="2209286"/>
            <a:ext cx="4595423" cy="319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554980" y="2209286"/>
            <a:ext cx="4594860" cy="319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11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22398" y="577283"/>
            <a:ext cx="9328006" cy="14897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695" y="2212950"/>
            <a:ext cx="4386127" cy="634661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34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822397" y="2847612"/>
            <a:ext cx="4595424" cy="2557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56781" y="2212950"/>
            <a:ext cx="4393624" cy="634661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34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554980" y="2847612"/>
            <a:ext cx="4594861" cy="2557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16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42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8" y="568960"/>
            <a:ext cx="3542119" cy="1888369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570256" y="568961"/>
            <a:ext cx="5580147" cy="48361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2457329"/>
            <a:ext cx="3542120" cy="2947791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88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68960"/>
            <a:ext cx="5341472" cy="1888370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82323" y="568961"/>
            <a:ext cx="2929822" cy="483616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415" y="2457329"/>
            <a:ext cx="5341454" cy="2947791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03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972803" cy="64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97" y="1355846"/>
            <a:ext cx="9328006" cy="853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397" y="2209287"/>
            <a:ext cx="9328007" cy="3195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0863" y="5491057"/>
            <a:ext cx="24688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97" y="5491057"/>
            <a:ext cx="6005598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2610" y="5491057"/>
            <a:ext cx="687794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8337B-4CE4-434E-BFC9-FDFA9F436FD7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9" y="42190"/>
            <a:ext cx="1884570" cy="1598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D8F828-40E0-46A5-8387-1638309DCBEB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42190"/>
            <a:ext cx="2080591" cy="1598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id="{0F67B882-0639-48DF-80A9-B08F8947E4E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36869"/>
            <a:ext cx="10972801" cy="36393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02261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ctr" defTabSz="822960" rtl="0" eaLnBrk="1" latinLnBrk="0" hangingPunct="1">
        <a:lnSpc>
          <a:spcPct val="90000"/>
        </a:lnSpc>
        <a:spcBef>
          <a:spcPct val="0"/>
        </a:spcBef>
        <a:buNone/>
        <a:defRPr sz="324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120000"/>
        </a:lnSpc>
        <a:spcBef>
          <a:spcPts val="9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62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44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8326312" y="7965218"/>
            <a:ext cx="109813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endParaRPr sz="105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3680678" y="1221051"/>
            <a:ext cx="3725954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8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800" b="1" spc="-2" dirty="0">
                <a:latin typeface="Trebuchet MS"/>
                <a:cs typeface="Trebuchet MS"/>
              </a:rPr>
              <a:t>COURSE OVERVIEW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524000" y="1846530"/>
            <a:ext cx="8314266" cy="4126367"/>
          </a:xfrm>
          <a:prstGeom prst="rect">
            <a:avLst/>
          </a:prstGeom>
        </p:spPr>
        <p:txBody>
          <a:bodyPr wrap="square" lIns="0" tIns="3491" rIns="0" bIns="0" rtlCol="0">
            <a:noAutofit/>
          </a:bodyPr>
          <a:lstStyle/>
          <a:p>
            <a:pPr marR="2288904" algn="ctr">
              <a:lnSpc>
                <a:spcPct val="95825"/>
              </a:lnSpc>
              <a:tabLst>
                <a:tab pos="0" algn="l"/>
                <a:tab pos="169863" algn="l"/>
              </a:tabLst>
            </a:pPr>
            <a:r>
              <a:rPr sz="2400" spc="9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9" dirty="0">
                <a:latin typeface="Arial"/>
                <a:cs typeface="Arial"/>
              </a:rPr>
              <a:t>In this course, we will:</a:t>
            </a:r>
            <a:endParaRPr sz="24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7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400" spc="2" dirty="0">
                <a:latin typeface="Arial"/>
                <a:cs typeface="Arial"/>
              </a:rPr>
              <a:t>Review the Tableau</a:t>
            </a:r>
            <a:endParaRPr sz="24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5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400" spc="2" dirty="0">
                <a:latin typeface="Arial"/>
                <a:cs typeface="Arial"/>
              </a:rPr>
              <a:t>Create a simple worksheet</a:t>
            </a:r>
            <a:endParaRPr sz="24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5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400" spc="2" dirty="0">
                <a:latin typeface="Arial"/>
                <a:cs typeface="Arial"/>
              </a:rPr>
              <a:t>Format visualizations for best practice presentation</a:t>
            </a:r>
            <a:endParaRPr sz="24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7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400" spc="2" dirty="0">
                <a:latin typeface="Arial"/>
                <a:cs typeface="Arial"/>
              </a:rPr>
              <a:t>Work with Maps</a:t>
            </a:r>
            <a:endParaRPr sz="24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5"/>
              </a:spcBef>
            </a:pPr>
            <a:r>
              <a:rPr sz="2400" spc="3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400" spc="3" dirty="0">
                <a:latin typeface="Arial"/>
                <a:cs typeface="Arial"/>
              </a:rPr>
              <a:t>Create dashboards</a:t>
            </a:r>
            <a:endParaRPr sz="24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5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400" spc="2" dirty="0">
                <a:latin typeface="Arial"/>
                <a:cs typeface="Arial"/>
              </a:rPr>
              <a:t>Review publishing and sharing</a:t>
            </a:r>
            <a:endParaRPr sz="2400" dirty="0">
              <a:latin typeface="Arial"/>
              <a:cs typeface="Arial"/>
            </a:endParaRPr>
          </a:p>
          <a:p>
            <a:pPr marR="80694" algn="r">
              <a:lnSpc>
                <a:spcPct val="96761"/>
              </a:lnSpc>
              <a:spcBef>
                <a:spcPts val="368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4118671" y="2853333"/>
            <a:ext cx="6036399" cy="848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22" name="object 22"/>
          <p:cNvSpPr/>
          <p:nvPr/>
        </p:nvSpPr>
        <p:spPr>
          <a:xfrm>
            <a:off x="4048482" y="4174559"/>
            <a:ext cx="6106588" cy="6847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23" name="object 23"/>
          <p:cNvSpPr/>
          <p:nvPr/>
        </p:nvSpPr>
        <p:spPr>
          <a:xfrm>
            <a:off x="3703336" y="5429207"/>
            <a:ext cx="6451734" cy="2973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9" name="object 9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971800" y="674254"/>
            <a:ext cx="5105400" cy="625671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TABLEAU INTERFACE OVERVIEW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362200"/>
            <a:ext cx="7010400" cy="4539995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lnSpc>
                <a:spcPct val="95825"/>
              </a:lnSpc>
              <a:spcBef>
                <a:spcPts val="876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Change between views quickly:</a:t>
            </a:r>
            <a:endParaRPr sz="2000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227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4" dirty="0">
                <a:latin typeface="Arial"/>
                <a:cs typeface="Arial"/>
              </a:rPr>
              <a:t>Sheet Sorter</a:t>
            </a:r>
            <a:endParaRPr lang="en-US" sz="2000" spc="4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227"/>
              </a:spcBef>
            </a:pPr>
            <a:endParaRPr sz="2000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4206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Filmstrip</a:t>
            </a:r>
            <a:endParaRPr lang="en-US" sz="2000" spc="5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4209"/>
              </a:spcBef>
            </a:pPr>
            <a:r>
              <a:rPr sz="2000" spc="13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13" dirty="0">
                <a:latin typeface="Arial"/>
                <a:cs typeface="Arial"/>
              </a:rPr>
              <a:t>Tabs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4770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>
            <a:extLst>
              <a:ext uri="{FF2B5EF4-FFF2-40B4-BE49-F238E27FC236}">
                <a16:creationId xmlns:a16="http://schemas.microsoft.com/office/drawing/2014/main" id="{50CF625D-60E4-4061-B813-468A976A2978}"/>
              </a:ext>
            </a:extLst>
          </p:cNvPr>
          <p:cNvSpPr/>
          <p:nvPr/>
        </p:nvSpPr>
        <p:spPr>
          <a:xfrm>
            <a:off x="3486151" y="-1016794"/>
            <a:ext cx="4000500" cy="72008"/>
          </a:xfrm>
          <a:custGeom>
            <a:avLst/>
            <a:gdLst/>
            <a:ahLst/>
            <a:cxnLst/>
            <a:rect l="l" t="t" r="r" b="b"/>
            <a:pathLst>
              <a:path w="4572000" h="82295">
                <a:moveTo>
                  <a:pt x="4572000" y="82295"/>
                </a:moveTo>
                <a:lnTo>
                  <a:pt x="4572000" y="0"/>
                </a:lnTo>
                <a:lnTo>
                  <a:pt x="0" y="0"/>
                </a:lnTo>
                <a:lnTo>
                  <a:pt x="0" y="82295"/>
                </a:lnTo>
                <a:lnTo>
                  <a:pt x="4572000" y="82295"/>
                </a:lnTo>
                <a:close/>
              </a:path>
            </a:pathLst>
          </a:custGeom>
          <a:solidFill>
            <a:srgbClr val="6690C8"/>
          </a:solid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BA09D78A-A4CC-457C-B4C8-7A6FFEF3E05B}"/>
              </a:ext>
            </a:extLst>
          </p:cNvPr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E54914B-98AF-48E5-9289-8A332A545C95}"/>
              </a:ext>
            </a:extLst>
          </p:cNvPr>
          <p:cNvSpPr txBox="1"/>
          <p:nvPr/>
        </p:nvSpPr>
        <p:spPr>
          <a:xfrm>
            <a:off x="3760409" y="-944786"/>
            <a:ext cx="3725954" cy="371937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1137" b="1" spc="-2" dirty="0">
                <a:latin typeface="Trebuchet MS"/>
                <a:cs typeface="Trebuchet MS"/>
              </a:rPr>
              <a:t>TABLEAU INTERFACE OVERVIEW</a:t>
            </a:r>
            <a:endParaRPr sz="1137" dirty="0">
              <a:latin typeface="Trebuchet MS"/>
              <a:cs typeface="Trebuchet MS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84FB2BF5-6E82-4B4D-B17F-572579ACE366}"/>
              </a:ext>
            </a:extLst>
          </p:cNvPr>
          <p:cNvSpPr txBox="1"/>
          <p:nvPr/>
        </p:nvSpPr>
        <p:spPr>
          <a:xfrm>
            <a:off x="2041986" y="1752600"/>
            <a:ext cx="7940214" cy="4648198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Use “Show Me” to select or change between different</a:t>
            </a:r>
            <a:endParaRPr sz="2000" dirty="0">
              <a:latin typeface="Arial"/>
              <a:cs typeface="Arial"/>
            </a:endParaRPr>
          </a:p>
          <a:p>
            <a:pPr marL="192456">
              <a:spcBef>
                <a:spcPts val="56"/>
              </a:spcBef>
            </a:pPr>
            <a:r>
              <a:rPr lang="en-US" sz="2000" dirty="0">
                <a:latin typeface="Arial"/>
                <a:cs typeface="Arial"/>
              </a:rPr>
              <a:t>V</a:t>
            </a:r>
            <a:r>
              <a:rPr sz="2000" dirty="0">
                <a:latin typeface="Arial"/>
                <a:cs typeface="Arial"/>
              </a:rPr>
              <a:t>isualizations</a:t>
            </a:r>
            <a:r>
              <a:rPr lang="en-US" sz="394" dirty="0">
                <a:latin typeface="Trebuchet MS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72CC8B4F-A9FF-4002-8385-89154B6483A2}"/>
              </a:ext>
            </a:extLst>
          </p:cNvPr>
          <p:cNvSpPr/>
          <p:nvPr/>
        </p:nvSpPr>
        <p:spPr>
          <a:xfrm>
            <a:off x="3760409" y="-550069"/>
            <a:ext cx="3726242" cy="0"/>
          </a:xfrm>
          <a:custGeom>
            <a:avLst/>
            <a:gdLst/>
            <a:ahLst/>
            <a:cxnLst/>
            <a:rect l="l" t="t" r="r" b="b"/>
            <a:pathLst>
              <a:path w="4258564">
                <a:moveTo>
                  <a:pt x="0" y="0"/>
                </a:moveTo>
                <a:lnTo>
                  <a:pt x="4258564" y="0"/>
                </a:lnTo>
              </a:path>
            </a:pathLst>
          </a:custGeom>
          <a:ln w="14985">
            <a:solidFill>
              <a:srgbClr val="8082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7" name="object 15">
            <a:extLst>
              <a:ext uri="{FF2B5EF4-FFF2-40B4-BE49-F238E27FC236}">
                <a16:creationId xmlns:a16="http://schemas.microsoft.com/office/drawing/2014/main" id="{4FEB86AF-D417-4037-AD95-7AB83BB3C22A}"/>
              </a:ext>
            </a:extLst>
          </p:cNvPr>
          <p:cNvSpPr/>
          <p:nvPr/>
        </p:nvSpPr>
        <p:spPr>
          <a:xfrm>
            <a:off x="8407262" y="1905000"/>
            <a:ext cx="1651138" cy="403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</p:spTree>
    <p:extLst>
      <p:ext uri="{BB962C8B-B14F-4D97-AF65-F5344CB8AC3E}">
        <p14:creationId xmlns:p14="http://schemas.microsoft.com/office/powerpoint/2010/main" val="2047612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2667000" y="284729"/>
            <a:ext cx="3725954" cy="371937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MODULE OVERVIEW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17376" y="1828799"/>
            <a:ext cx="8236224" cy="4499985"/>
          </a:xfrm>
          <a:prstGeom prst="rect">
            <a:avLst/>
          </a:prstGeom>
        </p:spPr>
        <p:txBody>
          <a:bodyPr wrap="square" lIns="0" tIns="4045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000" dirty="0"/>
          </a:p>
          <a:p>
            <a:pPr marL="20667">
              <a:lnSpc>
                <a:spcPct val="95825"/>
              </a:lnSpc>
            </a:pPr>
            <a:r>
              <a:rPr sz="2000" spc="9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9" dirty="0">
                <a:latin typeface="Arial"/>
                <a:cs typeface="Arial"/>
              </a:rPr>
              <a:t>In this module, we will:</a:t>
            </a:r>
            <a:endParaRPr sz="20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7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000" spc="3" dirty="0">
                <a:latin typeface="Arial"/>
                <a:cs typeface="Arial"/>
              </a:rPr>
              <a:t>Discuss key terminology</a:t>
            </a:r>
            <a:endParaRPr sz="20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5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000" spc="2" dirty="0">
                <a:latin typeface="Arial"/>
                <a:cs typeface="Arial"/>
              </a:rPr>
              <a:t>Create views via drag and drop</a:t>
            </a:r>
            <a:endParaRPr sz="2000" dirty="0">
              <a:latin typeface="Arial"/>
              <a:cs typeface="Arial"/>
            </a:endParaRPr>
          </a:p>
          <a:p>
            <a:pPr marL="155676">
              <a:lnSpc>
                <a:spcPct val="95825"/>
              </a:lnSpc>
              <a:spcBef>
                <a:spcPts val="627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 </a:t>
            </a:r>
            <a:r>
              <a:rPr sz="2000" spc="2" dirty="0">
                <a:latin typeface="Arial"/>
                <a:cs typeface="Arial"/>
              </a:rPr>
              <a:t>Enhance views with sorting and filtering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12344"/>
              </a:spcBef>
            </a:pPr>
            <a:endParaRPr sz="394" dirty="0">
              <a:latin typeface="Trebuchet MS"/>
              <a:cs typeface="Trebuchet M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D2FA17-53FE-4A09-ABEB-9757D0CB7E81}"/>
              </a:ext>
            </a:extLst>
          </p:cNvPr>
          <p:cNvSpPr/>
          <p:nvPr/>
        </p:nvSpPr>
        <p:spPr>
          <a:xfrm>
            <a:off x="3486151" y="-3198564"/>
            <a:ext cx="3514359" cy="327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68159" indent="-1568159">
              <a:lnSpc>
                <a:spcPct val="96761"/>
              </a:lnSpc>
              <a:spcBef>
                <a:spcPts val="12250"/>
              </a:spcBef>
            </a:pPr>
            <a:r>
              <a:rPr lang="en-US" sz="1575" b="1" spc="-2" dirty="0">
                <a:latin typeface="Trebuchet MS"/>
                <a:cs typeface="Trebuchet MS"/>
              </a:rPr>
              <a:t>Creating a Simple Worksheet</a:t>
            </a:r>
            <a:endParaRPr lang="en-US" sz="1575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ject 31"/>
          <p:cNvSpPr/>
          <p:nvPr/>
        </p:nvSpPr>
        <p:spPr>
          <a:xfrm>
            <a:off x="3200400" y="4648200"/>
            <a:ext cx="5696647" cy="932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9" name="object 9"/>
          <p:cNvSpPr txBox="1"/>
          <p:nvPr/>
        </p:nvSpPr>
        <p:spPr>
          <a:xfrm>
            <a:off x="3486418" y="389219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7" name="object 7"/>
          <p:cNvSpPr txBox="1"/>
          <p:nvPr/>
        </p:nvSpPr>
        <p:spPr>
          <a:xfrm>
            <a:off x="7286627" y="389219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514600" y="448442"/>
            <a:ext cx="5638800" cy="767685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TABLEAU INTERFACE OVERVIEW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23196" y="1791818"/>
            <a:ext cx="7397003" cy="4504951"/>
          </a:xfrm>
          <a:prstGeom prst="rect">
            <a:avLst/>
          </a:prstGeom>
        </p:spPr>
        <p:txBody>
          <a:bodyPr wrap="square" lIns="0" tIns="511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 dirty="0"/>
          </a:p>
          <a:p>
            <a:pPr marL="192456" marR="228994" indent="-92006">
              <a:spcBef>
                <a:spcPts val="932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Within Tableau Desktop, analysts work with worksheets and dashboards</a:t>
            </a:r>
            <a:endParaRPr sz="2000" dirty="0">
              <a:latin typeface="Arial"/>
              <a:cs typeface="Arial"/>
            </a:endParaRPr>
          </a:p>
          <a:p>
            <a:pPr marL="100450">
              <a:spcBef>
                <a:spcPts val="367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Worksheets are the views of your data</a:t>
            </a:r>
            <a:endParaRPr sz="2000" dirty="0">
              <a:latin typeface="Arial"/>
              <a:cs typeface="Arial"/>
            </a:endParaRPr>
          </a:p>
          <a:p>
            <a:pPr marL="100450">
              <a:spcBef>
                <a:spcPts val="429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Drag and Drop fields from your data source onto the</a:t>
            </a:r>
            <a:endParaRPr sz="2000" dirty="0">
              <a:latin typeface="Arial"/>
              <a:cs typeface="Arial"/>
            </a:endParaRPr>
          </a:p>
          <a:p>
            <a:pPr marL="192456">
              <a:spcBef>
                <a:spcPts val="56"/>
              </a:spcBef>
            </a:pPr>
            <a:r>
              <a:rPr sz="2000" dirty="0">
                <a:latin typeface="Arial"/>
                <a:cs typeface="Arial"/>
              </a:rPr>
              <a:t>rows and columns ‘shelves’</a:t>
            </a:r>
          </a:p>
          <a:p>
            <a:pPr marR="81057" algn="r">
              <a:lnSpc>
                <a:spcPct val="96761"/>
              </a:lnSpc>
              <a:spcBef>
                <a:spcPts val="11134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 29"/>
          <p:cNvSpPr/>
          <p:nvPr/>
        </p:nvSpPr>
        <p:spPr>
          <a:xfrm>
            <a:off x="1485889" y="1676400"/>
            <a:ext cx="8191511" cy="4419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11" name="object 11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6" name="object 6"/>
          <p:cNvSpPr txBox="1"/>
          <p:nvPr/>
        </p:nvSpPr>
        <p:spPr>
          <a:xfrm>
            <a:off x="2362200" y="550185"/>
            <a:ext cx="3999944" cy="381089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 marL="266640"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TABLEAU </a:t>
            </a:r>
            <a:r>
              <a:rPr lang="en-US" sz="2400" b="1" dirty="0">
                <a:latin typeface="Trebuchet MS"/>
                <a:cs typeface="Trebuchet MS"/>
              </a:rPr>
              <a:t>PUBLIC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86418" y="-53702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7286627" y="-53702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2" name="object 2"/>
          <p:cNvSpPr txBox="1"/>
          <p:nvPr/>
        </p:nvSpPr>
        <p:spPr>
          <a:xfrm>
            <a:off x="1485889" y="2462199"/>
            <a:ext cx="4000500" cy="2357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76"/>
              </a:lnSpc>
            </a:pPr>
            <a:endParaRPr sz="876" dirty="0"/>
          </a:p>
          <a:p>
            <a:pPr marR="81057" algn="r">
              <a:lnSpc>
                <a:spcPct val="96761"/>
              </a:lnSpc>
              <a:spcBef>
                <a:spcPts val="16895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0">
            <a:extLst>
              <a:ext uri="{FF2B5EF4-FFF2-40B4-BE49-F238E27FC236}">
                <a16:creationId xmlns:a16="http://schemas.microsoft.com/office/drawing/2014/main" id="{52D84E26-1573-4E8B-B83E-A342B02BA8B2}"/>
              </a:ext>
            </a:extLst>
          </p:cNvPr>
          <p:cNvSpPr txBox="1"/>
          <p:nvPr/>
        </p:nvSpPr>
        <p:spPr>
          <a:xfrm>
            <a:off x="3486418" y="-61341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47B97992-09F0-49D9-BF2A-36802B223D47}"/>
              </a:ext>
            </a:extLst>
          </p:cNvPr>
          <p:cNvSpPr txBox="1"/>
          <p:nvPr/>
        </p:nvSpPr>
        <p:spPr>
          <a:xfrm>
            <a:off x="1237350" y="1928685"/>
            <a:ext cx="8077200" cy="4461430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2000" dirty="0"/>
          </a:p>
          <a:p>
            <a:pPr marL="100450">
              <a:lnSpc>
                <a:spcPct val="95825"/>
              </a:lnSpc>
              <a:spcBef>
                <a:spcPts val="876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Analysis can be enhanced by sorting results</a:t>
            </a:r>
            <a:endParaRPr sz="2000" dirty="0">
              <a:latin typeface="Arial"/>
              <a:cs typeface="Arial"/>
            </a:endParaRPr>
          </a:p>
          <a:p>
            <a:pPr marL="100450">
              <a:lnSpc>
                <a:spcPct val="95825"/>
              </a:lnSpc>
              <a:spcBef>
                <a:spcPts val="429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Sorting can be done using </a:t>
            </a:r>
            <a:endParaRPr lang="en-US" sz="2000" spc="2" dirty="0">
              <a:latin typeface="Arial"/>
              <a:cs typeface="Arial"/>
            </a:endParaRPr>
          </a:p>
          <a:p>
            <a:pPr marL="100450">
              <a:lnSpc>
                <a:spcPct val="95825"/>
              </a:lnSpc>
              <a:spcBef>
                <a:spcPts val="429"/>
              </a:spcBef>
            </a:pPr>
            <a:r>
              <a:rPr sz="2000" spc="2" dirty="0">
                <a:latin typeface="Arial"/>
                <a:cs typeface="Arial"/>
              </a:rPr>
              <a:t>buttons for simple sorting</a:t>
            </a:r>
            <a:endParaRPr sz="2000" dirty="0">
              <a:latin typeface="Arial"/>
              <a:cs typeface="Arial"/>
            </a:endParaRPr>
          </a:p>
          <a:p>
            <a:pPr marL="100450">
              <a:lnSpc>
                <a:spcPct val="95825"/>
              </a:lnSpc>
              <a:spcBef>
                <a:spcPts val="2069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Or manually through the advanced </a:t>
            </a:r>
            <a:endParaRPr lang="en-US" sz="2000" spc="2" dirty="0">
              <a:latin typeface="Arial"/>
              <a:cs typeface="Arial"/>
            </a:endParaRPr>
          </a:p>
          <a:p>
            <a:pPr marL="100450">
              <a:lnSpc>
                <a:spcPct val="95825"/>
              </a:lnSpc>
              <a:spcBef>
                <a:spcPts val="2069"/>
              </a:spcBef>
            </a:pPr>
            <a:r>
              <a:rPr lang="en-US" sz="2000" spc="2" dirty="0">
                <a:latin typeface="Arial"/>
                <a:cs typeface="Arial"/>
              </a:rPr>
              <a:t>  </a:t>
            </a:r>
            <a:r>
              <a:rPr sz="2000" spc="2" dirty="0">
                <a:latin typeface="Arial"/>
                <a:cs typeface="Arial"/>
              </a:rPr>
              <a:t>sorting dialog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11819"/>
              </a:spcBef>
            </a:pPr>
            <a:endParaRPr sz="394" dirty="0">
              <a:latin typeface="Trebuchet MS"/>
              <a:cs typeface="Trebuchet MS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06C38432-B9BE-424F-8B9A-7CDC0930DEF2}"/>
              </a:ext>
            </a:extLst>
          </p:cNvPr>
          <p:cNvSpPr txBox="1"/>
          <p:nvPr/>
        </p:nvSpPr>
        <p:spPr>
          <a:xfrm>
            <a:off x="2514600" y="588635"/>
            <a:ext cx="5943600" cy="678191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FORMATTING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8" name="object 18">
            <a:extLst>
              <a:ext uri="{FF2B5EF4-FFF2-40B4-BE49-F238E27FC236}">
                <a16:creationId xmlns:a16="http://schemas.microsoft.com/office/drawing/2014/main" id="{4D025A41-0E47-479F-BDB6-A026349A6B65}"/>
              </a:ext>
            </a:extLst>
          </p:cNvPr>
          <p:cNvSpPr/>
          <p:nvPr/>
        </p:nvSpPr>
        <p:spPr>
          <a:xfrm>
            <a:off x="5164445" y="2487302"/>
            <a:ext cx="5571032" cy="3715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9" name="object 20">
            <a:extLst>
              <a:ext uri="{FF2B5EF4-FFF2-40B4-BE49-F238E27FC236}">
                <a16:creationId xmlns:a16="http://schemas.microsoft.com/office/drawing/2014/main" id="{7D88911B-6E22-4D81-9F85-F1EFEA18A9F8}"/>
              </a:ext>
            </a:extLst>
          </p:cNvPr>
          <p:cNvSpPr/>
          <p:nvPr/>
        </p:nvSpPr>
        <p:spPr>
          <a:xfrm>
            <a:off x="6659979" y="2819400"/>
            <a:ext cx="4075498" cy="31897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 dirty="0"/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E6D1B009-4C61-4C8C-96EB-06822BFB39F1}"/>
              </a:ext>
            </a:extLst>
          </p:cNvPr>
          <p:cNvSpPr txBox="1"/>
          <p:nvPr/>
        </p:nvSpPr>
        <p:spPr>
          <a:xfrm>
            <a:off x="4966002" y="1053912"/>
            <a:ext cx="357401" cy="2129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</p:spTree>
    <p:extLst>
      <p:ext uri="{BB962C8B-B14F-4D97-AF65-F5344CB8AC3E}">
        <p14:creationId xmlns:p14="http://schemas.microsoft.com/office/powerpoint/2010/main" val="1088076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8258303" y="7965218"/>
            <a:ext cx="178200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3" dirty="0">
                <a:latin typeface="Calibri"/>
                <a:cs typeface="Calibri"/>
              </a:rPr>
              <a:t>17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14600" y="455344"/>
            <a:ext cx="3725954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ENHANCING ANALYSIS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447800" y="1828800"/>
            <a:ext cx="7696200" cy="4419594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Tableau allows for extensive formatting of your views</a:t>
            </a:r>
            <a:endParaRPr sz="2000" dirty="0">
              <a:latin typeface="Arial"/>
              <a:cs typeface="Arial"/>
            </a:endParaRPr>
          </a:p>
          <a:p>
            <a:pPr marL="192456" marR="384338" indent="-92006">
              <a:spcBef>
                <a:spcPts val="562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Formatting can be for an entire worksheet or down to the individual parts</a:t>
            </a:r>
            <a:endParaRPr sz="2000" dirty="0">
              <a:latin typeface="Arial"/>
              <a:cs typeface="Arial"/>
            </a:endParaRPr>
          </a:p>
          <a:p>
            <a:pPr marL="100450">
              <a:spcBef>
                <a:spcPts val="367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Formatting can include changing: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spc="1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10" dirty="0">
                <a:latin typeface="Arial"/>
                <a:cs typeface="Arial"/>
              </a:rPr>
              <a:t>Fonts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14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Alignment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spc="7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7" dirty="0">
                <a:latin typeface="Arial"/>
                <a:cs typeface="Arial"/>
              </a:rPr>
              <a:t>Shading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19"/>
              </a:spcBef>
            </a:pPr>
            <a:r>
              <a:rPr sz="2000" spc="8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8" dirty="0">
                <a:latin typeface="Arial"/>
                <a:cs typeface="Arial"/>
              </a:rPr>
              <a:t>Borders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spc="9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9" dirty="0">
                <a:latin typeface="Arial"/>
                <a:cs typeface="Arial"/>
              </a:rPr>
              <a:t>Lines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567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1"/>
          <p:cNvSpPr/>
          <p:nvPr/>
        </p:nvSpPr>
        <p:spPr>
          <a:xfrm>
            <a:off x="5500894" y="5181600"/>
            <a:ext cx="4481306" cy="766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 dirty="0"/>
          </a:p>
        </p:txBody>
      </p:sp>
      <p:sp>
        <p:nvSpPr>
          <p:cNvPr id="11" name="object 11"/>
          <p:cNvSpPr txBox="1"/>
          <p:nvPr/>
        </p:nvSpPr>
        <p:spPr>
          <a:xfrm>
            <a:off x="8258303" y="7965218"/>
            <a:ext cx="178200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3" dirty="0">
                <a:latin typeface="Calibri"/>
                <a:cs typeface="Calibri"/>
              </a:rPr>
              <a:t>21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18203" y="4191000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3" name="object 3"/>
          <p:cNvSpPr txBox="1"/>
          <p:nvPr/>
        </p:nvSpPr>
        <p:spPr>
          <a:xfrm>
            <a:off x="2678171" y="600238"/>
            <a:ext cx="3725954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ENHANCING ANALYSIS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428516" y="1828800"/>
            <a:ext cx="8248883" cy="4499977"/>
          </a:xfrm>
          <a:prstGeom prst="rect">
            <a:avLst/>
          </a:prstGeom>
        </p:spPr>
        <p:txBody>
          <a:bodyPr wrap="square" lIns="0" tIns="511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 dirty="0"/>
          </a:p>
          <a:p>
            <a:pPr marL="192456" marR="279664" indent="-92006">
              <a:spcBef>
                <a:spcPts val="932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Visualization can be sorted either through computed or manual methods</a:t>
            </a:r>
            <a:endParaRPr sz="2400" dirty="0">
              <a:latin typeface="Arial"/>
              <a:cs typeface="Arial"/>
            </a:endParaRPr>
          </a:p>
          <a:p>
            <a:pPr marL="100450">
              <a:spcBef>
                <a:spcPts val="367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Computed sorting follows these rules:</a:t>
            </a:r>
            <a:endParaRPr sz="24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Discrete fields can be sorted after being added to a shelf</a:t>
            </a:r>
          </a:p>
          <a:p>
            <a:pPr marL="224459">
              <a:spcBef>
                <a:spcPts val="214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Any dimension can be sorted independent</a:t>
            </a:r>
          </a:p>
          <a:p>
            <a:pPr marL="327133" marR="268450" indent="-102673">
              <a:spcBef>
                <a:spcPts val="345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</a:t>
            </a:r>
            <a:r>
              <a:rPr sz="2400" spc="79" dirty="0">
                <a:solidFill>
                  <a:srgbClr val="6690C8"/>
                </a:solidFill>
                <a:latin typeface="Arial"/>
                <a:cs typeface="Arial"/>
              </a:rPr>
              <a:t> </a:t>
            </a:r>
            <a:r>
              <a:rPr sz="2400" spc="8" dirty="0">
                <a:latin typeface="Arial"/>
                <a:cs typeface="Arial"/>
              </a:rPr>
              <a:t>T</a:t>
            </a:r>
            <a:r>
              <a:rPr sz="2400" dirty="0">
                <a:latin typeface="Arial"/>
                <a:cs typeface="Arial"/>
              </a:rPr>
              <a:t>he</a:t>
            </a:r>
            <a:r>
              <a:rPr sz="2400" spc="-8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sh</a:t>
            </a:r>
            <a:r>
              <a:rPr sz="2400" spc="-3" dirty="0">
                <a:latin typeface="Arial"/>
                <a:cs typeface="Arial"/>
              </a:rPr>
              <a:t>el</a:t>
            </a:r>
            <a:r>
              <a:rPr sz="2400" dirty="0">
                <a:latin typeface="Arial"/>
                <a:cs typeface="Arial"/>
              </a:rPr>
              <a:t>f </a:t>
            </a:r>
            <a:r>
              <a:rPr sz="2400" spc="-3" dirty="0">
                <a:latin typeface="Arial"/>
                <a:cs typeface="Arial"/>
              </a:rPr>
              <a:t>l</a:t>
            </a:r>
            <a:r>
              <a:rPr sz="2400" dirty="0">
                <a:latin typeface="Arial"/>
                <a:cs typeface="Arial"/>
              </a:rPr>
              <a:t>oc</a:t>
            </a:r>
            <a:r>
              <a:rPr sz="2400" spc="-3" dirty="0">
                <a:latin typeface="Arial"/>
                <a:cs typeface="Arial"/>
              </a:rPr>
              <a:t>a</a:t>
            </a:r>
            <a:r>
              <a:rPr sz="2400" spc="3" dirty="0">
                <a:latin typeface="Arial"/>
                <a:cs typeface="Arial"/>
              </a:rPr>
              <a:t>t</a:t>
            </a:r>
            <a:r>
              <a:rPr sz="2400" spc="-3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on</a:t>
            </a:r>
            <a:r>
              <a:rPr sz="2400" spc="3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d</a:t>
            </a:r>
            <a:r>
              <a:rPr sz="2400" spc="-3" dirty="0">
                <a:latin typeface="Arial"/>
                <a:cs typeface="Arial"/>
              </a:rPr>
              <a:t>e</a:t>
            </a:r>
            <a:r>
              <a:rPr sz="2400" spc="3" dirty="0">
                <a:latin typeface="Arial"/>
                <a:cs typeface="Arial"/>
              </a:rPr>
              <a:t>t</a:t>
            </a:r>
            <a:r>
              <a:rPr sz="2400" dirty="0">
                <a:latin typeface="Arial"/>
                <a:cs typeface="Arial"/>
              </a:rPr>
              <a:t>er</a:t>
            </a:r>
            <a:r>
              <a:rPr sz="2400" spc="3" dirty="0">
                <a:latin typeface="Arial"/>
                <a:cs typeface="Arial"/>
              </a:rPr>
              <a:t>m</a:t>
            </a:r>
            <a:r>
              <a:rPr sz="2400" spc="-3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-3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s</a:t>
            </a:r>
            <a:r>
              <a:rPr sz="2400" spc="-13" dirty="0">
                <a:latin typeface="Arial"/>
                <a:cs typeface="Arial"/>
              </a:rPr>
              <a:t> </a:t>
            </a:r>
            <a:r>
              <a:rPr sz="2400" spc="3" dirty="0">
                <a:latin typeface="Arial"/>
                <a:cs typeface="Arial"/>
              </a:rPr>
              <a:t>t</a:t>
            </a:r>
            <a:r>
              <a:rPr sz="2400" dirty="0">
                <a:latin typeface="Arial"/>
                <a:cs typeface="Arial"/>
              </a:rPr>
              <a:t>he</a:t>
            </a:r>
            <a:r>
              <a:rPr sz="2400" spc="3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compon</a:t>
            </a:r>
            <a:r>
              <a:rPr sz="2400" spc="-3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nts</a:t>
            </a:r>
            <a:r>
              <a:rPr sz="2400" spc="-13" dirty="0">
                <a:latin typeface="Arial"/>
                <a:cs typeface="Arial"/>
              </a:rPr>
              <a:t> </a:t>
            </a:r>
            <a:r>
              <a:rPr sz="2400" spc="3" dirty="0">
                <a:latin typeface="Arial"/>
                <a:cs typeface="Arial"/>
              </a:rPr>
              <a:t>t</a:t>
            </a:r>
            <a:r>
              <a:rPr sz="2400" dirty="0">
                <a:latin typeface="Arial"/>
                <a:cs typeface="Arial"/>
              </a:rPr>
              <a:t>o</a:t>
            </a:r>
            <a:r>
              <a:rPr sz="2400" spc="-3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be</a:t>
            </a:r>
            <a:r>
              <a:rPr sz="2400" spc="3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us</a:t>
            </a:r>
            <a:r>
              <a:rPr sz="2400" spc="-3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d </a:t>
            </a:r>
            <a:r>
              <a:rPr sz="2400" spc="13" dirty="0">
                <a:latin typeface="Arial"/>
                <a:cs typeface="Arial"/>
              </a:rPr>
              <a:t>f</a:t>
            </a:r>
            <a:r>
              <a:rPr sz="2400" dirty="0">
                <a:latin typeface="Arial"/>
                <a:cs typeface="Arial"/>
              </a:rPr>
              <a:t>or</a:t>
            </a:r>
            <a:r>
              <a:rPr sz="2400" spc="-13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compu</a:t>
            </a:r>
            <a:r>
              <a:rPr sz="2400" spc="3" dirty="0">
                <a:latin typeface="Arial"/>
                <a:cs typeface="Arial"/>
              </a:rPr>
              <a:t>t</a:t>
            </a:r>
            <a:r>
              <a:rPr sz="2400" dirty="0">
                <a:latin typeface="Arial"/>
                <a:cs typeface="Arial"/>
              </a:rPr>
              <a:t>ati</a:t>
            </a:r>
            <a:r>
              <a:rPr sz="2400" spc="-3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n</a:t>
            </a:r>
          </a:p>
          <a:p>
            <a:pPr marL="100450">
              <a:spcBef>
                <a:spcPts val="372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dirty="0">
                <a:latin typeface="Arial"/>
                <a:cs typeface="Arial"/>
              </a:rPr>
              <a:t>Sorted fields will have have a sort icon on the right hand</a:t>
            </a:r>
          </a:p>
          <a:p>
            <a:pPr marL="192456">
              <a:spcBef>
                <a:spcPts val="56"/>
              </a:spcBef>
            </a:pPr>
            <a:r>
              <a:rPr sz="2400" dirty="0">
                <a:latin typeface="Arial"/>
                <a:cs typeface="Arial"/>
              </a:rPr>
              <a:t>side</a:t>
            </a:r>
          </a:p>
          <a:p>
            <a:pPr marR="81057" algn="r">
              <a:lnSpc>
                <a:spcPct val="96761"/>
              </a:lnSpc>
              <a:spcBef>
                <a:spcPts val="6102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9">
            <a:extLst>
              <a:ext uri="{FF2B5EF4-FFF2-40B4-BE49-F238E27FC236}">
                <a16:creationId xmlns:a16="http://schemas.microsoft.com/office/drawing/2014/main" id="{F659705F-C697-4AF2-ABCE-DC8475CA11A6}"/>
              </a:ext>
            </a:extLst>
          </p:cNvPr>
          <p:cNvSpPr txBox="1"/>
          <p:nvPr/>
        </p:nvSpPr>
        <p:spPr>
          <a:xfrm>
            <a:off x="3486418" y="-194691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A9A9DA04-3381-4F46-AA1F-57E498CB3C28}"/>
              </a:ext>
            </a:extLst>
          </p:cNvPr>
          <p:cNvSpPr txBox="1"/>
          <p:nvPr/>
        </p:nvSpPr>
        <p:spPr>
          <a:xfrm>
            <a:off x="1600200" y="1646548"/>
            <a:ext cx="7620000" cy="437521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25"/>
              </a:lnSpc>
            </a:pPr>
            <a:endParaRPr sz="525" dirty="0"/>
          </a:p>
          <a:p>
            <a:pPr marL="192456" marR="241262" indent="-92006">
              <a:spcBef>
                <a:spcPts val="932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Filtering results allow you to focus on particulars aspect of your data</a:t>
            </a:r>
            <a:endParaRPr sz="2400" dirty="0">
              <a:latin typeface="Arial"/>
              <a:cs typeface="Arial"/>
            </a:endParaRPr>
          </a:p>
          <a:p>
            <a:pPr marL="100450">
              <a:spcBef>
                <a:spcPts val="367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Filter by dragging data fields from the source to the</a:t>
            </a:r>
            <a:endParaRPr sz="2400" dirty="0">
              <a:latin typeface="Arial"/>
              <a:cs typeface="Arial"/>
            </a:endParaRPr>
          </a:p>
          <a:p>
            <a:pPr marL="192456">
              <a:spcBef>
                <a:spcPts val="56"/>
              </a:spcBef>
            </a:pPr>
            <a:r>
              <a:rPr sz="2400" dirty="0">
                <a:latin typeface="Arial"/>
                <a:cs typeface="Arial"/>
              </a:rPr>
              <a:t>Filters box</a:t>
            </a:r>
          </a:p>
          <a:p>
            <a:pPr marL="100450">
              <a:spcBef>
                <a:spcPts val="372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Both quick filters or advanced filters can be created by</a:t>
            </a:r>
            <a:r>
              <a:rPr lang="en-US" sz="2400" spc="2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right clicking an item on a shelf</a:t>
            </a:r>
          </a:p>
          <a:p>
            <a:pPr marL="100450">
              <a:spcBef>
                <a:spcPts val="372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The filter dialog box will reflect the data type chosen</a:t>
            </a:r>
            <a:endParaRPr sz="2400" dirty="0">
              <a:latin typeface="Arial"/>
              <a:cs typeface="Arial"/>
            </a:endParaRPr>
          </a:p>
          <a:p>
            <a:pPr marL="100450">
              <a:spcBef>
                <a:spcPts val="429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The filtered item will show on the Filter card:</a:t>
            </a:r>
            <a:endParaRPr sz="24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6779"/>
              </a:spcBef>
            </a:pPr>
            <a:endParaRPr sz="394" dirty="0">
              <a:latin typeface="Trebuchet MS"/>
              <a:cs typeface="Trebuchet MS"/>
            </a:endParaRPr>
          </a:p>
        </p:txBody>
      </p:sp>
      <p:sp>
        <p:nvSpPr>
          <p:cNvPr id="6" name="object 16">
            <a:extLst>
              <a:ext uri="{FF2B5EF4-FFF2-40B4-BE49-F238E27FC236}">
                <a16:creationId xmlns:a16="http://schemas.microsoft.com/office/drawing/2014/main" id="{95747AFB-DDA3-4EDB-9C8C-55BBCBEA64BD}"/>
              </a:ext>
            </a:extLst>
          </p:cNvPr>
          <p:cNvSpPr/>
          <p:nvPr/>
        </p:nvSpPr>
        <p:spPr>
          <a:xfrm>
            <a:off x="6686058" y="4953000"/>
            <a:ext cx="2915142" cy="10648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A60FC341-4A6F-45AC-8F56-1498DF7EF788}"/>
              </a:ext>
            </a:extLst>
          </p:cNvPr>
          <p:cNvSpPr txBox="1"/>
          <p:nvPr/>
        </p:nvSpPr>
        <p:spPr>
          <a:xfrm>
            <a:off x="2590800" y="440386"/>
            <a:ext cx="5105400" cy="550208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FILTERING VISUALIZATIONS</a:t>
            </a:r>
            <a:endParaRPr sz="2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9466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882034" y="-1695991"/>
            <a:ext cx="553047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endParaRPr sz="105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258303" y="7965218"/>
            <a:ext cx="178200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3" dirty="0">
                <a:latin typeface="Calibri"/>
                <a:cs typeface="Calibri"/>
              </a:rPr>
              <a:t>22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8" name="object 8"/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438399" y="574757"/>
            <a:ext cx="5047961" cy="72064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FILTERING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524000" y="1828800"/>
            <a:ext cx="7772400" cy="4571996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4" dirty="0">
                <a:latin typeface="Arial"/>
                <a:cs typeface="Arial"/>
              </a:rPr>
              <a:t>Filtering data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Tableau offers many different ways to filter data</a:t>
            </a:r>
          </a:p>
          <a:p>
            <a:pPr marL="375136">
              <a:spcBef>
                <a:spcPts val="200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Dragging fields directly to the filter shelf</a:t>
            </a:r>
          </a:p>
          <a:p>
            <a:pPr marL="375136">
              <a:spcBef>
                <a:spcPts val="200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Selecting marks or headers in the view and choosing Exclude</a:t>
            </a:r>
          </a:p>
          <a:p>
            <a:pPr marL="375136">
              <a:spcBef>
                <a:spcPts val="200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Creating Data Source filters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Context filters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Quick Filters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3" dirty="0">
                <a:latin typeface="Arial"/>
                <a:cs typeface="Arial"/>
              </a:rPr>
              <a:t>Calculation Filters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14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Filters can be shared across worksheets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6829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bject 50"/>
          <p:cNvSpPr/>
          <p:nvPr/>
        </p:nvSpPr>
        <p:spPr>
          <a:xfrm>
            <a:off x="7054029" y="3046350"/>
            <a:ext cx="2148178" cy="13203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51" name="object 51"/>
          <p:cNvSpPr/>
          <p:nvPr/>
        </p:nvSpPr>
        <p:spPr>
          <a:xfrm>
            <a:off x="6553967" y="3684517"/>
            <a:ext cx="2412763" cy="14609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8" name="object 8"/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819546" y="785091"/>
            <a:ext cx="5181454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BUSINESS ANALYTICS ARCHITECTS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600200" y="1900607"/>
            <a:ext cx="6172200" cy="3142170"/>
          </a:xfrm>
          <a:prstGeom prst="rect">
            <a:avLst/>
          </a:prstGeom>
        </p:spPr>
        <p:txBody>
          <a:bodyPr wrap="square" lIns="0" tIns="3360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000" dirty="0"/>
          </a:p>
          <a:p>
            <a:pPr marL="20667">
              <a:lnSpc>
                <a:spcPct val="96761"/>
              </a:lnSpc>
            </a:pPr>
            <a:r>
              <a:rPr sz="2000" spc="3" dirty="0">
                <a:solidFill>
                  <a:srgbClr val="6690C8"/>
                </a:solidFill>
                <a:latin typeface="Trebuchet MS"/>
                <a:cs typeface="Trebuchet MS"/>
              </a:rPr>
              <a:t>• </a:t>
            </a:r>
            <a:r>
              <a:rPr sz="2000" spc="3" dirty="0">
                <a:latin typeface="Trebuchet MS"/>
                <a:cs typeface="Trebuchet MS"/>
              </a:rPr>
              <a:t>Dashboards, Reporting, &amp; Visualizations</a:t>
            </a:r>
            <a:endParaRPr sz="2000" dirty="0">
              <a:latin typeface="Trebuchet MS"/>
              <a:cs typeface="Trebuchet MS"/>
            </a:endParaRPr>
          </a:p>
          <a:p>
            <a:pPr marL="20667">
              <a:lnSpc>
                <a:spcPct val="96761"/>
              </a:lnSpc>
              <a:spcBef>
                <a:spcPts val="670"/>
              </a:spcBef>
            </a:pPr>
            <a:r>
              <a:rPr sz="2000" spc="3" dirty="0">
                <a:solidFill>
                  <a:srgbClr val="6690C8"/>
                </a:solidFill>
                <a:latin typeface="Trebuchet MS"/>
                <a:cs typeface="Trebuchet MS"/>
              </a:rPr>
              <a:t>• </a:t>
            </a:r>
            <a:r>
              <a:rPr sz="2000" spc="3" dirty="0">
                <a:latin typeface="Trebuchet MS"/>
                <a:cs typeface="Trebuchet MS"/>
              </a:rPr>
              <a:t>Data Preparation &amp; Modern Data Warehousing</a:t>
            </a:r>
            <a:endParaRPr sz="2000" dirty="0">
              <a:latin typeface="Trebuchet MS"/>
              <a:cs typeface="Trebuchet MS"/>
            </a:endParaRPr>
          </a:p>
          <a:p>
            <a:pPr marL="20667">
              <a:lnSpc>
                <a:spcPct val="96761"/>
              </a:lnSpc>
              <a:spcBef>
                <a:spcPts val="670"/>
              </a:spcBef>
            </a:pPr>
            <a:r>
              <a:rPr sz="2000" spc="3" dirty="0">
                <a:solidFill>
                  <a:srgbClr val="6690C8"/>
                </a:solidFill>
                <a:latin typeface="Trebuchet MS"/>
                <a:cs typeface="Trebuchet MS"/>
              </a:rPr>
              <a:t>• </a:t>
            </a:r>
            <a:r>
              <a:rPr sz="2000" spc="3" dirty="0">
                <a:latin typeface="Trebuchet MS"/>
                <a:cs typeface="Trebuchet MS"/>
              </a:rPr>
              <a:t>Self-Service Business Analytics</a:t>
            </a:r>
            <a:endParaRPr sz="2000" dirty="0">
              <a:latin typeface="Trebuchet MS"/>
              <a:cs typeface="Trebuchet MS"/>
            </a:endParaRPr>
          </a:p>
          <a:p>
            <a:pPr marL="20667">
              <a:lnSpc>
                <a:spcPct val="96761"/>
              </a:lnSpc>
              <a:spcBef>
                <a:spcPts val="670"/>
              </a:spcBef>
            </a:pPr>
            <a:r>
              <a:rPr sz="2000" spc="3" dirty="0">
                <a:solidFill>
                  <a:srgbClr val="6690C8"/>
                </a:solidFill>
                <a:latin typeface="Trebuchet MS"/>
                <a:cs typeface="Trebuchet MS"/>
              </a:rPr>
              <a:t>• </a:t>
            </a:r>
            <a:r>
              <a:rPr sz="2000" spc="3" dirty="0">
                <a:latin typeface="Trebuchet MS"/>
                <a:cs typeface="Trebuchet MS"/>
              </a:rPr>
              <a:t>Big Data &amp; Advanced Analytics</a:t>
            </a:r>
            <a:endParaRPr sz="2000" dirty="0">
              <a:latin typeface="Trebuchet MS"/>
              <a:cs typeface="Trebuchet MS"/>
            </a:endParaRPr>
          </a:p>
          <a:p>
            <a:pPr marL="20667">
              <a:lnSpc>
                <a:spcPct val="96761"/>
              </a:lnSpc>
              <a:spcBef>
                <a:spcPts val="673"/>
              </a:spcBef>
            </a:pPr>
            <a:r>
              <a:rPr sz="2000" spc="3" dirty="0">
                <a:solidFill>
                  <a:srgbClr val="6690C8"/>
                </a:solidFill>
                <a:latin typeface="Trebuchet MS"/>
                <a:cs typeface="Trebuchet MS"/>
              </a:rPr>
              <a:t>• </a:t>
            </a:r>
            <a:r>
              <a:rPr sz="2000" spc="3" dirty="0">
                <a:latin typeface="Trebuchet MS"/>
                <a:cs typeface="Trebuchet MS"/>
              </a:rPr>
              <a:t>Planning &amp; Forecasting Systems</a:t>
            </a:r>
            <a:endParaRPr sz="2000" dirty="0">
              <a:latin typeface="Trebuchet MS"/>
              <a:cs typeface="Trebuchet MS"/>
            </a:endParaRPr>
          </a:p>
          <a:p>
            <a:pPr marR="80694" algn="r">
              <a:lnSpc>
                <a:spcPct val="96761"/>
              </a:lnSpc>
              <a:spcBef>
                <a:spcPts val="9975"/>
              </a:spcBef>
            </a:pPr>
            <a:r>
              <a:rPr sz="394" b="1" spc="2" dirty="0">
                <a:solidFill>
                  <a:srgbClr val="6690C8"/>
                </a:solidFill>
                <a:latin typeface="Trebuchet MS"/>
                <a:cs typeface="Trebuchet MS"/>
              </a:rPr>
              <a:t>7</a:t>
            </a: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7">
            <a:extLst>
              <a:ext uri="{FF2B5EF4-FFF2-40B4-BE49-F238E27FC236}">
                <a16:creationId xmlns:a16="http://schemas.microsoft.com/office/drawing/2014/main" id="{D6DA1CAF-8A39-48E1-BE05-45807E3C5CF1}"/>
              </a:ext>
            </a:extLst>
          </p:cNvPr>
          <p:cNvSpPr txBox="1"/>
          <p:nvPr/>
        </p:nvSpPr>
        <p:spPr>
          <a:xfrm>
            <a:off x="2438400" y="685800"/>
            <a:ext cx="4876800" cy="609600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FILTERING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CD9E1F5F-A43C-4C26-9BC7-AEAE898EFBED}"/>
              </a:ext>
            </a:extLst>
          </p:cNvPr>
          <p:cNvSpPr txBox="1"/>
          <p:nvPr/>
        </p:nvSpPr>
        <p:spPr>
          <a:xfrm>
            <a:off x="1219200" y="1752599"/>
            <a:ext cx="8077200" cy="4423765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endParaRPr sz="2000" dirty="0"/>
          </a:p>
          <a:p>
            <a:pPr marL="100450">
              <a:spcBef>
                <a:spcPts val="876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4" dirty="0">
                <a:latin typeface="Arial"/>
                <a:cs typeface="Arial"/>
              </a:rPr>
              <a:t>Filtering data</a:t>
            </a:r>
            <a:endParaRPr sz="2000" dirty="0">
              <a:latin typeface="Arial"/>
              <a:cs typeface="Arial"/>
            </a:endParaRPr>
          </a:p>
          <a:p>
            <a:pPr marL="327133" marR="364994" indent="-102673">
              <a:spcBef>
                <a:spcPts val="349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</a:t>
            </a:r>
            <a:r>
              <a:rPr sz="2000" spc="79" dirty="0">
                <a:solidFill>
                  <a:srgbClr val="6690C8"/>
                </a:solidFill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Si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p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e </a:t>
            </a:r>
            <a:r>
              <a:rPr sz="2000" spc="17" dirty="0">
                <a:latin typeface="Arial"/>
                <a:cs typeface="Arial"/>
              </a:rPr>
              <a:t>f</a:t>
            </a:r>
            <a:r>
              <a:rPr sz="2000" spc="-3" dirty="0">
                <a:latin typeface="Arial"/>
                <a:cs typeface="Arial"/>
              </a:rPr>
              <a:t>il</a:t>
            </a:r>
            <a:r>
              <a:rPr sz="2000" spc="3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eri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g</a:t>
            </a:r>
            <a:r>
              <a:rPr sz="2000" spc="-17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can</a:t>
            </a:r>
            <a:r>
              <a:rPr sz="2000" spc="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ne</a:t>
            </a:r>
            <a:r>
              <a:rPr sz="2000" spc="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by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ecti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g</a:t>
            </a:r>
            <a:r>
              <a:rPr sz="2000" spc="3" dirty="0">
                <a:latin typeface="Arial"/>
                <a:cs typeface="Arial"/>
              </a:rPr>
              <a:t> t</a:t>
            </a:r>
            <a:r>
              <a:rPr sz="2000" dirty="0">
                <a:latin typeface="Arial"/>
                <a:cs typeface="Arial"/>
              </a:rPr>
              <a:t>he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h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d</a:t>
            </a:r>
            <a:r>
              <a:rPr sz="2000" dirty="0">
                <a:latin typeface="Arial"/>
                <a:cs typeface="Arial"/>
              </a:rPr>
              <a:t>ers or 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ar</a:t>
            </a:r>
            <a:r>
              <a:rPr sz="2000" spc="13" dirty="0">
                <a:latin typeface="Arial"/>
                <a:cs typeface="Arial"/>
              </a:rPr>
              <a:t>k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13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 </a:t>
            </a:r>
            <a:r>
              <a:rPr sz="2000" spc="-8" dirty="0">
                <a:latin typeface="Arial"/>
                <a:cs typeface="Arial"/>
              </a:rPr>
              <a:t>v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ew</a:t>
            </a:r>
            <a:r>
              <a:rPr sz="2000" spc="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ch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os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ng</a:t>
            </a:r>
            <a:r>
              <a:rPr sz="2000" spc="3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K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p </a:t>
            </a:r>
            <a:r>
              <a:rPr sz="2000" spc="8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or 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spc="-8" dirty="0">
                <a:latin typeface="Arial"/>
                <a:cs typeface="Arial"/>
              </a:rPr>
              <a:t>x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u</a:t>
            </a:r>
            <a:r>
              <a:rPr sz="2000" spc="-3" dirty="0">
                <a:latin typeface="Arial"/>
                <a:cs typeface="Arial"/>
              </a:rPr>
              <a:t>d</a:t>
            </a:r>
            <a:r>
              <a:rPr sz="2000" dirty="0">
                <a:latin typeface="Arial"/>
                <a:cs typeface="Arial"/>
              </a:rPr>
              <a:t>e</a:t>
            </a:r>
          </a:p>
          <a:p>
            <a:pPr marL="327133" marR="310159" indent="-102673">
              <a:spcBef>
                <a:spcPts val="281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The dimension members are removed from the view and the filtered fields are added to the Filters shelf</a:t>
            </a:r>
          </a:p>
          <a:p>
            <a:pPr marL="327133" marR="302552" indent="-102673">
              <a:spcBef>
                <a:spcPts val="293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When selecting headers that are part of a hierarchy all of the next level members are selected automatically</a:t>
            </a:r>
          </a:p>
          <a:p>
            <a:pPr marL="327133" marR="235818" indent="-102673">
              <a:spcBef>
                <a:spcPts val="281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</a:t>
            </a:r>
            <a:r>
              <a:rPr sz="2000" spc="79" dirty="0">
                <a:solidFill>
                  <a:srgbClr val="6690C8"/>
                </a:solidFill>
                <a:latin typeface="Arial"/>
                <a:cs typeface="Arial"/>
              </a:rPr>
              <a:t> </a:t>
            </a:r>
            <a:r>
              <a:rPr sz="2000" spc="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3" dirty="0">
                <a:latin typeface="Arial"/>
                <a:cs typeface="Arial"/>
              </a:rPr>
              <a:t>di</a:t>
            </a:r>
            <a:r>
              <a:rPr sz="2000" spc="-8" dirty="0">
                <a:latin typeface="Arial"/>
                <a:cs typeface="Arial"/>
              </a:rPr>
              <a:t>v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al</a:t>
            </a:r>
            <a:r>
              <a:rPr sz="2000" spc="8" dirty="0">
                <a:latin typeface="Arial"/>
                <a:cs typeface="Arial"/>
              </a:rPr>
              <a:t> 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ar</a:t>
            </a:r>
            <a:r>
              <a:rPr sz="2000" spc="13" dirty="0">
                <a:latin typeface="Arial"/>
                <a:cs typeface="Arial"/>
              </a:rPr>
              <a:t>k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1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can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</a:t>
            </a:r>
            <a:r>
              <a:rPr sz="2000" spc="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se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ected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on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 </a:t>
            </a:r>
            <a:r>
              <a:rPr sz="2000" spc="-8" dirty="0">
                <a:latin typeface="Arial"/>
                <a:cs typeface="Arial"/>
              </a:rPr>
              <a:t>v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ew</a:t>
            </a:r>
            <a:r>
              <a:rPr sz="2000" spc="8" dirty="0">
                <a:latin typeface="Arial"/>
                <a:cs typeface="Arial"/>
              </a:rPr>
              <a:t> 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8" dirty="0">
                <a:latin typeface="Arial"/>
                <a:cs typeface="Arial"/>
              </a:rPr>
              <a:t>k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ng</a:t>
            </a:r>
            <a:r>
              <a:rPr sz="2000" spc="-17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sy </a:t>
            </a:r>
            <a:r>
              <a:rPr sz="2000" spc="3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o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spc="13" dirty="0">
                <a:latin typeface="Arial"/>
                <a:cs typeface="Arial"/>
              </a:rPr>
              <a:t>f</a:t>
            </a:r>
            <a:r>
              <a:rPr sz="2000" dirty="0">
                <a:latin typeface="Arial"/>
                <a:cs typeface="Arial"/>
              </a:rPr>
              <a:t>oc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1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spc="-8" dirty="0">
                <a:latin typeface="Arial"/>
                <a:cs typeface="Arial"/>
              </a:rPr>
              <a:t>y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17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or </a:t>
            </a:r>
            <a:r>
              <a:rPr sz="2000" spc="3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emo</a:t>
            </a:r>
            <a:r>
              <a:rPr sz="2000" spc="-8" dirty="0">
                <a:latin typeface="Arial"/>
                <a:cs typeface="Arial"/>
              </a:rPr>
              <a:t>v</a:t>
            </a:r>
            <a:r>
              <a:rPr sz="2000" dirty="0">
                <a:latin typeface="Arial"/>
                <a:cs typeface="Arial"/>
              </a:rPr>
              <a:t>e ou</a:t>
            </a:r>
            <a:r>
              <a:rPr sz="2000" spc="3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li</a:t>
            </a:r>
            <a:r>
              <a:rPr sz="2000" dirty="0">
                <a:latin typeface="Arial"/>
                <a:cs typeface="Arial"/>
              </a:rPr>
              <a:t>ers</a:t>
            </a:r>
          </a:p>
          <a:p>
            <a:pPr marR="81057" algn="r">
              <a:lnSpc>
                <a:spcPct val="96761"/>
              </a:lnSpc>
              <a:spcBef>
                <a:spcPts val="720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191356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882034" y="-1695991"/>
            <a:ext cx="553047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2" dirty="0">
                <a:latin typeface="Calibri"/>
                <a:cs typeface="Calibri"/>
              </a:rPr>
              <a:t>2/2/2017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258303" y="7965218"/>
            <a:ext cx="178200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3" dirty="0">
                <a:latin typeface="Calibri"/>
                <a:cs typeface="Calibri"/>
              </a:rPr>
              <a:t>23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14600" y="609600"/>
            <a:ext cx="4876800" cy="838200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FILTERING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1922573"/>
            <a:ext cx="7620000" cy="4478224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79338" marR="2740245" algn="ctr">
              <a:spcBef>
                <a:spcPts val="876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4" dirty="0">
                <a:latin typeface="Arial"/>
                <a:cs typeface="Arial"/>
              </a:rPr>
              <a:t>Filtering data</a:t>
            </a:r>
            <a:endParaRPr sz="2000" dirty="0">
              <a:latin typeface="Arial"/>
              <a:cs typeface="Arial"/>
            </a:endParaRPr>
          </a:p>
          <a:p>
            <a:pPr marL="327133" marR="236064" indent="-102673">
              <a:spcBef>
                <a:spcPts val="349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When dragging filters directly on to the shelf, filters can be created for:</a:t>
            </a:r>
          </a:p>
          <a:p>
            <a:pPr marL="375136">
              <a:spcBef>
                <a:spcPts val="144"/>
              </a:spcBef>
            </a:pPr>
            <a:r>
              <a:rPr sz="2000" spc="1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10" dirty="0">
                <a:latin typeface="Arial"/>
                <a:cs typeface="Arial"/>
              </a:rPr>
              <a:t>Dimensions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11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11" dirty="0">
                <a:latin typeface="Arial"/>
                <a:cs typeface="Arial"/>
              </a:rPr>
              <a:t>Measures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17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17" dirty="0">
                <a:latin typeface="Arial"/>
                <a:cs typeface="Arial"/>
              </a:rPr>
              <a:t>Dates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14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Depending on the data type, the dialog box will be different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9414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15">
            <a:extLst>
              <a:ext uri="{FF2B5EF4-FFF2-40B4-BE49-F238E27FC236}">
                <a16:creationId xmlns:a16="http://schemas.microsoft.com/office/drawing/2014/main" id="{EA4D93DE-B2F0-4CF7-9B6D-749C5108602C}"/>
              </a:ext>
            </a:extLst>
          </p:cNvPr>
          <p:cNvSpPr txBox="1"/>
          <p:nvPr/>
        </p:nvSpPr>
        <p:spPr>
          <a:xfrm>
            <a:off x="3486417" y="-1016794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6" name="object 25">
            <a:extLst>
              <a:ext uri="{FF2B5EF4-FFF2-40B4-BE49-F238E27FC236}">
                <a16:creationId xmlns:a16="http://schemas.microsoft.com/office/drawing/2014/main" id="{87ED2C0D-84E0-4123-ABBE-6702CB3B5A94}"/>
              </a:ext>
            </a:extLst>
          </p:cNvPr>
          <p:cNvSpPr/>
          <p:nvPr/>
        </p:nvSpPr>
        <p:spPr>
          <a:xfrm>
            <a:off x="990600" y="1676400"/>
            <a:ext cx="8534400" cy="43942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09914615-2372-49E4-A8A2-3D529FB32267}"/>
              </a:ext>
            </a:extLst>
          </p:cNvPr>
          <p:cNvSpPr txBox="1"/>
          <p:nvPr/>
        </p:nvSpPr>
        <p:spPr>
          <a:xfrm>
            <a:off x="2286000" y="515978"/>
            <a:ext cx="5410200" cy="708191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 marL="266640"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FILTERING VISUALIZATIONS</a:t>
            </a:r>
            <a:endParaRPr sz="2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146382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7003640" y="1828800"/>
            <a:ext cx="2597538" cy="41710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14" name="object 14"/>
          <p:cNvSpPr txBox="1"/>
          <p:nvPr/>
        </p:nvSpPr>
        <p:spPr>
          <a:xfrm>
            <a:off x="7882034" y="-1695991"/>
            <a:ext cx="553047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2" dirty="0">
                <a:latin typeface="Calibri"/>
                <a:cs typeface="Calibri"/>
              </a:rPr>
              <a:t>2/2/2017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258303" y="7965218"/>
            <a:ext cx="178200" cy="155575"/>
          </a:xfrm>
          <a:prstGeom prst="rect">
            <a:avLst/>
          </a:prstGeom>
        </p:spPr>
        <p:txBody>
          <a:bodyPr wrap="square" lIns="0" tIns="7223" rIns="0" bIns="0" rtlCol="0">
            <a:noAutofit/>
          </a:bodyPr>
          <a:lstStyle/>
          <a:p>
            <a:pPr marL="11113">
              <a:lnSpc>
                <a:spcPts val="1137"/>
              </a:lnSpc>
            </a:pPr>
            <a:r>
              <a:rPr sz="1050" spc="3" dirty="0">
                <a:latin typeface="Calibri"/>
                <a:cs typeface="Calibri"/>
              </a:rPr>
              <a:t>25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9" name="object 9"/>
          <p:cNvSpPr txBox="1"/>
          <p:nvPr/>
        </p:nvSpPr>
        <p:spPr>
          <a:xfrm>
            <a:off x="3486418" y="389219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7" name="object 7"/>
          <p:cNvSpPr txBox="1"/>
          <p:nvPr/>
        </p:nvSpPr>
        <p:spPr>
          <a:xfrm>
            <a:off x="7286627" y="389219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3" name="object 3"/>
          <p:cNvSpPr txBox="1"/>
          <p:nvPr/>
        </p:nvSpPr>
        <p:spPr>
          <a:xfrm>
            <a:off x="2514600" y="663490"/>
            <a:ext cx="4572000" cy="631910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FILTERING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1600" y="2010605"/>
            <a:ext cx="8229578" cy="4466358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endParaRPr sz="2000" dirty="0"/>
          </a:p>
          <a:p>
            <a:pPr marL="100450">
              <a:spcBef>
                <a:spcPts val="876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3" dirty="0">
                <a:latin typeface="Arial"/>
                <a:cs typeface="Arial"/>
              </a:rPr>
              <a:t>Filtering dimensions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The Top tab allows you to focus your analysis</a:t>
            </a:r>
            <a:endParaRPr lang="en-US"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lang="en-US" sz="2000" dirty="0">
                <a:latin typeface="Arial"/>
                <a:cs typeface="Arial"/>
              </a:rPr>
              <a:t>   </a:t>
            </a:r>
            <a:r>
              <a:rPr sz="2000" dirty="0">
                <a:latin typeface="Arial"/>
                <a:cs typeface="Arial"/>
              </a:rPr>
              <a:t> by Top or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Bottom</a:t>
            </a:r>
            <a:endParaRPr lang="en-US"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162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You can use an explicit field or create a </a:t>
            </a:r>
            <a:endParaRPr lang="en-US" sz="2000" spc="2" dirty="0">
              <a:latin typeface="Arial"/>
              <a:cs typeface="Arial"/>
            </a:endParaRPr>
          </a:p>
          <a:p>
            <a:pPr marL="224459">
              <a:spcBef>
                <a:spcPts val="162"/>
              </a:spcBef>
            </a:pPr>
            <a:r>
              <a:rPr lang="en-US" sz="2000" spc="2" dirty="0">
                <a:latin typeface="Arial"/>
                <a:cs typeface="Arial"/>
              </a:rPr>
              <a:t>   </a:t>
            </a:r>
            <a:r>
              <a:rPr sz="2000" spc="2" dirty="0">
                <a:latin typeface="Arial"/>
                <a:cs typeface="Arial"/>
              </a:rPr>
              <a:t>custom formula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13036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8">
            <a:extLst>
              <a:ext uri="{FF2B5EF4-FFF2-40B4-BE49-F238E27FC236}">
                <a16:creationId xmlns:a16="http://schemas.microsoft.com/office/drawing/2014/main" id="{D33FA726-0407-437F-A86E-5C280FC45E10}"/>
              </a:ext>
            </a:extLst>
          </p:cNvPr>
          <p:cNvSpPr txBox="1"/>
          <p:nvPr/>
        </p:nvSpPr>
        <p:spPr>
          <a:xfrm>
            <a:off x="3486418" y="-128015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1AB8A31E-BD74-4853-9496-F0AFBC7B4C85}"/>
              </a:ext>
            </a:extLst>
          </p:cNvPr>
          <p:cNvSpPr txBox="1"/>
          <p:nvPr/>
        </p:nvSpPr>
        <p:spPr>
          <a:xfrm>
            <a:off x="2209800" y="711116"/>
            <a:ext cx="5486400" cy="584284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WORKING WITH VISUALIZATIONS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E686B23F-A5EA-46FE-ABD2-DE862542874B}"/>
              </a:ext>
            </a:extLst>
          </p:cNvPr>
          <p:cNvSpPr txBox="1"/>
          <p:nvPr/>
        </p:nvSpPr>
        <p:spPr>
          <a:xfrm>
            <a:off x="1371600" y="1922184"/>
            <a:ext cx="7924800" cy="4478615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3" dirty="0">
                <a:latin typeface="Arial"/>
                <a:cs typeface="Arial"/>
              </a:rPr>
              <a:t>Calculated Fields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When your data source doesn’t contain all the fields you</a:t>
            </a:r>
          </a:p>
          <a:p>
            <a:pPr marL="327133">
              <a:spcBef>
                <a:spcPts val="52"/>
              </a:spcBef>
            </a:pPr>
            <a:r>
              <a:rPr sz="2000" dirty="0">
                <a:latin typeface="Arial"/>
                <a:cs typeface="Arial"/>
              </a:rPr>
              <a:t>need, add new ones as calculated fields</a:t>
            </a:r>
          </a:p>
          <a:p>
            <a:pPr marL="224459">
              <a:spcBef>
                <a:spcPts val="162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This saves them as part of the data source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Create calculated fields by using the calculation editor or</a:t>
            </a:r>
          </a:p>
          <a:p>
            <a:pPr marL="327133">
              <a:spcBef>
                <a:spcPts val="52"/>
              </a:spcBef>
            </a:pPr>
            <a:r>
              <a:rPr sz="2000" spc="-2" dirty="0">
                <a:latin typeface="Arial"/>
                <a:cs typeface="Arial"/>
              </a:rPr>
              <a:t>by double clicking a field on a shelf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162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Calculated fields can be created from other calculations</a:t>
            </a:r>
          </a:p>
          <a:p>
            <a:pPr marL="224459">
              <a:spcBef>
                <a:spcPts val="227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Calculations are based on formulas and fields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800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90524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3764742" y="4118982"/>
            <a:ext cx="3521884" cy="2557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9" name="object 9"/>
          <p:cNvSpPr txBox="1"/>
          <p:nvPr/>
        </p:nvSpPr>
        <p:spPr>
          <a:xfrm>
            <a:off x="3486418" y="389219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7" name="object 7"/>
          <p:cNvSpPr txBox="1"/>
          <p:nvPr/>
        </p:nvSpPr>
        <p:spPr>
          <a:xfrm>
            <a:off x="7286627" y="389219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590800" y="528485"/>
            <a:ext cx="5029200" cy="1035416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WORKING WITH VISUALIZATIONS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95400" y="1819116"/>
            <a:ext cx="8229600" cy="4581684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endParaRPr sz="2000" dirty="0"/>
          </a:p>
          <a:p>
            <a:pPr marL="100450">
              <a:spcBef>
                <a:spcPts val="876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Formulas make up calculated fields</a:t>
            </a:r>
            <a:endParaRPr sz="2000" dirty="0">
              <a:latin typeface="Arial"/>
              <a:cs typeface="Arial"/>
            </a:endParaRPr>
          </a:p>
          <a:p>
            <a:pPr marL="327133" marR="599793" indent="-102673">
              <a:spcBef>
                <a:spcPts val="349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</a:t>
            </a:r>
            <a:r>
              <a:rPr sz="2000" spc="79" dirty="0">
                <a:solidFill>
                  <a:srgbClr val="6690C8"/>
                </a:solidFill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spc="3" dirty="0">
                <a:latin typeface="Arial"/>
                <a:cs typeface="Arial"/>
              </a:rPr>
              <a:t>rm</a:t>
            </a:r>
            <a:r>
              <a:rPr sz="2000" dirty="0">
                <a:latin typeface="Arial"/>
                <a:cs typeface="Arial"/>
              </a:rPr>
              <a:t>u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as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can</a:t>
            </a:r>
            <a:r>
              <a:rPr sz="2000" spc="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spc="3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ncti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ns, F</a:t>
            </a:r>
            <a:r>
              <a:rPr sz="2000" spc="-8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l</a:t>
            </a:r>
            <a:r>
              <a:rPr sz="2000" dirty="0">
                <a:latin typeface="Arial"/>
                <a:cs typeface="Arial"/>
              </a:rPr>
              <a:t>ds,</a:t>
            </a:r>
            <a:r>
              <a:rPr sz="2000" spc="8" dirty="0">
                <a:latin typeface="Arial"/>
                <a:cs typeface="Arial"/>
              </a:rPr>
              <a:t> </a:t>
            </a:r>
            <a:r>
              <a:rPr sz="2000" spc="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p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spc="3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ato</a:t>
            </a:r>
            <a:r>
              <a:rPr sz="2000" spc="3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s, </a:t>
            </a:r>
            <a:r>
              <a:rPr sz="2000" spc="-3" dirty="0">
                <a:latin typeface="Arial"/>
                <a:cs typeface="Arial"/>
              </a:rPr>
              <a:t>P</a:t>
            </a:r>
            <a:r>
              <a:rPr sz="2000" dirty="0">
                <a:latin typeface="Arial"/>
                <a:cs typeface="Arial"/>
              </a:rPr>
              <a:t>ara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ete</a:t>
            </a:r>
            <a:r>
              <a:rPr sz="2000" spc="3" dirty="0">
                <a:latin typeface="Arial"/>
                <a:cs typeface="Arial"/>
              </a:rPr>
              <a:t>r</a:t>
            </a:r>
            <a:r>
              <a:rPr sz="2000" dirty="0">
                <a:latin typeface="Arial"/>
                <a:cs typeface="Arial"/>
              </a:rPr>
              <a:t>s,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or </a:t>
            </a:r>
            <a:r>
              <a:rPr sz="2000" spc="-3" dirty="0">
                <a:latin typeface="Arial"/>
                <a:cs typeface="Arial"/>
              </a:rPr>
              <a:t>C</a:t>
            </a:r>
            <a:r>
              <a:rPr sz="2000" dirty="0">
                <a:latin typeface="Arial"/>
                <a:cs typeface="Arial"/>
              </a:rPr>
              <a:t>om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spc="3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s</a:t>
            </a:r>
          </a:p>
          <a:p>
            <a:pPr marL="327133" marR="241461" indent="-102673">
              <a:spcBef>
                <a:spcPts val="281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Calculation editor provides color coding based on the field added</a:t>
            </a:r>
          </a:p>
          <a:p>
            <a:pPr marL="375136">
              <a:spcBef>
                <a:spcPts val="144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3" dirty="0">
                <a:latin typeface="Arial"/>
                <a:cs typeface="Arial"/>
              </a:rPr>
              <a:t>Functions: </a:t>
            </a:r>
            <a:r>
              <a:rPr sz="2000" spc="3" dirty="0">
                <a:solidFill>
                  <a:srgbClr val="617ECD"/>
                </a:solidFill>
                <a:latin typeface="Arial"/>
                <a:cs typeface="Arial"/>
              </a:rPr>
              <a:t>Light Blue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7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7" dirty="0">
                <a:latin typeface="Arial"/>
                <a:cs typeface="Arial"/>
              </a:rPr>
              <a:t>Fields: </a:t>
            </a:r>
            <a:r>
              <a:rPr sz="2000" spc="7" dirty="0">
                <a:solidFill>
                  <a:srgbClr val="FF6600"/>
                </a:solidFill>
                <a:latin typeface="Arial"/>
                <a:cs typeface="Arial"/>
              </a:rPr>
              <a:t>Orange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3" dirty="0">
                <a:latin typeface="Arial"/>
                <a:cs typeface="Arial"/>
              </a:rPr>
              <a:t>Operators: Black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3" dirty="0">
                <a:latin typeface="Arial"/>
                <a:cs typeface="Arial"/>
              </a:rPr>
              <a:t>Parameters: </a:t>
            </a:r>
            <a:r>
              <a:rPr sz="2000" spc="3" dirty="0">
                <a:solidFill>
                  <a:srgbClr val="660066"/>
                </a:solidFill>
                <a:latin typeface="Arial"/>
                <a:cs typeface="Arial"/>
              </a:rPr>
              <a:t>Purple</a:t>
            </a:r>
            <a:endParaRPr sz="2000" dirty="0">
              <a:latin typeface="Arial"/>
              <a:cs typeface="Arial"/>
            </a:endParaRPr>
          </a:p>
          <a:p>
            <a:pPr marL="375136">
              <a:spcBef>
                <a:spcPts val="200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4" dirty="0">
                <a:latin typeface="Arial"/>
                <a:cs typeface="Arial"/>
              </a:rPr>
              <a:t>Comments: </a:t>
            </a:r>
            <a:r>
              <a:rPr sz="2000" spc="4" dirty="0">
                <a:solidFill>
                  <a:srgbClr val="008000"/>
                </a:solidFill>
                <a:latin typeface="Arial"/>
                <a:cs typeface="Arial"/>
              </a:rPr>
              <a:t>Green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5954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11">
            <a:extLst>
              <a:ext uri="{FF2B5EF4-FFF2-40B4-BE49-F238E27FC236}">
                <a16:creationId xmlns:a16="http://schemas.microsoft.com/office/drawing/2014/main" id="{FED551DF-4B4B-4970-AC18-06AF2C7FF195}"/>
              </a:ext>
            </a:extLst>
          </p:cNvPr>
          <p:cNvSpPr txBox="1"/>
          <p:nvPr/>
        </p:nvSpPr>
        <p:spPr>
          <a:xfrm>
            <a:off x="3486417" y="-1150142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BD020E55-B5E4-4F22-9288-BD7498341D77}"/>
              </a:ext>
            </a:extLst>
          </p:cNvPr>
          <p:cNvSpPr txBox="1"/>
          <p:nvPr/>
        </p:nvSpPr>
        <p:spPr>
          <a:xfrm>
            <a:off x="2590800" y="542463"/>
            <a:ext cx="5105400" cy="676737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0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000" b="1" spc="-2" dirty="0">
                <a:latin typeface="Trebuchet MS"/>
                <a:cs typeface="Trebuchet MS"/>
              </a:rPr>
              <a:t>WORKING WITH VISUALIZATIONS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B9D13ECB-8D68-465E-A5AF-F99B7721D13A}"/>
              </a:ext>
            </a:extLst>
          </p:cNvPr>
          <p:cNvSpPr/>
          <p:nvPr/>
        </p:nvSpPr>
        <p:spPr>
          <a:xfrm>
            <a:off x="3486151" y="-1150143"/>
            <a:ext cx="4000500" cy="72008"/>
          </a:xfrm>
          <a:custGeom>
            <a:avLst/>
            <a:gdLst/>
            <a:ahLst/>
            <a:cxnLst/>
            <a:rect l="l" t="t" r="r" b="b"/>
            <a:pathLst>
              <a:path w="4572000" h="82295">
                <a:moveTo>
                  <a:pt x="4572000" y="82295"/>
                </a:moveTo>
                <a:lnTo>
                  <a:pt x="4572000" y="0"/>
                </a:lnTo>
                <a:lnTo>
                  <a:pt x="0" y="0"/>
                </a:lnTo>
                <a:lnTo>
                  <a:pt x="0" y="82295"/>
                </a:lnTo>
                <a:lnTo>
                  <a:pt x="4572000" y="82295"/>
                </a:lnTo>
                <a:close/>
              </a:path>
            </a:pathLst>
          </a:custGeom>
          <a:solidFill>
            <a:srgbClr val="6690C8"/>
          </a:solid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3194DD3D-B9F3-4D4C-921C-36FC39B88C51}"/>
              </a:ext>
            </a:extLst>
          </p:cNvPr>
          <p:cNvSpPr txBox="1"/>
          <p:nvPr/>
        </p:nvSpPr>
        <p:spPr>
          <a:xfrm>
            <a:off x="1066800" y="1828800"/>
            <a:ext cx="8305800" cy="4572000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lnSpc>
                <a:spcPct val="95825"/>
              </a:lnSpc>
              <a:spcBef>
                <a:spcPts val="876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Calculations can be used for exception highlighting</a:t>
            </a:r>
            <a:endParaRPr sz="2000" dirty="0">
              <a:latin typeface="Arial"/>
              <a:cs typeface="Arial"/>
            </a:endParaRPr>
          </a:p>
          <a:p>
            <a:pPr marL="100450">
              <a:lnSpc>
                <a:spcPct val="95825"/>
              </a:lnSpc>
              <a:spcBef>
                <a:spcPts val="429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In Tableau, this is known as Spotlighting</a:t>
            </a:r>
            <a:endParaRPr sz="2000" dirty="0">
              <a:latin typeface="Arial"/>
              <a:cs typeface="Arial"/>
            </a:endParaRPr>
          </a:p>
          <a:p>
            <a:pPr marL="192456" marR="389405" indent="-92006">
              <a:lnSpc>
                <a:spcPts val="1137"/>
              </a:lnSpc>
              <a:spcBef>
                <a:spcPts val="562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Spotlighting is based on thresholds set for a selected measure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12262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22563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3486418" y="389219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11" name="object 11"/>
          <p:cNvSpPr txBox="1"/>
          <p:nvPr/>
        </p:nvSpPr>
        <p:spPr>
          <a:xfrm>
            <a:off x="7286627" y="389219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8" name="object 8"/>
          <p:cNvSpPr txBox="1"/>
          <p:nvPr/>
        </p:nvSpPr>
        <p:spPr>
          <a:xfrm>
            <a:off x="3764742" y="639836"/>
            <a:ext cx="3521884" cy="363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6" name="object 6"/>
          <p:cNvSpPr txBox="1"/>
          <p:nvPr/>
        </p:nvSpPr>
        <p:spPr>
          <a:xfrm>
            <a:off x="2209800" y="422605"/>
            <a:ext cx="4724400" cy="797974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 marL="266640"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ENHANCING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86418" y="-53702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7286627" y="-53702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2" name="object 2"/>
          <p:cNvSpPr txBox="1"/>
          <p:nvPr/>
        </p:nvSpPr>
        <p:spPr>
          <a:xfrm>
            <a:off x="1054046" y="1750501"/>
            <a:ext cx="8318553" cy="4650296"/>
          </a:xfrm>
          <a:prstGeom prst="rect">
            <a:avLst/>
          </a:prstGeom>
        </p:spPr>
        <p:txBody>
          <a:bodyPr wrap="square" lIns="0" tIns="3290" rIns="0" bIns="0" rtlCol="0">
            <a:noAutofit/>
          </a:bodyPr>
          <a:lstStyle/>
          <a:p>
            <a:pPr>
              <a:lnSpc>
                <a:spcPts val="525"/>
              </a:lnSpc>
            </a:pPr>
            <a:endParaRPr sz="525" dirty="0"/>
          </a:p>
          <a:p>
            <a:pPr marL="318643" marR="318101"/>
            <a:r>
              <a:rPr sz="1600" spc="-2" dirty="0">
                <a:latin typeface="Arial"/>
                <a:cs typeface="Arial"/>
              </a:rPr>
              <a:t>Purpose: We have been asked to create a report that highlights when </a:t>
            </a:r>
            <a:r>
              <a:rPr lang="en-US" sz="1600" spc="-2" dirty="0">
                <a:latin typeface="Arial"/>
                <a:cs typeface="Arial"/>
              </a:rPr>
              <a:t>Lab test</a:t>
            </a:r>
            <a:r>
              <a:rPr sz="1600" spc="-2" dirty="0">
                <a:latin typeface="Arial"/>
                <a:cs typeface="Arial"/>
              </a:rPr>
              <a:t>s </a:t>
            </a:r>
            <a:r>
              <a:rPr lang="en-US" sz="1600" spc="-2" dirty="0">
                <a:latin typeface="Arial"/>
                <a:cs typeface="Arial"/>
              </a:rPr>
              <a:t>are </a:t>
            </a:r>
            <a:r>
              <a:rPr sz="1600" spc="-2" dirty="0">
                <a:latin typeface="Arial"/>
                <a:cs typeface="Arial"/>
              </a:rPr>
              <a:t>not </a:t>
            </a:r>
            <a:r>
              <a:rPr lang="en-US" sz="1600" spc="-2" dirty="0">
                <a:latin typeface="Arial"/>
                <a:cs typeface="Arial"/>
              </a:rPr>
              <a:t>giving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lang="en-US" sz="1600" spc="-2" dirty="0">
                <a:latin typeface="Arial"/>
                <a:cs typeface="Arial"/>
              </a:rPr>
              <a:t>good results as </a:t>
            </a:r>
            <a:r>
              <a:rPr sz="1600" spc="-2" dirty="0">
                <a:latin typeface="Arial"/>
                <a:cs typeface="Arial"/>
              </a:rPr>
              <a:t>expected. Any </a:t>
            </a:r>
            <a:r>
              <a:rPr lang="en-US" sz="1600" spc="-2" dirty="0">
                <a:latin typeface="Arial"/>
                <a:cs typeface="Arial"/>
              </a:rPr>
              <a:t>test below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lang="en-US" sz="1600" spc="-2" dirty="0">
                <a:latin typeface="Arial"/>
                <a:cs typeface="Arial"/>
              </a:rPr>
              <a:t>0.5 </a:t>
            </a:r>
            <a:r>
              <a:rPr sz="1600" spc="-2" dirty="0">
                <a:latin typeface="Arial"/>
                <a:cs typeface="Arial"/>
              </a:rPr>
              <a:t>will be highlighted different from the other orders.</a:t>
            </a:r>
            <a:endParaRPr sz="1600" dirty="0">
              <a:latin typeface="Arial"/>
              <a:cs typeface="Arial"/>
            </a:endParaRPr>
          </a:p>
          <a:p>
            <a:pPr marL="357312">
              <a:spcBef>
                <a:spcPts val="976"/>
              </a:spcBef>
            </a:pPr>
            <a:r>
              <a:rPr sz="1600" spc="-3" dirty="0">
                <a:latin typeface="Arial"/>
                <a:cs typeface="Arial"/>
              </a:rPr>
              <a:t>1</a:t>
            </a:r>
            <a:r>
              <a:rPr sz="1600" dirty="0">
                <a:latin typeface="Arial"/>
                <a:cs typeface="Arial"/>
              </a:rPr>
              <a:t>.  </a:t>
            </a:r>
            <a:r>
              <a:rPr sz="1600" spc="154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Cr</a:t>
            </a:r>
            <a:r>
              <a:rPr sz="1600" spc="-3" dirty="0">
                <a:latin typeface="Arial"/>
                <a:cs typeface="Arial"/>
              </a:rPr>
              <a:t>ea</a:t>
            </a:r>
            <a:r>
              <a:rPr sz="1600" dirty="0">
                <a:latin typeface="Arial"/>
                <a:cs typeface="Arial"/>
              </a:rPr>
              <a:t>te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a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ne</a:t>
            </a:r>
            <a:r>
              <a:rPr sz="1600" dirty="0">
                <a:latin typeface="Arial"/>
                <a:cs typeface="Arial"/>
              </a:rPr>
              <a:t>w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spc="-3" dirty="0">
                <a:latin typeface="Arial"/>
                <a:cs typeface="Arial"/>
              </a:rPr>
              <a:t>or</a:t>
            </a:r>
            <a:r>
              <a:rPr sz="1600" spc="8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hee</a:t>
            </a:r>
            <a:r>
              <a:rPr sz="1600" dirty="0">
                <a:latin typeface="Arial"/>
                <a:cs typeface="Arial"/>
              </a:rPr>
              <a:t>t.</a:t>
            </a:r>
            <a:r>
              <a:rPr sz="1600" spc="-11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Ri</a:t>
            </a:r>
            <a:r>
              <a:rPr sz="1600" spc="-3" dirty="0">
                <a:latin typeface="Arial"/>
                <a:cs typeface="Arial"/>
              </a:rPr>
              <a:t>gh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click</a:t>
            </a:r>
            <a:r>
              <a:rPr sz="1600" spc="-3" dirty="0">
                <a:latin typeface="Arial"/>
                <a:cs typeface="Arial"/>
              </a:rPr>
              <a:t> th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spc="3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hee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4</a:t>
            </a:r>
            <a:r>
              <a:rPr sz="1600" spc="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b</a:t>
            </a:r>
            <a:r>
              <a:rPr sz="1600" spc="-3" dirty="0">
                <a:latin typeface="Arial"/>
                <a:cs typeface="Arial"/>
              </a:rPr>
              <a:t> an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rena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it</a:t>
            </a:r>
            <a:r>
              <a:rPr sz="1600" spc="2" dirty="0">
                <a:latin typeface="Arial"/>
                <a:cs typeface="Arial"/>
              </a:rPr>
              <a:t> </a:t>
            </a:r>
            <a:r>
              <a:rPr lang="en-US" sz="1600" b="1" spc="3" dirty="0">
                <a:latin typeface="Arial"/>
                <a:cs typeface="Arial"/>
              </a:rPr>
              <a:t>Test</a:t>
            </a:r>
            <a:r>
              <a:rPr sz="1600" b="1" spc="-11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spc="-3" dirty="0">
                <a:latin typeface="Arial"/>
                <a:cs typeface="Arial"/>
              </a:rPr>
              <a:t>pot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igh</a:t>
            </a:r>
            <a:r>
              <a:rPr sz="1600" b="1" dirty="0">
                <a:latin typeface="Arial"/>
                <a:cs typeface="Arial"/>
              </a:rPr>
              <a:t>t</a:t>
            </a:r>
            <a:r>
              <a:rPr sz="1600" dirty="0">
                <a:latin typeface="Arial"/>
                <a:cs typeface="Arial"/>
              </a:rPr>
              <a:t>.</a:t>
            </a:r>
          </a:p>
          <a:p>
            <a:pPr marL="506656" marR="200275" indent="-149342">
              <a:spcBef>
                <a:spcPts val="326"/>
              </a:spcBef>
            </a:pPr>
            <a:r>
              <a:rPr sz="1600" spc="-3" dirty="0">
                <a:latin typeface="Arial"/>
                <a:cs typeface="Arial"/>
              </a:rPr>
              <a:t>2</a:t>
            </a:r>
            <a:r>
              <a:rPr sz="1600" dirty="0">
                <a:latin typeface="Arial"/>
                <a:cs typeface="Arial"/>
              </a:rPr>
              <a:t>.  </a:t>
            </a:r>
            <a:r>
              <a:rPr sz="1600" spc="154" dirty="0">
                <a:latin typeface="Arial"/>
                <a:cs typeface="Arial"/>
              </a:rPr>
              <a:t> </a:t>
            </a:r>
            <a:r>
              <a:rPr sz="1600" spc="-56" dirty="0">
                <a:latin typeface="Arial"/>
                <a:cs typeface="Arial"/>
              </a:rPr>
              <a:t>T</a:t>
            </a:r>
            <a:r>
              <a:rPr sz="1600" dirty="0">
                <a:latin typeface="Arial"/>
                <a:cs typeface="Arial"/>
              </a:rPr>
              <a:t>o</a:t>
            </a:r>
            <a:r>
              <a:rPr sz="1600" spc="-21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ig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li</a:t>
            </a:r>
            <a:r>
              <a:rPr sz="1600" spc="-3" dirty="0">
                <a:latin typeface="Arial"/>
                <a:cs typeface="Arial"/>
              </a:rPr>
              <a:t>gh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ou</a:t>
            </a:r>
            <a:r>
              <a:rPr sz="1600" dirty="0">
                <a:latin typeface="Arial"/>
                <a:cs typeface="Arial"/>
              </a:rPr>
              <a:t>r</a:t>
            </a:r>
            <a:r>
              <a:rPr sz="1600" spc="-4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da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,</a:t>
            </a:r>
            <a:r>
              <a:rPr sz="1600" spc="3" dirty="0">
                <a:latin typeface="Arial"/>
                <a:cs typeface="Arial"/>
              </a:rPr>
              <a:t> 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dirty="0">
                <a:latin typeface="Arial"/>
                <a:cs typeface="Arial"/>
              </a:rPr>
              <a:t>ill</a:t>
            </a:r>
            <a:r>
              <a:rPr sz="1600" spc="13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u</a:t>
            </a:r>
            <a:r>
              <a:rPr sz="1600" dirty="0">
                <a:latin typeface="Arial"/>
                <a:cs typeface="Arial"/>
              </a:rPr>
              <a:t>se</a:t>
            </a:r>
            <a:r>
              <a:rPr sz="1600" spc="-1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a</a:t>
            </a:r>
            <a:r>
              <a:rPr sz="1600" spc="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</a:t>
            </a:r>
            <a:r>
              <a:rPr sz="1600" spc="-3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lcul</a:t>
            </a:r>
            <a:r>
              <a:rPr sz="1600" spc="-3" dirty="0">
                <a:latin typeface="Arial"/>
                <a:cs typeface="Arial"/>
              </a:rPr>
              <a:t>a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fi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ld.</a:t>
            </a:r>
            <a:r>
              <a:rPr sz="1600" spc="-8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Ri</a:t>
            </a:r>
            <a:r>
              <a:rPr sz="1600" spc="-3" dirty="0">
                <a:latin typeface="Arial"/>
                <a:cs typeface="Arial"/>
              </a:rPr>
              <a:t>gh</a:t>
            </a:r>
            <a:r>
              <a:rPr sz="1600" spc="8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-</a:t>
            </a:r>
            <a:r>
              <a:rPr sz="1600" dirty="0">
                <a:latin typeface="Arial"/>
                <a:cs typeface="Arial"/>
              </a:rPr>
              <a:t>click</a:t>
            </a:r>
            <a:r>
              <a:rPr sz="1600" spc="-1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in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bo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to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,</a:t>
            </a:r>
            <a:r>
              <a:rPr sz="1600" spc="-11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spc="-3" dirty="0">
                <a:latin typeface="Arial"/>
                <a:cs typeface="Arial"/>
              </a:rPr>
              <a:t>p</a:t>
            </a:r>
            <a:r>
              <a:rPr sz="1600" dirty="0">
                <a:latin typeface="Arial"/>
                <a:cs typeface="Arial"/>
              </a:rPr>
              <a:t>ty</a:t>
            </a:r>
            <a:r>
              <a:rPr sz="1600" spc="-8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pa</a:t>
            </a:r>
            <a:r>
              <a:rPr sz="1600" dirty="0">
                <a:latin typeface="Arial"/>
                <a:cs typeface="Arial"/>
              </a:rPr>
              <a:t>ce</a:t>
            </a:r>
            <a:r>
              <a:rPr sz="1600" spc="-11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in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 </a:t>
            </a:r>
            <a:r>
              <a:rPr sz="1600" spc="-3" dirty="0">
                <a:latin typeface="Arial"/>
                <a:cs typeface="Arial"/>
              </a:rPr>
              <a:t>da</a:t>
            </a:r>
            <a:r>
              <a:rPr sz="1600" dirty="0">
                <a:latin typeface="Arial"/>
                <a:cs typeface="Arial"/>
              </a:rPr>
              <a:t>ta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pan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an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7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lect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</a:t>
            </a:r>
            <a:r>
              <a:rPr sz="1600" b="1" spc="3" dirty="0">
                <a:latin typeface="Arial"/>
                <a:cs typeface="Arial"/>
              </a:rPr>
              <a:t>r</a:t>
            </a:r>
            <a:r>
              <a:rPr sz="1600" b="1" spc="-3" dirty="0">
                <a:latin typeface="Arial"/>
                <a:cs typeface="Arial"/>
              </a:rPr>
              <a:t>eat</a:t>
            </a:r>
            <a:r>
              <a:rPr sz="1600" b="1" dirty="0">
                <a:latin typeface="Arial"/>
                <a:cs typeface="Arial"/>
              </a:rPr>
              <a:t>e</a:t>
            </a:r>
            <a:r>
              <a:rPr sz="1600" b="1" spc="-13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Ca</a:t>
            </a:r>
            <a:r>
              <a:rPr sz="1600" b="1" spc="-3" dirty="0">
                <a:latin typeface="Arial"/>
                <a:cs typeface="Arial"/>
              </a:rPr>
              <a:t>lcu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ate</a:t>
            </a:r>
            <a:r>
              <a:rPr sz="1600" b="1" dirty="0">
                <a:latin typeface="Arial"/>
                <a:cs typeface="Arial"/>
              </a:rPr>
              <a:t>d</a:t>
            </a:r>
            <a:r>
              <a:rPr sz="1600" b="1" spc="-4" dirty="0">
                <a:latin typeface="Arial"/>
                <a:cs typeface="Arial"/>
              </a:rPr>
              <a:t> </a:t>
            </a:r>
            <a:r>
              <a:rPr sz="1600" b="1" spc="-3" dirty="0">
                <a:latin typeface="Arial"/>
                <a:cs typeface="Arial"/>
              </a:rPr>
              <a:t>F</a:t>
            </a:r>
            <a:r>
              <a:rPr sz="1600" b="1" dirty="0">
                <a:latin typeface="Arial"/>
                <a:cs typeface="Arial"/>
              </a:rPr>
              <a:t>i</a:t>
            </a:r>
            <a:r>
              <a:rPr sz="1600" b="1" spc="-3" dirty="0">
                <a:latin typeface="Arial"/>
                <a:cs typeface="Arial"/>
              </a:rPr>
              <a:t>e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.</a:t>
            </a:r>
            <a:r>
              <a:rPr sz="1600" spc="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Na</a:t>
            </a:r>
            <a:r>
              <a:rPr sz="1600" spc="3" dirty="0">
                <a:latin typeface="Arial"/>
                <a:cs typeface="Arial"/>
              </a:rPr>
              <a:t>m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21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th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fi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ld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22" dirty="0">
                <a:latin typeface="Arial"/>
                <a:cs typeface="Arial"/>
              </a:rPr>
              <a:t>y</a:t>
            </a:r>
            <a:r>
              <a:rPr sz="1600" spc="-3" dirty="0">
                <a:latin typeface="Arial"/>
                <a:cs typeface="Arial"/>
              </a:rPr>
              <a:t>p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19" dirty="0">
                <a:latin typeface="Arial"/>
                <a:cs typeface="Arial"/>
              </a:rPr>
              <a:t> </a:t>
            </a:r>
            <a:r>
              <a:rPr lang="en-US" sz="1600" b="1" spc="3" dirty="0">
                <a:latin typeface="Arial"/>
                <a:cs typeface="Arial"/>
              </a:rPr>
              <a:t>Test</a:t>
            </a:r>
            <a:r>
              <a:rPr sz="1600" b="1" spc="-11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spc="-3" dirty="0">
                <a:latin typeface="Arial"/>
                <a:cs typeface="Arial"/>
              </a:rPr>
              <a:t>pot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igh</a:t>
            </a:r>
            <a:r>
              <a:rPr sz="1600" b="1" dirty="0">
                <a:latin typeface="Arial"/>
                <a:cs typeface="Arial"/>
              </a:rPr>
              <a:t>t</a:t>
            </a:r>
            <a:r>
              <a:rPr sz="1600" dirty="0">
                <a:latin typeface="Arial"/>
                <a:cs typeface="Arial"/>
              </a:rPr>
              <a:t>.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spc="-13" dirty="0">
                <a:latin typeface="Arial"/>
                <a:cs typeface="Arial"/>
              </a:rPr>
              <a:t>I</a:t>
            </a:r>
            <a:r>
              <a:rPr sz="1600" dirty="0">
                <a:latin typeface="Arial"/>
                <a:cs typeface="Arial"/>
              </a:rPr>
              <a:t>n</a:t>
            </a:r>
            <a:r>
              <a:rPr sz="1600" spc="1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 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spc="-8" dirty="0">
                <a:latin typeface="Arial"/>
                <a:cs typeface="Arial"/>
              </a:rPr>
              <a:t>x</a:t>
            </a:r>
            <a:r>
              <a:rPr sz="1600" spc="-3" dirty="0">
                <a:latin typeface="Arial"/>
                <a:cs typeface="Arial"/>
              </a:rPr>
              <a:t>pre</a:t>
            </a:r>
            <a:r>
              <a:rPr sz="1600" dirty="0">
                <a:latin typeface="Arial"/>
                <a:cs typeface="Arial"/>
              </a:rPr>
              <a:t>ssion</a:t>
            </a:r>
            <a:r>
              <a:rPr sz="1600" spc="-3" dirty="0">
                <a:latin typeface="Arial"/>
                <a:cs typeface="Arial"/>
              </a:rPr>
              <a:t> bo</a:t>
            </a:r>
            <a:r>
              <a:rPr sz="1600" dirty="0">
                <a:latin typeface="Arial"/>
                <a:cs typeface="Arial"/>
              </a:rPr>
              <a:t>x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u</a:t>
            </a:r>
            <a:r>
              <a:rPr sz="1600" dirty="0">
                <a:latin typeface="Arial"/>
                <a:cs typeface="Arial"/>
              </a:rPr>
              <a:t>se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f</a:t>
            </a:r>
            <a:r>
              <a:rPr sz="1600" spc="-3" dirty="0">
                <a:latin typeface="Arial"/>
                <a:cs typeface="Arial"/>
              </a:rPr>
              <a:t>or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spc="-3" dirty="0">
                <a:latin typeface="Arial"/>
                <a:cs typeface="Arial"/>
              </a:rPr>
              <a:t>u</a:t>
            </a:r>
            <a:r>
              <a:rPr sz="1600" dirty="0">
                <a:latin typeface="Arial"/>
                <a:cs typeface="Arial"/>
              </a:rPr>
              <a:t>la:</a:t>
            </a:r>
          </a:p>
          <a:p>
            <a:pPr marL="557324">
              <a:spcBef>
                <a:spcPts val="212"/>
              </a:spcBef>
            </a:pPr>
            <a:r>
              <a:rPr sz="1600" dirty="0">
                <a:latin typeface="Arial"/>
                <a:cs typeface="Arial"/>
              </a:rPr>
              <a:t>•    </a:t>
            </a:r>
            <a:r>
              <a:rPr sz="1600" spc="1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IF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dirty="0">
                <a:latin typeface="Arial"/>
                <a:cs typeface="Arial"/>
              </a:rPr>
              <a:t>U</a:t>
            </a:r>
            <a:r>
              <a:rPr sz="1600" b="1" spc="8" dirty="0">
                <a:latin typeface="Arial"/>
                <a:cs typeface="Arial"/>
              </a:rPr>
              <a:t>M</a:t>
            </a:r>
            <a:r>
              <a:rPr sz="1600" b="1" spc="-3" dirty="0">
                <a:latin typeface="Arial"/>
                <a:cs typeface="Arial"/>
              </a:rPr>
              <a:t>([</a:t>
            </a:r>
            <a:r>
              <a:rPr lang="en-US" sz="1600" b="1" spc="3" dirty="0">
                <a:latin typeface="Arial"/>
                <a:cs typeface="Arial"/>
              </a:rPr>
              <a:t>Test</a:t>
            </a:r>
            <a:r>
              <a:rPr sz="1600" b="1" spc="-3" dirty="0">
                <a:latin typeface="Arial"/>
                <a:cs typeface="Arial"/>
              </a:rPr>
              <a:t>]</a:t>
            </a:r>
            <a:r>
              <a:rPr sz="1600" b="1" dirty="0">
                <a:latin typeface="Arial"/>
                <a:cs typeface="Arial"/>
              </a:rPr>
              <a:t>)</a:t>
            </a:r>
            <a:r>
              <a:rPr sz="1600" b="1" spc="-21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&gt;</a:t>
            </a:r>
            <a:r>
              <a:rPr sz="1600" b="1" spc="-3" dirty="0">
                <a:latin typeface="Arial"/>
                <a:cs typeface="Arial"/>
              </a:rPr>
              <a:t> 1000</a:t>
            </a:r>
            <a:r>
              <a:rPr sz="1600" b="1" dirty="0">
                <a:latin typeface="Arial"/>
                <a:cs typeface="Arial"/>
              </a:rPr>
              <a:t>0</a:t>
            </a:r>
            <a:r>
              <a:rPr sz="1600" b="1" spc="-13" dirty="0">
                <a:latin typeface="Arial"/>
                <a:cs typeface="Arial"/>
              </a:rPr>
              <a:t> </a:t>
            </a:r>
            <a:r>
              <a:rPr sz="1600" b="1" spc="-3" dirty="0">
                <a:latin typeface="Arial"/>
                <a:cs typeface="Arial"/>
              </a:rPr>
              <a:t>T</a:t>
            </a:r>
            <a:r>
              <a:rPr sz="1600" b="1" dirty="0">
                <a:latin typeface="Arial"/>
                <a:cs typeface="Arial"/>
              </a:rPr>
              <a:t>H</a:t>
            </a:r>
            <a:r>
              <a:rPr sz="1600" b="1" spc="3" dirty="0">
                <a:latin typeface="Arial"/>
                <a:cs typeface="Arial"/>
              </a:rPr>
              <a:t>E</a:t>
            </a:r>
            <a:r>
              <a:rPr sz="1600" b="1" dirty="0">
                <a:latin typeface="Arial"/>
                <a:cs typeface="Arial"/>
              </a:rPr>
              <a:t>N</a:t>
            </a:r>
            <a:r>
              <a:rPr sz="1600" b="1" spc="-7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“</a:t>
            </a:r>
            <a:r>
              <a:rPr sz="1600" b="1" spc="-8" dirty="0">
                <a:latin typeface="Arial"/>
                <a:cs typeface="Arial"/>
              </a:rPr>
              <a:t>A</a:t>
            </a:r>
            <a:r>
              <a:rPr sz="1600" b="1" spc="-3" dirty="0">
                <a:latin typeface="Arial"/>
                <a:cs typeface="Arial"/>
              </a:rPr>
              <a:t>cceptab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e</a:t>
            </a:r>
            <a:r>
              <a:rPr sz="1600" b="1" dirty="0">
                <a:latin typeface="Arial"/>
                <a:cs typeface="Arial"/>
              </a:rPr>
              <a:t>”</a:t>
            </a:r>
            <a:r>
              <a:rPr sz="1600" b="1" spc="9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E</a:t>
            </a:r>
            <a:r>
              <a:rPr sz="1600" b="1" spc="-3" dirty="0">
                <a:latin typeface="Arial"/>
                <a:cs typeface="Arial"/>
              </a:rPr>
              <a:t>L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dirty="0">
                <a:latin typeface="Arial"/>
                <a:cs typeface="Arial"/>
              </a:rPr>
              <a:t>E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“P</a:t>
            </a:r>
            <a:r>
              <a:rPr sz="1600" b="1" spc="-3" dirty="0">
                <a:latin typeface="Arial"/>
                <a:cs typeface="Arial"/>
              </a:rPr>
              <a:t>oo</a:t>
            </a:r>
            <a:r>
              <a:rPr sz="1600" b="1" spc="3" dirty="0">
                <a:latin typeface="Arial"/>
                <a:cs typeface="Arial"/>
              </a:rPr>
              <a:t>r</a:t>
            </a:r>
            <a:r>
              <a:rPr sz="1600" b="1" dirty="0">
                <a:latin typeface="Arial"/>
                <a:cs typeface="Arial"/>
              </a:rPr>
              <a:t>”</a:t>
            </a:r>
            <a:r>
              <a:rPr sz="1600" b="1" spc="-2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E</a:t>
            </a:r>
            <a:r>
              <a:rPr sz="1600" b="1" dirty="0">
                <a:latin typeface="Arial"/>
                <a:cs typeface="Arial"/>
              </a:rPr>
              <a:t>ND</a:t>
            </a:r>
            <a:endParaRPr sz="1600" dirty="0">
              <a:latin typeface="Arial"/>
              <a:cs typeface="Arial"/>
            </a:endParaRPr>
          </a:p>
          <a:p>
            <a:pPr marL="357312">
              <a:spcBef>
                <a:spcPts val="254"/>
              </a:spcBef>
            </a:pPr>
            <a:r>
              <a:rPr sz="1600" spc="-3" dirty="0">
                <a:latin typeface="Arial"/>
                <a:cs typeface="Arial"/>
              </a:rPr>
              <a:t>3</a:t>
            </a:r>
            <a:r>
              <a:rPr sz="1600" dirty="0">
                <a:latin typeface="Arial"/>
                <a:cs typeface="Arial"/>
              </a:rPr>
              <a:t>.  </a:t>
            </a:r>
            <a:r>
              <a:rPr sz="1600" spc="154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Click</a:t>
            </a:r>
            <a:r>
              <a:rPr sz="1600" spc="-4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</a:t>
            </a:r>
            <a:r>
              <a:rPr sz="1600" dirty="0">
                <a:latin typeface="Arial"/>
                <a:cs typeface="Arial"/>
              </a:rPr>
              <a:t>K.</a:t>
            </a:r>
          </a:p>
          <a:p>
            <a:pPr marL="357312">
              <a:spcBef>
                <a:spcPts val="250"/>
              </a:spcBef>
            </a:pPr>
            <a:r>
              <a:rPr sz="1600" spc="-3" dirty="0">
                <a:latin typeface="Arial"/>
                <a:cs typeface="Arial"/>
              </a:rPr>
              <a:t>4</a:t>
            </a:r>
            <a:r>
              <a:rPr sz="1600" dirty="0">
                <a:latin typeface="Arial"/>
                <a:cs typeface="Arial"/>
              </a:rPr>
              <a:t>.  </a:t>
            </a:r>
            <a:r>
              <a:rPr sz="1600" spc="154" dirty="0">
                <a:latin typeface="Arial"/>
                <a:cs typeface="Arial"/>
              </a:rPr>
              <a:t> </a:t>
            </a:r>
            <a:r>
              <a:rPr sz="1600" spc="3" dirty="0">
                <a:latin typeface="Arial"/>
                <a:cs typeface="Arial"/>
              </a:rPr>
              <a:t>A</a:t>
            </a:r>
            <a:r>
              <a:rPr sz="1600" spc="-3" dirty="0">
                <a:latin typeface="Arial"/>
                <a:cs typeface="Arial"/>
              </a:rPr>
              <a:t>d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spc="-3" dirty="0">
                <a:latin typeface="Arial"/>
                <a:cs typeface="Arial"/>
              </a:rPr>
              <a:t>eg</a:t>
            </a:r>
            <a:r>
              <a:rPr sz="1600" b="1" spc="3" dirty="0">
                <a:latin typeface="Arial"/>
                <a:cs typeface="Arial"/>
              </a:rPr>
              <a:t>m</a:t>
            </a:r>
            <a:r>
              <a:rPr sz="1600" b="1" spc="-3" dirty="0">
                <a:latin typeface="Arial"/>
                <a:cs typeface="Arial"/>
              </a:rPr>
              <a:t>en</a:t>
            </a:r>
            <a:r>
              <a:rPr sz="1600" b="1" dirty="0">
                <a:latin typeface="Arial"/>
                <a:cs typeface="Arial"/>
              </a:rPr>
              <a:t>t</a:t>
            </a:r>
            <a:r>
              <a:rPr sz="1600" b="1" spc="-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to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th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Col</a:t>
            </a:r>
            <a:r>
              <a:rPr sz="1600" spc="-3" dirty="0">
                <a:latin typeface="Arial"/>
                <a:cs typeface="Arial"/>
              </a:rPr>
              <a:t>u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spc="-3" dirty="0">
                <a:latin typeface="Arial"/>
                <a:cs typeface="Arial"/>
              </a:rPr>
              <a:t>n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he</a:t>
            </a:r>
            <a:r>
              <a:rPr sz="1600" dirty="0">
                <a:latin typeface="Arial"/>
                <a:cs typeface="Arial"/>
              </a:rPr>
              <a:t>lf</a:t>
            </a:r>
            <a:r>
              <a:rPr sz="1600" spc="-3" dirty="0">
                <a:latin typeface="Arial"/>
                <a:cs typeface="Arial"/>
              </a:rPr>
              <a:t> an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</a:t>
            </a:r>
            <a:r>
              <a:rPr sz="1600" dirty="0">
                <a:latin typeface="Arial"/>
                <a:cs typeface="Arial"/>
              </a:rPr>
              <a:t>n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Ro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he</a:t>
            </a:r>
            <a:r>
              <a:rPr sz="1600" dirty="0">
                <a:latin typeface="Arial"/>
                <a:cs typeface="Arial"/>
              </a:rPr>
              <a:t>lf</a:t>
            </a:r>
            <a:r>
              <a:rPr sz="1600" spc="-3" dirty="0">
                <a:latin typeface="Arial"/>
                <a:cs typeface="Arial"/>
              </a:rPr>
              <a:t> ad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bo</a:t>
            </a:r>
            <a:r>
              <a:rPr sz="1600" dirty="0">
                <a:latin typeface="Arial"/>
                <a:cs typeface="Arial"/>
              </a:rPr>
              <a:t>th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Ca</a:t>
            </a:r>
            <a:r>
              <a:rPr sz="1600" b="1" spc="-3" dirty="0">
                <a:latin typeface="Arial"/>
                <a:cs typeface="Arial"/>
              </a:rPr>
              <a:t>tego</a:t>
            </a:r>
            <a:r>
              <a:rPr sz="1600" b="1" spc="3" dirty="0">
                <a:latin typeface="Arial"/>
                <a:cs typeface="Arial"/>
              </a:rPr>
              <a:t>r</a:t>
            </a:r>
            <a:r>
              <a:rPr sz="1600" b="1" dirty="0">
                <a:latin typeface="Arial"/>
                <a:cs typeface="Arial"/>
              </a:rPr>
              <a:t>y</a:t>
            </a:r>
            <a:r>
              <a:rPr sz="1600" b="1" spc="-9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an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to its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r</a:t>
            </a:r>
            <a:r>
              <a:rPr sz="1600" dirty="0">
                <a:latin typeface="Arial"/>
                <a:cs typeface="Arial"/>
              </a:rPr>
              <a:t>ig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t,</a:t>
            </a:r>
          </a:p>
          <a:p>
            <a:pPr marL="506656">
              <a:spcBef>
                <a:spcPts val="32"/>
              </a:spcBef>
            </a:pPr>
            <a:r>
              <a:rPr sz="1600" b="1" spc="-3" dirty="0">
                <a:latin typeface="Arial"/>
                <a:cs typeface="Arial"/>
              </a:rPr>
              <a:t>Subcategory</a:t>
            </a:r>
            <a:r>
              <a:rPr sz="1600" spc="-3" dirty="0"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  <a:p>
            <a:pPr marL="357312">
              <a:spcBef>
                <a:spcPts val="216"/>
              </a:spcBef>
            </a:pPr>
            <a:r>
              <a:rPr sz="1600" spc="-3" dirty="0">
                <a:latin typeface="Arial"/>
                <a:cs typeface="Arial"/>
              </a:rPr>
              <a:t>5</a:t>
            </a:r>
            <a:r>
              <a:rPr sz="1600" dirty="0">
                <a:latin typeface="Arial"/>
                <a:cs typeface="Arial"/>
              </a:rPr>
              <a:t>.  </a:t>
            </a:r>
            <a:r>
              <a:rPr sz="1600" spc="154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Fo</a:t>
            </a:r>
            <a:r>
              <a:rPr sz="1600" dirty="0">
                <a:latin typeface="Arial"/>
                <a:cs typeface="Arial"/>
              </a:rPr>
              <a:t>r</a:t>
            </a:r>
            <a:r>
              <a:rPr sz="1600" spc="-4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ou</a:t>
            </a:r>
            <a:r>
              <a:rPr sz="1600" dirty="0">
                <a:latin typeface="Arial"/>
                <a:cs typeface="Arial"/>
              </a:rPr>
              <a:t>r</a:t>
            </a:r>
            <a:r>
              <a:rPr sz="1600" spc="-4" dirty="0">
                <a:latin typeface="Arial"/>
                <a:cs typeface="Arial"/>
              </a:rPr>
              <a:t> 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spc="-3" dirty="0">
                <a:latin typeface="Arial"/>
                <a:cs typeface="Arial"/>
              </a:rPr>
              <a:t>ea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3" dirty="0">
                <a:latin typeface="Arial"/>
                <a:cs typeface="Arial"/>
              </a:rPr>
              <a:t>ure</a:t>
            </a:r>
            <a:r>
              <a:rPr sz="1600" dirty="0">
                <a:latin typeface="Arial"/>
                <a:cs typeface="Arial"/>
              </a:rPr>
              <a:t>,</a:t>
            </a:r>
            <a:r>
              <a:rPr sz="1600" spc="-17" dirty="0">
                <a:latin typeface="Arial"/>
                <a:cs typeface="Arial"/>
              </a:rPr>
              <a:t> 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9" dirty="0">
                <a:latin typeface="Arial"/>
                <a:cs typeface="Arial"/>
              </a:rPr>
              <a:t> 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dirty="0">
                <a:latin typeface="Arial"/>
                <a:cs typeface="Arial"/>
              </a:rPr>
              <a:t>ill </a:t>
            </a:r>
            <a:r>
              <a:rPr sz="1600" spc="-3" dirty="0">
                <a:latin typeface="Arial"/>
                <a:cs typeface="Arial"/>
              </a:rPr>
              <a:t>dro</a:t>
            </a:r>
            <a:r>
              <a:rPr sz="1600" dirty="0">
                <a:latin typeface="Arial"/>
                <a:cs typeface="Arial"/>
              </a:rPr>
              <a:t>p</a:t>
            </a:r>
            <a:r>
              <a:rPr sz="1600" spc="9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spc="-3" dirty="0">
                <a:latin typeface="Arial"/>
                <a:cs typeface="Arial"/>
              </a:rPr>
              <a:t>a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e</a:t>
            </a:r>
            <a:r>
              <a:rPr sz="1600" b="1" dirty="0">
                <a:latin typeface="Arial"/>
                <a:cs typeface="Arial"/>
              </a:rPr>
              <a:t>s</a:t>
            </a:r>
            <a:r>
              <a:rPr sz="1600" b="1" spc="-7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on</a:t>
            </a:r>
            <a:r>
              <a:rPr sz="1600" dirty="0">
                <a:latin typeface="Arial"/>
                <a:cs typeface="Arial"/>
              </a:rPr>
              <a:t>to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 </a:t>
            </a:r>
            <a:r>
              <a:rPr sz="1600" b="1" spc="-48" dirty="0">
                <a:latin typeface="Arial"/>
                <a:cs typeface="Arial"/>
              </a:rPr>
              <a:t>T</a:t>
            </a:r>
            <a:r>
              <a:rPr sz="1600" b="1" spc="-3" dirty="0">
                <a:latin typeface="Arial"/>
                <a:cs typeface="Arial"/>
              </a:rPr>
              <a:t>ex</a:t>
            </a:r>
            <a:r>
              <a:rPr sz="1600" b="1" dirty="0">
                <a:latin typeface="Arial"/>
                <a:cs typeface="Arial"/>
              </a:rPr>
              <a:t>t</a:t>
            </a:r>
            <a:r>
              <a:rPr sz="1600" b="1" spc="-8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bo</a:t>
            </a:r>
            <a:r>
              <a:rPr sz="1600" dirty="0">
                <a:latin typeface="Arial"/>
                <a:cs typeface="Arial"/>
              </a:rPr>
              <a:t>x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in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3" dirty="0">
                <a:latin typeface="Arial"/>
                <a:cs typeface="Arial"/>
              </a:rPr>
              <a:t> </a:t>
            </a:r>
            <a:r>
              <a:rPr sz="1600" spc="-13" dirty="0">
                <a:latin typeface="Arial"/>
                <a:cs typeface="Arial"/>
              </a:rPr>
              <a:t>M</a:t>
            </a:r>
            <a:r>
              <a:rPr sz="1600" spc="-3" dirty="0">
                <a:latin typeface="Arial"/>
                <a:cs typeface="Arial"/>
              </a:rPr>
              <a:t>ar</a:t>
            </a:r>
            <a:r>
              <a:rPr sz="1600" spc="8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s c</a:t>
            </a:r>
            <a:r>
              <a:rPr sz="1600" spc="-3" dirty="0">
                <a:latin typeface="Arial"/>
                <a:cs typeface="Arial"/>
              </a:rPr>
              <a:t>ard</a:t>
            </a:r>
            <a:r>
              <a:rPr sz="1600" dirty="0">
                <a:latin typeface="Arial"/>
                <a:cs typeface="Arial"/>
              </a:rPr>
              <a:t>.</a:t>
            </a:r>
            <a:endParaRPr lang="en-US" sz="1600" dirty="0">
              <a:latin typeface="Arial"/>
              <a:cs typeface="Arial"/>
            </a:endParaRPr>
          </a:p>
          <a:p>
            <a:pPr marL="357312">
              <a:spcBef>
                <a:spcPts val="216"/>
              </a:spcBef>
            </a:pPr>
            <a:r>
              <a:rPr sz="1600" spc="-3" dirty="0">
                <a:latin typeface="Arial"/>
                <a:cs typeface="Arial"/>
              </a:rPr>
              <a:t>6</a:t>
            </a:r>
            <a:r>
              <a:rPr sz="1600" dirty="0">
                <a:latin typeface="Arial"/>
                <a:cs typeface="Arial"/>
              </a:rPr>
              <a:t>.  </a:t>
            </a:r>
            <a:r>
              <a:rPr sz="1600" spc="154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La</a:t>
            </a:r>
            <a:r>
              <a:rPr sz="1600" dirty="0">
                <a:latin typeface="Arial"/>
                <a:cs typeface="Arial"/>
              </a:rPr>
              <a:t>stly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to </a:t>
            </a:r>
            <a:r>
              <a:rPr sz="1600" spc="-3" dirty="0">
                <a:latin typeface="Arial"/>
                <a:cs typeface="Arial"/>
              </a:rPr>
              <a:t>pro</a:t>
            </a:r>
            <a:r>
              <a:rPr sz="1600" dirty="0">
                <a:latin typeface="Arial"/>
                <a:cs typeface="Arial"/>
              </a:rPr>
              <a:t>vide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e</a:t>
            </a:r>
            <a:r>
              <a:rPr sz="1600" spc="-13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de</a:t>
            </a:r>
            <a:r>
              <a:rPr sz="1600" dirty="0">
                <a:latin typeface="Arial"/>
                <a:cs typeface="Arial"/>
              </a:rPr>
              <a:t>sir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-3" dirty="0">
                <a:latin typeface="Arial"/>
                <a:cs typeface="Arial"/>
              </a:rPr>
              <a:t> h</a:t>
            </a:r>
            <a:r>
              <a:rPr sz="1600" dirty="0">
                <a:latin typeface="Arial"/>
                <a:cs typeface="Arial"/>
              </a:rPr>
              <a:t>ig</a:t>
            </a:r>
            <a:r>
              <a:rPr sz="1600" spc="-3" dirty="0">
                <a:latin typeface="Arial"/>
                <a:cs typeface="Arial"/>
              </a:rPr>
              <a:t>h</a:t>
            </a:r>
            <a:r>
              <a:rPr sz="1600" dirty="0">
                <a:latin typeface="Arial"/>
                <a:cs typeface="Arial"/>
              </a:rPr>
              <a:t>li</a:t>
            </a:r>
            <a:r>
              <a:rPr sz="1600" spc="-3" dirty="0">
                <a:latin typeface="Arial"/>
                <a:cs typeface="Arial"/>
              </a:rPr>
              <a:t>gh</a:t>
            </a:r>
            <a:r>
              <a:rPr sz="1600" dirty="0">
                <a:latin typeface="Arial"/>
                <a:cs typeface="Arial"/>
              </a:rPr>
              <a:t>ti</a:t>
            </a:r>
            <a:r>
              <a:rPr sz="1600" spc="-3" dirty="0">
                <a:latin typeface="Arial"/>
                <a:cs typeface="Arial"/>
              </a:rPr>
              <a:t>ng</a:t>
            </a:r>
            <a:r>
              <a:rPr sz="1600" dirty="0">
                <a:latin typeface="Arial"/>
                <a:cs typeface="Arial"/>
              </a:rPr>
              <a:t>,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dra</a:t>
            </a:r>
            <a:r>
              <a:rPr sz="1600" dirty="0">
                <a:latin typeface="Arial"/>
                <a:cs typeface="Arial"/>
              </a:rPr>
              <a:t>g</a:t>
            </a:r>
            <a:r>
              <a:rPr sz="1600" spc="-7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ou</a:t>
            </a:r>
            <a:r>
              <a:rPr sz="1600" dirty="0">
                <a:latin typeface="Arial"/>
                <a:cs typeface="Arial"/>
              </a:rPr>
              <a:t>r</a:t>
            </a:r>
            <a:r>
              <a:rPr sz="1600" spc="-4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ne</a:t>
            </a:r>
            <a:r>
              <a:rPr sz="1600" spc="-8" dirty="0">
                <a:latin typeface="Arial"/>
                <a:cs typeface="Arial"/>
              </a:rPr>
              <a:t>w</a:t>
            </a:r>
            <a:r>
              <a:rPr sz="1600" dirty="0">
                <a:latin typeface="Arial"/>
                <a:cs typeface="Arial"/>
              </a:rPr>
              <a:t>ly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</a:t>
            </a:r>
            <a:r>
              <a:rPr sz="1600" spc="-3" dirty="0">
                <a:latin typeface="Arial"/>
                <a:cs typeface="Arial"/>
              </a:rPr>
              <a:t>rea</a:t>
            </a:r>
            <a:r>
              <a:rPr sz="1600" dirty="0">
                <a:latin typeface="Arial"/>
                <a:cs typeface="Arial"/>
              </a:rPr>
              <a:t>t</a:t>
            </a:r>
            <a:r>
              <a:rPr sz="1600" spc="-3" dirty="0">
                <a:latin typeface="Arial"/>
                <a:cs typeface="Arial"/>
              </a:rPr>
              <a:t>e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2" dirty="0">
                <a:latin typeface="Arial"/>
                <a:cs typeface="Arial"/>
              </a:rPr>
              <a:t> </a:t>
            </a:r>
            <a:r>
              <a:rPr lang="en-US" sz="1600" b="1" spc="3" dirty="0">
                <a:latin typeface="Arial"/>
                <a:cs typeface="Arial"/>
              </a:rPr>
              <a:t>Test</a:t>
            </a:r>
            <a:r>
              <a:rPr sz="1600" b="1" spc="-11" dirty="0">
                <a:latin typeface="Arial"/>
                <a:cs typeface="Arial"/>
              </a:rPr>
              <a:t> </a:t>
            </a:r>
            <a:r>
              <a:rPr sz="1600" b="1" spc="3" dirty="0">
                <a:latin typeface="Arial"/>
                <a:cs typeface="Arial"/>
              </a:rPr>
              <a:t>S</a:t>
            </a:r>
            <a:r>
              <a:rPr sz="1600" b="1" spc="-3" dirty="0">
                <a:latin typeface="Arial"/>
                <a:cs typeface="Arial"/>
              </a:rPr>
              <a:t>pot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igh</a:t>
            </a:r>
            <a:r>
              <a:rPr sz="1600" b="1" dirty="0">
                <a:latin typeface="Arial"/>
                <a:cs typeface="Arial"/>
              </a:rPr>
              <a:t>t</a:t>
            </a:r>
            <a:r>
              <a:rPr sz="1600" b="1" spc="3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</a:t>
            </a:r>
            <a:r>
              <a:rPr sz="1600" dirty="0">
                <a:latin typeface="Arial"/>
                <a:cs typeface="Arial"/>
              </a:rPr>
              <a:t>n</a:t>
            </a:r>
            <a:r>
              <a:rPr sz="1600" spc="-2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to</a:t>
            </a:r>
            <a:r>
              <a:rPr sz="1600" spc="-9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th</a:t>
            </a:r>
            <a:r>
              <a:rPr sz="1600" dirty="0">
                <a:latin typeface="Arial"/>
                <a:cs typeface="Arial"/>
              </a:rPr>
              <a:t>e </a:t>
            </a:r>
            <a:r>
              <a:rPr sz="1600" spc="8" dirty="0">
                <a:latin typeface="Arial"/>
                <a:cs typeface="Arial"/>
              </a:rPr>
              <a:t>m</a:t>
            </a:r>
            <a:r>
              <a:rPr sz="1600" spc="-3" dirty="0">
                <a:latin typeface="Arial"/>
                <a:cs typeface="Arial"/>
              </a:rPr>
              <a:t>ar</a:t>
            </a:r>
            <a:r>
              <a:rPr sz="1600" spc="8" dirty="0">
                <a:latin typeface="Arial"/>
                <a:cs typeface="Arial"/>
              </a:rPr>
              <a:t>k</a:t>
            </a:r>
            <a:r>
              <a:rPr sz="1600" dirty="0">
                <a:latin typeface="Arial"/>
                <a:cs typeface="Arial"/>
              </a:rPr>
              <a:t>s</a:t>
            </a:r>
            <a:r>
              <a:rPr sz="1600" spc="-29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</a:t>
            </a:r>
            <a:r>
              <a:rPr sz="1600" spc="-3" dirty="0">
                <a:latin typeface="Arial"/>
                <a:cs typeface="Arial"/>
              </a:rPr>
              <a:t>ar</a:t>
            </a:r>
            <a:r>
              <a:rPr sz="1600" dirty="0">
                <a:latin typeface="Arial"/>
                <a:cs typeface="Arial"/>
              </a:rPr>
              <a:t>d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3" dirty="0">
                <a:latin typeface="Arial"/>
                <a:cs typeface="Arial"/>
              </a:rPr>
              <a:t>o</a:t>
            </a:r>
            <a:r>
              <a:rPr sz="1600" dirty="0">
                <a:latin typeface="Arial"/>
                <a:cs typeface="Arial"/>
              </a:rPr>
              <a:t>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</a:t>
            </a:r>
            <a:r>
              <a:rPr sz="1600" b="1" spc="-3" dirty="0">
                <a:latin typeface="Arial"/>
                <a:cs typeface="Arial"/>
              </a:rPr>
              <a:t>o</a:t>
            </a:r>
            <a:r>
              <a:rPr sz="1600" b="1" dirty="0">
                <a:latin typeface="Arial"/>
                <a:cs typeface="Arial"/>
              </a:rPr>
              <a:t>l</a:t>
            </a:r>
            <a:r>
              <a:rPr sz="1600" b="1" spc="-3" dirty="0">
                <a:latin typeface="Arial"/>
                <a:cs typeface="Arial"/>
              </a:rPr>
              <a:t>o</a:t>
            </a:r>
            <a:r>
              <a:rPr sz="1600" b="1" spc="3" dirty="0">
                <a:latin typeface="Arial"/>
                <a:cs typeface="Arial"/>
              </a:rPr>
              <a:t>r</a:t>
            </a:r>
            <a:r>
              <a:rPr sz="1600" dirty="0">
                <a:latin typeface="Arial"/>
                <a:cs typeface="Arial"/>
              </a:rPr>
              <a:t>.</a:t>
            </a:r>
          </a:p>
          <a:p>
            <a:pPr marR="81057" algn="r">
              <a:lnSpc>
                <a:spcPct val="96761"/>
              </a:lnSpc>
              <a:spcBef>
                <a:spcPts val="63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3718182" y="3869817"/>
            <a:ext cx="1646871" cy="2733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12" name="object 12"/>
          <p:cNvSpPr txBox="1"/>
          <p:nvPr/>
        </p:nvSpPr>
        <p:spPr>
          <a:xfrm>
            <a:off x="3764742" y="4118938"/>
            <a:ext cx="3521884" cy="3635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11" name="object 11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7" name="object 7"/>
          <p:cNvSpPr txBox="1"/>
          <p:nvPr/>
        </p:nvSpPr>
        <p:spPr>
          <a:xfrm>
            <a:off x="7286627" y="389219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209799" y="517012"/>
            <a:ext cx="5276561" cy="702188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WORKING WITH VISUALIZATIONS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2584" y="1921909"/>
            <a:ext cx="8443815" cy="4446886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endParaRPr sz="2400" dirty="0"/>
          </a:p>
          <a:p>
            <a:pPr marL="100450">
              <a:spcBef>
                <a:spcPts val="876"/>
              </a:spcBef>
            </a:pPr>
            <a:r>
              <a:rPr sz="2400" spc="5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5" dirty="0">
                <a:latin typeface="Arial"/>
                <a:cs typeface="Arial"/>
              </a:rPr>
              <a:t>Bar charts</a:t>
            </a:r>
            <a:endParaRPr sz="24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Bar charts are excellent to compare data across categories</a:t>
            </a:r>
          </a:p>
          <a:p>
            <a:pPr marL="327133" marR="317274" indent="-102673">
              <a:spcBef>
                <a:spcPts val="336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To create in Tableau, add a dimension to the Rows shelf and a measure to the Columns shelf, or vice-versa</a:t>
            </a:r>
          </a:p>
          <a:p>
            <a:pPr marR="81057" algn="r">
              <a:lnSpc>
                <a:spcPct val="96761"/>
              </a:lnSpc>
              <a:spcBef>
                <a:spcPts val="12979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1066800" y="1676400"/>
            <a:ext cx="8915400" cy="4572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7" name="object 7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6" name="object 6"/>
          <p:cNvSpPr txBox="1"/>
          <p:nvPr/>
        </p:nvSpPr>
        <p:spPr>
          <a:xfrm>
            <a:off x="2514600" y="457111"/>
            <a:ext cx="5105400" cy="533476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/>
          </a:p>
          <a:p>
            <a:pPr marL="266640"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ENHANCING VISUALIZATIONS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86418" y="-537025"/>
            <a:ext cx="278324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7286627" y="-537025"/>
            <a:ext cx="199736" cy="1803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743200" y="745220"/>
            <a:ext cx="5334000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INTRODUCTION TO TABLEAU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97432" y="1681766"/>
            <a:ext cx="6865568" cy="4338032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lnSpc>
                <a:spcPct val="95825"/>
              </a:lnSpc>
              <a:spcBef>
                <a:spcPts val="876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Tableau is about making data visual</a:t>
            </a:r>
            <a:endParaRPr sz="2000" dirty="0">
              <a:latin typeface="Arial"/>
              <a:cs typeface="Arial"/>
            </a:endParaRPr>
          </a:p>
          <a:p>
            <a:pPr marL="100450">
              <a:lnSpc>
                <a:spcPct val="95825"/>
              </a:lnSpc>
              <a:spcBef>
                <a:spcPts val="429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5" dirty="0">
                <a:latin typeface="Arial"/>
                <a:cs typeface="Arial"/>
              </a:rPr>
              <a:t>Why use Tableau?</a:t>
            </a:r>
            <a:endParaRPr sz="2000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</a:t>
            </a: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 </a:t>
            </a:r>
            <a:r>
              <a:rPr sz="2000" spc="2" dirty="0">
                <a:latin typeface="Arial"/>
                <a:cs typeface="Arial"/>
              </a:rPr>
              <a:t>Easy to use for all skill levels</a:t>
            </a:r>
            <a:endParaRPr sz="2000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214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Excellent migration path for Excel users</a:t>
            </a:r>
            <a:endParaRPr sz="2000" dirty="0">
              <a:latin typeface="Arial"/>
              <a:cs typeface="Arial"/>
            </a:endParaRPr>
          </a:p>
          <a:p>
            <a:pPr marL="224459">
              <a:lnSpc>
                <a:spcPct val="95825"/>
              </a:lnSpc>
              <a:spcBef>
                <a:spcPts val="227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2" dirty="0">
                <a:latin typeface="Arial"/>
                <a:cs typeface="Arial"/>
              </a:rPr>
              <a:t>Can use many different sources of data</a:t>
            </a:r>
            <a:endParaRPr sz="2000" dirty="0">
              <a:latin typeface="Arial"/>
              <a:cs typeface="Arial"/>
            </a:endParaRPr>
          </a:p>
          <a:p>
            <a:pPr marL="375136">
              <a:lnSpc>
                <a:spcPct val="95825"/>
              </a:lnSpc>
              <a:spcBef>
                <a:spcPts val="206"/>
              </a:spcBef>
            </a:pPr>
            <a:r>
              <a:rPr sz="2000" spc="3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3" dirty="0">
                <a:latin typeface="Arial"/>
                <a:cs typeface="Arial"/>
              </a:rPr>
              <a:t>RDBMS (MSSQL, Oracle)</a:t>
            </a:r>
            <a:endParaRPr sz="2000" dirty="0">
              <a:latin typeface="Arial"/>
              <a:cs typeface="Arial"/>
            </a:endParaRPr>
          </a:p>
          <a:p>
            <a:pPr marL="375136">
              <a:lnSpc>
                <a:spcPct val="95825"/>
              </a:lnSpc>
              <a:spcBef>
                <a:spcPts val="200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Microsoft Access</a:t>
            </a:r>
            <a:endParaRPr sz="2000" dirty="0">
              <a:latin typeface="Arial"/>
              <a:cs typeface="Arial"/>
            </a:endParaRPr>
          </a:p>
          <a:p>
            <a:pPr marL="375136">
              <a:lnSpc>
                <a:spcPct val="95825"/>
              </a:lnSpc>
              <a:spcBef>
                <a:spcPts val="200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Microsoft Excel</a:t>
            </a:r>
            <a:endParaRPr sz="2000" dirty="0">
              <a:latin typeface="Arial"/>
              <a:cs typeface="Arial"/>
            </a:endParaRPr>
          </a:p>
          <a:p>
            <a:pPr marL="375136">
              <a:lnSpc>
                <a:spcPct val="95825"/>
              </a:lnSpc>
              <a:spcBef>
                <a:spcPts val="200"/>
              </a:spcBef>
            </a:pPr>
            <a:r>
              <a:rPr sz="2000" spc="5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spc="5" dirty="0">
                <a:latin typeface="Arial"/>
                <a:cs typeface="Arial"/>
              </a:rPr>
              <a:t>CSV/Flat Files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3614"/>
              </a:spcBef>
            </a:pPr>
            <a:r>
              <a:rPr sz="394" b="1" spc="-2" dirty="0">
                <a:solidFill>
                  <a:srgbClr val="6690C8"/>
                </a:solidFill>
                <a:latin typeface="Trebuchet MS"/>
                <a:cs typeface="Trebuchet MS"/>
              </a:rPr>
              <a:t>11</a:t>
            </a: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7">
            <a:extLst>
              <a:ext uri="{FF2B5EF4-FFF2-40B4-BE49-F238E27FC236}">
                <a16:creationId xmlns:a16="http://schemas.microsoft.com/office/drawing/2014/main" id="{549C75D0-F031-437A-A375-C229DC417623}"/>
              </a:ext>
            </a:extLst>
          </p:cNvPr>
          <p:cNvSpPr txBox="1"/>
          <p:nvPr/>
        </p:nvSpPr>
        <p:spPr>
          <a:xfrm>
            <a:off x="2370046" y="304800"/>
            <a:ext cx="3725954" cy="371937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WORKING WITH MAPS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311978A5-2CE1-45E9-A2DB-92795581006D}"/>
              </a:ext>
            </a:extLst>
          </p:cNvPr>
          <p:cNvSpPr txBox="1"/>
          <p:nvPr/>
        </p:nvSpPr>
        <p:spPr>
          <a:xfrm>
            <a:off x="914400" y="1752599"/>
            <a:ext cx="8458200" cy="4648201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4" dirty="0">
                <a:latin typeface="Arial"/>
                <a:cs typeface="Arial"/>
              </a:rPr>
              <a:t>Map Views</a:t>
            </a:r>
            <a:endParaRPr sz="2000" dirty="0">
              <a:latin typeface="Arial"/>
              <a:cs typeface="Arial"/>
            </a:endParaRPr>
          </a:p>
          <a:p>
            <a:pPr marL="327133" marR="601756" indent="-102673">
              <a:spcBef>
                <a:spcPts val="349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Excellent for displaying and analyzing geographical information</a:t>
            </a:r>
          </a:p>
          <a:p>
            <a:pPr marL="327133" marR="492453" indent="-102673">
              <a:spcBef>
                <a:spcPts val="281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Data needs to have appropriate fields for determining location information</a:t>
            </a:r>
          </a:p>
          <a:p>
            <a:pPr marL="327133" marR="566671" indent="-102673">
              <a:spcBef>
                <a:spcPts val="293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Measure or continuous dimensions can be added to populate the map information</a:t>
            </a:r>
          </a:p>
          <a:p>
            <a:pPr marL="224459">
              <a:spcBef>
                <a:spcPts val="158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Maps are updated regularly to provide accurate data</a:t>
            </a:r>
          </a:p>
          <a:p>
            <a:pPr marL="224459"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Fields identified as geographic will have a globe icon</a:t>
            </a:r>
          </a:p>
          <a:p>
            <a:pPr marR="81057" algn="r">
              <a:lnSpc>
                <a:spcPct val="96761"/>
              </a:lnSpc>
              <a:spcBef>
                <a:spcPts val="339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739933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3760409" y="-546180"/>
            <a:ext cx="3726242" cy="0"/>
          </a:xfrm>
          <a:custGeom>
            <a:avLst/>
            <a:gdLst/>
            <a:ahLst/>
            <a:cxnLst/>
            <a:rect l="l" t="t" r="r" b="b"/>
            <a:pathLst>
              <a:path w="4258564">
                <a:moveTo>
                  <a:pt x="0" y="0"/>
                </a:moveTo>
                <a:lnTo>
                  <a:pt x="4258564" y="0"/>
                </a:lnTo>
              </a:path>
            </a:pathLst>
          </a:custGeom>
          <a:ln w="14986">
            <a:solidFill>
              <a:srgbClr val="8082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29" name="object 29"/>
          <p:cNvSpPr/>
          <p:nvPr/>
        </p:nvSpPr>
        <p:spPr>
          <a:xfrm>
            <a:off x="3486151" y="-990125"/>
            <a:ext cx="4000500" cy="72009"/>
          </a:xfrm>
          <a:custGeom>
            <a:avLst/>
            <a:gdLst/>
            <a:ahLst/>
            <a:cxnLst/>
            <a:rect l="l" t="t" r="r" b="b"/>
            <a:pathLst>
              <a:path w="4572000" h="82296">
                <a:moveTo>
                  <a:pt x="0" y="82296"/>
                </a:moveTo>
                <a:lnTo>
                  <a:pt x="4572000" y="82296"/>
                </a:lnTo>
                <a:lnTo>
                  <a:pt x="4572000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6690C8"/>
          </a:solid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31" name="object 31"/>
          <p:cNvSpPr/>
          <p:nvPr/>
        </p:nvSpPr>
        <p:spPr>
          <a:xfrm>
            <a:off x="5943600" y="2895600"/>
            <a:ext cx="4648200" cy="32629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13" name="object 13"/>
          <p:cNvSpPr txBox="1"/>
          <p:nvPr/>
        </p:nvSpPr>
        <p:spPr>
          <a:xfrm>
            <a:off x="3886202" y="4466537"/>
            <a:ext cx="3333750" cy="1393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12" name="object 12"/>
          <p:cNvSpPr txBox="1"/>
          <p:nvPr/>
        </p:nvSpPr>
        <p:spPr>
          <a:xfrm>
            <a:off x="3886202" y="4605911"/>
            <a:ext cx="3333750" cy="2266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11" name="object 11"/>
          <p:cNvSpPr txBox="1"/>
          <p:nvPr/>
        </p:nvSpPr>
        <p:spPr>
          <a:xfrm>
            <a:off x="3886202" y="4832604"/>
            <a:ext cx="3333750" cy="3200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10" name="object 10"/>
          <p:cNvSpPr txBox="1"/>
          <p:nvPr/>
        </p:nvSpPr>
        <p:spPr>
          <a:xfrm>
            <a:off x="3886202" y="5152647"/>
            <a:ext cx="3333750" cy="3200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9" name="object 9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8" name="object 8"/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5" name="object 5"/>
          <p:cNvSpPr txBox="1"/>
          <p:nvPr/>
        </p:nvSpPr>
        <p:spPr>
          <a:xfrm>
            <a:off x="3486417" y="-989791"/>
            <a:ext cx="3999944" cy="71675"/>
          </a:xfrm>
          <a:prstGeom prst="rect">
            <a:avLst/>
          </a:prstGeom>
        </p:spPr>
        <p:txBody>
          <a:bodyPr wrap="square" lIns="0" tIns="5000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3" name="object 3"/>
          <p:cNvSpPr txBox="1"/>
          <p:nvPr/>
        </p:nvSpPr>
        <p:spPr>
          <a:xfrm>
            <a:off x="3760409" y="-918113"/>
            <a:ext cx="3725954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1137" b="1" spc="-2" dirty="0">
                <a:latin typeface="Trebuchet MS"/>
                <a:cs typeface="Trebuchet MS"/>
              </a:rPr>
              <a:t>WORKING WITH MAPS</a:t>
            </a:r>
            <a:endParaRPr sz="1137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623174" y="1752995"/>
            <a:ext cx="7520826" cy="4343001"/>
          </a:xfrm>
          <a:prstGeom prst="rect">
            <a:avLst/>
          </a:prstGeom>
        </p:spPr>
        <p:txBody>
          <a:bodyPr wrap="square" lIns="0" tIns="1157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000" spc="4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4" dirty="0">
                <a:latin typeface="Arial"/>
                <a:cs typeface="Arial"/>
              </a:rPr>
              <a:t>Map Views</a:t>
            </a:r>
            <a:endParaRPr sz="20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Tableau reads a field and determines the geographic type</a:t>
            </a:r>
          </a:p>
          <a:p>
            <a:pPr marL="327133" marR="311998" indent="-102673">
              <a:spcBef>
                <a:spcPts val="336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000" dirty="0">
                <a:latin typeface="Arial"/>
                <a:cs typeface="Arial"/>
              </a:rPr>
              <a:t>You can manually set fields to different geographic types based on the source data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>
            <a:extLst>
              <a:ext uri="{FF2B5EF4-FFF2-40B4-BE49-F238E27FC236}">
                <a16:creationId xmlns:a16="http://schemas.microsoft.com/office/drawing/2014/main" id="{B9D476A8-B47F-48EF-BB99-5C89466FEB8E}"/>
              </a:ext>
            </a:extLst>
          </p:cNvPr>
          <p:cNvSpPr txBox="1"/>
          <p:nvPr/>
        </p:nvSpPr>
        <p:spPr>
          <a:xfrm>
            <a:off x="2514600" y="533400"/>
            <a:ext cx="3725954" cy="371937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WORKING WITH MAPS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457A2C6F-94D8-4391-8EFC-0AC188DBAC28}"/>
              </a:ext>
            </a:extLst>
          </p:cNvPr>
          <p:cNvSpPr txBox="1"/>
          <p:nvPr/>
        </p:nvSpPr>
        <p:spPr>
          <a:xfrm>
            <a:off x="990600" y="1786969"/>
            <a:ext cx="8763000" cy="46138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525"/>
              </a:lnSpc>
            </a:pPr>
            <a:endParaRPr sz="525" dirty="0"/>
          </a:p>
          <a:p>
            <a:pPr marL="191346" marR="197171" indent="-92006">
              <a:spcBef>
                <a:spcPts val="932"/>
              </a:spcBef>
            </a:pPr>
            <a:r>
              <a:rPr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The following features can add insight and visual appeal to your maps:</a:t>
            </a:r>
            <a:endParaRPr sz="2000" dirty="0">
              <a:latin typeface="Arial"/>
              <a:cs typeface="Arial"/>
            </a:endParaRPr>
          </a:p>
          <a:p>
            <a:pPr marL="166010">
              <a:spcBef>
                <a:spcPts val="1054"/>
              </a:spcBef>
            </a:pPr>
            <a:r>
              <a:rPr sz="2000" b="1" spc="-3" dirty="0">
                <a:latin typeface="Arial"/>
                <a:cs typeface="Arial"/>
              </a:rPr>
              <a:t>Featu</a:t>
            </a:r>
            <a:r>
              <a:rPr sz="2000" b="1" spc="3" dirty="0">
                <a:latin typeface="Arial"/>
                <a:cs typeface="Arial"/>
              </a:rPr>
              <a:t>r</a:t>
            </a:r>
            <a:r>
              <a:rPr sz="2000" b="1" dirty="0">
                <a:latin typeface="Arial"/>
                <a:cs typeface="Arial"/>
              </a:rPr>
              <a:t>e   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                               </a:t>
            </a:r>
            <a:r>
              <a:rPr sz="2000" b="1" spc="10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00" b="1" spc="-3" dirty="0">
                <a:solidFill>
                  <a:srgbClr val="FFFFFF"/>
                </a:solidFill>
                <a:latin typeface="Arial"/>
                <a:cs typeface="Arial"/>
              </a:rPr>
              <a:t>sc</a:t>
            </a:r>
            <a:r>
              <a:rPr sz="2000" b="1" spc="3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b="1" spc="-3" dirty="0">
                <a:solidFill>
                  <a:srgbClr val="FFFFFF"/>
                </a:solidFill>
                <a:latin typeface="Arial"/>
                <a:cs typeface="Arial"/>
              </a:rPr>
              <a:t>pt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b="1" spc="-3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2000" dirty="0">
              <a:latin typeface="Arial"/>
              <a:cs typeface="Arial"/>
            </a:endParaRPr>
          </a:p>
          <a:p>
            <a:pPr marL="519113" marR="548237" indent="-352425">
              <a:spcBef>
                <a:spcPts val="394"/>
              </a:spcBef>
              <a:buFont typeface="Wingdings" panose="05000000000000000000" pitchFamily="2" charset="2"/>
              <a:buChar char="§"/>
            </a:pPr>
            <a:r>
              <a:rPr sz="2000" dirty="0">
                <a:latin typeface="Arial"/>
                <a:cs typeface="Arial"/>
              </a:rPr>
              <a:t>B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8" dirty="0">
                <a:latin typeface="Arial"/>
                <a:cs typeface="Arial"/>
              </a:rPr>
              <a:t>k</a:t>
            </a:r>
            <a:r>
              <a:rPr sz="2000" spc="-3" dirty="0">
                <a:latin typeface="Arial"/>
                <a:cs typeface="Arial"/>
              </a:rPr>
              <a:t>groun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19" dirty="0">
                <a:latin typeface="Arial"/>
                <a:cs typeface="Arial"/>
              </a:rPr>
              <a:t> </a:t>
            </a:r>
            <a:r>
              <a:rPr sz="2000" spc="-13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ap</a:t>
            </a:r>
            <a:r>
              <a:rPr sz="2000" dirty="0">
                <a:latin typeface="Arial"/>
                <a:cs typeface="Arial"/>
              </a:rPr>
              <a:t>s</a:t>
            </a:r>
            <a:r>
              <a:rPr lang="en-US" sz="2000" dirty="0">
                <a:latin typeface="Arial"/>
                <a:cs typeface="Arial"/>
              </a:rPr>
              <a:t> -</a:t>
            </a:r>
            <a:r>
              <a:rPr sz="2000" spc="110" dirty="0">
                <a:latin typeface="Arial"/>
                <a:cs typeface="Arial"/>
              </a:rPr>
              <a:t> </a:t>
            </a:r>
            <a:r>
              <a:rPr sz="2000" spc="-13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ap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2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au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tic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lly</a:t>
            </a:r>
            <a:r>
              <a:rPr sz="2000" spc="-9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genera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d </a:t>
            </a:r>
            <a:r>
              <a:rPr sz="2000" spc="-3" dirty="0">
                <a:latin typeface="Arial"/>
                <a:cs typeface="Arial"/>
              </a:rPr>
              <a:t>b</a:t>
            </a:r>
            <a:r>
              <a:rPr sz="2000" dirty="0">
                <a:latin typeface="Arial"/>
                <a:cs typeface="Arial"/>
              </a:rPr>
              <a:t>y</a:t>
            </a:r>
            <a:r>
              <a:rPr sz="2000" spc="-19" dirty="0">
                <a:latin typeface="Arial"/>
                <a:cs typeface="Arial"/>
              </a:rPr>
              <a:t> </a:t>
            </a:r>
            <a:r>
              <a:rPr sz="2000" spc="-56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ab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3" dirty="0">
                <a:latin typeface="Arial"/>
                <a:cs typeface="Arial"/>
              </a:rPr>
              <a:t>ea</a:t>
            </a:r>
            <a:r>
              <a:rPr sz="2000" dirty="0">
                <a:latin typeface="Arial"/>
                <a:cs typeface="Arial"/>
              </a:rPr>
              <a:t>u</a:t>
            </a:r>
            <a:r>
              <a:rPr sz="2000" spc="-18" dirty="0">
                <a:latin typeface="Arial"/>
                <a:cs typeface="Arial"/>
              </a:rPr>
              <a:t> </a:t>
            </a:r>
            <a:r>
              <a:rPr sz="2000" spc="-13" dirty="0">
                <a:latin typeface="Arial"/>
                <a:cs typeface="Arial"/>
              </a:rPr>
              <a:t>w</a:t>
            </a:r>
            <a:r>
              <a:rPr sz="2000" spc="-3" dirty="0">
                <a:latin typeface="Arial"/>
                <a:cs typeface="Arial"/>
              </a:rPr>
              <a:t>he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2" dirty="0">
                <a:latin typeface="Arial"/>
                <a:cs typeface="Arial"/>
              </a:rPr>
              <a:t> 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u</a:t>
            </a:r>
            <a:r>
              <a:rPr sz="2000" spc="1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se </a:t>
            </a:r>
            <a:r>
              <a:rPr sz="2000" spc="-3" dirty="0">
                <a:latin typeface="Arial"/>
                <a:cs typeface="Arial"/>
              </a:rPr>
              <a:t>geograph</a:t>
            </a:r>
            <a:r>
              <a:rPr sz="2000" dirty="0">
                <a:latin typeface="Arial"/>
                <a:cs typeface="Arial"/>
              </a:rPr>
              <a:t>ic </a:t>
            </a:r>
            <a:r>
              <a:rPr sz="2000" spc="-3" dirty="0">
                <a:latin typeface="Arial"/>
                <a:cs typeface="Arial"/>
              </a:rPr>
              <a:t>da</a:t>
            </a:r>
            <a:r>
              <a:rPr sz="2000" dirty="0">
                <a:latin typeface="Arial"/>
                <a:cs typeface="Arial"/>
              </a:rPr>
              <a:t>ta</a:t>
            </a:r>
          </a:p>
          <a:p>
            <a:pPr marL="508910" marR="325293" indent="-342900">
              <a:spcBef>
                <a:spcPts val="315"/>
              </a:spcBef>
              <a:buFont typeface="Wingdings" panose="05000000000000000000" pitchFamily="2" charset="2"/>
              <a:buChar char="§"/>
            </a:pPr>
            <a:r>
              <a:rPr sz="2000" spc="-13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p</a:t>
            </a:r>
            <a:r>
              <a:rPr sz="2000" spc="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La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er</a:t>
            </a:r>
            <a:r>
              <a:rPr sz="2000" dirty="0">
                <a:latin typeface="Arial"/>
                <a:cs typeface="Arial"/>
              </a:rPr>
              <a:t>s </a:t>
            </a:r>
            <a:r>
              <a:rPr lang="en-US" sz="2000" dirty="0">
                <a:latin typeface="Arial"/>
                <a:cs typeface="Arial"/>
              </a:rPr>
              <a:t>- </a:t>
            </a:r>
            <a:r>
              <a:rPr sz="2000" spc="3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dd</a:t>
            </a:r>
            <a:r>
              <a:rPr sz="2000" dirty="0">
                <a:latin typeface="Arial"/>
                <a:cs typeface="Arial"/>
              </a:rPr>
              <a:t>itio</a:t>
            </a:r>
            <a:r>
              <a:rPr sz="2000" spc="-3" dirty="0">
                <a:latin typeface="Arial"/>
                <a:cs typeface="Arial"/>
              </a:rPr>
              <a:t>na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4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geograph</a:t>
            </a:r>
            <a:r>
              <a:rPr sz="2000" dirty="0">
                <a:latin typeface="Arial"/>
                <a:cs typeface="Arial"/>
              </a:rPr>
              <a:t>ic </a:t>
            </a:r>
            <a:r>
              <a:rPr sz="2000" spc="-3" dirty="0">
                <a:latin typeface="Arial"/>
                <a:cs typeface="Arial"/>
              </a:rPr>
              <a:t>de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ils</a:t>
            </a:r>
            <a:r>
              <a:rPr sz="2000" spc="-9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ha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2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b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2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la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ere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9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on</a:t>
            </a:r>
            <a:r>
              <a:rPr sz="2000" dirty="0">
                <a:latin typeface="Arial"/>
                <a:cs typeface="Arial"/>
              </a:rPr>
              <a:t>to</a:t>
            </a:r>
            <a:r>
              <a:rPr sz="2000" spc="-7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y</a:t>
            </a:r>
            <a:r>
              <a:rPr sz="2000" spc="-7" dirty="0">
                <a:latin typeface="Arial"/>
                <a:cs typeface="Arial"/>
              </a:rPr>
              <a:t>ou</a:t>
            </a:r>
            <a:r>
              <a:rPr sz="2000" spc="-2" dirty="0">
                <a:latin typeface="Arial"/>
                <a:cs typeface="Arial"/>
              </a:rPr>
              <a:t>r 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spc="-7" dirty="0">
                <a:latin typeface="Arial"/>
                <a:cs typeface="Arial"/>
              </a:rPr>
              <a:t>a</a:t>
            </a:r>
            <a:r>
              <a:rPr sz="2000" spc="-3" dirty="0">
                <a:latin typeface="Arial"/>
                <a:cs typeface="Arial"/>
              </a:rPr>
              <a:t>p fro</a:t>
            </a:r>
            <a:r>
              <a:rPr sz="2000" dirty="0">
                <a:latin typeface="Arial"/>
                <a:cs typeface="Arial"/>
              </a:rPr>
              <a:t>m</a:t>
            </a:r>
            <a:r>
              <a:rPr sz="2000" spc="-7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th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spc="-13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p</a:t>
            </a:r>
            <a:r>
              <a:rPr sz="2000" spc="1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</a:t>
            </a:r>
            <a:r>
              <a:rPr sz="2000" spc="-3" dirty="0">
                <a:latin typeface="Arial"/>
                <a:cs typeface="Arial"/>
              </a:rPr>
              <a:t>p</a:t>
            </a:r>
            <a:r>
              <a:rPr sz="2000" dirty="0">
                <a:latin typeface="Arial"/>
                <a:cs typeface="Arial"/>
              </a:rPr>
              <a:t>ti</a:t>
            </a:r>
            <a:r>
              <a:rPr sz="2000" spc="-3" dirty="0">
                <a:latin typeface="Arial"/>
                <a:cs typeface="Arial"/>
              </a:rPr>
              <a:t>on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13" dirty="0">
                <a:latin typeface="Arial"/>
                <a:cs typeface="Arial"/>
              </a:rPr>
              <a:t> </a:t>
            </a:r>
            <a:r>
              <a:rPr sz="2000" spc="-8" dirty="0">
                <a:latin typeface="Arial"/>
                <a:cs typeface="Arial"/>
              </a:rPr>
              <a:t>w</a:t>
            </a:r>
            <a:r>
              <a:rPr sz="2000" dirty="0">
                <a:latin typeface="Arial"/>
                <a:cs typeface="Arial"/>
              </a:rPr>
              <a:t>in</a:t>
            </a:r>
            <a:r>
              <a:rPr sz="2000" spc="-3" dirty="0">
                <a:latin typeface="Arial"/>
                <a:cs typeface="Arial"/>
              </a:rPr>
              <a:t>do</a:t>
            </a:r>
            <a:r>
              <a:rPr sz="2000" spc="-39" dirty="0">
                <a:latin typeface="Arial"/>
                <a:cs typeface="Arial"/>
              </a:rPr>
              <a:t>w</a:t>
            </a:r>
            <a:r>
              <a:rPr sz="2000" dirty="0">
                <a:latin typeface="Arial"/>
                <a:cs typeface="Arial"/>
              </a:rPr>
              <a:t>,</a:t>
            </a:r>
            <a:r>
              <a:rPr sz="2000" spc="17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ch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are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7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-3" dirty="0">
                <a:latin typeface="Arial"/>
                <a:cs typeface="Arial"/>
              </a:rPr>
              <a:t>od</a:t>
            </a:r>
            <a:r>
              <a:rPr sz="2000" dirty="0">
                <a:latin typeface="Arial"/>
                <a:cs typeface="Arial"/>
              </a:rPr>
              <a:t>e </a:t>
            </a:r>
            <a:r>
              <a:rPr sz="2000" spc="-3" dirty="0">
                <a:latin typeface="Arial"/>
                <a:cs typeface="Arial"/>
              </a:rPr>
              <a:t>boundar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s,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tree</a:t>
            </a:r>
            <a:r>
              <a:rPr sz="2000" dirty="0">
                <a:latin typeface="Arial"/>
                <a:cs typeface="Arial"/>
              </a:rPr>
              <a:t>ts</a:t>
            </a:r>
            <a:r>
              <a:rPr sz="2000" spc="-9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an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h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3" dirty="0">
                <a:latin typeface="Arial"/>
                <a:cs typeface="Arial"/>
              </a:rPr>
              <a:t>gh</a:t>
            </a:r>
            <a:r>
              <a:rPr sz="2000" spc="-8" dirty="0">
                <a:latin typeface="Arial"/>
                <a:cs typeface="Arial"/>
              </a:rPr>
              <a:t>w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dirty="0">
                <a:latin typeface="Arial"/>
                <a:cs typeface="Arial"/>
              </a:rPr>
              <a:t>s,</a:t>
            </a:r>
            <a:r>
              <a:rPr sz="2000" spc="21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an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pro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3" dirty="0">
                <a:latin typeface="Arial"/>
                <a:cs typeface="Arial"/>
              </a:rPr>
              <a:t>nen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9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p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ce</a:t>
            </a:r>
            <a:r>
              <a:rPr sz="2000" spc="-9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na</a:t>
            </a:r>
            <a:r>
              <a:rPr sz="2000" spc="3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es</a:t>
            </a:r>
            <a:endParaRPr sz="2000" dirty="0">
              <a:latin typeface="Arial"/>
              <a:cs typeface="Arial"/>
            </a:endParaRPr>
          </a:p>
          <a:p>
            <a:pPr marL="519113" marR="421601" indent="-352425">
              <a:spcBef>
                <a:spcPts val="315"/>
              </a:spcBef>
              <a:buFont typeface="Wingdings" panose="05000000000000000000" pitchFamily="2" charset="2"/>
              <a:buChar char="§"/>
            </a:pPr>
            <a:r>
              <a:rPr sz="2000" dirty="0">
                <a:latin typeface="Arial"/>
                <a:cs typeface="Arial"/>
              </a:rPr>
              <a:t>Da</a:t>
            </a:r>
            <a:r>
              <a:rPr sz="2000" spc="-3" dirty="0">
                <a:latin typeface="Arial"/>
                <a:cs typeface="Arial"/>
              </a:rPr>
              <a:t>t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8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La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er</a:t>
            </a:r>
            <a:r>
              <a:rPr sz="2000" dirty="0">
                <a:latin typeface="Arial"/>
                <a:cs typeface="Arial"/>
              </a:rPr>
              <a:t>s </a:t>
            </a:r>
            <a:r>
              <a:rPr lang="en-US" sz="2000" dirty="0">
                <a:latin typeface="Arial"/>
                <a:cs typeface="Arial"/>
              </a:rPr>
              <a:t>-</a:t>
            </a:r>
            <a:r>
              <a:rPr sz="2000" spc="60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La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er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21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3" dirty="0">
                <a:latin typeface="Arial"/>
                <a:cs typeface="Arial"/>
              </a:rPr>
              <a:t>ha</a:t>
            </a:r>
            <a:r>
              <a:rPr sz="2000" dirty="0">
                <a:latin typeface="Arial"/>
                <a:cs typeface="Arial"/>
              </a:rPr>
              <a:t>t</a:t>
            </a:r>
            <a:r>
              <a:rPr sz="2000" spc="-2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ho</a:t>
            </a:r>
            <a:r>
              <a:rPr sz="2000" dirty="0">
                <a:latin typeface="Arial"/>
                <a:cs typeface="Arial"/>
              </a:rPr>
              <a:t>w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U.</a:t>
            </a:r>
            <a:r>
              <a:rPr sz="2000" spc="3" dirty="0">
                <a:latin typeface="Arial"/>
                <a:cs typeface="Arial"/>
              </a:rPr>
              <a:t>S</a:t>
            </a:r>
            <a:r>
              <a:rPr sz="2000" dirty="0">
                <a:latin typeface="Arial"/>
                <a:cs typeface="Arial"/>
              </a:rPr>
              <a:t>.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-3" dirty="0">
                <a:latin typeface="Arial"/>
                <a:cs typeface="Arial"/>
              </a:rPr>
              <a:t>en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2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</a:t>
            </a:r>
            <a:r>
              <a:rPr sz="2000" spc="-3" dirty="0">
                <a:latin typeface="Arial"/>
                <a:cs typeface="Arial"/>
              </a:rPr>
              <a:t>for</a:t>
            </a:r>
            <a:r>
              <a:rPr sz="2000" spc="8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ti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n</a:t>
            </a:r>
            <a:r>
              <a:rPr sz="2000" spc="-1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-11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th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 reg</a:t>
            </a:r>
            <a:r>
              <a:rPr sz="2000" dirty="0">
                <a:latin typeface="Arial"/>
                <a:cs typeface="Arial"/>
              </a:rPr>
              <a:t>io</a:t>
            </a:r>
            <a:r>
              <a:rPr sz="2000" spc="-3" dirty="0">
                <a:latin typeface="Arial"/>
                <a:cs typeface="Arial"/>
              </a:rPr>
              <a:t>n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 o</a:t>
            </a:r>
            <a:r>
              <a:rPr sz="2000" dirty="0">
                <a:latin typeface="Arial"/>
                <a:cs typeface="Arial"/>
              </a:rPr>
              <a:t>n </a:t>
            </a:r>
            <a:r>
              <a:rPr sz="2000" spc="-22" dirty="0">
                <a:latin typeface="Arial"/>
                <a:cs typeface="Arial"/>
              </a:rPr>
              <a:t>y</a:t>
            </a:r>
            <a:r>
              <a:rPr sz="2000" spc="-3" dirty="0">
                <a:latin typeface="Arial"/>
                <a:cs typeface="Arial"/>
              </a:rPr>
              <a:t>ou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13" dirty="0">
                <a:latin typeface="Arial"/>
                <a:cs typeface="Arial"/>
              </a:rPr>
              <a:t> </a:t>
            </a:r>
            <a:r>
              <a:rPr sz="2000" spc="8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ap</a:t>
            </a:r>
            <a:r>
              <a:rPr sz="2000" dirty="0">
                <a:latin typeface="Arial"/>
                <a:cs typeface="Arial"/>
              </a:rPr>
              <a:t>,</a:t>
            </a:r>
            <a:r>
              <a:rPr sz="2000" spc="-18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u</a:t>
            </a:r>
            <a:r>
              <a:rPr sz="2000" dirty="0">
                <a:latin typeface="Arial"/>
                <a:cs typeface="Arial"/>
              </a:rPr>
              <a:t>ch</a:t>
            </a:r>
            <a:r>
              <a:rPr sz="2000" spc="4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th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3" dirty="0">
                <a:latin typeface="Arial"/>
                <a:cs typeface="Arial"/>
              </a:rPr>
              <a:t> pe</a:t>
            </a:r>
            <a:r>
              <a:rPr sz="2000" dirty="0">
                <a:latin typeface="Arial"/>
                <a:cs typeface="Arial"/>
              </a:rPr>
              <a:t>r</a:t>
            </a:r>
            <a:r>
              <a:rPr sz="2000" spc="-4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-3" dirty="0">
                <a:latin typeface="Arial"/>
                <a:cs typeface="Arial"/>
              </a:rPr>
              <a:t>ap</a:t>
            </a:r>
            <a:r>
              <a:rPr sz="2000" dirty="0">
                <a:latin typeface="Arial"/>
                <a:cs typeface="Arial"/>
              </a:rPr>
              <a:t>ita</a:t>
            </a:r>
            <a:r>
              <a:rPr sz="2000" spc="-11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inc</a:t>
            </a:r>
            <a:r>
              <a:rPr sz="2000" spc="-3" dirty="0">
                <a:latin typeface="Arial"/>
                <a:cs typeface="Arial"/>
              </a:rPr>
              <a:t>o</a:t>
            </a:r>
            <a:r>
              <a:rPr sz="2000" spc="8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,</a:t>
            </a:r>
            <a:r>
              <a:rPr sz="2000" spc="-13" dirty="0">
                <a:latin typeface="Arial"/>
                <a:cs typeface="Arial"/>
              </a:rPr>
              <a:t> </a:t>
            </a:r>
            <a:r>
              <a:rPr sz="2000" spc="8" dirty="0">
                <a:latin typeface="Arial"/>
                <a:cs typeface="Arial"/>
              </a:rPr>
              <a:t>m</a:t>
            </a:r>
            <a:r>
              <a:rPr sz="2000" spc="-3" dirty="0">
                <a:latin typeface="Arial"/>
                <a:cs typeface="Arial"/>
              </a:rPr>
              <a:t>ed</a:t>
            </a:r>
            <a:r>
              <a:rPr sz="2000" dirty="0">
                <a:latin typeface="Arial"/>
                <a:cs typeface="Arial"/>
              </a:rPr>
              <a:t>ian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age</a:t>
            </a:r>
            <a:r>
              <a:rPr sz="2000" dirty="0">
                <a:latin typeface="Arial"/>
                <a:cs typeface="Arial"/>
              </a:rPr>
              <a:t>,</a:t>
            </a:r>
            <a:r>
              <a:rPr sz="2000" spc="-3" dirty="0">
                <a:latin typeface="Arial"/>
                <a:cs typeface="Arial"/>
              </a:rPr>
              <a:t> an</a:t>
            </a:r>
            <a:r>
              <a:rPr sz="2000" dirty="0">
                <a:latin typeface="Arial"/>
                <a:cs typeface="Arial"/>
              </a:rPr>
              <a:t>d </a:t>
            </a:r>
            <a:r>
              <a:rPr sz="2000" spc="-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v</a:t>
            </a:r>
            <a:r>
              <a:rPr sz="2000" spc="-3" dirty="0">
                <a:latin typeface="Arial"/>
                <a:cs typeface="Arial"/>
              </a:rPr>
              <a:t>erag</a:t>
            </a:r>
            <a:r>
              <a:rPr sz="2000" dirty="0">
                <a:latin typeface="Arial"/>
                <a:cs typeface="Arial"/>
              </a:rPr>
              <a:t>e</a:t>
            </a:r>
            <a:r>
              <a:rPr sz="2000" spc="-4" dirty="0">
                <a:latin typeface="Arial"/>
                <a:cs typeface="Arial"/>
              </a:rPr>
              <a:t> </a:t>
            </a:r>
            <a:r>
              <a:rPr sz="2000" spc="-3" dirty="0">
                <a:latin typeface="Arial"/>
                <a:cs typeface="Arial"/>
              </a:rPr>
              <a:t>hou</a:t>
            </a:r>
            <a:r>
              <a:rPr sz="2000" dirty="0">
                <a:latin typeface="Arial"/>
                <a:cs typeface="Arial"/>
              </a:rPr>
              <a:t>s</a:t>
            </a:r>
            <a:r>
              <a:rPr sz="2000" spc="-3" dirty="0">
                <a:latin typeface="Arial"/>
                <a:cs typeface="Arial"/>
              </a:rPr>
              <a:t>eho</a:t>
            </a:r>
            <a:r>
              <a:rPr sz="2000" dirty="0">
                <a:latin typeface="Arial"/>
                <a:cs typeface="Arial"/>
              </a:rPr>
              <a:t>ld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si</a:t>
            </a:r>
            <a:r>
              <a:rPr sz="2000" spc="-8" dirty="0">
                <a:latin typeface="Arial"/>
                <a:cs typeface="Arial"/>
              </a:rPr>
              <a:t>z</a:t>
            </a:r>
            <a:r>
              <a:rPr sz="2000" dirty="0">
                <a:latin typeface="Arial"/>
                <a:cs typeface="Arial"/>
              </a:rPr>
              <a:t>e</a:t>
            </a:r>
          </a:p>
          <a:p>
            <a:pPr marL="191346" marR="227972" indent="-92006">
              <a:spcBef>
                <a:spcPts val="856"/>
              </a:spcBef>
            </a:pPr>
            <a:r>
              <a:rPr sz="2000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dirty="0">
                <a:latin typeface="Arial"/>
                <a:cs typeface="Arial"/>
              </a:rPr>
              <a:t>The background maps included with Tableau are automatically displayed as high resolution images when viewed with a high-dpi device</a:t>
            </a:r>
          </a:p>
          <a:p>
            <a:pPr marR="81057" algn="r">
              <a:lnSpc>
                <a:spcPct val="96761"/>
              </a:lnSpc>
              <a:spcBef>
                <a:spcPts val="2614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6527122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13">
            <a:extLst>
              <a:ext uri="{FF2B5EF4-FFF2-40B4-BE49-F238E27FC236}">
                <a16:creationId xmlns:a16="http://schemas.microsoft.com/office/drawing/2014/main" id="{7DF0F118-B8BC-49B0-8D5C-A38FC7579E6E}"/>
              </a:ext>
            </a:extLst>
          </p:cNvPr>
          <p:cNvSpPr txBox="1"/>
          <p:nvPr/>
        </p:nvSpPr>
        <p:spPr>
          <a:xfrm>
            <a:off x="2133600" y="457200"/>
            <a:ext cx="3999944" cy="381089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 marL="266640"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WORKING WITH MAPS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7A1D3F21-116E-419F-B4BA-F94F3C3B8FEA}"/>
              </a:ext>
            </a:extLst>
          </p:cNvPr>
          <p:cNvSpPr txBox="1"/>
          <p:nvPr/>
        </p:nvSpPr>
        <p:spPr>
          <a:xfrm>
            <a:off x="3485861" y="366713"/>
            <a:ext cx="4000500" cy="2366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76"/>
              </a:lnSpc>
            </a:pPr>
            <a:endParaRPr sz="876" dirty="0"/>
          </a:p>
          <a:p>
            <a:pPr marR="81057" algn="r">
              <a:lnSpc>
                <a:spcPct val="96761"/>
              </a:lnSpc>
              <a:spcBef>
                <a:spcPts val="16900"/>
              </a:spcBef>
            </a:pPr>
            <a:endParaRPr sz="394" dirty="0">
              <a:latin typeface="Trebuchet MS"/>
              <a:cs typeface="Trebuchet MS"/>
            </a:endParaRPr>
          </a:p>
        </p:txBody>
      </p:sp>
      <p:sp>
        <p:nvSpPr>
          <p:cNvPr id="6" name="object 22">
            <a:extLst>
              <a:ext uri="{FF2B5EF4-FFF2-40B4-BE49-F238E27FC236}">
                <a16:creationId xmlns:a16="http://schemas.microsoft.com/office/drawing/2014/main" id="{43E1EA8C-36D5-4EE5-BAE5-B2D8D8F61922}"/>
              </a:ext>
            </a:extLst>
          </p:cNvPr>
          <p:cNvSpPr/>
          <p:nvPr/>
        </p:nvSpPr>
        <p:spPr>
          <a:xfrm>
            <a:off x="1295400" y="1676400"/>
            <a:ext cx="7924800" cy="434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 dirty="0"/>
          </a:p>
        </p:txBody>
      </p:sp>
    </p:spTree>
    <p:extLst>
      <p:ext uri="{BB962C8B-B14F-4D97-AF65-F5344CB8AC3E}">
        <p14:creationId xmlns:p14="http://schemas.microsoft.com/office/powerpoint/2010/main" val="4685355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>
            <a:extLst>
              <a:ext uri="{FF2B5EF4-FFF2-40B4-BE49-F238E27FC236}">
                <a16:creationId xmlns:a16="http://schemas.microsoft.com/office/drawing/2014/main" id="{A8254E2F-B735-4472-8289-25C20313C3D4}"/>
              </a:ext>
            </a:extLst>
          </p:cNvPr>
          <p:cNvSpPr txBox="1"/>
          <p:nvPr/>
        </p:nvSpPr>
        <p:spPr>
          <a:xfrm>
            <a:off x="2362200" y="457200"/>
            <a:ext cx="3725954" cy="371937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PUBLISHING AND SHARING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1702CE4B-1125-4CCF-A435-9921DE06516E}"/>
              </a:ext>
            </a:extLst>
          </p:cNvPr>
          <p:cNvSpPr txBox="1"/>
          <p:nvPr/>
        </p:nvSpPr>
        <p:spPr>
          <a:xfrm>
            <a:off x="1371600" y="1922184"/>
            <a:ext cx="8153400" cy="4478615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spcBef>
                <a:spcPts val="876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Workbooks can be exported as well as published</a:t>
            </a:r>
            <a:endParaRPr sz="2400" dirty="0">
              <a:latin typeface="Arial"/>
              <a:cs typeface="Arial"/>
            </a:endParaRPr>
          </a:p>
          <a:p>
            <a:pPr marL="192456" marR="606486" indent="-92006">
              <a:spcBef>
                <a:spcPts val="562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dirty="0">
                <a:latin typeface="Arial"/>
                <a:cs typeface="Arial"/>
              </a:rPr>
              <a:t>Multiple formats are available to use the output in applications such as PowerPoint or Excel</a:t>
            </a:r>
          </a:p>
          <a:p>
            <a:pPr marL="100450">
              <a:spcBef>
                <a:spcPts val="367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400" spc="2" dirty="0">
                <a:latin typeface="Arial"/>
                <a:cs typeface="Arial"/>
              </a:rPr>
              <a:t>When saving you can save:</a:t>
            </a:r>
            <a:endParaRPr sz="2400" dirty="0">
              <a:latin typeface="Arial"/>
              <a:cs typeface="Arial"/>
            </a:endParaRPr>
          </a:p>
          <a:p>
            <a:pPr marL="224459">
              <a:spcBef>
                <a:spcPts val="227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Workbooks (all sheets, dashboard, and stories)</a:t>
            </a:r>
          </a:p>
          <a:p>
            <a:pPr marL="327133" marR="249803" indent="-102673">
              <a:spcBef>
                <a:spcPts val="336"/>
              </a:spcBef>
            </a:pPr>
            <a:r>
              <a:rPr sz="2400" dirty="0">
                <a:solidFill>
                  <a:srgbClr val="6690C8"/>
                </a:solidFill>
                <a:latin typeface="Arial"/>
                <a:cs typeface="Arial"/>
              </a:rPr>
              <a:t>– </a:t>
            </a:r>
            <a:r>
              <a:rPr sz="2400" dirty="0">
                <a:latin typeface="Arial"/>
                <a:cs typeface="Arial"/>
              </a:rPr>
              <a:t>Packaged Workbook (all sheets, dashboards, stories, and all reference local data files and images in a single file)</a:t>
            </a:r>
          </a:p>
          <a:p>
            <a:pPr marR="81061" algn="r">
              <a:lnSpc>
                <a:spcPct val="96761"/>
              </a:lnSpc>
              <a:spcBef>
                <a:spcPts val="4459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537215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D9010-B65D-4FC5-97AD-0FDF2D35A5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590800"/>
            <a:ext cx="7820978" cy="1399566"/>
          </a:xfrm>
        </p:spPr>
        <p:txBody>
          <a:bodyPr>
            <a:normAutofit/>
          </a:bodyPr>
          <a:lstStyle/>
          <a:p>
            <a:r>
              <a:rPr lang="en-US" sz="8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58966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C64A98C5-A5FB-44A1-A6AE-A2A6170FEC44}"/>
              </a:ext>
            </a:extLst>
          </p:cNvPr>
          <p:cNvSpPr txBox="1"/>
          <p:nvPr/>
        </p:nvSpPr>
        <p:spPr>
          <a:xfrm>
            <a:off x="3005667" y="490584"/>
            <a:ext cx="3725954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TABLEAU DESKTOP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B31BFF-B6AD-4B11-966B-7C8229C44783}"/>
              </a:ext>
            </a:extLst>
          </p:cNvPr>
          <p:cNvSpPr/>
          <p:nvPr/>
        </p:nvSpPr>
        <p:spPr>
          <a:xfrm>
            <a:off x="2971800" y="1600200"/>
            <a:ext cx="3000375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0450">
              <a:lnSpc>
                <a:spcPct val="95825"/>
              </a:lnSpc>
              <a:spcBef>
                <a:spcPts val="876"/>
              </a:spcBef>
            </a:pPr>
            <a:r>
              <a:rPr lang="en-US" sz="20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lang="en-US" sz="2000" spc="2" dirty="0">
                <a:latin typeface="Arial"/>
                <a:cs typeface="Arial"/>
              </a:rPr>
              <a:t>Build visualizations with a few clicks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FD2819-417D-4118-8BE5-C9CF40D41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688571"/>
            <a:ext cx="7848600" cy="20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70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/>
          <p:nvPr/>
        </p:nvSpPr>
        <p:spPr>
          <a:xfrm>
            <a:off x="1319066" y="1676400"/>
            <a:ext cx="8458200" cy="43617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 dirty="0"/>
          </a:p>
        </p:txBody>
      </p:sp>
      <p:sp>
        <p:nvSpPr>
          <p:cNvPr id="8" name="object 8"/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6" name="object 6"/>
          <p:cNvSpPr txBox="1"/>
          <p:nvPr/>
        </p:nvSpPr>
        <p:spPr>
          <a:xfrm>
            <a:off x="2362200" y="1143000"/>
            <a:ext cx="5562600" cy="293836"/>
          </a:xfrm>
          <a:prstGeom prst="rect">
            <a:avLst/>
          </a:prstGeom>
        </p:spPr>
        <p:txBody>
          <a:bodyPr wrap="square" lIns="0" tIns="158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lnSpc>
                <a:spcPct val="96761"/>
              </a:lnSpc>
              <a:spcBef>
                <a:spcPts val="876"/>
              </a:spcBef>
            </a:pPr>
            <a:r>
              <a:rPr sz="2000" spc="3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dirty="0">
                <a:latin typeface="Trebuchet MS"/>
                <a:cs typeface="Trebuchet MS"/>
              </a:rPr>
              <a:t>Choose a connection or existing worksheet</a:t>
            </a:r>
          </a:p>
          <a:p>
            <a:pPr marR="81057" algn="r">
              <a:lnSpc>
                <a:spcPct val="96761"/>
              </a:lnSpc>
              <a:spcBef>
                <a:spcPts val="16723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3760409" y="-546180"/>
            <a:ext cx="3726242" cy="0"/>
          </a:xfrm>
          <a:custGeom>
            <a:avLst/>
            <a:gdLst/>
            <a:ahLst/>
            <a:cxnLst/>
            <a:rect l="l" t="t" r="r" b="b"/>
            <a:pathLst>
              <a:path w="4258564">
                <a:moveTo>
                  <a:pt x="0" y="0"/>
                </a:moveTo>
                <a:lnTo>
                  <a:pt x="4258564" y="0"/>
                </a:lnTo>
              </a:path>
            </a:pathLst>
          </a:custGeom>
          <a:ln w="14986">
            <a:solidFill>
              <a:srgbClr val="80828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21" name="object 21"/>
          <p:cNvSpPr/>
          <p:nvPr/>
        </p:nvSpPr>
        <p:spPr>
          <a:xfrm>
            <a:off x="3152775" y="-990123"/>
            <a:ext cx="5067301" cy="40004"/>
          </a:xfrm>
          <a:custGeom>
            <a:avLst/>
            <a:gdLst/>
            <a:ahLst/>
            <a:cxnLst/>
            <a:rect l="l" t="t" r="r" b="b"/>
            <a:pathLst>
              <a:path w="4572000" h="82296">
                <a:moveTo>
                  <a:pt x="0" y="82296"/>
                </a:moveTo>
                <a:lnTo>
                  <a:pt x="4572000" y="82296"/>
                </a:lnTo>
                <a:lnTo>
                  <a:pt x="4572000" y="0"/>
                </a:lnTo>
                <a:lnTo>
                  <a:pt x="0" y="0"/>
                </a:lnTo>
                <a:lnTo>
                  <a:pt x="0" y="82296"/>
                </a:lnTo>
                <a:close/>
              </a:path>
            </a:pathLst>
          </a:custGeom>
          <a:solidFill>
            <a:srgbClr val="6690C8"/>
          </a:solid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9" name="object 9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8" name="object 8"/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4" name="object 4"/>
          <p:cNvSpPr txBox="1"/>
          <p:nvPr/>
        </p:nvSpPr>
        <p:spPr>
          <a:xfrm>
            <a:off x="3486418" y="32005"/>
            <a:ext cx="273989" cy="29275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3352802" y="-918113"/>
            <a:ext cx="4133561" cy="371933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1137" b="1" spc="-2" dirty="0">
                <a:latin typeface="Trebuchet MS"/>
                <a:cs typeface="Trebuchet MS"/>
              </a:rPr>
              <a:t>TABLEAU INTERFACE OVERVIEW</a:t>
            </a:r>
            <a:endParaRPr sz="1137" dirty="0">
              <a:latin typeface="Trebuchet MS"/>
              <a:cs typeface="Trebuchet M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A955437-B293-42B6-82AE-0760A9E67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637865"/>
            <a:ext cx="7772400" cy="4610535"/>
          </a:xfrm>
          <a:prstGeom prst="rect">
            <a:avLst/>
          </a:prstGeom>
        </p:spPr>
      </p:pic>
      <p:sp>
        <p:nvSpPr>
          <p:cNvPr id="26" name="object 7">
            <a:extLst>
              <a:ext uri="{FF2B5EF4-FFF2-40B4-BE49-F238E27FC236}">
                <a16:creationId xmlns:a16="http://schemas.microsoft.com/office/drawing/2014/main" id="{7A3A6270-BDB1-48F4-A8B1-71AC1F3BCC0E}"/>
              </a:ext>
            </a:extLst>
          </p:cNvPr>
          <p:cNvSpPr txBox="1"/>
          <p:nvPr/>
        </p:nvSpPr>
        <p:spPr>
          <a:xfrm>
            <a:off x="2743200" y="785978"/>
            <a:ext cx="3725954" cy="345742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TABLEAU DESKTOP</a:t>
            </a:r>
            <a:endParaRPr sz="24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7">
            <a:extLst>
              <a:ext uri="{FF2B5EF4-FFF2-40B4-BE49-F238E27FC236}">
                <a16:creationId xmlns:a16="http://schemas.microsoft.com/office/drawing/2014/main" id="{982DECE1-E73B-4E8C-BCBB-F6F586F5EC67}"/>
              </a:ext>
            </a:extLst>
          </p:cNvPr>
          <p:cNvSpPr txBox="1"/>
          <p:nvPr/>
        </p:nvSpPr>
        <p:spPr>
          <a:xfrm>
            <a:off x="2667000" y="152400"/>
            <a:ext cx="3725954" cy="632489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dirty="0">
                <a:latin typeface="Trebuchet MS"/>
                <a:cs typeface="Trebuchet MS"/>
              </a:rPr>
              <a:t>TABLEAU</a:t>
            </a:r>
            <a:r>
              <a:rPr sz="1137" b="1" dirty="0">
                <a:latin typeface="Trebuchet MS"/>
                <a:cs typeface="Trebuchet MS"/>
              </a:rPr>
              <a:t> </a:t>
            </a:r>
            <a:r>
              <a:rPr sz="2400" b="1" dirty="0">
                <a:latin typeface="Trebuchet MS"/>
                <a:cs typeface="Trebuchet MS"/>
              </a:rPr>
              <a:t>DESKTOP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9" name="object 6">
            <a:extLst>
              <a:ext uri="{FF2B5EF4-FFF2-40B4-BE49-F238E27FC236}">
                <a16:creationId xmlns:a16="http://schemas.microsoft.com/office/drawing/2014/main" id="{24CE9532-ED7B-45B6-93C1-21D7500188F2}"/>
              </a:ext>
            </a:extLst>
          </p:cNvPr>
          <p:cNvSpPr txBox="1"/>
          <p:nvPr/>
        </p:nvSpPr>
        <p:spPr>
          <a:xfrm>
            <a:off x="2209800" y="784889"/>
            <a:ext cx="6096000" cy="7998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 sz="525" dirty="0"/>
          </a:p>
          <a:p>
            <a:pPr marL="192456" marR="659023" indent="-92006">
              <a:spcBef>
                <a:spcPts val="932"/>
              </a:spcBef>
            </a:pPr>
            <a:r>
              <a:rPr sz="240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Add columns, rows, and measures to make your visualization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15538"/>
              </a:spcBef>
            </a:pPr>
            <a:endParaRPr sz="394" dirty="0">
              <a:latin typeface="Trebuchet MS"/>
              <a:cs typeface="Trebuchet MS"/>
            </a:endParaRPr>
          </a:p>
        </p:txBody>
      </p:sp>
      <p:sp>
        <p:nvSpPr>
          <p:cNvPr id="10" name="object 15">
            <a:extLst>
              <a:ext uri="{FF2B5EF4-FFF2-40B4-BE49-F238E27FC236}">
                <a16:creationId xmlns:a16="http://schemas.microsoft.com/office/drawing/2014/main" id="{73A1F9AF-9E3A-4C2B-84EA-5BC437806445}"/>
              </a:ext>
            </a:extLst>
          </p:cNvPr>
          <p:cNvSpPr/>
          <p:nvPr/>
        </p:nvSpPr>
        <p:spPr>
          <a:xfrm>
            <a:off x="1066800" y="1676400"/>
            <a:ext cx="8305800" cy="4467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 dirty="0"/>
          </a:p>
        </p:txBody>
      </p:sp>
    </p:spTree>
    <p:extLst>
      <p:ext uri="{BB962C8B-B14F-4D97-AF65-F5344CB8AC3E}">
        <p14:creationId xmlns:p14="http://schemas.microsoft.com/office/powerpoint/2010/main" val="666418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/>
          <p:nvPr/>
        </p:nvSpPr>
        <p:spPr>
          <a:xfrm>
            <a:off x="6934200" y="1219200"/>
            <a:ext cx="1828800" cy="48391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  <p:sp>
        <p:nvSpPr>
          <p:cNvPr id="9" name="object 9"/>
          <p:cNvSpPr txBox="1"/>
          <p:nvPr/>
        </p:nvSpPr>
        <p:spPr>
          <a:xfrm>
            <a:off x="3486417" y="3439877"/>
            <a:ext cx="3999944" cy="71231"/>
          </a:xfrm>
          <a:prstGeom prst="rect">
            <a:avLst/>
          </a:prstGeom>
        </p:spPr>
        <p:txBody>
          <a:bodyPr wrap="square" lIns="0" tIns="4556" rIns="0" bIns="0" rtlCol="0">
            <a:noAutofit/>
          </a:bodyPr>
          <a:lstStyle/>
          <a:p>
            <a:pPr marL="22223">
              <a:lnSpc>
                <a:spcPts val="525"/>
              </a:lnSpc>
            </a:pPr>
            <a:endParaRPr sz="525"/>
          </a:p>
        </p:txBody>
      </p:sp>
      <p:sp>
        <p:nvSpPr>
          <p:cNvPr id="8" name="object 8"/>
          <p:cNvSpPr txBox="1"/>
          <p:nvPr/>
        </p:nvSpPr>
        <p:spPr>
          <a:xfrm>
            <a:off x="3486418" y="3511106"/>
            <a:ext cx="273989" cy="292836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2223">
              <a:lnSpc>
                <a:spcPts val="876"/>
              </a:lnSpc>
            </a:pPr>
            <a:endParaRPr sz="876"/>
          </a:p>
        </p:txBody>
      </p:sp>
      <p:sp>
        <p:nvSpPr>
          <p:cNvPr id="3" name="object 3"/>
          <p:cNvSpPr txBox="1"/>
          <p:nvPr/>
        </p:nvSpPr>
        <p:spPr>
          <a:xfrm>
            <a:off x="2674846" y="341043"/>
            <a:ext cx="5783354" cy="725757"/>
          </a:xfrm>
          <a:prstGeom prst="rect">
            <a:avLst/>
          </a:prstGeom>
        </p:spPr>
        <p:txBody>
          <a:bodyPr wrap="square" lIns="0" tIns="148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TABLEAU INTERFACE OVERVIEW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09600" y="1838287"/>
            <a:ext cx="8229600" cy="4486294"/>
          </a:xfrm>
          <a:prstGeom prst="rect">
            <a:avLst/>
          </a:prstGeom>
        </p:spPr>
        <p:txBody>
          <a:bodyPr wrap="square" lIns="0" tIns="5112" rIns="0" bIns="0" rtlCol="0">
            <a:noAutofit/>
          </a:bodyPr>
          <a:lstStyle/>
          <a:p>
            <a:pPr>
              <a:lnSpc>
                <a:spcPts val="482"/>
              </a:lnSpc>
            </a:pPr>
            <a:endParaRPr sz="482" dirty="0"/>
          </a:p>
          <a:p>
            <a:pPr marL="192456" marR="376871" indent="-92006">
              <a:lnSpc>
                <a:spcPts val="1137"/>
              </a:lnSpc>
              <a:spcBef>
                <a:spcPts val="932"/>
              </a:spcBef>
            </a:pPr>
            <a:r>
              <a:rPr sz="1050" dirty="0">
                <a:solidFill>
                  <a:srgbClr val="6690C8"/>
                </a:solidFill>
                <a:latin typeface="Arial"/>
                <a:cs typeface="Arial"/>
              </a:rPr>
              <a:t>•</a:t>
            </a:r>
            <a:r>
              <a:rPr sz="1050" spc="66" dirty="0">
                <a:solidFill>
                  <a:srgbClr val="6690C8"/>
                </a:solidFill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Use</a:t>
            </a:r>
            <a:r>
              <a:rPr sz="2000" spc="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</a:t>
            </a:r>
            <a:r>
              <a:rPr sz="2000" spc="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rds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 </a:t>
            </a:r>
            <a:r>
              <a:rPr sz="2000" spc="3" dirty="0">
                <a:latin typeface="Arial"/>
                <a:cs typeface="Arial"/>
              </a:rPr>
              <a:t>na</a:t>
            </a:r>
            <a:r>
              <a:rPr sz="2000" spc="-8" dirty="0">
                <a:latin typeface="Arial"/>
                <a:cs typeface="Arial"/>
              </a:rPr>
              <a:t>v</a:t>
            </a:r>
            <a:r>
              <a:rPr sz="2000" dirty="0">
                <a:latin typeface="Arial"/>
                <a:cs typeface="Arial"/>
              </a:rPr>
              <a:t>i</a:t>
            </a:r>
            <a:r>
              <a:rPr sz="2000" spc="-8" dirty="0">
                <a:latin typeface="Arial"/>
                <a:cs typeface="Arial"/>
              </a:rPr>
              <a:t>g</a:t>
            </a:r>
            <a:r>
              <a:rPr sz="2000" spc="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te</a:t>
            </a:r>
            <a:r>
              <a:rPr sz="2000" spc="3" dirty="0">
                <a:latin typeface="Arial"/>
                <a:cs typeface="Arial"/>
              </a:rPr>
              <a:t> Pa</a:t>
            </a:r>
            <a:r>
              <a:rPr sz="2000" spc="-3" dirty="0">
                <a:latin typeface="Arial"/>
                <a:cs typeface="Arial"/>
              </a:rPr>
              <a:t>g</a:t>
            </a:r>
            <a:r>
              <a:rPr sz="2000" spc="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s,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dirty="0">
                <a:latin typeface="Arial"/>
                <a:cs typeface="Arial"/>
              </a:rPr>
              <a:t>lt</a:t>
            </a:r>
            <a:r>
              <a:rPr sz="2000" spc="3" dirty="0">
                <a:latin typeface="Arial"/>
                <a:cs typeface="Arial"/>
              </a:rPr>
              <a:t>e</a:t>
            </a:r>
            <a:r>
              <a:rPr sz="2000" dirty="0">
                <a:latin typeface="Arial"/>
                <a:cs typeface="Arial"/>
              </a:rPr>
              <a:t>rs, </a:t>
            </a:r>
            <a:endParaRPr lang="en-US" sz="2000" dirty="0">
              <a:latin typeface="Arial"/>
              <a:cs typeface="Arial"/>
            </a:endParaRPr>
          </a:p>
          <a:p>
            <a:pPr marL="192456" marR="376871" indent="-92006">
              <a:lnSpc>
                <a:spcPts val="1137"/>
              </a:lnSpc>
              <a:spcBef>
                <a:spcPts val="932"/>
              </a:spcBef>
            </a:pPr>
            <a:r>
              <a:rPr sz="2000" spc="3" dirty="0">
                <a:latin typeface="Arial"/>
                <a:cs typeface="Arial"/>
              </a:rPr>
              <a:t>an</a:t>
            </a:r>
            <a:r>
              <a:rPr sz="2000" dirty="0">
                <a:latin typeface="Arial"/>
                <a:cs typeface="Arial"/>
              </a:rPr>
              <a:t>d</a:t>
            </a:r>
            <a:r>
              <a:rPr sz="2000" spc="-3" dirty="0">
                <a:latin typeface="Arial"/>
                <a:cs typeface="Arial"/>
              </a:rPr>
              <a:t> M</a:t>
            </a:r>
            <a:r>
              <a:rPr sz="2000" spc="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rks on</a:t>
            </a:r>
            <a:r>
              <a:rPr sz="2000" spc="-3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 </a:t>
            </a:r>
            <a:r>
              <a:rPr sz="2000" spc="-8" dirty="0">
                <a:latin typeface="Arial"/>
                <a:cs typeface="Arial"/>
              </a:rPr>
              <a:t>v</a:t>
            </a:r>
            <a:r>
              <a:rPr sz="2000" dirty="0">
                <a:latin typeface="Arial"/>
                <a:cs typeface="Arial"/>
              </a:rPr>
              <a:t>isu</a:t>
            </a:r>
            <a:r>
              <a:rPr sz="2000" spc="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l</a:t>
            </a:r>
            <a:r>
              <a:rPr sz="2000" spc="-3" dirty="0">
                <a:latin typeface="Arial"/>
                <a:cs typeface="Arial"/>
              </a:rPr>
              <a:t>i</a:t>
            </a:r>
            <a:r>
              <a:rPr sz="2000" spc="-8" dirty="0">
                <a:latin typeface="Arial"/>
                <a:cs typeface="Arial"/>
              </a:rPr>
              <a:t>z</a:t>
            </a:r>
            <a:r>
              <a:rPr sz="2000" spc="3" dirty="0">
                <a:latin typeface="Arial"/>
                <a:cs typeface="Arial"/>
              </a:rPr>
              <a:t>a</a:t>
            </a:r>
            <a:r>
              <a:rPr sz="2000" dirty="0">
                <a:latin typeface="Arial"/>
                <a:cs typeface="Arial"/>
              </a:rPr>
              <a:t>ti</a:t>
            </a:r>
            <a:r>
              <a:rPr sz="2000" spc="3" dirty="0">
                <a:latin typeface="Arial"/>
                <a:cs typeface="Arial"/>
              </a:rPr>
              <a:t>o</a:t>
            </a:r>
            <a:r>
              <a:rPr sz="2000" dirty="0">
                <a:latin typeface="Arial"/>
                <a:cs typeface="Arial"/>
              </a:rPr>
              <a:t>n</a:t>
            </a:r>
          </a:p>
          <a:p>
            <a:pPr marR="81057" algn="r">
              <a:lnSpc>
                <a:spcPct val="96761"/>
              </a:lnSpc>
              <a:spcBef>
                <a:spcPts val="15538"/>
              </a:spcBef>
            </a:pPr>
            <a:endParaRPr sz="394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>
            <a:extLst>
              <a:ext uri="{FF2B5EF4-FFF2-40B4-BE49-F238E27FC236}">
                <a16:creationId xmlns:a16="http://schemas.microsoft.com/office/drawing/2014/main" id="{721EDE21-F4D6-4445-B72C-4113F10C8CA8}"/>
              </a:ext>
            </a:extLst>
          </p:cNvPr>
          <p:cNvSpPr txBox="1"/>
          <p:nvPr/>
        </p:nvSpPr>
        <p:spPr>
          <a:xfrm>
            <a:off x="2663078" y="457200"/>
            <a:ext cx="5261722" cy="499029"/>
          </a:xfrm>
          <a:prstGeom prst="rect">
            <a:avLst/>
          </a:prstGeom>
        </p:spPr>
        <p:txBody>
          <a:bodyPr wrap="square" lIns="0" tIns="2261" rIns="0" bIns="0" rtlCol="0">
            <a:noAutofit/>
          </a:bodyPr>
          <a:lstStyle/>
          <a:p>
            <a:pPr>
              <a:lnSpc>
                <a:spcPts val="482"/>
              </a:lnSpc>
            </a:pPr>
            <a:endParaRPr sz="2400" dirty="0"/>
          </a:p>
          <a:p>
            <a:pPr>
              <a:lnSpc>
                <a:spcPct val="96761"/>
              </a:lnSpc>
              <a:spcBef>
                <a:spcPts val="876"/>
              </a:spcBef>
            </a:pPr>
            <a:r>
              <a:rPr sz="2400" b="1" spc="-2" dirty="0">
                <a:latin typeface="Trebuchet MS"/>
                <a:cs typeface="Trebuchet MS"/>
              </a:rPr>
              <a:t>TABLEAU INTERFACE OVERVIEW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32CC7171-6924-4689-94D5-945D2FBE11E5}"/>
              </a:ext>
            </a:extLst>
          </p:cNvPr>
          <p:cNvSpPr txBox="1"/>
          <p:nvPr/>
        </p:nvSpPr>
        <p:spPr>
          <a:xfrm>
            <a:off x="2474539" y="1176915"/>
            <a:ext cx="5638800" cy="499029"/>
          </a:xfrm>
          <a:prstGeom prst="rect">
            <a:avLst/>
          </a:prstGeom>
        </p:spPr>
        <p:txBody>
          <a:bodyPr wrap="square" lIns="0" tIns="1712" rIns="0" bIns="0" rtlCol="0">
            <a:noAutofit/>
          </a:bodyPr>
          <a:lstStyle/>
          <a:p>
            <a:pPr>
              <a:lnSpc>
                <a:spcPts val="437"/>
              </a:lnSpc>
            </a:pPr>
            <a:endParaRPr sz="437" dirty="0"/>
          </a:p>
          <a:p>
            <a:pPr marL="100450">
              <a:lnSpc>
                <a:spcPct val="95825"/>
              </a:lnSpc>
              <a:spcBef>
                <a:spcPts val="876"/>
              </a:spcBef>
            </a:pPr>
            <a:r>
              <a:rPr sz="1050" spc="2" dirty="0">
                <a:solidFill>
                  <a:srgbClr val="6690C8"/>
                </a:solidFill>
                <a:latin typeface="Arial"/>
                <a:cs typeface="Arial"/>
              </a:rPr>
              <a:t>• </a:t>
            </a:r>
            <a:r>
              <a:rPr sz="2000" spc="2" dirty="0">
                <a:latin typeface="Arial"/>
                <a:cs typeface="Arial"/>
              </a:rPr>
              <a:t>Use the Dashboard tab to organize worksheets</a:t>
            </a:r>
            <a:endParaRPr sz="2000" dirty="0">
              <a:latin typeface="Arial"/>
              <a:cs typeface="Arial"/>
            </a:endParaRPr>
          </a:p>
          <a:p>
            <a:pPr marR="81057" algn="r">
              <a:lnSpc>
                <a:spcPct val="96761"/>
              </a:lnSpc>
              <a:spcBef>
                <a:spcPts val="16734"/>
              </a:spcBef>
            </a:pPr>
            <a:endParaRPr sz="394" dirty="0">
              <a:latin typeface="Trebuchet MS"/>
              <a:cs typeface="Trebuchet MS"/>
            </a:endParaRPr>
          </a:p>
        </p:txBody>
      </p:sp>
      <p:sp>
        <p:nvSpPr>
          <p:cNvPr id="7" name="object 15">
            <a:extLst>
              <a:ext uri="{FF2B5EF4-FFF2-40B4-BE49-F238E27FC236}">
                <a16:creationId xmlns:a16="http://schemas.microsoft.com/office/drawing/2014/main" id="{B3B093E0-39FA-4CF0-A5E4-D5FC07D0B7D9}"/>
              </a:ext>
            </a:extLst>
          </p:cNvPr>
          <p:cNvSpPr/>
          <p:nvPr/>
        </p:nvSpPr>
        <p:spPr>
          <a:xfrm>
            <a:off x="1485900" y="1676400"/>
            <a:ext cx="7734300" cy="46066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75"/>
          </a:p>
        </p:txBody>
      </p:sp>
    </p:spTree>
    <p:extLst>
      <p:ext uri="{BB962C8B-B14F-4D97-AF65-F5344CB8AC3E}">
        <p14:creationId xmlns:p14="http://schemas.microsoft.com/office/powerpoint/2010/main" val="919179469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5198</TotalTime>
  <Words>1388</Words>
  <Application>Microsoft Office PowerPoint</Application>
  <PresentationFormat>Custom</PresentationFormat>
  <Paragraphs>251</Paragraphs>
  <Slides>35</Slides>
  <Notes>0</Notes>
  <HiddenSlides>6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Trebuchet MS</vt:lpstr>
      <vt:lpstr>Tw Cen MT</vt:lpstr>
      <vt:lpstr>Wingdings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EAHRC</dc:creator>
  <cp:lastModifiedBy>zaid zaid</cp:lastModifiedBy>
  <cp:revision>68</cp:revision>
  <dcterms:modified xsi:type="dcterms:W3CDTF">2019-11-11T16:50:18Z</dcterms:modified>
</cp:coreProperties>
</file>