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12"/>
  </p:notesMasterIdLst>
  <p:sldIdLst>
    <p:sldId id="256" r:id="rId2"/>
    <p:sldId id="257" r:id="rId3"/>
    <p:sldId id="259" r:id="rId4"/>
    <p:sldId id="265" r:id="rId5"/>
    <p:sldId id="258" r:id="rId6"/>
    <p:sldId id="267" r:id="rId7"/>
    <p:sldId id="262" r:id="rId8"/>
    <p:sldId id="261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 kent" initials="Jk" lastIdx="6" clrIdx="0">
    <p:extLst>
      <p:ext uri="{19B8F6BF-5375-455C-9EA6-DF929625EA0E}">
        <p15:presenceInfo xmlns:p15="http://schemas.microsoft.com/office/powerpoint/2012/main" userId="93a971764011b1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7"/>
  </p:normalViewPr>
  <p:slideViewPr>
    <p:cSldViewPr snapToGrid="0" snapToObjects="1" showGuides="1">
      <p:cViewPr varScale="1">
        <p:scale>
          <a:sx n="88" d="100"/>
          <a:sy n="88" d="100"/>
        </p:scale>
        <p:origin x="184" y="51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03CB2-E0E8-A24F-93E4-956AB1D65C0E}" type="doc">
      <dgm:prSet loTypeId="urn:microsoft.com/office/officeart/2005/8/layout/radial6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B1E8FFD3-41B0-7746-9E5C-F51F9F09AE5A}">
      <dgm:prSet phldrT="[Text]"/>
      <dgm:spPr/>
      <dgm:t>
        <a:bodyPr/>
        <a:lstStyle/>
        <a:p>
          <a:r>
            <a:rPr lang="en-GB"/>
            <a:t>Continuum of care</a:t>
          </a:r>
        </a:p>
      </dgm:t>
    </dgm:pt>
    <dgm:pt modelId="{2FCF0E90-F29E-374A-B0BE-A9747AD73549}" type="parTrans" cxnId="{228E614A-CCA5-6A4E-8B62-72C300CBB91E}">
      <dgm:prSet/>
      <dgm:spPr/>
      <dgm:t>
        <a:bodyPr/>
        <a:lstStyle/>
        <a:p>
          <a:endParaRPr lang="en-GB"/>
        </a:p>
      </dgm:t>
    </dgm:pt>
    <dgm:pt modelId="{2E6F75FF-8903-CE49-9011-F919AE5421E6}" type="sibTrans" cxnId="{228E614A-CCA5-6A4E-8B62-72C300CBB91E}">
      <dgm:prSet/>
      <dgm:spPr/>
      <dgm:t>
        <a:bodyPr/>
        <a:lstStyle/>
        <a:p>
          <a:endParaRPr lang="en-GB"/>
        </a:p>
      </dgm:t>
    </dgm:pt>
    <dgm:pt modelId="{700BC96D-6C08-CF4C-8116-125AD65DAE66}">
      <dgm:prSet phldrT="[Text]"/>
      <dgm:spPr/>
      <dgm:t>
        <a:bodyPr/>
        <a:lstStyle/>
        <a:p>
          <a:r>
            <a:rPr lang="en-GB"/>
            <a:t>Paper-based case documentation</a:t>
          </a:r>
        </a:p>
      </dgm:t>
    </dgm:pt>
    <dgm:pt modelId="{1C7B8BAB-8B73-BD48-80B1-623A92C3E525}" type="parTrans" cxnId="{E779058D-D348-A44B-8A66-D3DF969821FC}">
      <dgm:prSet/>
      <dgm:spPr/>
      <dgm:t>
        <a:bodyPr/>
        <a:lstStyle/>
        <a:p>
          <a:endParaRPr lang="en-GB"/>
        </a:p>
      </dgm:t>
    </dgm:pt>
    <dgm:pt modelId="{3A62B50E-C56F-504B-BE3E-83C7F89F989B}" type="sibTrans" cxnId="{E779058D-D348-A44B-8A66-D3DF969821FC}">
      <dgm:prSet/>
      <dgm:spPr/>
      <dgm:t>
        <a:bodyPr/>
        <a:lstStyle/>
        <a:p>
          <a:endParaRPr lang="en-GB"/>
        </a:p>
      </dgm:t>
    </dgm:pt>
    <dgm:pt modelId="{756DA700-4113-7347-A3A7-1606AF101965}">
      <dgm:prSet phldrT="[Text]"/>
      <dgm:spPr/>
      <dgm:t>
        <a:bodyPr/>
        <a:lstStyle/>
        <a:p>
          <a:r>
            <a:rPr lang="en-GB"/>
            <a:t>Template</a:t>
          </a:r>
          <a:r>
            <a:rPr lang="en-GB" baseline="0"/>
            <a:t> use</a:t>
          </a:r>
          <a:endParaRPr lang="en-GB"/>
        </a:p>
      </dgm:t>
    </dgm:pt>
    <dgm:pt modelId="{CF234F3A-257A-0541-AF0B-5721E16D649B}" type="parTrans" cxnId="{30862B59-E963-134C-A85C-CCB0820D77B1}">
      <dgm:prSet/>
      <dgm:spPr/>
      <dgm:t>
        <a:bodyPr/>
        <a:lstStyle/>
        <a:p>
          <a:endParaRPr lang="en-GB"/>
        </a:p>
      </dgm:t>
    </dgm:pt>
    <dgm:pt modelId="{44463313-6BC3-D641-A19F-B5B1FE1C150F}" type="sibTrans" cxnId="{30862B59-E963-134C-A85C-CCB0820D77B1}">
      <dgm:prSet/>
      <dgm:spPr/>
      <dgm:t>
        <a:bodyPr/>
        <a:lstStyle/>
        <a:p>
          <a:endParaRPr lang="en-GB"/>
        </a:p>
      </dgm:t>
    </dgm:pt>
    <dgm:pt modelId="{5F9FB5D1-E844-4642-A408-3E3BBF7A2B95}">
      <dgm:prSet phldrT="[Text]"/>
      <dgm:spPr/>
      <dgm:t>
        <a:bodyPr/>
        <a:lstStyle/>
        <a:p>
          <a:r>
            <a:rPr lang="en-GB"/>
            <a:t>Digitisation</a:t>
          </a:r>
          <a:r>
            <a:rPr lang="en-GB" baseline="0"/>
            <a:t> with mobile phone</a:t>
          </a:r>
          <a:endParaRPr lang="en-GB"/>
        </a:p>
      </dgm:t>
    </dgm:pt>
    <dgm:pt modelId="{F8C5C6EF-FFDB-E14D-9DE5-12BC78BDE8A0}" type="parTrans" cxnId="{183B6CA4-90DD-8A42-98E4-6CD0A4589A08}">
      <dgm:prSet/>
      <dgm:spPr/>
      <dgm:t>
        <a:bodyPr/>
        <a:lstStyle/>
        <a:p>
          <a:endParaRPr lang="en-GB"/>
        </a:p>
      </dgm:t>
    </dgm:pt>
    <dgm:pt modelId="{3682FF11-5DC3-AD43-80EB-55D8828258DA}" type="sibTrans" cxnId="{183B6CA4-90DD-8A42-98E4-6CD0A4589A08}">
      <dgm:prSet/>
      <dgm:spPr/>
      <dgm:t>
        <a:bodyPr/>
        <a:lstStyle/>
        <a:p>
          <a:endParaRPr lang="en-GB"/>
        </a:p>
      </dgm:t>
    </dgm:pt>
    <dgm:pt modelId="{43D6CE4F-A26B-8C44-AF05-48ECE1B56F49}">
      <dgm:prSet phldrT="[Text]"/>
      <dgm:spPr/>
      <dgm:t>
        <a:bodyPr/>
        <a:lstStyle/>
        <a:p>
          <a:r>
            <a:rPr lang="en-GB"/>
            <a:t>Storage, Analysis &amp; Review on a  mobile EMR</a:t>
          </a:r>
        </a:p>
      </dgm:t>
    </dgm:pt>
    <dgm:pt modelId="{D36314CC-0339-8249-B751-4D815A909C6F}" type="parTrans" cxnId="{F17FE2D4-24F8-844A-A8B0-64FE3769DB00}">
      <dgm:prSet/>
      <dgm:spPr/>
      <dgm:t>
        <a:bodyPr/>
        <a:lstStyle/>
        <a:p>
          <a:endParaRPr lang="en-GB"/>
        </a:p>
      </dgm:t>
    </dgm:pt>
    <dgm:pt modelId="{381B2F4F-05B2-C64C-9B95-7777724F455C}" type="sibTrans" cxnId="{F17FE2D4-24F8-844A-A8B0-64FE3769DB00}">
      <dgm:prSet/>
      <dgm:spPr/>
      <dgm:t>
        <a:bodyPr/>
        <a:lstStyle/>
        <a:p>
          <a:endParaRPr lang="en-GB"/>
        </a:p>
      </dgm:t>
    </dgm:pt>
    <dgm:pt modelId="{88FF7924-47E6-C946-A637-02C5C21903A5}" type="pres">
      <dgm:prSet presAssocID="{41503CB2-E0E8-A24F-93E4-956AB1D65C0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36B11A0-F003-1F4D-AD82-898937AFCD71}" type="pres">
      <dgm:prSet presAssocID="{B1E8FFD3-41B0-7746-9E5C-F51F9F09AE5A}" presName="centerShape" presStyleLbl="node0" presStyleIdx="0" presStyleCnt="1"/>
      <dgm:spPr/>
    </dgm:pt>
    <dgm:pt modelId="{3B5FC0C4-8AED-C249-AC3E-76D2562AC758}" type="pres">
      <dgm:prSet presAssocID="{700BC96D-6C08-CF4C-8116-125AD65DAE66}" presName="node" presStyleLbl="node1" presStyleIdx="0" presStyleCnt="4" custScaleX="132345" custScaleY="103768">
        <dgm:presLayoutVars>
          <dgm:bulletEnabled val="1"/>
        </dgm:presLayoutVars>
      </dgm:prSet>
      <dgm:spPr/>
    </dgm:pt>
    <dgm:pt modelId="{0FB8A213-E7F7-F641-9906-6D8AE1CDF760}" type="pres">
      <dgm:prSet presAssocID="{700BC96D-6C08-CF4C-8116-125AD65DAE66}" presName="dummy" presStyleCnt="0"/>
      <dgm:spPr/>
    </dgm:pt>
    <dgm:pt modelId="{44D34000-81AC-B242-AAF7-21736F7CEA37}" type="pres">
      <dgm:prSet presAssocID="{3A62B50E-C56F-504B-BE3E-83C7F89F989B}" presName="sibTrans" presStyleLbl="sibTrans2D1" presStyleIdx="0" presStyleCnt="4"/>
      <dgm:spPr/>
    </dgm:pt>
    <dgm:pt modelId="{F013C966-A589-074C-89B8-6D94B88344C7}" type="pres">
      <dgm:prSet presAssocID="{756DA700-4113-7347-A3A7-1606AF101965}" presName="node" presStyleLbl="node1" presStyleIdx="1" presStyleCnt="4" custScaleX="92095" custScaleY="85519">
        <dgm:presLayoutVars>
          <dgm:bulletEnabled val="1"/>
        </dgm:presLayoutVars>
      </dgm:prSet>
      <dgm:spPr/>
    </dgm:pt>
    <dgm:pt modelId="{D46AD2D0-91F9-D643-BAB0-8EDF69E83C7B}" type="pres">
      <dgm:prSet presAssocID="{756DA700-4113-7347-A3A7-1606AF101965}" presName="dummy" presStyleCnt="0"/>
      <dgm:spPr/>
    </dgm:pt>
    <dgm:pt modelId="{9664DBE9-E732-AE4B-81C1-452270CB6132}" type="pres">
      <dgm:prSet presAssocID="{44463313-6BC3-D641-A19F-B5B1FE1C150F}" presName="sibTrans" presStyleLbl="sibTrans2D1" presStyleIdx="1" presStyleCnt="4"/>
      <dgm:spPr/>
    </dgm:pt>
    <dgm:pt modelId="{124FFBC1-C256-B841-9768-0DE37641668C}" type="pres">
      <dgm:prSet presAssocID="{5F9FB5D1-E844-4642-A408-3E3BBF7A2B95}" presName="node" presStyleLbl="node1" presStyleIdx="2" presStyleCnt="4" custScaleX="132345" custScaleY="95346">
        <dgm:presLayoutVars>
          <dgm:bulletEnabled val="1"/>
        </dgm:presLayoutVars>
      </dgm:prSet>
      <dgm:spPr/>
    </dgm:pt>
    <dgm:pt modelId="{F99FE1C3-807D-A848-B583-4474DD270295}" type="pres">
      <dgm:prSet presAssocID="{5F9FB5D1-E844-4642-A408-3E3BBF7A2B95}" presName="dummy" presStyleCnt="0"/>
      <dgm:spPr/>
    </dgm:pt>
    <dgm:pt modelId="{6EED4B77-62C0-1046-B51C-FA52AEA7E082}" type="pres">
      <dgm:prSet presAssocID="{3682FF11-5DC3-AD43-80EB-55D8828258DA}" presName="sibTrans" presStyleLbl="sibTrans2D1" presStyleIdx="2" presStyleCnt="4"/>
      <dgm:spPr/>
    </dgm:pt>
    <dgm:pt modelId="{AE69CCE2-E68D-1E4C-B0F2-BFE8F8194324}" type="pres">
      <dgm:prSet presAssocID="{43D6CE4F-A26B-8C44-AF05-48ECE1B56F49}" presName="node" presStyleLbl="node1" presStyleIdx="3" presStyleCnt="4" custScaleX="127576" custScaleY="96288">
        <dgm:presLayoutVars>
          <dgm:bulletEnabled val="1"/>
        </dgm:presLayoutVars>
      </dgm:prSet>
      <dgm:spPr/>
    </dgm:pt>
    <dgm:pt modelId="{68EE3B94-6FD0-CE42-8958-88DBE36C96BE}" type="pres">
      <dgm:prSet presAssocID="{43D6CE4F-A26B-8C44-AF05-48ECE1B56F49}" presName="dummy" presStyleCnt="0"/>
      <dgm:spPr/>
    </dgm:pt>
    <dgm:pt modelId="{91D87267-55CB-BB4C-852B-BB6B32C3C59C}" type="pres">
      <dgm:prSet presAssocID="{381B2F4F-05B2-C64C-9B95-7777724F455C}" presName="sibTrans" presStyleLbl="sibTrans2D1" presStyleIdx="3" presStyleCnt="4"/>
      <dgm:spPr/>
    </dgm:pt>
  </dgm:ptLst>
  <dgm:cxnLst>
    <dgm:cxn modelId="{C665170A-4F3A-3049-89BF-C124114B136D}" type="presOf" srcId="{756DA700-4113-7347-A3A7-1606AF101965}" destId="{F013C966-A589-074C-89B8-6D94B88344C7}" srcOrd="0" destOrd="0" presId="urn:microsoft.com/office/officeart/2005/8/layout/radial6"/>
    <dgm:cxn modelId="{FD814A30-9E68-744A-A299-98CE2D47194E}" type="presOf" srcId="{700BC96D-6C08-CF4C-8116-125AD65DAE66}" destId="{3B5FC0C4-8AED-C249-AC3E-76D2562AC758}" srcOrd="0" destOrd="0" presId="urn:microsoft.com/office/officeart/2005/8/layout/radial6"/>
    <dgm:cxn modelId="{B042C934-060A-C148-B7D9-EEF4F4C8E8F8}" type="presOf" srcId="{3682FF11-5DC3-AD43-80EB-55D8828258DA}" destId="{6EED4B77-62C0-1046-B51C-FA52AEA7E082}" srcOrd="0" destOrd="0" presId="urn:microsoft.com/office/officeart/2005/8/layout/radial6"/>
    <dgm:cxn modelId="{228E614A-CCA5-6A4E-8B62-72C300CBB91E}" srcId="{41503CB2-E0E8-A24F-93E4-956AB1D65C0E}" destId="{B1E8FFD3-41B0-7746-9E5C-F51F9F09AE5A}" srcOrd="0" destOrd="0" parTransId="{2FCF0E90-F29E-374A-B0BE-A9747AD73549}" sibTransId="{2E6F75FF-8903-CE49-9011-F919AE5421E6}"/>
    <dgm:cxn modelId="{1807894C-A240-1446-8178-89A70659E3AF}" type="presOf" srcId="{B1E8FFD3-41B0-7746-9E5C-F51F9F09AE5A}" destId="{736B11A0-F003-1F4D-AD82-898937AFCD71}" srcOrd="0" destOrd="0" presId="urn:microsoft.com/office/officeart/2005/8/layout/radial6"/>
    <dgm:cxn modelId="{30862B59-E963-134C-A85C-CCB0820D77B1}" srcId="{B1E8FFD3-41B0-7746-9E5C-F51F9F09AE5A}" destId="{756DA700-4113-7347-A3A7-1606AF101965}" srcOrd="1" destOrd="0" parTransId="{CF234F3A-257A-0541-AF0B-5721E16D649B}" sibTransId="{44463313-6BC3-D641-A19F-B5B1FE1C150F}"/>
    <dgm:cxn modelId="{7B3CF888-8440-A644-B856-C1A9DE47F183}" type="presOf" srcId="{5F9FB5D1-E844-4642-A408-3E3BBF7A2B95}" destId="{124FFBC1-C256-B841-9768-0DE37641668C}" srcOrd="0" destOrd="0" presId="urn:microsoft.com/office/officeart/2005/8/layout/radial6"/>
    <dgm:cxn modelId="{7AA4738B-607F-1346-A310-C5952F74AB3A}" type="presOf" srcId="{381B2F4F-05B2-C64C-9B95-7777724F455C}" destId="{91D87267-55CB-BB4C-852B-BB6B32C3C59C}" srcOrd="0" destOrd="0" presId="urn:microsoft.com/office/officeart/2005/8/layout/radial6"/>
    <dgm:cxn modelId="{2A5C978B-5EAF-574D-A211-293A83BAE69E}" type="presOf" srcId="{44463313-6BC3-D641-A19F-B5B1FE1C150F}" destId="{9664DBE9-E732-AE4B-81C1-452270CB6132}" srcOrd="0" destOrd="0" presId="urn:microsoft.com/office/officeart/2005/8/layout/radial6"/>
    <dgm:cxn modelId="{E779058D-D348-A44B-8A66-D3DF969821FC}" srcId="{B1E8FFD3-41B0-7746-9E5C-F51F9F09AE5A}" destId="{700BC96D-6C08-CF4C-8116-125AD65DAE66}" srcOrd="0" destOrd="0" parTransId="{1C7B8BAB-8B73-BD48-80B1-623A92C3E525}" sibTransId="{3A62B50E-C56F-504B-BE3E-83C7F89F989B}"/>
    <dgm:cxn modelId="{A6934596-74AF-D949-84A9-42646FBAFA48}" type="presOf" srcId="{41503CB2-E0E8-A24F-93E4-956AB1D65C0E}" destId="{88FF7924-47E6-C946-A637-02C5C21903A5}" srcOrd="0" destOrd="0" presId="urn:microsoft.com/office/officeart/2005/8/layout/radial6"/>
    <dgm:cxn modelId="{D11102A3-C778-9E40-90DB-E66C21490E61}" type="presOf" srcId="{43D6CE4F-A26B-8C44-AF05-48ECE1B56F49}" destId="{AE69CCE2-E68D-1E4C-B0F2-BFE8F8194324}" srcOrd="0" destOrd="0" presId="urn:microsoft.com/office/officeart/2005/8/layout/radial6"/>
    <dgm:cxn modelId="{183B6CA4-90DD-8A42-98E4-6CD0A4589A08}" srcId="{B1E8FFD3-41B0-7746-9E5C-F51F9F09AE5A}" destId="{5F9FB5D1-E844-4642-A408-3E3BBF7A2B95}" srcOrd="2" destOrd="0" parTransId="{F8C5C6EF-FFDB-E14D-9DE5-12BC78BDE8A0}" sibTransId="{3682FF11-5DC3-AD43-80EB-55D8828258DA}"/>
    <dgm:cxn modelId="{F17FE2D4-24F8-844A-A8B0-64FE3769DB00}" srcId="{B1E8FFD3-41B0-7746-9E5C-F51F9F09AE5A}" destId="{43D6CE4F-A26B-8C44-AF05-48ECE1B56F49}" srcOrd="3" destOrd="0" parTransId="{D36314CC-0339-8249-B751-4D815A909C6F}" sibTransId="{381B2F4F-05B2-C64C-9B95-7777724F455C}"/>
    <dgm:cxn modelId="{4EF4E4E1-3AAA-4D49-8837-FB3066B08FB3}" type="presOf" srcId="{3A62B50E-C56F-504B-BE3E-83C7F89F989B}" destId="{44D34000-81AC-B242-AAF7-21736F7CEA37}" srcOrd="0" destOrd="0" presId="urn:microsoft.com/office/officeart/2005/8/layout/radial6"/>
    <dgm:cxn modelId="{D4D505ED-2FE0-AB48-8A2E-F0FAE9B2999C}" type="presParOf" srcId="{88FF7924-47E6-C946-A637-02C5C21903A5}" destId="{736B11A0-F003-1F4D-AD82-898937AFCD71}" srcOrd="0" destOrd="0" presId="urn:microsoft.com/office/officeart/2005/8/layout/radial6"/>
    <dgm:cxn modelId="{B5B4E376-D328-9843-8403-BC2304C818E1}" type="presParOf" srcId="{88FF7924-47E6-C946-A637-02C5C21903A5}" destId="{3B5FC0C4-8AED-C249-AC3E-76D2562AC758}" srcOrd="1" destOrd="0" presId="urn:microsoft.com/office/officeart/2005/8/layout/radial6"/>
    <dgm:cxn modelId="{5C9E957B-2824-CF4A-AE5C-A317B9E93A6C}" type="presParOf" srcId="{88FF7924-47E6-C946-A637-02C5C21903A5}" destId="{0FB8A213-E7F7-F641-9906-6D8AE1CDF760}" srcOrd="2" destOrd="0" presId="urn:microsoft.com/office/officeart/2005/8/layout/radial6"/>
    <dgm:cxn modelId="{35F6ADE3-D1D4-B74B-8A4F-479B0D1A9C06}" type="presParOf" srcId="{88FF7924-47E6-C946-A637-02C5C21903A5}" destId="{44D34000-81AC-B242-AAF7-21736F7CEA37}" srcOrd="3" destOrd="0" presId="urn:microsoft.com/office/officeart/2005/8/layout/radial6"/>
    <dgm:cxn modelId="{94455491-708B-1147-B93E-39F7EB47C49A}" type="presParOf" srcId="{88FF7924-47E6-C946-A637-02C5C21903A5}" destId="{F013C966-A589-074C-89B8-6D94B88344C7}" srcOrd="4" destOrd="0" presId="urn:microsoft.com/office/officeart/2005/8/layout/radial6"/>
    <dgm:cxn modelId="{E5FB7DA6-1744-F24E-9480-A35B5DA7392C}" type="presParOf" srcId="{88FF7924-47E6-C946-A637-02C5C21903A5}" destId="{D46AD2D0-91F9-D643-BAB0-8EDF69E83C7B}" srcOrd="5" destOrd="0" presId="urn:microsoft.com/office/officeart/2005/8/layout/radial6"/>
    <dgm:cxn modelId="{008BFA8A-A85C-4542-8720-9984375266B7}" type="presParOf" srcId="{88FF7924-47E6-C946-A637-02C5C21903A5}" destId="{9664DBE9-E732-AE4B-81C1-452270CB6132}" srcOrd="6" destOrd="0" presId="urn:microsoft.com/office/officeart/2005/8/layout/radial6"/>
    <dgm:cxn modelId="{6F335B99-1E84-4B49-9BF9-EC28E3DEC5B4}" type="presParOf" srcId="{88FF7924-47E6-C946-A637-02C5C21903A5}" destId="{124FFBC1-C256-B841-9768-0DE37641668C}" srcOrd="7" destOrd="0" presId="urn:microsoft.com/office/officeart/2005/8/layout/radial6"/>
    <dgm:cxn modelId="{1E68A312-157E-AF45-8BCB-EF48C72EC3B6}" type="presParOf" srcId="{88FF7924-47E6-C946-A637-02C5C21903A5}" destId="{F99FE1C3-807D-A848-B583-4474DD270295}" srcOrd="8" destOrd="0" presId="urn:microsoft.com/office/officeart/2005/8/layout/radial6"/>
    <dgm:cxn modelId="{24903CEF-01E7-AE4B-B0B8-9169C21E1B31}" type="presParOf" srcId="{88FF7924-47E6-C946-A637-02C5C21903A5}" destId="{6EED4B77-62C0-1046-B51C-FA52AEA7E082}" srcOrd="9" destOrd="0" presId="urn:microsoft.com/office/officeart/2005/8/layout/radial6"/>
    <dgm:cxn modelId="{63DBD03F-97EF-5E44-B52F-8D979BF9EF12}" type="presParOf" srcId="{88FF7924-47E6-C946-A637-02C5C21903A5}" destId="{AE69CCE2-E68D-1E4C-B0F2-BFE8F8194324}" srcOrd="10" destOrd="0" presId="urn:microsoft.com/office/officeart/2005/8/layout/radial6"/>
    <dgm:cxn modelId="{D71CAC3F-EFF5-C349-9FE9-50556E8D071F}" type="presParOf" srcId="{88FF7924-47E6-C946-A637-02C5C21903A5}" destId="{68EE3B94-6FD0-CE42-8958-88DBE36C96BE}" srcOrd="11" destOrd="0" presId="urn:microsoft.com/office/officeart/2005/8/layout/radial6"/>
    <dgm:cxn modelId="{B37EF72B-EC91-1546-AA90-518DB120B775}" type="presParOf" srcId="{88FF7924-47E6-C946-A637-02C5C21903A5}" destId="{91D87267-55CB-BB4C-852B-BB6B32C3C59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87267-55CB-BB4C-852B-BB6B32C3C59C}">
      <dsp:nvSpPr>
        <dsp:cNvPr id="0" name=""/>
        <dsp:cNvSpPr/>
      </dsp:nvSpPr>
      <dsp:spPr>
        <a:xfrm>
          <a:off x="1949658" y="566597"/>
          <a:ext cx="3610694" cy="3610694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ED4B77-62C0-1046-B51C-FA52AEA7E082}">
      <dsp:nvSpPr>
        <dsp:cNvPr id="0" name=""/>
        <dsp:cNvSpPr/>
      </dsp:nvSpPr>
      <dsp:spPr>
        <a:xfrm>
          <a:off x="1949658" y="566597"/>
          <a:ext cx="3610694" cy="3610694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64DBE9-E732-AE4B-81C1-452270CB6132}">
      <dsp:nvSpPr>
        <dsp:cNvPr id="0" name=""/>
        <dsp:cNvSpPr/>
      </dsp:nvSpPr>
      <dsp:spPr>
        <a:xfrm>
          <a:off x="1949658" y="566597"/>
          <a:ext cx="3610694" cy="3610694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34000-81AC-B242-AAF7-21736F7CEA37}">
      <dsp:nvSpPr>
        <dsp:cNvPr id="0" name=""/>
        <dsp:cNvSpPr/>
      </dsp:nvSpPr>
      <dsp:spPr>
        <a:xfrm>
          <a:off x="1949658" y="566597"/>
          <a:ext cx="3610694" cy="3610694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6B11A0-F003-1F4D-AD82-898937AFCD71}">
      <dsp:nvSpPr>
        <dsp:cNvPr id="0" name=""/>
        <dsp:cNvSpPr/>
      </dsp:nvSpPr>
      <dsp:spPr>
        <a:xfrm>
          <a:off x="2923207" y="1540146"/>
          <a:ext cx="1663596" cy="16635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Continuum of care</a:t>
          </a:r>
        </a:p>
      </dsp:txBody>
      <dsp:txXfrm>
        <a:off x="3166835" y="1783774"/>
        <a:ext cx="1176340" cy="1176340"/>
      </dsp:txXfrm>
    </dsp:sp>
    <dsp:sp modelId="{3B5FC0C4-8AED-C249-AC3E-76D2562AC758}">
      <dsp:nvSpPr>
        <dsp:cNvPr id="0" name=""/>
        <dsp:cNvSpPr/>
      </dsp:nvSpPr>
      <dsp:spPr>
        <a:xfrm>
          <a:off x="2984415" y="4321"/>
          <a:ext cx="1541180" cy="12083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Paper-based case documentation</a:t>
          </a:r>
        </a:p>
      </dsp:txBody>
      <dsp:txXfrm>
        <a:off x="3210116" y="181286"/>
        <a:ext cx="1089778" cy="854466"/>
      </dsp:txXfrm>
    </dsp:sp>
    <dsp:sp modelId="{F013C966-A589-074C-89B8-6D94B88344C7}">
      <dsp:nvSpPr>
        <dsp:cNvPr id="0" name=""/>
        <dsp:cNvSpPr/>
      </dsp:nvSpPr>
      <dsp:spPr>
        <a:xfrm>
          <a:off x="4982199" y="1874002"/>
          <a:ext cx="1072462" cy="9958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Template</a:t>
          </a:r>
          <a:r>
            <a:rPr lang="en-GB" sz="1300" kern="1200" baseline="0"/>
            <a:t> use</a:t>
          </a:r>
          <a:endParaRPr lang="en-GB" sz="1300" kern="1200"/>
        </a:p>
      </dsp:txBody>
      <dsp:txXfrm>
        <a:off x="5139257" y="2019846"/>
        <a:ext cx="758346" cy="704195"/>
      </dsp:txXfrm>
    </dsp:sp>
    <dsp:sp modelId="{124FFBC1-C256-B841-9768-0DE37641668C}">
      <dsp:nvSpPr>
        <dsp:cNvPr id="0" name=""/>
        <dsp:cNvSpPr/>
      </dsp:nvSpPr>
      <dsp:spPr>
        <a:xfrm>
          <a:off x="2984415" y="3580209"/>
          <a:ext cx="1541180" cy="11103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Digitisation</a:t>
          </a:r>
          <a:r>
            <a:rPr lang="en-GB" sz="1300" kern="1200" baseline="0"/>
            <a:t> with mobile phone</a:t>
          </a:r>
          <a:endParaRPr lang="en-GB" sz="1300" kern="1200"/>
        </a:p>
      </dsp:txBody>
      <dsp:txXfrm>
        <a:off x="3210116" y="3742812"/>
        <a:ext cx="1089778" cy="785114"/>
      </dsp:txXfrm>
    </dsp:sp>
    <dsp:sp modelId="{AE69CCE2-E68D-1E4C-B0F2-BFE8F8194324}">
      <dsp:nvSpPr>
        <dsp:cNvPr id="0" name=""/>
        <dsp:cNvSpPr/>
      </dsp:nvSpPr>
      <dsp:spPr>
        <a:xfrm>
          <a:off x="1248758" y="1811299"/>
          <a:ext cx="1485645" cy="11212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Storage, Analysis &amp; Review on a  mobile EMR</a:t>
          </a:r>
        </a:p>
      </dsp:txBody>
      <dsp:txXfrm>
        <a:off x="1466326" y="1975508"/>
        <a:ext cx="1050509" cy="792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CCA31-51C2-D342-B8C4-4473DFB3885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C4EC6-8158-9F40-ABCE-05BEFD130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10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4EC6-8158-9F40-ABCE-05BEFD130D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1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BF1-98FF-0041-B765-04BE8F7DA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CB80E-B155-0F4D-A125-354CEAC9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F1BB6-117C-A244-A1D5-C38EE334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6386C-8BF7-3444-B92B-BC57D00D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FA464-CF15-0944-BA16-DFEE55DA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69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2B0E-FFCC-0145-8B1C-AC681541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F78AD-2BEF-8743-83AC-5F157B9D8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FA950-B566-BF41-BD41-DBF9F65E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5FDDA-029E-9345-9DF1-7BD62735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1A703-E73B-234D-848F-3DBE2B7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63638-C2C0-834D-AECB-1DD6440A4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FA6DF-21D1-8044-823E-9637D0A40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51321-2E7B-9742-89CD-CAF0CCD7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01B9B-783D-8A4B-95F1-D9B619A2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F0CA4-5D68-DC4F-AA1C-B7347554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0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63BF-7150-A748-B057-2A61887E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DC160-AFE4-9B4D-B89E-903DBCB49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D427A-6CDA-FD49-910E-2E7AA025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E8817-A902-7441-85C0-3CA0D575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08A1D-77B8-A04F-8329-20ACB92E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4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1A12-8EFA-8649-8B0B-39F48BDE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CDE43-6684-A14B-B69E-1905B7ECB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0347-65B5-9049-99DB-401FF3C4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759B4-59B9-434B-8710-DAADB71B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95D2C-CF26-CD49-99AC-607C4C13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17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DECB-4B40-9049-AF82-1EFB1D25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D9A58-FA22-454C-9500-17FCAB7F5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5ABC1-B726-A342-A808-A21DA6520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7A3B5-8462-9145-B8B0-49093A78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C9F25-D5C3-0A4F-8190-AA7952D9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978DF-5B06-9B4A-9535-6514626F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97ED-C8F4-E74E-8E63-B3EB37E1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FB5A7-7804-C145-A363-07C2E5D7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7DB90-B7D8-9840-BD22-18C4EE7E7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471A4-D1E5-2A4D-B420-F9EB12F31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94BC9-73E2-3A49-8BDB-D06F7E48E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8F9237-7CEE-DC4D-B3A2-A382153F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61D462-B54B-704F-9EEF-8AB6CFB5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A86A2-534D-A64F-B08C-884A4C1A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3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3C97-AD0C-444B-BB14-A99FA02E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7F48F-F4FF-A746-BD93-E162B4BA8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8E92B-DF15-EA42-B14C-9369DBFC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45BA8-CC6D-6846-811A-9466CE06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07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B0115-20A4-0648-8EC9-D4DB3491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C1ADA-163A-EE4A-A751-E170E97A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23B84-5AE5-E74E-B883-FEFCD50E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89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85F1-9979-D448-BBF9-C2836027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7DED9-3C6D-2142-A94E-1022C6937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01391-880B-5941-8AE3-11B8F9FEC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6CB56-2BE7-4745-A021-1DA493C0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9701E-894C-5E41-A91D-2891711F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0898A-9F87-1C49-9ABC-B971F957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23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9E17-1793-0D42-9C52-B8FF789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B7140-21EE-424F-8D79-5C8E00F2A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71F97-3D96-9148-AF77-9D64C71E7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80FAF-88FD-1948-B388-114BD7053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8708E-BD35-E442-9871-8A8C814C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85B2-0DB4-6A43-8C79-AECF1F8B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8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AD247-F579-274F-A441-F5CE02122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6AF0A-11DA-4342-A942-D35ACA53D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67A3A-1CB2-CA43-A9B1-0536D223D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5289F-1C4E-C842-9421-A7707924000D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16831-2062-384A-BD37-3B18165F3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E8B34-2981-2D45-8C7D-44BD890E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1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emf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F12897-4720-AE4F-885C-10996F941BE1}"/>
              </a:ext>
            </a:extLst>
          </p:cNvPr>
          <p:cNvSpPr/>
          <p:nvPr/>
        </p:nvSpPr>
        <p:spPr>
          <a:xfrm>
            <a:off x="0" y="1581665"/>
            <a:ext cx="12192000" cy="18473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E83FC-D362-2448-8389-AA22FE354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346" y="1572700"/>
            <a:ext cx="11655532" cy="900027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7</a:t>
            </a:r>
            <a:r>
              <a:rPr lang="en-GB" sz="4800" baseline="30000" dirty="0"/>
              <a:t>th</a:t>
            </a:r>
            <a:r>
              <a:rPr lang="en-GB" sz="4800" dirty="0"/>
              <a:t> East African Health and Scientific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78925-C2B5-DB4E-B1EA-E7C4A55E3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0491"/>
            <a:ext cx="9144000" cy="812584"/>
          </a:xfrm>
        </p:spPr>
        <p:txBody>
          <a:bodyPr/>
          <a:lstStyle/>
          <a:p>
            <a:r>
              <a:rPr lang="en-US" dirty="0"/>
              <a:t>A template-based </a:t>
            </a:r>
            <a:r>
              <a:rPr lang="en-US" dirty="0" err="1"/>
              <a:t>mHealth</a:t>
            </a:r>
            <a:r>
              <a:rPr lang="en-US" dirty="0"/>
              <a:t> approach to digital record keeping from paper documentation for Sickle Cell Disease</a:t>
            </a:r>
            <a:r>
              <a:rPr lang="en-US" dirty="0">
                <a:effectLst/>
              </a:rPr>
              <a:t>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45FC8-0E99-E440-BB86-5392EC3BEF98}"/>
              </a:ext>
            </a:extLst>
          </p:cNvPr>
          <p:cNvSpPr txBox="1"/>
          <p:nvPr/>
        </p:nvSpPr>
        <p:spPr>
          <a:xfrm>
            <a:off x="2567049" y="4612757"/>
            <a:ext cx="744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Authors</a:t>
            </a:r>
            <a:r>
              <a:rPr lang="de-DE" dirty="0"/>
              <a:t>: 	</a:t>
            </a:r>
            <a:r>
              <a:rPr lang="de-DE" b="1" dirty="0"/>
              <a:t>Bernadette Kleczka</a:t>
            </a:r>
            <a:r>
              <a:rPr lang="de-DE" b="1" baseline="30000" dirty="0"/>
              <a:t>1,2,3</a:t>
            </a:r>
            <a:r>
              <a:rPr lang="de-DE" dirty="0"/>
              <a:t>, Raphael Sangeda</a:t>
            </a:r>
            <a:r>
              <a:rPr lang="de-DE" baseline="30000" dirty="0"/>
              <a:t>1,2</a:t>
            </a:r>
            <a:r>
              <a:rPr lang="de-DE" dirty="0"/>
              <a:t>, Julius Maleto</a:t>
            </a:r>
            <a:r>
              <a:rPr lang="de-DE" baseline="30000" dirty="0"/>
              <a:t>1,2</a:t>
            </a:r>
            <a:r>
              <a:rPr lang="de-DE" dirty="0"/>
              <a:t>, Michael Marx</a:t>
            </a:r>
            <a:r>
              <a:rPr lang="de-DE" baseline="30000" dirty="0"/>
              <a:t>3</a:t>
            </a:r>
            <a:r>
              <a:rPr lang="de-DE" dirty="0"/>
              <a:t>, </a:t>
            </a:r>
            <a:r>
              <a:rPr lang="de-DE" dirty="0" err="1"/>
              <a:t>Pratap</a:t>
            </a:r>
            <a:r>
              <a:rPr lang="de-DE" dirty="0"/>
              <a:t> Kumar</a:t>
            </a:r>
            <a:r>
              <a:rPr lang="de-DE" baseline="30000" dirty="0"/>
              <a:t>4,5</a:t>
            </a:r>
            <a:r>
              <a:rPr lang="de-DE" dirty="0"/>
              <a:t>, Julie Makani</a:t>
            </a:r>
            <a:r>
              <a:rPr lang="de-DE" baseline="30000" dirty="0"/>
              <a:t>1,2</a:t>
            </a:r>
            <a:endParaRPr lang="en-US" dirty="0"/>
          </a:p>
          <a:p>
            <a:pPr algn="just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4C1D2-DA14-1E41-B2D1-BDBBA05C49C0}"/>
              </a:ext>
            </a:extLst>
          </p:cNvPr>
          <p:cNvSpPr txBox="1"/>
          <p:nvPr/>
        </p:nvSpPr>
        <p:spPr>
          <a:xfrm>
            <a:off x="2916194" y="5263976"/>
            <a:ext cx="70927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1400" dirty="0"/>
              <a:t>Department of Haematology and Blood Transfusion, </a:t>
            </a:r>
            <a:r>
              <a:rPr lang="en-GB" sz="1400" dirty="0" err="1"/>
              <a:t>Muhimbili</a:t>
            </a:r>
            <a:r>
              <a:rPr lang="en-GB" sz="1400" dirty="0"/>
              <a:t> University of Health and Allied Sciences, Tanzania</a:t>
            </a:r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r>
              <a:rPr lang="en-GB" sz="1400" dirty="0"/>
              <a:t>Sickle Cell Programme, </a:t>
            </a:r>
            <a:r>
              <a:rPr lang="en-GB" sz="1400" dirty="0" err="1"/>
              <a:t>Muhimbili</a:t>
            </a:r>
            <a:r>
              <a:rPr lang="en-GB" sz="1400" dirty="0"/>
              <a:t> University of Health and Allied Sciences, Tanzania</a:t>
            </a:r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r>
              <a:rPr lang="en-GB" sz="1400" dirty="0"/>
              <a:t>Institute of Public Health, University of Heidelberg, Germany</a:t>
            </a:r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r>
              <a:rPr lang="en-GB" sz="1400" dirty="0"/>
              <a:t>Health-E-Net Limited, Nairobi, Kenya</a:t>
            </a:r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r>
              <a:rPr lang="en-GB" sz="1400" dirty="0"/>
              <a:t>Institute of Healthcare Management, Strathmore University, Kenya</a:t>
            </a:r>
            <a:endParaRPr lang="en-US" sz="1400" dirty="0"/>
          </a:p>
          <a:p>
            <a:endParaRPr lang="en-GB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05ADCAE-58C2-AE41-8034-EA1E48D7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07232"/>
            <a:ext cx="1524000" cy="1375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9B0DA-5DB9-9C42-9BCA-1E99C2BF1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835" y="5288691"/>
            <a:ext cx="1348043" cy="13480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6AD728-6F90-5445-9DC0-CC9B93E6C085}"/>
              </a:ext>
            </a:extLst>
          </p:cNvPr>
          <p:cNvSpPr txBox="1"/>
          <p:nvPr/>
        </p:nvSpPr>
        <p:spPr>
          <a:xfrm>
            <a:off x="1357184" y="2529532"/>
            <a:ext cx="9477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Theme: </a:t>
            </a:r>
            <a:r>
              <a:rPr lang="en-US" i="1" dirty="0"/>
              <a:t>“Technology for health systems transformation and attainment of the UN-Sustainable Development Goals</a:t>
            </a:r>
            <a:r>
              <a:rPr lang="en-US" dirty="0"/>
              <a:t>”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85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AC80-3506-5E45-B883-69DB1F57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235" y="3954370"/>
            <a:ext cx="3424881" cy="116711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Thank you!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Asanteni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3807F1-A00E-6046-BB09-033EA7603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7974" y="263670"/>
            <a:ext cx="1585449" cy="1430935"/>
          </a:xfrm>
        </p:spPr>
      </p:pic>
      <p:pic>
        <p:nvPicPr>
          <p:cNvPr id="6" name="Picture 4" descr="Q:\evaplan\Konferenzen und Workshops\3rd Quality Forum 15.-16.06.2017 Heidelberg\Logos\Universitätsklinikum Heidelberg.jpg">
            <a:extLst>
              <a:ext uri="{FF2B5EF4-FFF2-40B4-BE49-F238E27FC236}">
                <a16:creationId xmlns:a16="http://schemas.microsoft.com/office/drawing/2014/main" id="{B4E9ECDD-CD3E-2848-8AC3-2134DBAE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492" y="1947758"/>
            <a:ext cx="2695157" cy="1430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pratap\Dropbox\health-E-net\h-E-n nest\Images\Logo\healthEnet_Logo_200px_Graffle.png">
            <a:extLst>
              <a:ext uri="{FF2B5EF4-FFF2-40B4-BE49-F238E27FC236}">
                <a16:creationId xmlns:a16="http://schemas.microsoft.com/office/drawing/2014/main" id="{3343377F-FCF5-7D4F-A766-945701B99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0401" y="4063704"/>
            <a:ext cx="2832962" cy="771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BSLogo.jpg">
            <a:extLst>
              <a:ext uri="{FF2B5EF4-FFF2-40B4-BE49-F238E27FC236}">
                <a16:creationId xmlns:a16="http://schemas.microsoft.com/office/drawing/2014/main" id="{76BE8E9A-C173-7E4B-842C-1EFC14C25F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921" y="5121483"/>
            <a:ext cx="3203080" cy="8715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12D61C-05C8-104B-8C94-F8830D8F1D1D}"/>
              </a:ext>
            </a:extLst>
          </p:cNvPr>
          <p:cNvSpPr txBox="1"/>
          <p:nvPr/>
        </p:nvSpPr>
        <p:spPr>
          <a:xfrm>
            <a:off x="1487390" y="5139625"/>
            <a:ext cx="3156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Presenter: Bernadette Kleczka</a:t>
            </a:r>
          </a:p>
          <a:p>
            <a:pPr algn="ctr"/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bernadette.kleczka@gmail.com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BE2B9-820A-5445-96D8-429150BCA547}"/>
              </a:ext>
            </a:extLst>
          </p:cNvPr>
          <p:cNvSpPr txBox="1"/>
          <p:nvPr/>
        </p:nvSpPr>
        <p:spPr>
          <a:xfrm>
            <a:off x="6712286" y="1081240"/>
            <a:ext cx="2084444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Julie Makani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Raphael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Sangeda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Clara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Chamba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Julius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Maleto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Michael Marx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Pratap Kumar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William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Wamwalo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Phoebe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Wekesa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John Bayne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Arafa S Said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Jill Kent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all our patients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031AA-33AF-5342-813A-6017E6DF0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6592"/>
            <a:ext cx="6640697" cy="372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9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2D21F1-DA04-564F-9230-476EA7B7A278}"/>
              </a:ext>
            </a:extLst>
          </p:cNvPr>
          <p:cNvSpPr/>
          <p:nvPr/>
        </p:nvSpPr>
        <p:spPr>
          <a:xfrm>
            <a:off x="0" y="0"/>
            <a:ext cx="12192000" cy="1375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F7F6D-F52E-4E4B-B7A2-29AF657C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6" y="8702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E4C50-A985-F14B-9D39-A7019855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6" y="1489722"/>
            <a:ext cx="9568543" cy="53682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2200" dirty="0">
                <a:latin typeface="Century Gothic" panose="020B0502020202020204" pitchFamily="34" charset="0"/>
              </a:rPr>
              <a:t>Continuous measurement and interpretation of clinical data is a prerequisite for improving clinical outcomes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en-GB" sz="2200" dirty="0">
              <a:latin typeface="Century Gothic" panose="020B0502020202020204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2200" dirty="0">
                <a:latin typeface="Century Gothic" panose="020B0502020202020204" pitchFamily="34" charset="0"/>
              </a:rPr>
              <a:t>EMR systems are still largely limited to hospitals in low-income countries, and paper-documentation is widely used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en-GB" sz="2000" dirty="0">
              <a:latin typeface="Century Gothic" panose="020B0502020202020204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2200" dirty="0">
                <a:latin typeface="Century Gothic" panose="020B0502020202020204" pitchFamily="34" charset="0"/>
              </a:rPr>
              <a:t>Electronic medical systems need to fulfil the following requirements: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GB" sz="1800" dirty="0">
                <a:latin typeface="Century Gothic" panose="020B0502020202020204" pitchFamily="34" charset="0"/>
              </a:rPr>
              <a:t>Low-cost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GB" sz="1800" dirty="0">
                <a:latin typeface="Century Gothic" panose="020B0502020202020204" pitchFamily="34" charset="0"/>
              </a:rPr>
              <a:t>Easily sourced/supported locally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GB" sz="1800" dirty="0">
                <a:latin typeface="Century Gothic" panose="020B0502020202020204" pitchFamily="34" charset="0"/>
              </a:rPr>
              <a:t>Easily adaptable to different requirements/uses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GB" sz="1800" dirty="0">
                <a:latin typeface="Century Gothic" panose="020B0502020202020204" pitchFamily="34" charset="0"/>
              </a:rPr>
              <a:t>Simple to use with minimal training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GB" sz="1800" dirty="0">
                <a:latin typeface="Century Gothic" panose="020B0502020202020204" pitchFamily="34" charset="0"/>
              </a:rPr>
              <a:t>Integrated with clinical decision support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endParaRPr lang="en-GB" sz="1800" dirty="0">
              <a:latin typeface="Century Gothic" panose="020B0502020202020204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2200" dirty="0">
                <a:latin typeface="Century Gothic" panose="020B0502020202020204" pitchFamily="34" charset="0"/>
              </a:rPr>
              <a:t>Combining mobile technology with paper-documentation provides a powerful tool to store and manage clinical data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78396B9-FBAF-E148-8D59-79269225E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4036"/>
            <a:ext cx="1524000" cy="1375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BD988B-ED80-5049-9437-A507DEBB2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835" y="5288691"/>
            <a:ext cx="1348043" cy="13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1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1AD82-EBCB-2A47-95CD-6F1028DFBE3A}"/>
              </a:ext>
            </a:extLst>
          </p:cNvPr>
          <p:cNvSpPr/>
          <p:nvPr/>
        </p:nvSpPr>
        <p:spPr>
          <a:xfrm>
            <a:off x="0" y="0"/>
            <a:ext cx="12192000" cy="1375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10076-521C-3A4C-A0E3-3B883713C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979" y="4438455"/>
            <a:ext cx="2364754" cy="17735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C974E5-31C6-3C47-8F4D-6C82D91B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6" y="5961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The Sickle Cell Programme at </a:t>
            </a:r>
            <a:r>
              <a:rPr lang="en-GB" sz="3600" dirty="0" err="1">
                <a:latin typeface="Century Gothic" panose="020B0502020202020204" pitchFamily="34" charset="0"/>
              </a:rPr>
              <a:t>Muhimbili</a:t>
            </a:r>
            <a:r>
              <a:rPr lang="en-GB" sz="3600" dirty="0">
                <a:latin typeface="Century Gothic" panose="020B0502020202020204" pitchFamily="34" charset="0"/>
              </a:rPr>
              <a:t> University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B027B4-3D60-C140-AD63-DC307BE5E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078" t="18604" r="5604"/>
          <a:stretch/>
        </p:blipFill>
        <p:spPr>
          <a:xfrm>
            <a:off x="6767979" y="1476315"/>
            <a:ext cx="1879547" cy="2448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A81154-4C98-394D-98C5-514F20547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409" y="1677097"/>
            <a:ext cx="3595123" cy="3503806"/>
          </a:xfrm>
          <a:prstGeom prst="ellipse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1743E84-B4A5-3648-900B-A688DD14D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5634"/>
            <a:ext cx="1524000" cy="1375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41545C-2CE2-064F-8CFF-E93B3BBCE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5835" y="5288691"/>
            <a:ext cx="1348043" cy="13480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690964-8E09-8244-823C-FBC1BCEE7309}"/>
              </a:ext>
            </a:extLst>
          </p:cNvPr>
          <p:cNvSpPr txBox="1"/>
          <p:nvPr/>
        </p:nvSpPr>
        <p:spPr>
          <a:xfrm>
            <a:off x="9228656" y="6384305"/>
            <a:ext cx="14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* 23</a:t>
            </a:r>
            <a:r>
              <a:rPr lang="en-GB" sz="1400" baseline="30000" dirty="0">
                <a:latin typeface="Century Gothic" panose="020B0502020202020204" pitchFamily="34" charset="0"/>
              </a:rPr>
              <a:t>rd</a:t>
            </a:r>
            <a:r>
              <a:rPr lang="en-GB" sz="1400" dirty="0">
                <a:latin typeface="Century Gothic" panose="020B0502020202020204" pitchFamily="34" charset="0"/>
              </a:rPr>
              <a:t> Jan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DB79F-76C9-1943-87FF-00412C3F53FE}"/>
              </a:ext>
            </a:extLst>
          </p:cNvPr>
          <p:cNvSpPr txBox="1"/>
          <p:nvPr/>
        </p:nvSpPr>
        <p:spPr>
          <a:xfrm>
            <a:off x="606884" y="1822827"/>
            <a:ext cx="57361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Provides a comprehensive framework for research, integrated into provision of healthcare, health worker training, and advocacy in SCD.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Currently one national and three regional referral hospitals run Sickle Cell Clinics supported by the Sickle Cell Programme.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1,337* patients have been enrolled for regular follow up at the Sickle Cell Clinics within the Sickle Pan-African Research Consortium (SPARCO).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585157-EAB1-0644-A5DE-8D44B4FAFE36}"/>
              </a:ext>
            </a:extLst>
          </p:cNvPr>
          <p:cNvSpPr txBox="1"/>
          <p:nvPr/>
        </p:nvSpPr>
        <p:spPr>
          <a:xfrm>
            <a:off x="606883" y="5611856"/>
            <a:ext cx="5736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Century Gothic" panose="020B0502020202020204" pitchFamily="34" charset="0"/>
              </a:rPr>
              <a:t>During this pilot implementation study templates will be introduced at three Sickle Cell Clinics in Dar </a:t>
            </a:r>
            <a:r>
              <a:rPr lang="en-GB" dirty="0" err="1">
                <a:latin typeface="Century Gothic" panose="020B0502020202020204" pitchFamily="34" charset="0"/>
              </a:rPr>
              <a:t>es</a:t>
            </a:r>
            <a:r>
              <a:rPr lang="en-GB" dirty="0">
                <a:latin typeface="Century Gothic" panose="020B0502020202020204" pitchFamily="34" charset="0"/>
              </a:rPr>
              <a:t> Salaam.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9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E97F3-189E-DA4B-9237-258D28FC3E2A}"/>
              </a:ext>
            </a:extLst>
          </p:cNvPr>
          <p:cNvSpPr/>
          <p:nvPr/>
        </p:nvSpPr>
        <p:spPr>
          <a:xfrm>
            <a:off x="0" y="0"/>
            <a:ext cx="12192000" cy="1375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3055E-D687-884A-88C9-3D85BBD3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74" y="63155"/>
            <a:ext cx="10000561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Why templates? Clinical decision support and link to digital data from 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4D5BF-9328-0C45-9497-0ECC5F72AF0B}"/>
              </a:ext>
            </a:extLst>
          </p:cNvPr>
          <p:cNvSpPr txBox="1"/>
          <p:nvPr/>
        </p:nvSpPr>
        <p:spPr>
          <a:xfrm>
            <a:off x="373743" y="1780747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entury Gothic" panose="020B0502020202020204" pitchFamily="34" charset="0"/>
              </a:rPr>
              <a:t>Clinical decision support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4CB70-3A47-C045-BDC7-04DA39B21D98}"/>
              </a:ext>
            </a:extLst>
          </p:cNvPr>
          <p:cNvSpPr txBox="1"/>
          <p:nvPr/>
        </p:nvSpPr>
        <p:spPr>
          <a:xfrm>
            <a:off x="7454290" y="175426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entury Gothic" panose="020B0502020202020204" pitchFamily="34" charset="0"/>
              </a:rPr>
              <a:t>Data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47DBE4-2F50-194B-B1D2-73C027DBB353}"/>
              </a:ext>
            </a:extLst>
          </p:cNvPr>
          <p:cNvSpPr txBox="1"/>
          <p:nvPr/>
        </p:nvSpPr>
        <p:spPr>
          <a:xfrm>
            <a:off x="373744" y="2288160"/>
            <a:ext cx="34640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Templates are filled in the patient-facing setting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Templates are condition-specific and serve as checklists to improve documentation in four dimensions: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General patient data Assessment,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Testing,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and Management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88E76-1347-BB4E-A3C7-E9B5AF43CEB9}"/>
              </a:ext>
            </a:extLst>
          </p:cNvPr>
          <p:cNvSpPr txBox="1"/>
          <p:nvPr/>
        </p:nvSpPr>
        <p:spPr>
          <a:xfrm>
            <a:off x="7425262" y="2150079"/>
            <a:ext cx="36636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Templates contain optical mark recognition technology for easy digitization with mobile phone cameras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A web-based application compiles the data under a unique patient identifier into a mobile Electronic Medical Record (EMR) System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Data can be captured offline, and automatically synchronized whenever internet is available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C946C3-8BBF-594F-8989-884FB67FF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23" y="1700713"/>
            <a:ext cx="3241589" cy="4777967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0BABFC9-2ADD-7742-AF9A-70CB56947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634"/>
            <a:ext cx="1524000" cy="1375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717236-DAAD-9B40-B7DC-A5441B28D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349" y="5346747"/>
            <a:ext cx="1348043" cy="13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6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D8A06C-E3CA-4D46-BD51-2A5C650DF5C5}"/>
              </a:ext>
            </a:extLst>
          </p:cNvPr>
          <p:cNvSpPr/>
          <p:nvPr/>
        </p:nvSpPr>
        <p:spPr>
          <a:xfrm>
            <a:off x="0" y="0"/>
            <a:ext cx="12192000" cy="1375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98992-E6B1-B149-B523-C6855892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3" y="12174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Paper-to-EMR system – How it works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977402-E11D-254A-97B6-38B1494E7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4897" y="1690686"/>
            <a:ext cx="2361876" cy="472375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968EB9-7125-8D40-8324-75D5840F0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216" y="1722212"/>
            <a:ext cx="2702157" cy="38012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839EC-7D08-EB40-A320-1400E6169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1" y="1835484"/>
            <a:ext cx="3523161" cy="1385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DCACF-3E52-E844-B92F-70029976E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28" y="3305314"/>
            <a:ext cx="3537442" cy="2119302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AD8E81E-30A0-FD49-95D7-34232E425D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0" y="20148"/>
            <a:ext cx="1524000" cy="1375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7E43F4-D6EA-B345-8077-9F61A05E48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5835" y="5288691"/>
            <a:ext cx="1348043" cy="1348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06CDD-2718-5345-A0C5-D35B3FE29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9428" y="1690688"/>
            <a:ext cx="2361875" cy="4723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4E93F6-325E-2046-86FC-7EF0F7C01A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5143" y="2338062"/>
            <a:ext cx="11271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A27D-8C56-D049-A6B6-C4CE0E464F4A}"/>
              </a:ext>
            </a:extLst>
          </p:cNvPr>
          <p:cNvSpPr/>
          <p:nvPr/>
        </p:nvSpPr>
        <p:spPr>
          <a:xfrm>
            <a:off x="0" y="0"/>
            <a:ext cx="12192000" cy="1375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7D321-F701-7F4F-8B7F-8EFC995D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38" y="84014"/>
            <a:ext cx="11116962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Overview of the pilot implementation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CD72-AF22-B249-BDBA-43C91C0B1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537" y="2524357"/>
            <a:ext cx="4537546" cy="1928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2. Methods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Implement template use at three Sickle Cell Clinics in Dar </a:t>
            </a:r>
            <a:r>
              <a:rPr lang="en-GB" sz="1600" dirty="0" err="1">
                <a:latin typeface="Century Gothic" panose="020B0502020202020204" pitchFamily="34" charset="0"/>
              </a:rPr>
              <a:t>es</a:t>
            </a:r>
            <a:r>
              <a:rPr lang="en-GB" sz="1600" dirty="0">
                <a:latin typeface="Century Gothic" panose="020B0502020202020204" pitchFamily="34" charset="0"/>
              </a:rPr>
              <a:t> Salaam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Extract clinical data from paper into a mobile EMR system 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Compile data for analysis into a dashboard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02D32A2-5058-7D40-838E-7ECC0A69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20148"/>
            <a:ext cx="1524000" cy="1375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31E9E-3983-6944-9767-3E7E101FE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835" y="5288691"/>
            <a:ext cx="1348043" cy="134804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62D473-68FD-6C41-BF5C-0D992ED4C963}"/>
              </a:ext>
            </a:extLst>
          </p:cNvPr>
          <p:cNvSpPr txBox="1">
            <a:spLocks/>
          </p:cNvSpPr>
          <p:nvPr/>
        </p:nvSpPr>
        <p:spPr>
          <a:xfrm>
            <a:off x="884537" y="1523463"/>
            <a:ext cx="3878128" cy="1000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1. Objective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To improve the continuum of care for patients with Sickle Cell Disease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8D95F0-4DA0-714D-911C-8C4B38CC2BCC}"/>
              </a:ext>
            </a:extLst>
          </p:cNvPr>
          <p:cNvSpPr txBox="1">
            <a:spLocks/>
          </p:cNvSpPr>
          <p:nvPr/>
        </p:nvSpPr>
        <p:spPr>
          <a:xfrm>
            <a:off x="884537" y="4904620"/>
            <a:ext cx="4151919" cy="2205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3. Expected outcomes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Improved availability of routine clinical data for clinicians and researchers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Improved completeness of documentation of evidence based management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78F5450-D0F1-D642-A80C-FDA0BF897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505400"/>
              </p:ext>
            </p:extLst>
          </p:nvPr>
        </p:nvGraphicFramePr>
        <p:xfrm>
          <a:off x="4698079" y="1678807"/>
          <a:ext cx="7303421" cy="4694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173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9ADDC7-4F2D-B34F-B93C-7236273EBB87}"/>
              </a:ext>
            </a:extLst>
          </p:cNvPr>
          <p:cNvSpPr/>
          <p:nvPr/>
        </p:nvSpPr>
        <p:spPr>
          <a:xfrm>
            <a:off x="0" y="0"/>
            <a:ext cx="12192000" cy="1375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0AA55-9F8B-2B40-A56F-E7E71CC9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95" y="109023"/>
            <a:ext cx="11285691" cy="1266452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Impact on improving clinical documentation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ED9081-7035-954E-B1E7-3360A34F7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2847" y="1866297"/>
            <a:ext cx="5061031" cy="342239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A00C9E-7D30-574A-80F1-048991A47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95" y="1482706"/>
            <a:ext cx="6653394" cy="509312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8EDC4CB-8251-8F46-A2D4-3BBBF2C09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634"/>
            <a:ext cx="1524000" cy="1375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608E59-705F-EF48-9213-39C434411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5835" y="5288691"/>
            <a:ext cx="1348043" cy="13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1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03B7AA-1F44-B54F-91CD-FC13F22EECFD}"/>
              </a:ext>
            </a:extLst>
          </p:cNvPr>
          <p:cNvSpPr/>
          <p:nvPr/>
        </p:nvSpPr>
        <p:spPr>
          <a:xfrm>
            <a:off x="0" y="0"/>
            <a:ext cx="12192000" cy="1375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6F9B3-EB4F-B041-9725-1B900B5D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6" y="4991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Making data available for clinical management and research </a:t>
            </a:r>
            <a:r>
              <a:rPr lang="en-GB" sz="1800" dirty="0">
                <a:latin typeface="Century Gothic" panose="020B0502020202020204" pitchFamily="34" charset="0"/>
              </a:rPr>
              <a:t>Data from Nairobi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04B692-8F49-DA49-A4DB-7E3238018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068" y="1804087"/>
            <a:ext cx="10534871" cy="4510216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5EE2FE1-CEC5-0C47-A956-8E63160E9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634"/>
            <a:ext cx="1524000" cy="1375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88604-87D4-5C48-9774-2991D697B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835" y="5288691"/>
            <a:ext cx="1348043" cy="13480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AFEABB-E0A9-D849-AE1A-4C68E832DFBB}"/>
              </a:ext>
            </a:extLst>
          </p:cNvPr>
          <p:cNvSpPr/>
          <p:nvPr/>
        </p:nvSpPr>
        <p:spPr>
          <a:xfrm>
            <a:off x="6207211" y="1804087"/>
            <a:ext cx="3447535" cy="593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2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315ABD-4326-7F48-9E3C-E7C6920D2B44}"/>
              </a:ext>
            </a:extLst>
          </p:cNvPr>
          <p:cNvSpPr/>
          <p:nvPr/>
        </p:nvSpPr>
        <p:spPr>
          <a:xfrm>
            <a:off x="0" y="0"/>
            <a:ext cx="12192000" cy="1375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153EA-6567-6341-A8E6-84D5093F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1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E00E3-0D38-524C-93A4-89103E2F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431021"/>
            <a:ext cx="9958264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Templates can be used as checklists to improve evidence-based documentation in chronic diseases like Sickle Cell Disease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Combined with mobile technology templates offer a simple tool for digitization from paper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The intervention can be integrated into existing workflows and adapted to context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Offline-first technology reduces technical barriers caused by poor connectivity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This pilot implementation study aims to assess usability and effectiveness of the intervention for Sickle Cell Disease in Tanzania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252103-A63F-F04A-B55E-528631CA9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634"/>
            <a:ext cx="1524000" cy="1375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771956-7B61-9447-AD33-1AC531756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835" y="5288691"/>
            <a:ext cx="1348043" cy="13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7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2345</TotalTime>
  <Words>596</Words>
  <Application>Microsoft Macintosh PowerPoint</Application>
  <PresentationFormat>Widescreen</PresentationFormat>
  <Paragraphs>84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7th East African Health and Scientific Conference</vt:lpstr>
      <vt:lpstr>Background</vt:lpstr>
      <vt:lpstr>The Sickle Cell Programme at Muhimbili University</vt:lpstr>
      <vt:lpstr>Why templates? Clinical decision support and link to digital data from paper</vt:lpstr>
      <vt:lpstr>Paper-to-EMR system – How it works</vt:lpstr>
      <vt:lpstr>Overview of the pilot implementation study</vt:lpstr>
      <vt:lpstr>Impact on improving clinical documentation</vt:lpstr>
      <vt:lpstr>Making data available for clinical management and research Data from Nairobi</vt:lpstr>
      <vt:lpstr>Conclusions</vt:lpstr>
      <vt:lpstr>Thank you! Asanteni!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East African Scientific Conference</dc:title>
  <dc:creator>Bernadette Kleczka</dc:creator>
  <cp:lastModifiedBy>Bernadette Kleczka</cp:lastModifiedBy>
  <cp:revision>156</cp:revision>
  <dcterms:created xsi:type="dcterms:W3CDTF">2019-02-27T14:24:05Z</dcterms:created>
  <dcterms:modified xsi:type="dcterms:W3CDTF">2019-03-27T07:34:58Z</dcterms:modified>
</cp:coreProperties>
</file>