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Override PartName="/ppt/slideLayouts/slideLayout50.xml" ContentType="application/vnd.openxmlformats-officedocument.presentationml.slideLayout+xml"/>
  <Default Extension="xml" ContentType="application/xml"/>
  <Override PartName="/ppt/tableStyles.xml" ContentType="application/vnd.openxmlformats-officedocument.presentationml.tableStyles+xml"/>
  <Override PartName="/ppt/slideLayouts/slideLayout49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slideLayouts/slideLayout39.xml" ContentType="application/vnd.openxmlformats-officedocument.presentationml.slideLayout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Layouts/slideLayout32.xml" ContentType="application/vnd.openxmlformats-officedocument.presentationml.slideLayout+xml"/>
  <Override PartName="/ppt/slideLayouts/slideLayout48.xml" ContentType="application/vnd.openxmlformats-officedocument.presentationml.slideLayout+xml"/>
  <Default Extension="fntdata" ContentType="application/x-fontdata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8.xml" ContentType="application/vnd.openxmlformats-officedocument.presentationml.notesSlide+xml"/>
  <Default Extension="png" ContentType="image/png"/>
  <Override PartName="/ppt/slides/slide12.xml" ContentType="application/vnd.openxmlformats-officedocument.presentationml.slide+xml"/>
  <Override PartName="/ppt/slideLayouts/slideLayout55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38.xml" ContentType="application/vnd.openxmlformats-officedocument.presentationml.slideLayout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1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5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37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53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slideLayouts/slideLayout36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52.xml" ContentType="application/vnd.openxmlformats-officedocument.presentationml.slideLayout+xml"/>
  <Default Extension="jpeg" ContentType="image/jpeg"/>
  <Override PartName="/ppt/notesSlides/notesSlide11.xml" ContentType="application/vnd.openxmlformats-officedocument.presentationml.notesSlide+xml"/>
  <Override PartName="/ppt/slideLayouts/slideLayout35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notesSlides/notesSlide17.xml" ContentType="application/vnd.openxmlformats-officedocument.presentationml.notesSlide+xml"/>
  <Override PartName="/ppt/slideLayouts/slideLayout51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26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embedTrueTypeFonts="1" saveSubsetFonts="1" autoCompressPictures="0">
  <p:sldMasterIdLst>
    <p:sldMasterId id="2147483716" r:id="rId1"/>
    <p:sldMasterId id="2147483717" r:id="rId2"/>
    <p:sldMasterId id="2147483718" r:id="rId3"/>
    <p:sldMasterId id="2147483719" r:id="rId4"/>
    <p:sldMasterId id="2147483721" r:id="rId5"/>
  </p:sldMasterIdLst>
  <p:notesMasterIdLst>
    <p:notesMasterId r:id="rId23"/>
  </p:notesMasterIdLst>
  <p:sldIdLst>
    <p:sldId id="257" r:id="rId6"/>
    <p:sldId id="258" r:id="rId7"/>
    <p:sldId id="260" r:id="rId8"/>
    <p:sldId id="261" r:id="rId9"/>
    <p:sldId id="263" r:id="rId10"/>
    <p:sldId id="264" r:id="rId11"/>
    <p:sldId id="265" r:id="rId12"/>
    <p:sldId id="267" r:id="rId13"/>
    <p:sldId id="268" r:id="rId14"/>
    <p:sldId id="271" r:id="rId15"/>
    <p:sldId id="273" r:id="rId16"/>
    <p:sldId id="274" r:id="rId17"/>
    <p:sldId id="276" r:id="rId18"/>
    <p:sldId id="277" r:id="rId19"/>
    <p:sldId id="262" r:id="rId20"/>
    <p:sldId id="280" r:id="rId21"/>
    <p:sldId id="279" r:id="rId22"/>
  </p:sldIdLst>
  <p:sldSz cx="9144000" cy="5143500" type="screen16x9"/>
  <p:notesSz cx="6858000" cy="9144000"/>
  <p:embeddedFontLst>
    <p:embeddedFont>
      <p:font typeface="Muli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96" y="-4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notesMaster" Target="notesMasters/notesMaster1.xml"/><Relationship Id="rId24" Type="http://schemas.openxmlformats.org/officeDocument/2006/relationships/font" Target="fonts/font1.fntdata"/><Relationship Id="rId25" Type="http://schemas.openxmlformats.org/officeDocument/2006/relationships/font" Target="fonts/font2.fntdata"/><Relationship Id="rId26" Type="http://schemas.openxmlformats.org/officeDocument/2006/relationships/font" Target="fonts/font3.fntdata"/><Relationship Id="rId27" Type="http://schemas.openxmlformats.org/officeDocument/2006/relationships/font" Target="fonts/font4.fntdata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49c0b65d7d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49c0b65d7d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49c0b65d7d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49c0b65d7d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49c0b65d7d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49c0b65d7d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49d37a6c64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49d37a6c64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49d37a6c6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49d37a6c64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49d37a6c64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49d37a6c64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49c0b65d7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g49c0b65d7d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g49c0b65d7d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" name="Google Shape;53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49c0a7bccd_0_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49c0a7bccd_0_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49d37a6c6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49d37a6c6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49c0b65d7d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49c0b65d7d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49c0b65d7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49c0b65d7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49c0b65d7d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49c0b65d7d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49c0b65d7d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49c0b65d7d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49c0b65d7d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49c0b65d7d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49c0b65d7d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49c0b65d7d_0_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49c0b65d7d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49c0b65d7d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slide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311708" y="14557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5200"/>
              <a:buNone/>
              <a:defRPr sz="5200">
                <a:solidFill>
                  <a:srgbClr val="00B3D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311700" y="35453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075" y="145000"/>
            <a:ext cx="3242725" cy="99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ection header" type="secHead">
  <p:cSld name="SECTION_HEADER">
    <p:bg>
      <p:bgPr>
        <a:solidFill>
          <a:srgbClr val="00B3D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body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460750" y="445025"/>
            <a:ext cx="821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460875" y="1152475"/>
            <a:ext cx="8218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69" name="Google Shape;69;p16"/>
          <p:cNvCxnSpPr/>
          <p:nvPr/>
        </p:nvCxnSpPr>
        <p:spPr>
          <a:xfrm flipH="1">
            <a:off x="311700" y="434975"/>
            <a:ext cx="8400" cy="592800"/>
          </a:xfrm>
          <a:prstGeom prst="straightConnector1">
            <a:avLst/>
          </a:prstGeom>
          <a:noFill/>
          <a:ln w="38100" cap="flat" cmpd="sng">
            <a:solidFill>
              <a:srgbClr val="00B3D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two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37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461100" y="1152475"/>
            <a:ext cx="3850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850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75" name="Google Shape;75;p17"/>
          <p:cNvCxnSpPr/>
          <p:nvPr/>
        </p:nvCxnSpPr>
        <p:spPr>
          <a:xfrm flipH="1">
            <a:off x="311700" y="434975"/>
            <a:ext cx="8400" cy="592800"/>
          </a:xfrm>
          <a:prstGeom prst="straightConnector1">
            <a:avLst/>
          </a:prstGeom>
          <a:noFill/>
          <a:ln w="28575" cap="flat" cmpd="sng">
            <a:solidFill>
              <a:srgbClr val="00B3D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only" type="titleOnly">
  <p:cSld name="TITLE_ONLY">
    <p:bg>
      <p:bgPr>
        <a:solidFill>
          <a:srgbClr val="00B3D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451350" y="445025"/>
            <a:ext cx="822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79" name="Google Shape;79;p18"/>
          <p:cNvCxnSpPr/>
          <p:nvPr/>
        </p:nvCxnSpPr>
        <p:spPr>
          <a:xfrm flipH="1">
            <a:off x="311700" y="434975"/>
            <a:ext cx="8400" cy="5928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One column text">
  <p:cSld name="ONE_COLUM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400"/>
              <a:buNone/>
              <a:defRPr sz="2400">
                <a:solidFill>
                  <a:srgbClr val="00B3D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Main point">
  <p:cSld name="MAIN_POI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4800"/>
              <a:buNone/>
              <a:defRPr sz="4800">
                <a:solidFill>
                  <a:srgbClr val="00B3D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ection title and description">
  <p:cSld name="SECTION_TITLE_AND_DESCRI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4200"/>
              <a:buNone/>
              <a:defRPr sz="4200">
                <a:solidFill>
                  <a:srgbClr val="00B3D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">
  <p:cSld name="CAPTION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2900" y="319400"/>
            <a:ext cx="381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100" y="4757550"/>
            <a:ext cx="1857375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3350" y="4795650"/>
            <a:ext cx="133350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ig number">
  <p:cSld name="BIG_NUMB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12000"/>
              <a:buNone/>
              <a:defRPr sz="12000">
                <a:solidFill>
                  <a:srgbClr val="00B3D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8" name="Google Shape;98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Slide" type="title">
  <p:cSld name="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4" name="Google Shape;114;p2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Quote 2">
  <p:cSld name="Quote 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8"/>
          <p:cNvSpPr txBox="1">
            <a:spLocks noGrp="1"/>
          </p:cNvSpPr>
          <p:nvPr>
            <p:ph type="body" idx="1"/>
          </p:nvPr>
        </p:nvSpPr>
        <p:spPr>
          <a:xfrm>
            <a:off x="1665625" y="1751752"/>
            <a:ext cx="6299100" cy="8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49699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9496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949699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9496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949699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9496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949699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9496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949699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9496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949699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9496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949699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9496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rgbClr val="949699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9496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0" name="Google Shape;120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3667" y="1751752"/>
            <a:ext cx="286424" cy="82634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8"/>
          <p:cNvSpPr txBox="1">
            <a:spLocks noGrp="1"/>
          </p:cNvSpPr>
          <p:nvPr>
            <p:ph type="body" idx="2"/>
          </p:nvPr>
        </p:nvSpPr>
        <p:spPr>
          <a:xfrm>
            <a:off x="1665625" y="571500"/>
            <a:ext cx="6299100" cy="8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24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49699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9496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949699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9496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949699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9496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949699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9496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949699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9496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949699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9496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949699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9496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rgbClr val="949699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9496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body" idx="3"/>
          </p:nvPr>
        </p:nvSpPr>
        <p:spPr>
          <a:xfrm>
            <a:off x="1665625" y="3143250"/>
            <a:ext cx="6299100" cy="8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49699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9496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949699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9496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949699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9496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949699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9496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949699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9496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949699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9496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949699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9496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rgbClr val="949699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9496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3" name="Google Shape;123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3667" y="3143250"/>
            <a:ext cx="286424" cy="826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8" descr="/Users/mmarosz/Desktop/GoGoGo/MC_NEW_BRAND/11. Final Logo Files/Horizontal/Digital/MCbrand_Logo_Horizontal_PMS_186_P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0135" y="4606070"/>
            <a:ext cx="890951" cy="314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1_Title and Content">
  <p:cSld name="1_Title and Conten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Content" type="obj">
  <p:cSld name="OBJEC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ection Header" type="secHead">
  <p:cSld name="SECTION_HEADER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4" name="Google Shape;134;p31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wo Content" type="twoObj">
  <p:cSld name="TWO_OBJECTS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omparison" type="twoTxTwoObj">
  <p:cSld name="TWO_OBJECTS_WITH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47" name="Google Shape;147;p33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Only" type="titleOnly">
  <p:cSld name="TITLE_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ontent with Caption" type="objTx">
  <p:cSld name="OBJECT_WITH_CAPTION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Picture with Caption" type="picTx">
  <p:cSld name="PICTURE_WITH_CAPTION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68" name="Google Shape;168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Vertical Text" type="vertTx">
  <p:cSld name="VERTICAL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75" name="Google Shape;175;p37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Vertical Title and Text" type="vertTitleAndTx">
  <p:cSld name="VERTICAL_TITLE_AND_VERTICAL_TEX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8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81" name="Google Shape;181;p38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slide" type="title">
  <p:cSld name="TITLE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0"/>
          <p:cNvSpPr txBox="1">
            <a:spLocks noGrp="1"/>
          </p:cNvSpPr>
          <p:nvPr>
            <p:ph type="ctrTitle"/>
          </p:nvPr>
        </p:nvSpPr>
        <p:spPr>
          <a:xfrm>
            <a:off x="311708" y="14557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5200"/>
              <a:buNone/>
              <a:defRPr sz="5200">
                <a:solidFill>
                  <a:srgbClr val="00B3D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1" name="Google Shape;191;p40"/>
          <p:cNvSpPr txBox="1">
            <a:spLocks noGrp="1"/>
          </p:cNvSpPr>
          <p:nvPr>
            <p:ph type="subTitle" idx="1"/>
          </p:nvPr>
        </p:nvSpPr>
        <p:spPr>
          <a:xfrm>
            <a:off x="311700" y="35453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2" name="Google Shape;192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93" name="Google Shape;193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075" y="145000"/>
            <a:ext cx="3242725" cy="99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ection header" type="secHead">
  <p:cSld name="SECTION_HEADER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6" name="Google Shape;196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body" type="tx">
  <p:cSld name="TITLE_AND_BODY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2"/>
          <p:cNvSpPr txBox="1">
            <a:spLocks noGrp="1"/>
          </p:cNvSpPr>
          <p:nvPr>
            <p:ph type="title"/>
          </p:nvPr>
        </p:nvSpPr>
        <p:spPr>
          <a:xfrm>
            <a:off x="460750" y="445025"/>
            <a:ext cx="821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42"/>
          <p:cNvSpPr txBox="1">
            <a:spLocks noGrp="1"/>
          </p:cNvSpPr>
          <p:nvPr>
            <p:ph type="body" idx="1"/>
          </p:nvPr>
        </p:nvSpPr>
        <p:spPr>
          <a:xfrm>
            <a:off x="460875" y="1152475"/>
            <a:ext cx="8218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0" name="Google Shape;200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01" name="Google Shape;201;p42"/>
          <p:cNvCxnSpPr/>
          <p:nvPr/>
        </p:nvCxnSpPr>
        <p:spPr>
          <a:xfrm flipH="1">
            <a:off x="311700" y="434975"/>
            <a:ext cx="8400" cy="592800"/>
          </a:xfrm>
          <a:prstGeom prst="straightConnector1">
            <a:avLst/>
          </a:prstGeom>
          <a:noFill/>
          <a:ln w="38100" cap="flat" cmpd="sng">
            <a:solidFill>
              <a:srgbClr val="00B3D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two columns" type="twoColTx">
  <p:cSld name="TITLE_AND_TWO_COLUMNS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37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43"/>
          <p:cNvSpPr txBox="1">
            <a:spLocks noGrp="1"/>
          </p:cNvSpPr>
          <p:nvPr>
            <p:ph type="body" idx="1"/>
          </p:nvPr>
        </p:nvSpPr>
        <p:spPr>
          <a:xfrm>
            <a:off x="461100" y="1152475"/>
            <a:ext cx="3850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5" name="Google Shape;205;p4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850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6" name="Google Shape;206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07" name="Google Shape;207;p43"/>
          <p:cNvCxnSpPr/>
          <p:nvPr/>
        </p:nvCxnSpPr>
        <p:spPr>
          <a:xfrm flipH="1">
            <a:off x="311700" y="434975"/>
            <a:ext cx="8400" cy="592800"/>
          </a:xfrm>
          <a:prstGeom prst="straightConnector1">
            <a:avLst/>
          </a:prstGeom>
          <a:noFill/>
          <a:ln w="28575" cap="flat" cmpd="sng">
            <a:solidFill>
              <a:srgbClr val="00B3D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only" type="titleOnly">
  <p:cSld name="TITLE_ONLY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4"/>
          <p:cNvSpPr txBox="1">
            <a:spLocks noGrp="1"/>
          </p:cNvSpPr>
          <p:nvPr>
            <p:ph type="title"/>
          </p:nvPr>
        </p:nvSpPr>
        <p:spPr>
          <a:xfrm>
            <a:off x="451350" y="445025"/>
            <a:ext cx="822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9pPr>
          </a:lstStyle>
          <a:p>
            <a:endParaRPr/>
          </a:p>
        </p:txBody>
      </p:sp>
      <p:sp>
        <p:nvSpPr>
          <p:cNvPr id="210" name="Google Shape;210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11" name="Google Shape;211;p44"/>
          <p:cNvCxnSpPr/>
          <p:nvPr/>
        </p:nvCxnSpPr>
        <p:spPr>
          <a:xfrm flipH="1">
            <a:off x="311700" y="434975"/>
            <a:ext cx="8400" cy="592800"/>
          </a:xfrm>
          <a:prstGeom prst="straightConnector1">
            <a:avLst/>
          </a:prstGeom>
          <a:noFill/>
          <a:ln w="28575" cap="flat" cmpd="sng">
            <a:solidFill>
              <a:srgbClr val="00B3D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One column text">
  <p:cSld name="ONE_COLUMN_TEX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4" name="Google Shape;214;p4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5" name="Google Shape;215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Main point">
  <p:cSld name="MAIN_POIN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18" name="Google Shape;218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ection title and description">
  <p:cSld name="SECTION_TITLE_AND_DESCRIPTIO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4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22" name="Google Shape;222;p4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3" name="Google Shape;223;p4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4" name="Google Shape;224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">
  <p:cSld name="CAPTION_ONLY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227" name="Google Shape;227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ig number">
  <p:cSld name="BIG_NUMBER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0" name="Google Shape;230;p4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1" name="Google Shape;231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slide" type="title">
  <p:cSld name="TITLE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4"/>
          <p:cNvSpPr txBox="1">
            <a:spLocks noGrp="1"/>
          </p:cNvSpPr>
          <p:nvPr>
            <p:ph type="ctrTitle"/>
          </p:nvPr>
        </p:nvSpPr>
        <p:spPr>
          <a:xfrm>
            <a:off x="311708" y="14557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4800"/>
              <a:buNone/>
              <a:defRPr sz="4800">
                <a:solidFill>
                  <a:srgbClr val="00B3D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85" name="Google Shape;285;p64"/>
          <p:cNvSpPr txBox="1">
            <a:spLocks noGrp="1"/>
          </p:cNvSpPr>
          <p:nvPr>
            <p:ph type="subTitle" idx="1"/>
          </p:nvPr>
        </p:nvSpPr>
        <p:spPr>
          <a:xfrm>
            <a:off x="311700" y="3545325"/>
            <a:ext cx="4186200" cy="7926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6" name="Google Shape;286;p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287" name="Google Shape;287;p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075" y="145000"/>
            <a:ext cx="3242725" cy="99985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64"/>
          <p:cNvSpPr txBox="1">
            <a:spLocks noGrp="1"/>
          </p:cNvSpPr>
          <p:nvPr>
            <p:ph type="subTitle" idx="2"/>
          </p:nvPr>
        </p:nvSpPr>
        <p:spPr>
          <a:xfrm>
            <a:off x="4646100" y="3545325"/>
            <a:ext cx="4186200" cy="7926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ection header" type="secHead">
  <p:cSld name="SECTION_HEADER">
    <p:bg>
      <p:bgPr>
        <a:solidFill>
          <a:srgbClr val="00B3D1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91" name="Google Shape;291;p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body" type="tx">
  <p:cSld name="TITLE_AND_BODY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6"/>
          <p:cNvSpPr txBox="1">
            <a:spLocks noGrp="1"/>
          </p:cNvSpPr>
          <p:nvPr>
            <p:ph type="title"/>
          </p:nvPr>
        </p:nvSpPr>
        <p:spPr>
          <a:xfrm>
            <a:off x="460750" y="445025"/>
            <a:ext cx="821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9pPr>
          </a:lstStyle>
          <a:p>
            <a:endParaRPr/>
          </a:p>
        </p:txBody>
      </p:sp>
      <p:sp>
        <p:nvSpPr>
          <p:cNvPr id="294" name="Google Shape;294;p66"/>
          <p:cNvSpPr txBox="1">
            <a:spLocks noGrp="1"/>
          </p:cNvSpPr>
          <p:nvPr>
            <p:ph type="body" idx="1"/>
          </p:nvPr>
        </p:nvSpPr>
        <p:spPr>
          <a:xfrm>
            <a:off x="460875" y="1152475"/>
            <a:ext cx="8218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5" name="Google Shape;295;p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96" name="Google Shape;296;p66"/>
          <p:cNvCxnSpPr/>
          <p:nvPr/>
        </p:nvCxnSpPr>
        <p:spPr>
          <a:xfrm flipH="1">
            <a:off x="311700" y="434975"/>
            <a:ext cx="8400" cy="592800"/>
          </a:xfrm>
          <a:prstGeom prst="straightConnector1">
            <a:avLst/>
          </a:prstGeom>
          <a:noFill/>
          <a:ln w="38100" cap="flat" cmpd="sng">
            <a:solidFill>
              <a:srgbClr val="00B3D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two columns" type="twoColTx">
  <p:cSld name="TITLE_AND_TWO_COLUMN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37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9pPr>
          </a:lstStyle>
          <a:p>
            <a:endParaRPr/>
          </a:p>
        </p:txBody>
      </p:sp>
      <p:sp>
        <p:nvSpPr>
          <p:cNvPr id="299" name="Google Shape;299;p67"/>
          <p:cNvSpPr txBox="1">
            <a:spLocks noGrp="1"/>
          </p:cNvSpPr>
          <p:nvPr>
            <p:ph type="body" idx="1"/>
          </p:nvPr>
        </p:nvSpPr>
        <p:spPr>
          <a:xfrm>
            <a:off x="461100" y="1152475"/>
            <a:ext cx="3850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0" name="Google Shape;300;p6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850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1" name="Google Shape;301;p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302" name="Google Shape;302;p67"/>
          <p:cNvCxnSpPr/>
          <p:nvPr/>
        </p:nvCxnSpPr>
        <p:spPr>
          <a:xfrm flipH="1">
            <a:off x="311700" y="434975"/>
            <a:ext cx="8400" cy="592800"/>
          </a:xfrm>
          <a:prstGeom prst="straightConnector1">
            <a:avLst/>
          </a:prstGeom>
          <a:noFill/>
          <a:ln w="28575" cap="flat" cmpd="sng">
            <a:solidFill>
              <a:srgbClr val="00B3D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only" type="titleOnly">
  <p:cSld name="TITLE_ONLY">
    <p:bg>
      <p:bgPr>
        <a:solidFill>
          <a:srgbClr val="00B3D1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68"/>
          <p:cNvSpPr txBox="1">
            <a:spLocks noGrp="1"/>
          </p:cNvSpPr>
          <p:nvPr>
            <p:ph type="title"/>
          </p:nvPr>
        </p:nvSpPr>
        <p:spPr>
          <a:xfrm>
            <a:off x="451350" y="445025"/>
            <a:ext cx="822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800"/>
              <a:buNone/>
              <a:defRPr>
                <a:solidFill>
                  <a:srgbClr val="00B3D1"/>
                </a:solidFill>
              </a:defRPr>
            </a:lvl9pPr>
          </a:lstStyle>
          <a:p>
            <a:endParaRPr/>
          </a:p>
        </p:txBody>
      </p:sp>
      <p:sp>
        <p:nvSpPr>
          <p:cNvPr id="305" name="Google Shape;305;p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306" name="Google Shape;306;p68"/>
          <p:cNvCxnSpPr/>
          <p:nvPr/>
        </p:nvCxnSpPr>
        <p:spPr>
          <a:xfrm flipH="1">
            <a:off x="311700" y="434975"/>
            <a:ext cx="8400" cy="5928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One column text">
  <p:cSld name="ONE_COLUMN_TEXT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6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2400"/>
              <a:buNone/>
              <a:defRPr sz="2400">
                <a:solidFill>
                  <a:srgbClr val="00B3D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9" name="Google Shape;309;p6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0" name="Google Shape;310;p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Main point">
  <p:cSld name="MAIN_POINT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7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4800"/>
              <a:buNone/>
              <a:defRPr sz="4800">
                <a:solidFill>
                  <a:srgbClr val="00B3D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3" name="Google Shape;313;p7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ection title and description">
  <p:cSld name="SECTION_TITLE_AND_DESCRIPTION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7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7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4200"/>
              <a:buNone/>
              <a:defRPr sz="4200">
                <a:solidFill>
                  <a:srgbClr val="00B3D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7" name="Google Shape;317;p7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8" name="Google Shape;318;p7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9" name="Google Shape;319;p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">
  <p:cSld name="CAPTION_ONLY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7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22" name="Google Shape;322;p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ig number">
  <p:cSld name="BIG_NUMBER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7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B3D1"/>
              </a:buClr>
              <a:buSzPts val="12000"/>
              <a:buNone/>
              <a:defRPr sz="12000">
                <a:solidFill>
                  <a:srgbClr val="00B3D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25" name="Google Shape;325;p7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6" name="Google Shape;326;p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imple-light-2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li"/>
              <a:buNone/>
              <a:defRPr sz="2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li"/>
              <a:buNone/>
              <a:defRPr sz="2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li"/>
              <a:buNone/>
              <a:defRPr sz="2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li"/>
              <a:buNone/>
              <a:defRPr sz="2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li"/>
              <a:buNone/>
              <a:defRPr sz="2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li"/>
              <a:buNone/>
              <a:defRPr sz="2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li"/>
              <a:buNone/>
              <a:defRPr sz="2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li"/>
              <a:buNone/>
              <a:defRPr sz="2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li"/>
              <a:buNone/>
              <a:defRPr sz="2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uli"/>
              <a:buChar char="●"/>
              <a:defRPr sz="1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○"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■"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●"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○"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■"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●"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○"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uli"/>
              <a:buChar char="■"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imple-light-2">
    <p:bg>
      <p:bgPr>
        <a:solidFill>
          <a:schemeClr val="l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li"/>
              <a:buNone/>
              <a:defRPr sz="2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li"/>
              <a:buNone/>
              <a:defRPr sz="2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li"/>
              <a:buNone/>
              <a:defRPr sz="2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li"/>
              <a:buNone/>
              <a:defRPr sz="2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li"/>
              <a:buNone/>
              <a:defRPr sz="2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li"/>
              <a:buNone/>
              <a:defRPr sz="2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li"/>
              <a:buNone/>
              <a:defRPr sz="2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li"/>
              <a:buNone/>
              <a:defRPr sz="2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li"/>
              <a:buNone/>
              <a:defRPr sz="2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187" name="Google Shape;187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uli"/>
              <a:buChar char="●"/>
              <a:defRPr sz="1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○"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■"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●"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○"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■"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●"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○"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uli"/>
              <a:buChar char="■"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188" name="Google Shape;188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imple-light-2">
    <p:bg>
      <p:bgPr>
        <a:solidFill>
          <a:schemeClr val="l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li"/>
              <a:buNone/>
              <a:defRPr sz="2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li"/>
              <a:buNone/>
              <a:defRPr sz="2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li"/>
              <a:buNone/>
              <a:defRPr sz="2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li"/>
              <a:buNone/>
              <a:defRPr sz="2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li"/>
              <a:buNone/>
              <a:defRPr sz="2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li"/>
              <a:buNone/>
              <a:defRPr sz="2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li"/>
              <a:buNone/>
              <a:defRPr sz="2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li"/>
              <a:buNone/>
              <a:defRPr sz="2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li"/>
              <a:buNone/>
              <a:defRPr sz="2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81" name="Google Shape;281;p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uli"/>
              <a:buChar char="●"/>
              <a:defRPr sz="1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○"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■"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●"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○"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■"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●"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○"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uli"/>
              <a:buChar char="■"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82" name="Google Shape;282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76"/>
          <p:cNvSpPr txBox="1">
            <a:spLocks noGrp="1"/>
          </p:cNvSpPr>
          <p:nvPr>
            <p:ph type="ctrTitle"/>
          </p:nvPr>
        </p:nvSpPr>
        <p:spPr>
          <a:xfrm>
            <a:off x="311708" y="1451350"/>
            <a:ext cx="8520600" cy="179623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Century Gothic"/>
                <a:cs typeface="Century Gothic"/>
              </a:rPr>
              <a:t>Finding every mother: </a:t>
            </a:r>
            <a:endParaRPr sz="3200" dirty="0">
              <a:latin typeface="Century Gothic"/>
              <a:cs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dirty="0">
                <a:latin typeface="Century Gothic"/>
                <a:cs typeface="Century Gothic"/>
              </a:rPr>
              <a:t>Improving maternal healthcare outcomes in BRAC Manoshi through biometrics</a:t>
            </a:r>
            <a:endParaRPr sz="3200" dirty="0">
              <a:latin typeface="Century Gothic"/>
              <a:cs typeface="Century Gothic"/>
            </a:endParaRPr>
          </a:p>
        </p:txBody>
      </p:sp>
      <p:sp>
        <p:nvSpPr>
          <p:cNvPr id="340" name="Google Shape;340;p76"/>
          <p:cNvSpPr txBox="1">
            <a:spLocks noGrp="1"/>
          </p:cNvSpPr>
          <p:nvPr>
            <p:ph type="subTitle" idx="1"/>
          </p:nvPr>
        </p:nvSpPr>
        <p:spPr>
          <a:xfrm>
            <a:off x="311700" y="3545325"/>
            <a:ext cx="4186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 smtClean="0">
                <a:latin typeface="Century Gothic"/>
                <a:cs typeface="Century Gothic"/>
              </a:rPr>
              <a:t>Sebastian </a:t>
            </a:r>
            <a:r>
              <a:rPr lang="en-GB" b="1" dirty="0" err="1" smtClean="0">
                <a:latin typeface="Century Gothic"/>
                <a:cs typeface="Century Gothic"/>
              </a:rPr>
              <a:t>Manhart</a:t>
            </a:r>
            <a:endParaRPr dirty="0" smtClean="0">
              <a:latin typeface="Century Gothic"/>
              <a:cs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smtClean="0">
                <a:latin typeface="Century Gothic"/>
                <a:cs typeface="Century Gothic"/>
              </a:rPr>
              <a:t>Chief Operating Officer</a:t>
            </a:r>
            <a:endParaRPr dirty="0">
              <a:latin typeface="Century Gothic"/>
              <a:cs typeface="Century Gothic"/>
            </a:endParaRPr>
          </a:p>
        </p:txBody>
      </p:sp>
      <p:sp>
        <p:nvSpPr>
          <p:cNvPr id="341" name="Google Shape;341;p76"/>
          <p:cNvSpPr txBox="1">
            <a:spLocks noGrp="1"/>
          </p:cNvSpPr>
          <p:nvPr>
            <p:ph type="subTitle" idx="2"/>
          </p:nvPr>
        </p:nvSpPr>
        <p:spPr>
          <a:xfrm>
            <a:off x="4646100" y="3545325"/>
            <a:ext cx="4186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>
                <a:latin typeface="Century Gothic"/>
                <a:cs typeface="Century Gothic"/>
              </a:rPr>
              <a:t>The 7</a:t>
            </a:r>
            <a:r>
              <a:rPr lang="en-GB" b="1" baseline="30000" dirty="0" smtClean="0">
                <a:latin typeface="Century Gothic"/>
                <a:cs typeface="Century Gothic"/>
              </a:rPr>
              <a:t>th</a:t>
            </a:r>
            <a:r>
              <a:rPr lang="en-GB" b="1" dirty="0" smtClean="0">
                <a:latin typeface="Century Gothic"/>
                <a:cs typeface="Century Gothic"/>
              </a:rPr>
              <a:t> EAHSC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latin typeface="Century Gothic"/>
                <a:cs typeface="Century Gothic"/>
              </a:rPr>
              <a:t>March 2019</a:t>
            </a:r>
            <a:endParaRPr dirty="0" smtClean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90"/>
          <p:cNvSpPr txBox="1">
            <a:spLocks noGrp="1"/>
          </p:cNvSpPr>
          <p:nvPr>
            <p:ph type="title"/>
          </p:nvPr>
        </p:nvSpPr>
        <p:spPr>
          <a:xfrm>
            <a:off x="460750" y="445025"/>
            <a:ext cx="821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entury Gothic"/>
                <a:cs typeface="Century Gothic"/>
              </a:rPr>
              <a:t>Maternity care</a:t>
            </a:r>
            <a:endParaRPr dirty="0">
              <a:latin typeface="Century Gothic"/>
              <a:cs typeface="Century Gothic"/>
            </a:endParaRPr>
          </a:p>
        </p:txBody>
      </p:sp>
      <p:pic>
        <p:nvPicPr>
          <p:cNvPr id="451" name="Google Shape;451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8570" y="1207321"/>
            <a:ext cx="2096000" cy="3330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169" y="1128090"/>
            <a:ext cx="2145606" cy="3330449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90"/>
          <p:cNvSpPr txBox="1">
            <a:spLocks noGrp="1"/>
          </p:cNvSpPr>
          <p:nvPr>
            <p:ph type="body" idx="1"/>
          </p:nvPr>
        </p:nvSpPr>
        <p:spPr>
          <a:xfrm>
            <a:off x="374208" y="4516500"/>
            <a:ext cx="5964649" cy="6270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latin typeface="Century Gothic"/>
                <a:cs typeface="Century Gothic"/>
              </a:rPr>
              <a:t>Figure 1: Number of months pregnant before first visit (left), distribution of ANC visits received (right)</a:t>
            </a:r>
            <a:endParaRPr sz="1000" dirty="0">
              <a:latin typeface="Century Gothic"/>
              <a:cs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/>
          </a:p>
        </p:txBody>
      </p:sp>
      <p:pic>
        <p:nvPicPr>
          <p:cNvPr id="7" name="Picture 6" descr="Screen Shot 2019-02-22 at 15.37.4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510" y="3476778"/>
            <a:ext cx="1028700" cy="939800"/>
          </a:xfrm>
          <a:prstGeom prst="rect">
            <a:avLst/>
          </a:prstGeom>
        </p:spPr>
      </p:pic>
      <p:sp>
        <p:nvSpPr>
          <p:cNvPr id="8" name="Google Shape;473;p93"/>
          <p:cNvSpPr txBox="1">
            <a:spLocks/>
          </p:cNvSpPr>
          <p:nvPr/>
        </p:nvSpPr>
        <p:spPr>
          <a:xfrm>
            <a:off x="6044027" y="1152475"/>
            <a:ext cx="2635048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entury Gothic"/>
              <a:ea typeface="Muli"/>
              <a:cs typeface="Century Gothic"/>
              <a:sym typeface="Mul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8762" y="1269930"/>
            <a:ext cx="264213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38% more ANC visits on average than those in the control group</a:t>
            </a:r>
          </a:p>
          <a:p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27.64% more women in </a:t>
            </a:r>
            <a:r>
              <a:rPr lang="en-US" dirty="0" err="1" smtClean="0">
                <a:latin typeface="Century Gothic"/>
                <a:cs typeface="Century Gothic"/>
              </a:rPr>
              <a:t>Simprints</a:t>
            </a:r>
            <a:r>
              <a:rPr lang="en-US" dirty="0" smtClean="0">
                <a:latin typeface="Century Gothic"/>
                <a:cs typeface="Century Gothic"/>
              </a:rPr>
              <a:t> group had complete birth plans</a:t>
            </a:r>
          </a:p>
          <a:p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8.74% more women in the </a:t>
            </a:r>
            <a:r>
              <a:rPr lang="en-US" dirty="0" err="1" smtClean="0">
                <a:latin typeface="Century Gothic"/>
                <a:cs typeface="Century Gothic"/>
              </a:rPr>
              <a:t>Simprints</a:t>
            </a:r>
            <a:r>
              <a:rPr lang="en-US" dirty="0" smtClean="0">
                <a:latin typeface="Century Gothic"/>
                <a:cs typeface="Century Gothic"/>
              </a:rPr>
              <a:t> group had a skill attendant at birth</a:t>
            </a:r>
            <a:endParaRPr lang="en-US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92"/>
          <p:cNvSpPr txBox="1">
            <a:spLocks noGrp="1"/>
          </p:cNvSpPr>
          <p:nvPr>
            <p:ph type="title"/>
          </p:nvPr>
        </p:nvSpPr>
        <p:spPr>
          <a:xfrm>
            <a:off x="460750" y="445025"/>
            <a:ext cx="821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entury Gothic"/>
                <a:cs typeface="Century Gothic"/>
              </a:rPr>
              <a:t>Neonatal care</a:t>
            </a:r>
            <a:endParaRPr dirty="0">
              <a:latin typeface="Century Gothic"/>
              <a:cs typeface="Century Gothic"/>
            </a:endParaRPr>
          </a:p>
        </p:txBody>
      </p:sp>
      <p:pic>
        <p:nvPicPr>
          <p:cNvPr id="466" name="Google Shape;466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900" y="1168905"/>
            <a:ext cx="8218199" cy="1324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92"/>
          <p:cNvPicPr preferRelativeResize="0"/>
          <p:nvPr/>
        </p:nvPicPr>
        <p:blipFill rotWithShape="1">
          <a:blip r:embed="rId4">
            <a:alphaModFix/>
          </a:blip>
          <a:srcRect b="27478"/>
          <a:stretch/>
        </p:blipFill>
        <p:spPr>
          <a:xfrm>
            <a:off x="462900" y="2504324"/>
            <a:ext cx="8218201" cy="205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93"/>
          <p:cNvSpPr txBox="1">
            <a:spLocks noGrp="1"/>
          </p:cNvSpPr>
          <p:nvPr>
            <p:ph type="title"/>
          </p:nvPr>
        </p:nvSpPr>
        <p:spPr>
          <a:xfrm>
            <a:off x="460750" y="445025"/>
            <a:ext cx="821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entury Gothic"/>
                <a:cs typeface="Century Gothic"/>
              </a:rPr>
              <a:t>Summary</a:t>
            </a:r>
            <a:endParaRPr dirty="0">
              <a:latin typeface="Century Gothic"/>
              <a:cs typeface="Century Gothic"/>
            </a:endParaRPr>
          </a:p>
        </p:txBody>
      </p:sp>
      <p:sp>
        <p:nvSpPr>
          <p:cNvPr id="473" name="Google Shape;473;p93"/>
          <p:cNvSpPr txBox="1">
            <a:spLocks noGrp="1"/>
          </p:cNvSpPr>
          <p:nvPr>
            <p:ph type="body" idx="1"/>
          </p:nvPr>
        </p:nvSpPr>
        <p:spPr>
          <a:xfrm>
            <a:off x="460875" y="1152475"/>
            <a:ext cx="8218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latin typeface="Century Gothic"/>
                <a:cs typeface="Century Gothic"/>
              </a:rPr>
              <a:t>38% more ANC visits</a:t>
            </a:r>
            <a:endParaRPr b="1" dirty="0">
              <a:latin typeface="Century Gothic"/>
              <a:cs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latin typeface="Century Gothic"/>
                <a:cs typeface="Century Gothic"/>
              </a:rPr>
              <a:t>Women in the Simprints group received substantially more ANC visits, and significantly more women had comprehensive birth plans and a skilled attendant at birth.</a:t>
            </a:r>
            <a:endParaRPr sz="1400" dirty="0">
              <a:latin typeface="Century Gothic"/>
              <a:cs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Century Gothic"/>
              <a:cs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latin typeface="Century Gothic"/>
                <a:cs typeface="Century Gothic"/>
              </a:rPr>
              <a:t>19% more newborns received care by trained providers</a:t>
            </a:r>
            <a:endParaRPr b="1" dirty="0">
              <a:latin typeface="Century Gothic"/>
              <a:cs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latin typeface="Century Gothic"/>
                <a:cs typeface="Century Gothic"/>
              </a:rPr>
              <a:t>In the Simprints group, newborns received better essential newborn care and more postnatal visits, and 27.64% more women had comprehensive birth plans.</a:t>
            </a:r>
            <a:endParaRPr sz="1400" dirty="0">
              <a:latin typeface="Century Gothic"/>
              <a:cs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Century Gothic"/>
              <a:cs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latin typeface="Century Gothic"/>
                <a:cs typeface="Century Gothic"/>
              </a:rPr>
              <a:t>3,885 preventable neonatal deaths uncovered</a:t>
            </a:r>
            <a:endParaRPr b="1" dirty="0">
              <a:latin typeface="Century Gothic"/>
              <a:cs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Century Gothic"/>
                <a:cs typeface="Century Gothic"/>
              </a:rPr>
              <a:t>Simprints data revealed tens of thousands of preventable deaths and instances of morbidity as well as lost programme funding. </a:t>
            </a:r>
            <a:endParaRPr sz="14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95"/>
          <p:cNvSpPr txBox="1">
            <a:spLocks noGrp="1"/>
          </p:cNvSpPr>
          <p:nvPr>
            <p:ph type="title"/>
          </p:nvPr>
        </p:nvSpPr>
        <p:spPr>
          <a:xfrm>
            <a:off x="460750" y="445025"/>
            <a:ext cx="821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entury Gothic"/>
                <a:cs typeface="Century Gothic"/>
              </a:rPr>
              <a:t>Other Lessons</a:t>
            </a:r>
            <a:endParaRPr dirty="0">
              <a:latin typeface="Century Gothic"/>
              <a:cs typeface="Century Gothic"/>
            </a:endParaRPr>
          </a:p>
        </p:txBody>
      </p:sp>
      <p:sp>
        <p:nvSpPr>
          <p:cNvPr id="487" name="Google Shape;487;p95"/>
          <p:cNvSpPr txBox="1">
            <a:spLocks noGrp="1"/>
          </p:cNvSpPr>
          <p:nvPr>
            <p:ph type="body" idx="1"/>
          </p:nvPr>
        </p:nvSpPr>
        <p:spPr>
          <a:xfrm>
            <a:off x="460875" y="1152475"/>
            <a:ext cx="8218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latin typeface="Century Gothic"/>
                <a:cs typeface="Century Gothic"/>
              </a:rPr>
              <a:t>Facilitating accurate linking of a beneficiary to their health records during a health visit.</a:t>
            </a:r>
            <a:endParaRPr dirty="0">
              <a:latin typeface="Century Gothic"/>
              <a:cs typeface="Century Gothic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latin typeface="Century Gothic"/>
                <a:cs typeface="Century Gothic"/>
              </a:rPr>
              <a:t>Allowing managers to identify gaps in the ANC/PNC visit schedule.</a:t>
            </a:r>
            <a:endParaRPr dirty="0">
              <a:latin typeface="Century Gothic"/>
              <a:cs typeface="Century Gothic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latin typeface="Century Gothic"/>
                <a:cs typeface="Century Gothic"/>
              </a:rPr>
              <a:t>Enabling better monitoring of SKs to confirm they are conducting their visits.</a:t>
            </a:r>
            <a:endParaRPr dirty="0">
              <a:latin typeface="Century Gothic"/>
              <a:cs typeface="Century Gothic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latin typeface="Century Gothic"/>
                <a:cs typeface="Century Gothic"/>
              </a:rPr>
              <a:t>Other factors - the implementation of new technology has been recognised as empowering frontline workers. </a:t>
            </a:r>
            <a:endParaRPr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96"/>
          <p:cNvSpPr txBox="1">
            <a:spLocks noGrp="1"/>
          </p:cNvSpPr>
          <p:nvPr>
            <p:ph type="title"/>
          </p:nvPr>
        </p:nvSpPr>
        <p:spPr>
          <a:xfrm>
            <a:off x="460750" y="445025"/>
            <a:ext cx="821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entury Gothic"/>
                <a:cs typeface="Century Gothic"/>
              </a:rPr>
              <a:t>Transition to Scale</a:t>
            </a:r>
            <a:endParaRPr dirty="0">
              <a:latin typeface="Century Gothic"/>
              <a:cs typeface="Century Gothic"/>
            </a:endParaRPr>
          </a:p>
        </p:txBody>
      </p:sp>
      <p:sp>
        <p:nvSpPr>
          <p:cNvPr id="493" name="Google Shape;493;p96"/>
          <p:cNvSpPr txBox="1">
            <a:spLocks noGrp="1"/>
          </p:cNvSpPr>
          <p:nvPr>
            <p:ph type="body" idx="1"/>
          </p:nvPr>
        </p:nvSpPr>
        <p:spPr>
          <a:xfrm>
            <a:off x="460875" y="1152475"/>
            <a:ext cx="8218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latin typeface="Century Gothic"/>
                <a:cs typeface="Century Gothic"/>
              </a:rPr>
              <a:t>SL@B provided 2 Million USD to scale-up the programme under TTS</a:t>
            </a:r>
            <a:endParaRPr dirty="0">
              <a:latin typeface="Century Gothic"/>
              <a:cs typeface="Century Gothic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latin typeface="Century Gothic"/>
                <a:cs typeface="Century Gothic"/>
              </a:rPr>
              <a:t>Apr 2018 - Mar 2021 (3 years)</a:t>
            </a:r>
            <a:endParaRPr dirty="0">
              <a:latin typeface="Century Gothic"/>
              <a:cs typeface="Century Gothic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latin typeface="Century Gothic"/>
                <a:cs typeface="Century Gothic"/>
              </a:rPr>
              <a:t>2.1 Million Mothers and Children</a:t>
            </a:r>
            <a:endParaRPr dirty="0">
              <a:latin typeface="Century Gothic"/>
              <a:cs typeface="Century Gothic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latin typeface="Century Gothic"/>
                <a:cs typeface="Century Gothic"/>
              </a:rPr>
              <a:t>850 health workers; 8,500 health volunteers </a:t>
            </a:r>
            <a:endParaRPr dirty="0">
              <a:latin typeface="Century Gothic"/>
              <a:cs typeface="Century Gothic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latin typeface="Century Gothic"/>
                <a:cs typeface="Century Gothic"/>
              </a:rPr>
              <a:t>BRAC is revamping its mHealth platform and rolling it nationwide</a:t>
            </a:r>
            <a:endParaRPr dirty="0">
              <a:latin typeface="Century Gothic"/>
              <a:cs typeface="Century Gothic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latin typeface="Century Gothic"/>
                <a:cs typeface="Century Gothic"/>
              </a:rPr>
              <a:t>Simprints will be deployed in 20% coverage areas</a:t>
            </a:r>
            <a:endParaRPr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2" y="-21075"/>
            <a:ext cx="9144039" cy="5143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6" name="Google Shape;376;p81"/>
          <p:cNvCxnSpPr/>
          <p:nvPr/>
        </p:nvCxnSpPr>
        <p:spPr>
          <a:xfrm flipH="1">
            <a:off x="342970" y="439319"/>
            <a:ext cx="5400" cy="5988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7" name="Google Shape;377;p81"/>
          <p:cNvSpPr txBox="1"/>
          <p:nvPr/>
        </p:nvSpPr>
        <p:spPr>
          <a:xfrm>
            <a:off x="5460850" y="2310575"/>
            <a:ext cx="24117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10 countries</a:t>
            </a:r>
            <a:endParaRPr sz="1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4.1m beneficiaries</a:t>
            </a:r>
            <a:endParaRPr sz="1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378" name="Google Shape;378;p81"/>
          <p:cNvPicPr preferRelativeResize="0"/>
          <p:nvPr/>
        </p:nvPicPr>
        <p:blipFill rotWithShape="1">
          <a:blip r:embed="rId4">
            <a:alphaModFix/>
          </a:blip>
          <a:srcRect b="34704"/>
          <a:stretch/>
        </p:blipFill>
        <p:spPr>
          <a:xfrm>
            <a:off x="5616450" y="3575050"/>
            <a:ext cx="795950" cy="6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2475" y="3085025"/>
            <a:ext cx="1050350" cy="36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42625" y="4420000"/>
            <a:ext cx="2190200" cy="456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8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82465" y="3575050"/>
            <a:ext cx="1189920" cy="6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8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60850" y="3085025"/>
            <a:ext cx="1107150" cy="36905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3712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lt1"/>
                </a:solidFill>
                <a:latin typeface="Century Gothic"/>
                <a:ea typeface="Muli"/>
                <a:cs typeface="Century Gothic"/>
                <a:sym typeface="Muli"/>
              </a:rPr>
              <a:t> Our partners and footprints</a:t>
            </a:r>
            <a:endParaRPr sz="2800" dirty="0">
              <a:solidFill>
                <a:schemeClr val="lt1"/>
              </a:solidFill>
              <a:latin typeface="Century Gothic"/>
              <a:ea typeface="Muli"/>
              <a:cs typeface="Century Gothic"/>
              <a:sym typeface="Mul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48"/>
          <p:cNvPicPr preferRelativeResize="0"/>
          <p:nvPr/>
        </p:nvPicPr>
        <p:blipFill rotWithShape="1">
          <a:blip r:embed="rId3">
            <a:alphaModFix/>
          </a:blip>
          <a:srcRect t="-201" b="1098"/>
          <a:stretch/>
        </p:blipFill>
        <p:spPr>
          <a:xfrm>
            <a:off x="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48"/>
          <p:cNvSpPr/>
          <p:nvPr/>
        </p:nvSpPr>
        <p:spPr>
          <a:xfrm>
            <a:off x="2" y="0"/>
            <a:ext cx="9143999" cy="5143500"/>
          </a:xfrm>
          <a:prstGeom prst="rect">
            <a:avLst/>
          </a:prstGeom>
          <a:solidFill>
            <a:schemeClr val="dk1">
              <a:alpha val="42745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0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1" name="Google Shape;541;p48" descr="simprint logo white.ep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06299" y="4857280"/>
            <a:ext cx="106245" cy="159992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48"/>
          <p:cNvSpPr txBox="1"/>
          <p:nvPr/>
        </p:nvSpPr>
        <p:spPr>
          <a:xfrm>
            <a:off x="630976" y="190541"/>
            <a:ext cx="7576259" cy="122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GB" sz="3000" dirty="0">
                <a:solidFill>
                  <a:srgbClr val="FFFFFF"/>
                </a:solidFill>
                <a:latin typeface="Century Gothic"/>
                <a:ea typeface="Muli"/>
                <a:cs typeface="Century Gothic"/>
                <a:sym typeface="Muli"/>
              </a:rPr>
              <a:t>Mass de-worming initiative</a:t>
            </a:r>
            <a:r>
              <a:rPr lang="en-GB" sz="3300" dirty="0">
                <a:solidFill>
                  <a:srgbClr val="FFFFFF"/>
                </a:solidFill>
                <a:latin typeface="Century Gothic"/>
                <a:ea typeface="Muli"/>
                <a:cs typeface="Century Gothic"/>
                <a:sym typeface="Muli"/>
              </a:rPr>
              <a:t/>
            </a:r>
            <a:br>
              <a:rPr lang="en-GB" sz="3300" dirty="0">
                <a:solidFill>
                  <a:srgbClr val="FFFFFF"/>
                </a:solidFill>
                <a:latin typeface="Century Gothic"/>
                <a:ea typeface="Muli"/>
                <a:cs typeface="Century Gothic"/>
                <a:sym typeface="Muli"/>
              </a:rPr>
            </a:br>
            <a:r>
              <a:rPr lang="en-GB" sz="2100" dirty="0">
                <a:solidFill>
                  <a:srgbClr val="FFFFFF"/>
                </a:solidFill>
                <a:latin typeface="Century Gothic"/>
                <a:ea typeface="Muli"/>
                <a:cs typeface="Century Gothic"/>
                <a:sym typeface="Muli"/>
              </a:rPr>
              <a:t>Case study: Ministry of Health, Ethiopia</a:t>
            </a:r>
            <a:endParaRPr dirty="0">
              <a:latin typeface="Century Gothic"/>
              <a:cs typeface="Century Gothic"/>
            </a:endParaRPr>
          </a:p>
          <a:p>
            <a:endParaRPr sz="2100" dirty="0">
              <a:solidFill>
                <a:srgbClr val="FFFFFF"/>
              </a:solidFill>
            </a:endParaRPr>
          </a:p>
        </p:txBody>
      </p:sp>
      <p:cxnSp>
        <p:nvCxnSpPr>
          <p:cNvPr id="543" name="Google Shape;543;p48"/>
          <p:cNvCxnSpPr/>
          <p:nvPr/>
        </p:nvCxnSpPr>
        <p:spPr>
          <a:xfrm>
            <a:off x="576970" y="286919"/>
            <a:ext cx="0" cy="749235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" name="Google Shape;544;p48"/>
          <p:cNvGrpSpPr/>
          <p:nvPr/>
        </p:nvGrpSpPr>
        <p:grpSpPr>
          <a:xfrm>
            <a:off x="617698" y="3834689"/>
            <a:ext cx="7753163" cy="859921"/>
            <a:chOff x="752766" y="3413790"/>
            <a:chExt cx="10337551" cy="1146561"/>
          </a:xfrm>
        </p:grpSpPr>
        <p:pic>
          <p:nvPicPr>
            <p:cNvPr id="545" name="Google Shape;545;p4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52766" y="3741498"/>
              <a:ext cx="2125738" cy="583536"/>
            </a:xfrm>
            <a:prstGeom prst="rect">
              <a:avLst/>
            </a:prstGeom>
            <a:solidFill>
              <a:srgbClr val="00B3D1"/>
            </a:solidFill>
            <a:ln>
              <a:noFill/>
            </a:ln>
          </p:spPr>
        </p:pic>
        <p:grpSp>
          <p:nvGrpSpPr>
            <p:cNvPr id="3" name="Google Shape;546;p48"/>
            <p:cNvGrpSpPr/>
            <p:nvPr/>
          </p:nvGrpSpPr>
          <p:grpSpPr>
            <a:xfrm>
              <a:off x="3004903" y="3639696"/>
              <a:ext cx="2668620" cy="746680"/>
              <a:chOff x="3713405" y="3613171"/>
              <a:chExt cx="2668620" cy="746680"/>
            </a:xfrm>
          </p:grpSpPr>
          <p:pic>
            <p:nvPicPr>
              <p:cNvPr id="547" name="Google Shape;547;p48"/>
              <p:cNvPicPr preferRelativeResize="0"/>
              <p:nvPr/>
            </p:nvPicPr>
            <p:blipFill rotWithShape="1">
              <a:blip r:embed="rId6">
                <a:alphaModFix/>
              </a:blip>
              <a:srcRect l="9837" t="13076" r="7877" b="18044"/>
              <a:stretch/>
            </p:blipFill>
            <p:spPr>
              <a:xfrm>
                <a:off x="3713405" y="3697121"/>
                <a:ext cx="1625505" cy="619240"/>
              </a:xfrm>
              <a:prstGeom prst="rect">
                <a:avLst/>
              </a:prstGeom>
              <a:solidFill>
                <a:srgbClr val="00B3D1"/>
              </a:solidFill>
              <a:ln>
                <a:noFill/>
              </a:ln>
            </p:spPr>
          </p:pic>
          <p:pic>
            <p:nvPicPr>
              <p:cNvPr id="548" name="Google Shape;548;p48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5465309" y="3613171"/>
                <a:ext cx="916716" cy="746680"/>
              </a:xfrm>
              <a:prstGeom prst="rect">
                <a:avLst/>
              </a:prstGeom>
              <a:solidFill>
                <a:srgbClr val="00B3D1"/>
              </a:solidFill>
              <a:ln>
                <a:noFill/>
              </a:ln>
            </p:spPr>
          </p:pic>
        </p:grpSp>
        <p:grpSp>
          <p:nvGrpSpPr>
            <p:cNvPr id="4" name="Google Shape;549;p48"/>
            <p:cNvGrpSpPr/>
            <p:nvPr/>
          </p:nvGrpSpPr>
          <p:grpSpPr>
            <a:xfrm>
              <a:off x="5774591" y="3413790"/>
              <a:ext cx="5315726" cy="1146561"/>
              <a:chOff x="5774591" y="3413790"/>
              <a:chExt cx="5315726" cy="1146561"/>
            </a:xfrm>
          </p:grpSpPr>
          <p:pic>
            <p:nvPicPr>
              <p:cNvPr id="550" name="Google Shape;550;p48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5774591" y="3755668"/>
                <a:ext cx="2036751" cy="487428"/>
              </a:xfrm>
              <a:prstGeom prst="rect">
                <a:avLst/>
              </a:prstGeom>
              <a:solidFill>
                <a:srgbClr val="00B3D1"/>
              </a:solidFill>
              <a:ln>
                <a:noFill/>
              </a:ln>
            </p:spPr>
          </p:pic>
          <p:pic>
            <p:nvPicPr>
              <p:cNvPr id="551" name="Google Shape;551;p48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9902063" y="3413790"/>
                <a:ext cx="1188254" cy="1146561"/>
              </a:xfrm>
              <a:prstGeom prst="rect">
                <a:avLst/>
              </a:prstGeom>
              <a:solidFill>
                <a:srgbClr val="00B3D1"/>
              </a:solidFill>
              <a:ln>
                <a:noFill/>
              </a:ln>
            </p:spPr>
          </p:pic>
          <p:pic>
            <p:nvPicPr>
              <p:cNvPr id="552" name="Google Shape;552;p48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7934708" y="3716102"/>
                <a:ext cx="1843989" cy="566559"/>
              </a:xfrm>
              <a:prstGeom prst="rect">
                <a:avLst/>
              </a:prstGeom>
              <a:solidFill>
                <a:srgbClr val="00B3D1"/>
              </a:solidFill>
              <a:ln>
                <a:noFill/>
              </a:ln>
            </p:spPr>
          </p:pic>
        </p:grpSp>
      </p:grpSp>
      <p:sp>
        <p:nvSpPr>
          <p:cNvPr id="553" name="Google Shape;553;p48"/>
          <p:cNvSpPr txBox="1"/>
          <p:nvPr/>
        </p:nvSpPr>
        <p:spPr>
          <a:xfrm>
            <a:off x="667687" y="861737"/>
            <a:ext cx="3453091" cy="2435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endParaRPr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endParaRPr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endParaRPr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endParaRPr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r>
              <a:rPr lang="en-GB" dirty="0">
                <a:solidFill>
                  <a:srgbClr val="FFFFFF"/>
                </a:solidFill>
                <a:latin typeface="Century Gothic"/>
                <a:ea typeface="Muli"/>
                <a:cs typeface="Century Gothic"/>
                <a:sym typeface="Muli"/>
              </a:rPr>
              <a:t>Highly ambitious project to demonstrate the feasibility of breaking transmission of parasitic worm infections (</a:t>
            </a:r>
            <a:r>
              <a:rPr lang="en-GB" dirty="0" err="1">
                <a:solidFill>
                  <a:srgbClr val="FFFFFF"/>
                </a:solidFill>
                <a:latin typeface="Century Gothic"/>
                <a:ea typeface="Muli"/>
                <a:cs typeface="Century Gothic"/>
                <a:sym typeface="Muli"/>
              </a:rPr>
              <a:t>schistomiasis</a:t>
            </a:r>
            <a:r>
              <a:rPr lang="en-GB" dirty="0">
                <a:solidFill>
                  <a:srgbClr val="FFFFFF"/>
                </a:solidFill>
                <a:latin typeface="Century Gothic"/>
                <a:ea typeface="Muli"/>
                <a:cs typeface="Century Gothic"/>
                <a:sym typeface="Muli"/>
              </a:rPr>
              <a:t> and soil transmitted </a:t>
            </a:r>
            <a:r>
              <a:rPr lang="en-GB" dirty="0" err="1">
                <a:solidFill>
                  <a:srgbClr val="FFFFFF"/>
                </a:solidFill>
                <a:latin typeface="Century Gothic"/>
                <a:ea typeface="Muli"/>
                <a:cs typeface="Century Gothic"/>
                <a:sym typeface="Muli"/>
              </a:rPr>
              <a:t>helminths</a:t>
            </a:r>
            <a:r>
              <a:rPr lang="en-GB" dirty="0">
                <a:solidFill>
                  <a:srgbClr val="FFFFFF"/>
                </a:solidFill>
                <a:latin typeface="Century Gothic"/>
                <a:ea typeface="Muli"/>
                <a:cs typeface="Century Gothic"/>
                <a:sym typeface="Muli"/>
              </a:rPr>
              <a:t>) at a large scale through mass drug administration (MDA).  Between July 2018 and June 2022, the programme will cover a total of 15 districts reaching over 2m people of all ages.</a:t>
            </a:r>
            <a:endParaRPr dirty="0">
              <a:latin typeface="Century Gothic"/>
              <a:cs typeface="Century Gothic"/>
            </a:endParaRPr>
          </a:p>
          <a:p>
            <a:endParaRPr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98"/>
          <p:cNvPicPr preferRelativeResize="0"/>
          <p:nvPr/>
        </p:nvPicPr>
        <p:blipFill rotWithShape="1">
          <a:blip r:embed="rId3">
            <a:alphaModFix/>
          </a:blip>
          <a:srcRect t="12501" b="1250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98"/>
          <p:cNvSpPr txBox="1">
            <a:spLocks noGrp="1"/>
          </p:cNvSpPr>
          <p:nvPr>
            <p:ph type="title"/>
          </p:nvPr>
        </p:nvSpPr>
        <p:spPr>
          <a:xfrm>
            <a:off x="451350" y="445025"/>
            <a:ext cx="822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B3D1"/>
                </a:solidFill>
                <a:latin typeface="Century Gothic"/>
                <a:cs typeface="Century Gothic"/>
              </a:rPr>
              <a:t>Thank you!</a:t>
            </a:r>
            <a:endParaRPr b="1" dirty="0">
              <a:solidFill>
                <a:srgbClr val="00B3D1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77"/>
          <p:cNvSpPr txBox="1">
            <a:spLocks noGrp="1"/>
          </p:cNvSpPr>
          <p:nvPr>
            <p:ph type="title"/>
          </p:nvPr>
        </p:nvSpPr>
        <p:spPr>
          <a:xfrm>
            <a:off x="460750" y="445025"/>
            <a:ext cx="821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7" name="Google Shape;347;p77"/>
          <p:cNvPicPr preferRelativeResize="0"/>
          <p:nvPr/>
        </p:nvPicPr>
        <p:blipFill rotWithShape="1">
          <a:blip r:embed="rId3">
            <a:alphaModFix/>
          </a:blip>
          <a:srcRect t="7417" b="17580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77"/>
          <p:cNvSpPr txBox="1">
            <a:spLocks noGrp="1"/>
          </p:cNvSpPr>
          <p:nvPr>
            <p:ph type="body" idx="1"/>
          </p:nvPr>
        </p:nvSpPr>
        <p:spPr>
          <a:xfrm>
            <a:off x="460875" y="1152475"/>
            <a:ext cx="8218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3000" dirty="0">
                <a:solidFill>
                  <a:schemeClr val="lt1"/>
                </a:solidFill>
                <a:latin typeface="Century Gothic"/>
                <a:cs typeface="Century Gothic"/>
              </a:rPr>
              <a:t>Over 30% mother in Bangladesh slums never see a health worker. </a:t>
            </a:r>
            <a:endParaRPr sz="3000" dirty="0">
              <a:solidFill>
                <a:schemeClr val="lt1"/>
              </a:solidFill>
              <a:latin typeface="Century Gothic"/>
              <a:cs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lt1"/>
                </a:solidFill>
                <a:latin typeface="Century Gothic"/>
                <a:cs typeface="Century Gothic"/>
              </a:rPr>
              <a:t>(National Institute of Population Research and Training, 2012)</a:t>
            </a:r>
            <a:endParaRPr dirty="0">
              <a:solidFill>
                <a:schemeClr val="dk1"/>
              </a:solidFill>
              <a:latin typeface="Century Gothic"/>
              <a:cs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79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r="2362"/>
          <a:stretch/>
        </p:blipFill>
        <p:spPr>
          <a:xfrm>
            <a:off x="5159535" y="1381255"/>
            <a:ext cx="3984465" cy="2526332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37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entury Gothic"/>
                <a:cs typeface="Century Gothic"/>
              </a:rPr>
              <a:t>About </a:t>
            </a:r>
            <a:r>
              <a:rPr lang="en-GB" dirty="0" smtClean="0">
                <a:latin typeface="Century Gothic"/>
                <a:cs typeface="Century Gothic"/>
              </a:rPr>
              <a:t>BRAC &amp; </a:t>
            </a:r>
            <a:r>
              <a:rPr lang="en" dirty="0" smtClean="0">
                <a:latin typeface="Century Gothic"/>
                <a:cs typeface="Century Gothic"/>
              </a:rPr>
              <a:t>Manoshi</a:t>
            </a:r>
            <a:endParaRPr dirty="0">
              <a:latin typeface="Century Gothic"/>
              <a:cs typeface="Century Gothic"/>
            </a:endParaRPr>
          </a:p>
        </p:txBody>
      </p:sp>
      <p:sp>
        <p:nvSpPr>
          <p:cNvPr id="362" name="Google Shape;362;p79"/>
          <p:cNvSpPr txBox="1">
            <a:spLocks noGrp="1"/>
          </p:cNvSpPr>
          <p:nvPr>
            <p:ph type="body" idx="1"/>
          </p:nvPr>
        </p:nvSpPr>
        <p:spPr>
          <a:xfrm>
            <a:off x="249472" y="771029"/>
            <a:ext cx="4932742" cy="32499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endParaRPr lang="en-GB" sz="1600" b="1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>
              <a:lnSpc>
                <a:spcPct val="114000"/>
              </a:lnSpc>
              <a:buClrTx/>
            </a:pPr>
            <a:r>
              <a:rPr lang="en-US" sz="1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BRAC promotes a broad concept of health among disadvantaged communities.</a:t>
            </a:r>
          </a:p>
          <a:p>
            <a:pPr>
              <a:lnSpc>
                <a:spcPct val="114000"/>
              </a:lnSpc>
              <a:buClrTx/>
              <a:buNone/>
            </a:pPr>
            <a:endParaRPr lang="en-US" sz="1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>
              <a:lnSpc>
                <a:spcPct val="114000"/>
              </a:lnSpc>
              <a:buClrTx/>
            </a:pPr>
            <a:r>
              <a:rPr lang="en-GB" sz="1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Manoshi</a:t>
            </a:r>
            <a:r>
              <a:rPr lang="en-GB" sz="1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" sz="1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tarted </a:t>
            </a:r>
            <a:r>
              <a:rPr lang="en" sz="1600" dirty="0">
                <a:solidFill>
                  <a:srgbClr val="000000"/>
                </a:solidFill>
                <a:latin typeface="Century Gothic"/>
                <a:cs typeface="Century Gothic"/>
              </a:rPr>
              <a:t>off as a pilot initiative in 2005 in one northern district of Bangladesh. </a:t>
            </a:r>
            <a:r>
              <a:rPr lang="en-GB" sz="1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" sz="1600" dirty="0" smtClean="0">
                <a:solidFill>
                  <a:srgbClr val="000000"/>
                </a:solidFill>
                <a:latin typeface="Century Gothic"/>
                <a:cs typeface="Century Gothic"/>
              </a:rPr>
              <a:t>Expanded </a:t>
            </a:r>
            <a:r>
              <a:rPr lang="en" sz="1600" dirty="0">
                <a:solidFill>
                  <a:srgbClr val="000000"/>
                </a:solidFill>
                <a:latin typeface="Century Gothic"/>
                <a:cs typeface="Century Gothic"/>
              </a:rPr>
              <a:t>across 14 rural districts and 11 city corporations, providing access to quality MNCH services to rural and urban slum population. </a:t>
            </a:r>
            <a:endParaRPr sz="1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0" indent="0">
              <a:lnSpc>
                <a:spcPct val="114000"/>
              </a:lnSpc>
              <a:buClrTx/>
            </a:pPr>
            <a:endParaRPr sz="1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>
              <a:lnSpc>
                <a:spcPct val="114000"/>
              </a:lnSpc>
              <a:buClrTx/>
            </a:pPr>
            <a:r>
              <a:rPr lang="en" sz="1600" dirty="0">
                <a:solidFill>
                  <a:srgbClr val="000000"/>
                </a:solidFill>
                <a:latin typeface="Century Gothic"/>
                <a:cs typeface="Century Gothic"/>
              </a:rPr>
              <a:t>eHealth was initiated to digitise the health services by collecting, recording and preserving household information. </a:t>
            </a:r>
            <a:endParaRPr sz="1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37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entury Gothic"/>
                <a:cs typeface="Century Gothic"/>
              </a:rPr>
              <a:t>About Simprints</a:t>
            </a:r>
            <a:endParaRPr dirty="0">
              <a:latin typeface="Century Gothic"/>
              <a:cs typeface="Century Gothic"/>
            </a:endParaRPr>
          </a:p>
        </p:txBody>
      </p:sp>
      <p:sp>
        <p:nvSpPr>
          <p:cNvPr id="368" name="Google Shape;368;p80"/>
          <p:cNvSpPr txBox="1">
            <a:spLocks noGrp="1"/>
          </p:cNvSpPr>
          <p:nvPr>
            <p:ph type="body" idx="1"/>
          </p:nvPr>
        </p:nvSpPr>
        <p:spPr>
          <a:xfrm>
            <a:off x="461099" y="1152475"/>
            <a:ext cx="4437623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>
                <a:latin typeface="Century Gothic"/>
                <a:cs typeface="Century Gothic"/>
              </a:rPr>
              <a:t>A non-profit technology start-up from the University of Cambridge.</a:t>
            </a:r>
            <a:endParaRPr dirty="0">
              <a:latin typeface="Century Gothic"/>
              <a:cs typeface="Century Gothic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>
                <a:latin typeface="Century Gothic"/>
                <a:cs typeface="Century Gothic"/>
              </a:rPr>
              <a:t>Impact driven organization offering biometric identification solutions to Government and NGOs to improve delivery of essential services for last-mile beneficiaries.</a:t>
            </a:r>
            <a:endParaRPr dirty="0">
              <a:latin typeface="Century Gothic"/>
              <a:cs typeface="Century Gothic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>
                <a:latin typeface="Century Gothic"/>
                <a:cs typeface="Century Gothic"/>
              </a:rPr>
              <a:t>Currently uses fingerprints; working on development of AI-based face and palm recognition solutions. </a:t>
            </a:r>
            <a:endParaRPr dirty="0">
              <a:latin typeface="Century Gothic"/>
              <a:cs typeface="Century Gothic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>
                <a:latin typeface="Century Gothic"/>
                <a:cs typeface="Century Gothic"/>
              </a:rPr>
              <a:t>Could be integrated with existing mobile data collection platforms (e.g. CommCare, OpenSRP, SurveyCTO).</a:t>
            </a:r>
            <a:endParaRPr dirty="0">
              <a:latin typeface="Century Gothic"/>
              <a:cs typeface="Century Gothic"/>
            </a:endParaRPr>
          </a:p>
        </p:txBody>
      </p:sp>
      <p:pic>
        <p:nvPicPr>
          <p:cNvPr id="369" name="Google Shape;369;p80"/>
          <p:cNvPicPr preferRelativeResize="0"/>
          <p:nvPr/>
        </p:nvPicPr>
        <p:blipFill rotWithShape="1">
          <a:blip r:embed="rId3">
            <a:alphaModFix/>
          </a:blip>
          <a:srcRect l="24862"/>
          <a:stretch/>
        </p:blipFill>
        <p:spPr>
          <a:xfrm>
            <a:off x="5293500" y="1073105"/>
            <a:ext cx="38505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82"/>
          <p:cNvSpPr txBox="1">
            <a:spLocks noGrp="1"/>
          </p:cNvSpPr>
          <p:nvPr>
            <p:ph type="title"/>
          </p:nvPr>
        </p:nvSpPr>
        <p:spPr>
          <a:xfrm>
            <a:off x="460750" y="445025"/>
            <a:ext cx="821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entury Gothic"/>
                <a:cs typeface="Century Gothic"/>
              </a:rPr>
              <a:t>How Simprints ID solution works?</a:t>
            </a:r>
            <a:endParaRPr dirty="0">
              <a:latin typeface="Century Gothic"/>
              <a:cs typeface="Century Gothic"/>
            </a:endParaRPr>
          </a:p>
        </p:txBody>
      </p:sp>
      <p:pic>
        <p:nvPicPr>
          <p:cNvPr id="389" name="Google Shape;389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0" y="3881775"/>
            <a:ext cx="5791200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1825" y="1595763"/>
            <a:ext cx="1890375" cy="189037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82"/>
          <p:cNvSpPr txBox="1"/>
          <p:nvPr/>
        </p:nvSpPr>
        <p:spPr>
          <a:xfrm>
            <a:off x="1724025" y="3525675"/>
            <a:ext cx="22860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0B3D1"/>
                </a:solidFill>
                <a:latin typeface="Century Gothic"/>
                <a:ea typeface="Muli"/>
                <a:cs typeface="Century Gothic"/>
                <a:sym typeface="Muli"/>
              </a:rPr>
              <a:t>Simprints Database</a:t>
            </a:r>
            <a:endParaRPr sz="1600" b="1" dirty="0">
              <a:latin typeface="Century Gothic"/>
              <a:ea typeface="Muli"/>
              <a:cs typeface="Century Gothic"/>
              <a:sym typeface="Muli"/>
            </a:endParaRPr>
          </a:p>
        </p:txBody>
      </p:sp>
      <p:sp>
        <p:nvSpPr>
          <p:cNvPr id="392" name="Google Shape;392;p82"/>
          <p:cNvSpPr txBox="1"/>
          <p:nvPr/>
        </p:nvSpPr>
        <p:spPr>
          <a:xfrm>
            <a:off x="5114925" y="3525675"/>
            <a:ext cx="22860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B3D1"/>
                </a:solidFill>
                <a:latin typeface="Century Gothic"/>
                <a:ea typeface="Muli"/>
                <a:cs typeface="Century Gothic"/>
                <a:sym typeface="Muli"/>
              </a:rPr>
              <a:t>Client’s Database</a:t>
            </a:r>
            <a:endParaRPr sz="1600" b="1">
              <a:latin typeface="Century Gothic"/>
              <a:ea typeface="Muli"/>
              <a:cs typeface="Century Gothic"/>
              <a:sym typeface="Muli"/>
            </a:endParaRPr>
          </a:p>
        </p:txBody>
      </p:sp>
      <p:pic>
        <p:nvPicPr>
          <p:cNvPr id="393" name="Google Shape;393;p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4775" y="2754625"/>
            <a:ext cx="2286000" cy="73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83"/>
          <p:cNvSpPr/>
          <p:nvPr/>
        </p:nvSpPr>
        <p:spPr>
          <a:xfrm>
            <a:off x="3761836" y="1297050"/>
            <a:ext cx="1800000" cy="1579500"/>
          </a:xfrm>
          <a:prstGeom prst="ellipse">
            <a:avLst/>
          </a:prstGeom>
          <a:solidFill>
            <a:srgbClr val="00B3D1">
              <a:alpha val="7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Century Gothic"/>
                <a:ea typeface="Muli"/>
                <a:cs typeface="Century Gothic"/>
                <a:sym typeface="Muli"/>
              </a:rPr>
              <a:t>WORKFLOW &amp; INTEGRATION SUPPORT</a:t>
            </a:r>
            <a:endParaRPr sz="1200" b="1">
              <a:solidFill>
                <a:srgbClr val="FFFFFF"/>
              </a:solidFill>
              <a:latin typeface="Century Gothic"/>
              <a:ea typeface="Muli"/>
              <a:cs typeface="Century Gothic"/>
              <a:sym typeface="Muli"/>
            </a:endParaRPr>
          </a:p>
        </p:txBody>
      </p:sp>
      <p:sp>
        <p:nvSpPr>
          <p:cNvPr id="399" name="Google Shape;399;p83"/>
          <p:cNvSpPr/>
          <p:nvPr/>
        </p:nvSpPr>
        <p:spPr>
          <a:xfrm>
            <a:off x="1302675" y="1297050"/>
            <a:ext cx="1800000" cy="1579500"/>
          </a:xfrm>
          <a:prstGeom prst="ellipse">
            <a:avLst/>
          </a:prstGeom>
          <a:solidFill>
            <a:srgbClr val="00B3D1">
              <a:alpha val="7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Century Gothic"/>
                <a:ea typeface="Muli"/>
                <a:cs typeface="Century Gothic"/>
                <a:sym typeface="Muli"/>
              </a:rPr>
              <a:t>PRIVACY &amp; DATA SECURITY</a:t>
            </a:r>
            <a:endParaRPr sz="1200" b="1">
              <a:solidFill>
                <a:srgbClr val="FFFFFF"/>
              </a:solidFill>
              <a:latin typeface="Century Gothic"/>
              <a:ea typeface="Muli"/>
              <a:cs typeface="Century Gothic"/>
              <a:sym typeface="Muli"/>
            </a:endParaRPr>
          </a:p>
        </p:txBody>
      </p:sp>
      <p:sp>
        <p:nvSpPr>
          <p:cNvPr id="400" name="Google Shape;400;p83"/>
          <p:cNvSpPr/>
          <p:nvPr/>
        </p:nvSpPr>
        <p:spPr>
          <a:xfrm>
            <a:off x="6220998" y="1297050"/>
            <a:ext cx="1800000" cy="1579500"/>
          </a:xfrm>
          <a:prstGeom prst="ellipse">
            <a:avLst/>
          </a:prstGeom>
          <a:solidFill>
            <a:srgbClr val="00B3D1">
              <a:alpha val="7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Century Gothic"/>
                <a:ea typeface="Muli"/>
                <a:cs typeface="Century Gothic"/>
                <a:sym typeface="Muli"/>
              </a:rPr>
              <a:t>HARDWARE</a:t>
            </a:r>
            <a:endParaRPr sz="1200" b="1">
              <a:solidFill>
                <a:srgbClr val="FFFFFF"/>
              </a:solidFill>
              <a:latin typeface="Century Gothic"/>
              <a:ea typeface="Muli"/>
              <a:cs typeface="Century Gothic"/>
              <a:sym typeface="Muli"/>
            </a:endParaRPr>
          </a:p>
        </p:txBody>
      </p:sp>
      <p:sp>
        <p:nvSpPr>
          <p:cNvPr id="401" name="Google Shape;401;p83"/>
          <p:cNvSpPr/>
          <p:nvPr/>
        </p:nvSpPr>
        <p:spPr>
          <a:xfrm>
            <a:off x="1302675" y="2975150"/>
            <a:ext cx="1799700" cy="1579500"/>
          </a:xfrm>
          <a:prstGeom prst="ellipse">
            <a:avLst/>
          </a:prstGeom>
          <a:solidFill>
            <a:srgbClr val="00B3D1">
              <a:alpha val="7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Century Gothic"/>
                <a:ea typeface="Muli"/>
                <a:cs typeface="Century Gothic"/>
                <a:sym typeface="Muli"/>
              </a:rPr>
              <a:t>TRAINING &amp; ROLLOUT SUPPORT</a:t>
            </a:r>
            <a:endParaRPr sz="1200" b="1">
              <a:solidFill>
                <a:srgbClr val="FFFFFF"/>
              </a:solidFill>
              <a:latin typeface="Century Gothic"/>
              <a:ea typeface="Muli"/>
              <a:cs typeface="Century Gothic"/>
              <a:sym typeface="Muli"/>
            </a:endParaRPr>
          </a:p>
        </p:txBody>
      </p:sp>
      <p:sp>
        <p:nvSpPr>
          <p:cNvPr id="402" name="Google Shape;402;p83"/>
          <p:cNvSpPr/>
          <p:nvPr/>
        </p:nvSpPr>
        <p:spPr>
          <a:xfrm>
            <a:off x="3761926" y="2975150"/>
            <a:ext cx="1799700" cy="1579500"/>
          </a:xfrm>
          <a:prstGeom prst="ellipse">
            <a:avLst/>
          </a:prstGeom>
          <a:solidFill>
            <a:srgbClr val="00B3D1">
              <a:alpha val="7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Century Gothic"/>
                <a:ea typeface="Muli"/>
                <a:cs typeface="Century Gothic"/>
                <a:sym typeface="Muli"/>
              </a:rPr>
              <a:t>CLOUD SERVICES &amp; TECH SUPPORT</a:t>
            </a:r>
            <a:endParaRPr sz="1200" b="1">
              <a:solidFill>
                <a:srgbClr val="FFFFFF"/>
              </a:solidFill>
              <a:latin typeface="Century Gothic"/>
              <a:ea typeface="Muli"/>
              <a:cs typeface="Century Gothic"/>
              <a:sym typeface="Muli"/>
            </a:endParaRPr>
          </a:p>
        </p:txBody>
      </p:sp>
      <p:sp>
        <p:nvSpPr>
          <p:cNvPr id="403" name="Google Shape;403;p83"/>
          <p:cNvSpPr/>
          <p:nvPr/>
        </p:nvSpPr>
        <p:spPr>
          <a:xfrm>
            <a:off x="6221178" y="2975150"/>
            <a:ext cx="1799700" cy="1579500"/>
          </a:xfrm>
          <a:prstGeom prst="ellipse">
            <a:avLst/>
          </a:prstGeom>
          <a:solidFill>
            <a:srgbClr val="00B3D1">
              <a:alpha val="7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Century Gothic"/>
                <a:ea typeface="Muli"/>
                <a:cs typeface="Century Gothic"/>
                <a:sym typeface="Muli"/>
              </a:rPr>
              <a:t>DUPLICATION ANALYSIS</a:t>
            </a:r>
            <a:endParaRPr sz="1200" b="1">
              <a:solidFill>
                <a:srgbClr val="FFFFFF"/>
              </a:solidFill>
              <a:latin typeface="Century Gothic"/>
              <a:ea typeface="Muli"/>
              <a:cs typeface="Century Gothic"/>
              <a:sym typeface="Muli"/>
            </a:endParaRPr>
          </a:p>
        </p:txBody>
      </p:sp>
      <p:sp>
        <p:nvSpPr>
          <p:cNvPr id="404" name="Google Shape;404;p83"/>
          <p:cNvSpPr txBox="1">
            <a:spLocks noGrp="1"/>
          </p:cNvSpPr>
          <p:nvPr>
            <p:ph type="title"/>
          </p:nvPr>
        </p:nvSpPr>
        <p:spPr>
          <a:xfrm>
            <a:off x="460750" y="445025"/>
            <a:ext cx="821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cs typeface="Century Gothic"/>
              </a:rPr>
              <a:t>Key features of Simprints solutions</a:t>
            </a:r>
            <a:endParaRPr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8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entury Gothic"/>
                <a:cs typeface="Century Gothic"/>
              </a:rPr>
              <a:t>BRAC Manoshi Evaluation Results</a:t>
            </a:r>
            <a:endParaRPr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86"/>
          <p:cNvSpPr txBox="1">
            <a:spLocks noGrp="1"/>
          </p:cNvSpPr>
          <p:nvPr>
            <p:ph type="title"/>
          </p:nvPr>
        </p:nvSpPr>
        <p:spPr>
          <a:xfrm>
            <a:off x="460750" y="445025"/>
            <a:ext cx="821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entury Gothic"/>
                <a:cs typeface="Century Gothic"/>
              </a:rPr>
              <a:t>Project Details</a:t>
            </a:r>
            <a:endParaRPr dirty="0">
              <a:latin typeface="Century Gothic"/>
              <a:cs typeface="Century Gothic"/>
            </a:endParaRPr>
          </a:p>
        </p:txBody>
      </p:sp>
      <p:sp>
        <p:nvSpPr>
          <p:cNvPr id="422" name="Google Shape;422;p86"/>
          <p:cNvSpPr txBox="1">
            <a:spLocks noGrp="1"/>
          </p:cNvSpPr>
          <p:nvPr>
            <p:ph type="body" idx="1"/>
          </p:nvPr>
        </p:nvSpPr>
        <p:spPr>
          <a:xfrm>
            <a:off x="460875" y="1152475"/>
            <a:ext cx="8218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latin typeface="Century Gothic"/>
                <a:cs typeface="Century Gothic"/>
              </a:rPr>
              <a:t>2016-2017, a longitudinal study funded by DFID and GIF</a:t>
            </a:r>
            <a:endParaRPr dirty="0">
              <a:latin typeface="Century Gothic"/>
              <a:cs typeface="Century Gothic"/>
            </a:endParaRPr>
          </a:p>
          <a:p>
            <a:pPr marL="45720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latin typeface="Century Gothic"/>
                <a:cs typeface="Century Gothic"/>
              </a:rPr>
              <a:t>Uniquely identify patients and link every medical record to fingerprint</a:t>
            </a:r>
            <a:endParaRPr dirty="0">
              <a:latin typeface="Century Gothic"/>
              <a:cs typeface="Century Gothic"/>
            </a:endParaRPr>
          </a:p>
          <a:p>
            <a:pPr marL="45720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latin typeface="Century Gothic"/>
                <a:cs typeface="Century Gothic"/>
              </a:rPr>
              <a:t>4 Slums in Dhaka; 22,000 mothers</a:t>
            </a:r>
            <a:endParaRPr dirty="0">
              <a:latin typeface="Century Gothic"/>
              <a:cs typeface="Century Gothic"/>
            </a:endParaRPr>
          </a:p>
          <a:p>
            <a:pPr marL="45720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latin typeface="Century Gothic"/>
                <a:cs typeface="Century Gothic"/>
              </a:rPr>
              <a:t>3 Program Officers; 40 Health Workers</a:t>
            </a:r>
            <a:endParaRPr dirty="0">
              <a:latin typeface="Century Gothic"/>
              <a:cs typeface="Century Gothic"/>
            </a:endParaRPr>
          </a:p>
          <a:p>
            <a:pPr marL="45720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latin typeface="Century Gothic"/>
                <a:cs typeface="Century Gothic"/>
              </a:rPr>
              <a:t>Simprints ID integrated to BRAC’s existing eHealth platform</a:t>
            </a:r>
            <a:endParaRPr sz="14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87"/>
          <p:cNvSpPr txBox="1">
            <a:spLocks noGrp="1"/>
          </p:cNvSpPr>
          <p:nvPr>
            <p:ph type="title"/>
          </p:nvPr>
        </p:nvSpPr>
        <p:spPr>
          <a:xfrm>
            <a:off x="460750" y="445025"/>
            <a:ext cx="821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entury Gothic"/>
                <a:cs typeface="Century Gothic"/>
              </a:rPr>
              <a:t>Methodology</a:t>
            </a:r>
            <a:endParaRPr dirty="0">
              <a:latin typeface="Century Gothic"/>
              <a:cs typeface="Century Gothic"/>
            </a:endParaRPr>
          </a:p>
        </p:txBody>
      </p:sp>
      <p:sp>
        <p:nvSpPr>
          <p:cNvPr id="428" name="Google Shape;428;p87"/>
          <p:cNvSpPr txBox="1">
            <a:spLocks noGrp="1"/>
          </p:cNvSpPr>
          <p:nvPr>
            <p:ph type="body" idx="1"/>
          </p:nvPr>
        </p:nvSpPr>
        <p:spPr>
          <a:xfrm>
            <a:off x="460875" y="1152475"/>
            <a:ext cx="7939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entury Gothic"/>
                <a:cs typeface="Century Gothic"/>
              </a:rPr>
              <a:t>Quasi-experimental design</a:t>
            </a:r>
            <a:endParaRPr b="1">
              <a:latin typeface="Century Gothic"/>
              <a:cs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entury Gothic"/>
                <a:cs typeface="Century Gothic"/>
              </a:rPr>
              <a:t>Baseline data collection before intervention roll out (Dec 2016/ Jan 2017) and endline 18 months later (June 2018).</a:t>
            </a:r>
            <a:endParaRPr sz="1400">
              <a:latin typeface="Century Gothic"/>
              <a:cs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cs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entury Gothic"/>
                <a:cs typeface="Century Gothic"/>
              </a:rPr>
              <a:t>Sample: 800 mothers i.e. beneficiaries of Manoshi program (Treatment: 400, Control: 400)</a:t>
            </a:r>
            <a:endParaRPr b="1">
              <a:latin typeface="Century Gothic"/>
              <a:cs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entury Gothic"/>
                <a:cs typeface="Century Gothic"/>
              </a:rPr>
              <a:t>Out of 12 slums, 4 slums were selected as treatment (Simprints), and 4 slums as control (similar geographic and demographic profile); 100 mothers were randomly selected from each slum at baseline. For the endline, T: 342, C: 458.   </a:t>
            </a:r>
            <a:endParaRPr sz="1400">
              <a:latin typeface="Century Gothic"/>
              <a:cs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cs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entury Gothic"/>
                <a:cs typeface="Century Gothic"/>
              </a:rPr>
              <a:t>Data collection</a:t>
            </a:r>
            <a:endParaRPr b="1">
              <a:latin typeface="Century Gothic"/>
              <a:cs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entury Gothic"/>
                <a:cs typeface="Century Gothic"/>
              </a:rPr>
              <a:t>Female researchers used a pre-tested, semi-structured questionnaire; routinely monitored by BRAC RED team</a:t>
            </a:r>
            <a:endParaRPr sz="1400">
              <a:latin typeface="Century Gothic"/>
              <a:cs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729</Words>
  <Application>Microsoft Macintosh PowerPoint</Application>
  <PresentationFormat>On-screen Show (16:9)</PresentationFormat>
  <Paragraphs>92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Muli</vt:lpstr>
      <vt:lpstr>Simple Light</vt:lpstr>
      <vt:lpstr>Simple Light</vt:lpstr>
      <vt:lpstr>Office Theme</vt:lpstr>
      <vt:lpstr>Simple Light</vt:lpstr>
      <vt:lpstr>Simple Light</vt:lpstr>
      <vt:lpstr>Finding every mother:  Improving maternal healthcare outcomes in BRAC Manoshi through biometrics</vt:lpstr>
      <vt:lpstr>Slide 2</vt:lpstr>
      <vt:lpstr>About BRAC &amp; Manoshi</vt:lpstr>
      <vt:lpstr>About Simprints</vt:lpstr>
      <vt:lpstr>How Simprints ID solution works?</vt:lpstr>
      <vt:lpstr>Key features of Simprints solutions</vt:lpstr>
      <vt:lpstr>BRAC Manoshi Evaluation Results</vt:lpstr>
      <vt:lpstr>Project Details</vt:lpstr>
      <vt:lpstr>Methodology</vt:lpstr>
      <vt:lpstr>Maternity care</vt:lpstr>
      <vt:lpstr>Neonatal care</vt:lpstr>
      <vt:lpstr>Summary</vt:lpstr>
      <vt:lpstr>Other Lessons</vt:lpstr>
      <vt:lpstr>Transition to Scale</vt:lpstr>
      <vt:lpstr> Our partners and footprints</vt:lpstr>
      <vt:lpstr>Slide 16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every mother:  Improving maternal healthcare outcomes in BRAC Manoshi through biometrics</dc:title>
  <cp:lastModifiedBy>Christie Civetta</cp:lastModifiedBy>
  <cp:revision>2</cp:revision>
  <dcterms:created xsi:type="dcterms:W3CDTF">2019-02-22T15:49:10Z</dcterms:created>
  <dcterms:modified xsi:type="dcterms:W3CDTF">2019-02-22T15:49:29Z</dcterms:modified>
</cp:coreProperties>
</file>