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0" r:id="rId1"/>
  </p:sldMasterIdLst>
  <p:notesMasterIdLst>
    <p:notesMasterId r:id="rId14"/>
  </p:notesMasterIdLst>
  <p:handoutMasterIdLst>
    <p:handoutMasterId r:id="rId15"/>
  </p:handoutMasterIdLst>
  <p:sldIdLst>
    <p:sldId id="711" r:id="rId2"/>
    <p:sldId id="684" r:id="rId3"/>
    <p:sldId id="631" r:id="rId4"/>
    <p:sldId id="712" r:id="rId5"/>
    <p:sldId id="713" r:id="rId6"/>
    <p:sldId id="715" r:id="rId7"/>
    <p:sldId id="716" r:id="rId8"/>
    <p:sldId id="717" r:id="rId9"/>
    <p:sldId id="718" r:id="rId10"/>
    <p:sldId id="719" r:id="rId11"/>
    <p:sldId id="720" r:id="rId12"/>
    <p:sldId id="721" r:id="rId13"/>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perry" initials="KP" lastIdx="5" clrIdx="0"/>
  <p:cmAuthor id="1" name="Ndong, Isaiah" initials="IN" lastIdx="6" clrIdx="1"/>
  <p:cmAuthor id="2" name="ABDULLAH" initials="A" lastIdx="3" clrIdx="2">
    <p:extLst>
      <p:ext uri="{19B8F6BF-5375-455C-9EA6-DF929625EA0E}">
        <p15:presenceInfo xmlns:p15="http://schemas.microsoft.com/office/powerpoint/2012/main" userId="ABDULLAH" providerId="None"/>
      </p:ext>
    </p:extLst>
  </p:cmAuthor>
  <p:cmAuthor id="3" name="Erik Reaves" initials="ER" lastIdx="20" clrIdx="3">
    <p:extLst>
      <p:ext uri="{19B8F6BF-5375-455C-9EA6-DF929625EA0E}">
        <p15:presenceInfo xmlns:p15="http://schemas.microsoft.com/office/powerpoint/2012/main" userId="S-1-5-21-1207783550-2075000910-922709458-416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13A"/>
    <a:srgbClr val="E10040"/>
    <a:srgbClr val="1E4ABD"/>
    <a:srgbClr val="D09E00"/>
    <a:srgbClr val="DDDDDD"/>
    <a:srgbClr val="CCCCCC"/>
    <a:srgbClr val="666666"/>
    <a:srgbClr val="003366"/>
    <a:srgbClr val="002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3659" autoAdjust="0"/>
  </p:normalViewPr>
  <p:slideViewPr>
    <p:cSldViewPr>
      <p:cViewPr varScale="1">
        <p:scale>
          <a:sx n="80" d="100"/>
          <a:sy n="80" d="100"/>
        </p:scale>
        <p:origin x="908" y="7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rmkali\Documents\My%20Documents\MEASURE\Documents\Analysis%202015\MCN%20analysis%20Sept%20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NumberCases!$B$2</c:f>
              <c:strCache>
                <c:ptCount val="1"/>
                <c:pt idx="0">
                  <c:v>Passive detection</c:v>
                </c:pt>
              </c:strCache>
            </c:strRef>
          </c:tx>
          <c:spPr>
            <a:solidFill>
              <a:srgbClr val="00B050"/>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NumberCases!$A$3:$A$13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NumberCases!$B$3:$B$13</c:f>
              <c:numCache>
                <c:formatCode>General</c:formatCode>
                <c:ptCount val="11"/>
                <c:pt idx="0">
                  <c:v>4032</c:v>
                </c:pt>
                <c:pt idx="1">
                  <c:v>2838</c:v>
                </c:pt>
                <c:pt idx="2">
                  <c:v>2454</c:v>
                </c:pt>
                <c:pt idx="3">
                  <c:v>3161</c:v>
                </c:pt>
                <c:pt idx="4">
                  <c:v>2634</c:v>
                </c:pt>
                <c:pt idx="5">
                  <c:v>2603</c:v>
                </c:pt>
                <c:pt idx="6">
                  <c:v>3147</c:v>
                </c:pt>
                <c:pt idx="7">
                  <c:v>3973</c:v>
                </c:pt>
                <c:pt idx="8">
                  <c:v>2646</c:v>
                </c:pt>
                <c:pt idx="9">
                  <c:v>4021</c:v>
                </c:pt>
                <c:pt idx="10">
                  <c:v>3468</c:v>
                </c:pt>
              </c:numCache>
            </c:numRef>
          </c:val>
          <c:extLst>
            <c:ext xmlns:c16="http://schemas.microsoft.com/office/drawing/2014/chart" uri="{C3380CC4-5D6E-409C-BE32-E72D297353CC}">
              <c16:uniqueId val="{00000000-7C4A-4081-B039-A24C3C093842}"/>
            </c:ext>
          </c:extLst>
        </c:ser>
        <c:ser>
          <c:idx val="1"/>
          <c:order val="1"/>
          <c:tx>
            <c:strRef>
              <c:f>NumberCases!$C$2</c:f>
              <c:strCache>
                <c:ptCount val="1"/>
                <c:pt idx="0">
                  <c:v>Active detection</c:v>
                </c:pt>
              </c:strCache>
            </c:strRef>
          </c:tx>
          <c:spPr>
            <a:solidFill>
              <a:srgbClr val="FFFF00"/>
            </a:solidFill>
            <a:ln>
              <a:noFill/>
            </a:ln>
            <a:effectLst/>
          </c:spPr>
          <c:invertIfNegative val="0"/>
          <c:dLbls>
            <c:spPr>
              <a:solidFill>
                <a:srgbClr val="FFFF00"/>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NumberCases!$A$3:$A$13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NumberCases!$C$3:$C$13</c:f>
              <c:numCache>
                <c:formatCode>General</c:formatCode>
                <c:ptCount val="11"/>
                <c:pt idx="3">
                  <c:v>185</c:v>
                </c:pt>
                <c:pt idx="4">
                  <c:v>12</c:v>
                </c:pt>
                <c:pt idx="5">
                  <c:v>161</c:v>
                </c:pt>
                <c:pt idx="6">
                  <c:v>227</c:v>
                </c:pt>
                <c:pt idx="7">
                  <c:v>758</c:v>
                </c:pt>
                <c:pt idx="8">
                  <c:v>358</c:v>
                </c:pt>
                <c:pt idx="9">
                  <c:v>333</c:v>
                </c:pt>
                <c:pt idx="10">
                  <c:v>260</c:v>
                </c:pt>
              </c:numCache>
            </c:numRef>
          </c:val>
          <c:extLst>
            <c:ext xmlns:c16="http://schemas.microsoft.com/office/drawing/2014/chart" uri="{C3380CC4-5D6E-409C-BE32-E72D297353CC}">
              <c16:uniqueId val="{00000001-7C4A-4081-B039-A24C3C093842}"/>
            </c:ext>
          </c:extLst>
        </c:ser>
        <c:ser>
          <c:idx val="2"/>
          <c:order val="2"/>
          <c:tx>
            <c:strRef>
              <c:f>NumberCases!$D$2</c:f>
              <c:strCache>
                <c:ptCount val="1"/>
                <c:pt idx="0">
                  <c:v>Active dection - MsaT, Fsat, ProACD</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NumberCases!$A$3:$A$13</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NumberCases!$D$3:$D$13</c:f>
              <c:numCache>
                <c:formatCode>General</c:formatCode>
                <c:ptCount val="11"/>
                <c:pt idx="4">
                  <c:v>73</c:v>
                </c:pt>
                <c:pt idx="5">
                  <c:v>510</c:v>
                </c:pt>
                <c:pt idx="6">
                  <c:v>763</c:v>
                </c:pt>
                <c:pt idx="7">
                  <c:v>3</c:v>
                </c:pt>
                <c:pt idx="8">
                  <c:v>21</c:v>
                </c:pt>
                <c:pt idx="9">
                  <c:v>41</c:v>
                </c:pt>
                <c:pt idx="10">
                  <c:v>47</c:v>
                </c:pt>
              </c:numCache>
            </c:numRef>
          </c:val>
          <c:extLst>
            <c:ext xmlns:c16="http://schemas.microsoft.com/office/drawing/2014/chart" uri="{C3380CC4-5D6E-409C-BE32-E72D297353CC}">
              <c16:uniqueId val="{00000002-7C4A-4081-B039-A24C3C093842}"/>
            </c:ext>
          </c:extLst>
        </c:ser>
        <c:dLbls>
          <c:showLegendKey val="0"/>
          <c:showVal val="0"/>
          <c:showCatName val="0"/>
          <c:showSerName val="0"/>
          <c:showPercent val="0"/>
          <c:showBubbleSize val="0"/>
        </c:dLbls>
        <c:gapWidth val="150"/>
        <c:overlap val="100"/>
        <c:axId val="283916632"/>
        <c:axId val="283914672"/>
      </c:barChart>
      <c:catAx>
        <c:axId val="283916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Year</a:t>
                </a:r>
              </a:p>
            </c:rich>
          </c:tx>
          <c:layout>
            <c:manualLayout>
              <c:xMode val="edge"/>
              <c:yMode val="edge"/>
              <c:x val="0.51239551786795878"/>
              <c:y val="0.911818160777418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3914672"/>
        <c:crosses val="autoZero"/>
        <c:auto val="1"/>
        <c:lblAlgn val="ctr"/>
        <c:lblOffset val="100"/>
        <c:noMultiLvlLbl val="0"/>
      </c:catAx>
      <c:valAx>
        <c:axId val="283914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 confirmed malaria cases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8391663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Sheet6!$C$1</c:f>
              <c:strCache>
                <c:ptCount val="1"/>
                <c:pt idx="0">
                  <c:v>Imported</c:v>
                </c:pt>
              </c:strCache>
            </c:strRef>
          </c:tx>
          <c:spPr>
            <a:solidFill>
              <a:srgbClr val="00B050"/>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Sheet6!$C$2:$C$92</c:f>
              <c:numCache>
                <c:formatCode>General</c:formatCode>
                <c:ptCount val="91"/>
                <c:pt idx="4">
                  <c:v>3</c:v>
                </c:pt>
                <c:pt idx="6">
                  <c:v>3</c:v>
                </c:pt>
                <c:pt idx="7">
                  <c:v>1</c:v>
                </c:pt>
                <c:pt idx="8">
                  <c:v>1</c:v>
                </c:pt>
                <c:pt idx="10">
                  <c:v>2</c:v>
                </c:pt>
                <c:pt idx="18">
                  <c:v>1</c:v>
                </c:pt>
                <c:pt idx="21">
                  <c:v>1</c:v>
                </c:pt>
                <c:pt idx="22">
                  <c:v>2</c:v>
                </c:pt>
                <c:pt idx="23">
                  <c:v>3</c:v>
                </c:pt>
                <c:pt idx="24">
                  <c:v>1</c:v>
                </c:pt>
                <c:pt idx="25">
                  <c:v>2</c:v>
                </c:pt>
                <c:pt idx="26">
                  <c:v>1</c:v>
                </c:pt>
                <c:pt idx="27">
                  <c:v>1</c:v>
                </c:pt>
                <c:pt idx="28">
                  <c:v>3</c:v>
                </c:pt>
                <c:pt idx="29">
                  <c:v>4</c:v>
                </c:pt>
                <c:pt idx="30">
                  <c:v>4</c:v>
                </c:pt>
                <c:pt idx="31">
                  <c:v>9</c:v>
                </c:pt>
                <c:pt idx="32">
                  <c:v>9</c:v>
                </c:pt>
                <c:pt idx="33">
                  <c:v>8</c:v>
                </c:pt>
                <c:pt idx="34">
                  <c:v>6</c:v>
                </c:pt>
                <c:pt idx="35">
                  <c:v>33</c:v>
                </c:pt>
                <c:pt idx="36">
                  <c:v>13</c:v>
                </c:pt>
                <c:pt idx="37">
                  <c:v>6</c:v>
                </c:pt>
                <c:pt idx="38">
                  <c:v>8</c:v>
                </c:pt>
                <c:pt idx="39">
                  <c:v>11</c:v>
                </c:pt>
                <c:pt idx="40">
                  <c:v>7</c:v>
                </c:pt>
                <c:pt idx="41">
                  <c:v>1</c:v>
                </c:pt>
                <c:pt idx="42">
                  <c:v>8</c:v>
                </c:pt>
                <c:pt idx="43">
                  <c:v>8</c:v>
                </c:pt>
                <c:pt idx="44">
                  <c:v>5</c:v>
                </c:pt>
                <c:pt idx="45">
                  <c:v>6</c:v>
                </c:pt>
                <c:pt idx="46">
                  <c:v>2</c:v>
                </c:pt>
                <c:pt idx="47">
                  <c:v>7</c:v>
                </c:pt>
                <c:pt idx="48">
                  <c:v>12</c:v>
                </c:pt>
                <c:pt idx="49">
                  <c:v>9</c:v>
                </c:pt>
                <c:pt idx="50">
                  <c:v>17</c:v>
                </c:pt>
                <c:pt idx="51">
                  <c:v>33</c:v>
                </c:pt>
                <c:pt idx="52">
                  <c:v>27</c:v>
                </c:pt>
                <c:pt idx="53">
                  <c:v>37</c:v>
                </c:pt>
                <c:pt idx="54">
                  <c:v>38</c:v>
                </c:pt>
                <c:pt idx="55">
                  <c:v>35</c:v>
                </c:pt>
                <c:pt idx="56">
                  <c:v>32</c:v>
                </c:pt>
                <c:pt idx="57">
                  <c:v>24</c:v>
                </c:pt>
                <c:pt idx="58">
                  <c:v>28</c:v>
                </c:pt>
                <c:pt idx="59">
                  <c:v>32</c:v>
                </c:pt>
                <c:pt idx="60">
                  <c:v>26</c:v>
                </c:pt>
                <c:pt idx="61">
                  <c:v>28</c:v>
                </c:pt>
                <c:pt idx="62">
                  <c:v>13</c:v>
                </c:pt>
                <c:pt idx="63">
                  <c:v>29</c:v>
                </c:pt>
                <c:pt idx="64">
                  <c:v>25</c:v>
                </c:pt>
                <c:pt idx="65">
                  <c:v>16</c:v>
                </c:pt>
                <c:pt idx="66">
                  <c:v>23</c:v>
                </c:pt>
                <c:pt idx="67">
                  <c:v>14</c:v>
                </c:pt>
                <c:pt idx="68">
                  <c:v>14</c:v>
                </c:pt>
                <c:pt idx="69">
                  <c:v>20</c:v>
                </c:pt>
                <c:pt idx="70">
                  <c:v>24</c:v>
                </c:pt>
                <c:pt idx="71">
                  <c:v>31</c:v>
                </c:pt>
                <c:pt idx="72">
                  <c:v>29</c:v>
                </c:pt>
                <c:pt idx="73">
                  <c:v>26</c:v>
                </c:pt>
                <c:pt idx="74">
                  <c:v>21</c:v>
                </c:pt>
                <c:pt idx="75">
                  <c:v>22</c:v>
                </c:pt>
                <c:pt idx="76">
                  <c:v>13</c:v>
                </c:pt>
                <c:pt idx="77">
                  <c:v>13</c:v>
                </c:pt>
                <c:pt idx="78">
                  <c:v>15</c:v>
                </c:pt>
                <c:pt idx="79">
                  <c:v>22</c:v>
                </c:pt>
                <c:pt idx="80">
                  <c:v>11</c:v>
                </c:pt>
                <c:pt idx="81">
                  <c:v>13</c:v>
                </c:pt>
                <c:pt idx="82">
                  <c:v>21</c:v>
                </c:pt>
                <c:pt idx="83">
                  <c:v>19</c:v>
                </c:pt>
                <c:pt idx="84">
                  <c:v>30</c:v>
                </c:pt>
                <c:pt idx="85">
                  <c:v>25</c:v>
                </c:pt>
                <c:pt idx="86">
                  <c:v>17</c:v>
                </c:pt>
                <c:pt idx="87">
                  <c:v>19</c:v>
                </c:pt>
                <c:pt idx="88">
                  <c:v>25</c:v>
                </c:pt>
                <c:pt idx="89">
                  <c:v>20</c:v>
                </c:pt>
                <c:pt idx="90">
                  <c:v>13</c:v>
                </c:pt>
              </c:numCache>
            </c:numRef>
          </c:val>
          <c:extLst>
            <c:ext xmlns:c16="http://schemas.microsoft.com/office/drawing/2014/chart" uri="{C3380CC4-5D6E-409C-BE32-E72D297353CC}">
              <c16:uniqueId val="{00000000-4E01-459F-89BC-09B09AF22995}"/>
            </c:ext>
          </c:extLst>
        </c:ser>
        <c:ser>
          <c:idx val="3"/>
          <c:order val="3"/>
          <c:tx>
            <c:strRef>
              <c:f>Sheet6!$D$1</c:f>
              <c:strCache>
                <c:ptCount val="1"/>
                <c:pt idx="0">
                  <c:v>Introduced</c:v>
                </c:pt>
              </c:strCache>
            </c:strRef>
          </c:tx>
          <c:spPr>
            <a:solidFill>
              <a:schemeClr val="accent4"/>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Sheet6!$D$2:$D$92</c:f>
              <c:numCache>
                <c:formatCode>General</c:formatCode>
                <c:ptCount val="91"/>
                <c:pt idx="23">
                  <c:v>2</c:v>
                </c:pt>
                <c:pt idx="28">
                  <c:v>1</c:v>
                </c:pt>
                <c:pt idx="33">
                  <c:v>2</c:v>
                </c:pt>
                <c:pt idx="34">
                  <c:v>1</c:v>
                </c:pt>
                <c:pt idx="45">
                  <c:v>1</c:v>
                </c:pt>
                <c:pt idx="50">
                  <c:v>2</c:v>
                </c:pt>
                <c:pt idx="51">
                  <c:v>1</c:v>
                </c:pt>
                <c:pt idx="52">
                  <c:v>1</c:v>
                </c:pt>
                <c:pt idx="53">
                  <c:v>2</c:v>
                </c:pt>
                <c:pt idx="54">
                  <c:v>1</c:v>
                </c:pt>
                <c:pt idx="56">
                  <c:v>4</c:v>
                </c:pt>
                <c:pt idx="57">
                  <c:v>1</c:v>
                </c:pt>
                <c:pt idx="58">
                  <c:v>1</c:v>
                </c:pt>
                <c:pt idx="59">
                  <c:v>1</c:v>
                </c:pt>
                <c:pt idx="60">
                  <c:v>5</c:v>
                </c:pt>
                <c:pt idx="61">
                  <c:v>1</c:v>
                </c:pt>
                <c:pt idx="66">
                  <c:v>1</c:v>
                </c:pt>
                <c:pt idx="70">
                  <c:v>1</c:v>
                </c:pt>
                <c:pt idx="72">
                  <c:v>1</c:v>
                </c:pt>
                <c:pt idx="73">
                  <c:v>2</c:v>
                </c:pt>
                <c:pt idx="78">
                  <c:v>1</c:v>
                </c:pt>
                <c:pt idx="80">
                  <c:v>2</c:v>
                </c:pt>
                <c:pt idx="83">
                  <c:v>1</c:v>
                </c:pt>
                <c:pt idx="84">
                  <c:v>1</c:v>
                </c:pt>
                <c:pt idx="85">
                  <c:v>1</c:v>
                </c:pt>
                <c:pt idx="86">
                  <c:v>1</c:v>
                </c:pt>
                <c:pt idx="87">
                  <c:v>1</c:v>
                </c:pt>
              </c:numCache>
            </c:numRef>
          </c:val>
          <c:extLst>
            <c:ext xmlns:c16="http://schemas.microsoft.com/office/drawing/2014/chart" uri="{C3380CC4-5D6E-409C-BE32-E72D297353CC}">
              <c16:uniqueId val="{00000001-4E01-459F-89BC-09B09AF22995}"/>
            </c:ext>
          </c:extLst>
        </c:ser>
        <c:ser>
          <c:idx val="4"/>
          <c:order val="4"/>
          <c:tx>
            <c:strRef>
              <c:f>Sheet6!$E$1</c:f>
              <c:strCache>
                <c:ptCount val="1"/>
                <c:pt idx="0">
                  <c:v>Indigeous</c:v>
                </c:pt>
              </c:strCache>
            </c:strRef>
          </c:tx>
          <c:spPr>
            <a:solidFill>
              <a:srgbClr val="FFFF00"/>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Sheet6!$E$2:$E$92</c:f>
              <c:numCache>
                <c:formatCode>General</c:formatCode>
                <c:ptCount val="91"/>
                <c:pt idx="3">
                  <c:v>1</c:v>
                </c:pt>
                <c:pt idx="4">
                  <c:v>5</c:v>
                </c:pt>
                <c:pt idx="5">
                  <c:v>5</c:v>
                </c:pt>
                <c:pt idx="7">
                  <c:v>1</c:v>
                </c:pt>
                <c:pt idx="10">
                  <c:v>2</c:v>
                </c:pt>
                <c:pt idx="12">
                  <c:v>1</c:v>
                </c:pt>
                <c:pt idx="17">
                  <c:v>1</c:v>
                </c:pt>
                <c:pt idx="21">
                  <c:v>3</c:v>
                </c:pt>
                <c:pt idx="22">
                  <c:v>4</c:v>
                </c:pt>
                <c:pt idx="23">
                  <c:v>1</c:v>
                </c:pt>
                <c:pt idx="24">
                  <c:v>1</c:v>
                </c:pt>
                <c:pt idx="25">
                  <c:v>3</c:v>
                </c:pt>
                <c:pt idx="27">
                  <c:v>2</c:v>
                </c:pt>
                <c:pt idx="28">
                  <c:v>1</c:v>
                </c:pt>
                <c:pt idx="29">
                  <c:v>1</c:v>
                </c:pt>
                <c:pt idx="30">
                  <c:v>2</c:v>
                </c:pt>
                <c:pt idx="31">
                  <c:v>4</c:v>
                </c:pt>
                <c:pt idx="32">
                  <c:v>4</c:v>
                </c:pt>
                <c:pt idx="33">
                  <c:v>5</c:v>
                </c:pt>
                <c:pt idx="34">
                  <c:v>2</c:v>
                </c:pt>
                <c:pt idx="35">
                  <c:v>7</c:v>
                </c:pt>
                <c:pt idx="36">
                  <c:v>3</c:v>
                </c:pt>
                <c:pt idx="37">
                  <c:v>1</c:v>
                </c:pt>
                <c:pt idx="38">
                  <c:v>5</c:v>
                </c:pt>
                <c:pt idx="39">
                  <c:v>7</c:v>
                </c:pt>
                <c:pt idx="40">
                  <c:v>9</c:v>
                </c:pt>
                <c:pt idx="41">
                  <c:v>4</c:v>
                </c:pt>
                <c:pt idx="42">
                  <c:v>3</c:v>
                </c:pt>
                <c:pt idx="43">
                  <c:v>3</c:v>
                </c:pt>
                <c:pt idx="44">
                  <c:v>1</c:v>
                </c:pt>
                <c:pt idx="45">
                  <c:v>2</c:v>
                </c:pt>
                <c:pt idx="47">
                  <c:v>5</c:v>
                </c:pt>
                <c:pt idx="48">
                  <c:v>7</c:v>
                </c:pt>
                <c:pt idx="49">
                  <c:v>7</c:v>
                </c:pt>
                <c:pt idx="50">
                  <c:v>20</c:v>
                </c:pt>
                <c:pt idx="51">
                  <c:v>10</c:v>
                </c:pt>
                <c:pt idx="52">
                  <c:v>7</c:v>
                </c:pt>
                <c:pt idx="53">
                  <c:v>10</c:v>
                </c:pt>
                <c:pt idx="54">
                  <c:v>17</c:v>
                </c:pt>
                <c:pt idx="55">
                  <c:v>8</c:v>
                </c:pt>
                <c:pt idx="56">
                  <c:v>6</c:v>
                </c:pt>
                <c:pt idx="57">
                  <c:v>8</c:v>
                </c:pt>
                <c:pt idx="58">
                  <c:v>8</c:v>
                </c:pt>
                <c:pt idx="59">
                  <c:v>9</c:v>
                </c:pt>
                <c:pt idx="60">
                  <c:v>12</c:v>
                </c:pt>
                <c:pt idx="61">
                  <c:v>6</c:v>
                </c:pt>
                <c:pt idx="62">
                  <c:v>7</c:v>
                </c:pt>
                <c:pt idx="63">
                  <c:v>10</c:v>
                </c:pt>
                <c:pt idx="64">
                  <c:v>11</c:v>
                </c:pt>
                <c:pt idx="65">
                  <c:v>12</c:v>
                </c:pt>
                <c:pt idx="66">
                  <c:v>18</c:v>
                </c:pt>
                <c:pt idx="67">
                  <c:v>19</c:v>
                </c:pt>
                <c:pt idx="68">
                  <c:v>9</c:v>
                </c:pt>
                <c:pt idx="69">
                  <c:v>11</c:v>
                </c:pt>
                <c:pt idx="70">
                  <c:v>25</c:v>
                </c:pt>
                <c:pt idx="71">
                  <c:v>44</c:v>
                </c:pt>
                <c:pt idx="72">
                  <c:v>19</c:v>
                </c:pt>
                <c:pt idx="73">
                  <c:v>11</c:v>
                </c:pt>
                <c:pt idx="74">
                  <c:v>15</c:v>
                </c:pt>
                <c:pt idx="75">
                  <c:v>26</c:v>
                </c:pt>
                <c:pt idx="76">
                  <c:v>4</c:v>
                </c:pt>
                <c:pt idx="77">
                  <c:v>17</c:v>
                </c:pt>
                <c:pt idx="78">
                  <c:v>15</c:v>
                </c:pt>
                <c:pt idx="79">
                  <c:v>15</c:v>
                </c:pt>
                <c:pt idx="80">
                  <c:v>9</c:v>
                </c:pt>
                <c:pt idx="81">
                  <c:v>8</c:v>
                </c:pt>
                <c:pt idx="82">
                  <c:v>11</c:v>
                </c:pt>
                <c:pt idx="83">
                  <c:v>13</c:v>
                </c:pt>
                <c:pt idx="84">
                  <c:v>19</c:v>
                </c:pt>
                <c:pt idx="85">
                  <c:v>9</c:v>
                </c:pt>
                <c:pt idx="86">
                  <c:v>6</c:v>
                </c:pt>
                <c:pt idx="87">
                  <c:v>5</c:v>
                </c:pt>
                <c:pt idx="88">
                  <c:v>7</c:v>
                </c:pt>
                <c:pt idx="89">
                  <c:v>5</c:v>
                </c:pt>
                <c:pt idx="90">
                  <c:v>5</c:v>
                </c:pt>
              </c:numCache>
            </c:numRef>
          </c:val>
          <c:extLst>
            <c:ext xmlns:c16="http://schemas.microsoft.com/office/drawing/2014/chart" uri="{C3380CC4-5D6E-409C-BE32-E72D297353CC}">
              <c16:uniqueId val="{00000002-4E01-459F-89BC-09B09AF22995}"/>
            </c:ext>
          </c:extLst>
        </c:ser>
        <c:ser>
          <c:idx val="5"/>
          <c:order val="5"/>
          <c:tx>
            <c:strRef>
              <c:f>Sheet6!$F$1</c:f>
              <c:strCache>
                <c:ptCount val="1"/>
                <c:pt idx="0">
                  <c:v>Induced</c:v>
                </c:pt>
              </c:strCache>
            </c:strRef>
          </c:tx>
          <c:spPr>
            <a:solidFill>
              <a:schemeClr val="accent6"/>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Sheet6!$F$2:$F$92</c:f>
              <c:numCache>
                <c:formatCode>General</c:formatCode>
                <c:ptCount val="91"/>
                <c:pt idx="41">
                  <c:v>1</c:v>
                </c:pt>
                <c:pt idx="43">
                  <c:v>1</c:v>
                </c:pt>
                <c:pt idx="65">
                  <c:v>1</c:v>
                </c:pt>
                <c:pt idx="72">
                  <c:v>1</c:v>
                </c:pt>
                <c:pt idx="82">
                  <c:v>1</c:v>
                </c:pt>
              </c:numCache>
            </c:numRef>
          </c:val>
          <c:extLst>
            <c:ext xmlns:c16="http://schemas.microsoft.com/office/drawing/2014/chart" uri="{C3380CC4-5D6E-409C-BE32-E72D297353CC}">
              <c16:uniqueId val="{00000003-4E01-459F-89BC-09B09AF22995}"/>
            </c:ext>
          </c:extLst>
        </c:ser>
        <c:ser>
          <c:idx val="6"/>
          <c:order val="6"/>
          <c:tx>
            <c:strRef>
              <c:f>Sheet6!$G$1</c:f>
              <c:strCache>
                <c:ptCount val="1"/>
                <c:pt idx="0">
                  <c:v>Relapsed</c:v>
                </c:pt>
              </c:strCache>
            </c:strRef>
          </c:tx>
          <c:spPr>
            <a:solidFill>
              <a:schemeClr val="accent1">
                <a:lumMod val="60000"/>
              </a:schemeClr>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Sheet6!$G$2:$G$92</c:f>
              <c:numCache>
                <c:formatCode>General</c:formatCode>
                <c:ptCount val="91"/>
              </c:numCache>
            </c:numRef>
          </c:val>
          <c:extLst>
            <c:ext xmlns:c16="http://schemas.microsoft.com/office/drawing/2014/chart" uri="{C3380CC4-5D6E-409C-BE32-E72D297353CC}">
              <c16:uniqueId val="{00000004-4E01-459F-89BC-09B09AF22995}"/>
            </c:ext>
          </c:extLst>
        </c:ser>
        <c:ser>
          <c:idx val="7"/>
          <c:order val="7"/>
          <c:tx>
            <c:strRef>
              <c:f>Sheet6!$H$1</c:f>
              <c:strCache>
                <c:ptCount val="1"/>
                <c:pt idx="0">
                  <c:v>Non classified</c:v>
                </c:pt>
              </c:strCache>
            </c:strRef>
          </c:tx>
          <c:spPr>
            <a:solidFill>
              <a:srgbClr val="FF0000"/>
            </a:solidFill>
            <a:ln>
              <a:noFill/>
            </a:ln>
            <a:effectLst/>
          </c:spPr>
          <c:invertIfNegative val="0"/>
          <c:val>
            <c:numRef>
              <c:f>Sheet6!$H$2:$H$92</c:f>
              <c:numCache>
                <c:formatCode>General</c:formatCode>
                <c:ptCount val="91"/>
                <c:pt idx="0">
                  <c:v>36</c:v>
                </c:pt>
                <c:pt idx="1">
                  <c:v>31</c:v>
                </c:pt>
                <c:pt idx="2">
                  <c:v>55</c:v>
                </c:pt>
                <c:pt idx="3">
                  <c:v>42</c:v>
                </c:pt>
                <c:pt idx="4">
                  <c:v>15</c:v>
                </c:pt>
                <c:pt idx="5">
                  <c:v>24</c:v>
                </c:pt>
                <c:pt idx="6">
                  <c:v>12</c:v>
                </c:pt>
                <c:pt idx="7">
                  <c:v>32</c:v>
                </c:pt>
                <c:pt idx="8">
                  <c:v>41</c:v>
                </c:pt>
                <c:pt idx="9">
                  <c:v>44</c:v>
                </c:pt>
                <c:pt idx="10">
                  <c:v>35</c:v>
                </c:pt>
                <c:pt idx="11">
                  <c:v>43</c:v>
                </c:pt>
                <c:pt idx="12">
                  <c:v>38</c:v>
                </c:pt>
                <c:pt idx="13">
                  <c:v>39</c:v>
                </c:pt>
                <c:pt idx="14">
                  <c:v>41</c:v>
                </c:pt>
                <c:pt idx="15">
                  <c:v>50</c:v>
                </c:pt>
                <c:pt idx="16">
                  <c:v>74</c:v>
                </c:pt>
                <c:pt idx="17">
                  <c:v>85</c:v>
                </c:pt>
                <c:pt idx="18">
                  <c:v>69</c:v>
                </c:pt>
                <c:pt idx="19">
                  <c:v>94</c:v>
                </c:pt>
                <c:pt idx="20">
                  <c:v>173</c:v>
                </c:pt>
                <c:pt idx="21">
                  <c:v>245</c:v>
                </c:pt>
                <c:pt idx="22">
                  <c:v>180</c:v>
                </c:pt>
                <c:pt idx="23">
                  <c:v>231</c:v>
                </c:pt>
                <c:pt idx="24">
                  <c:v>267</c:v>
                </c:pt>
                <c:pt idx="25">
                  <c:v>207</c:v>
                </c:pt>
                <c:pt idx="26">
                  <c:v>174</c:v>
                </c:pt>
                <c:pt idx="27">
                  <c:v>148</c:v>
                </c:pt>
                <c:pt idx="28">
                  <c:v>56</c:v>
                </c:pt>
                <c:pt idx="29">
                  <c:v>144</c:v>
                </c:pt>
                <c:pt idx="30">
                  <c:v>72</c:v>
                </c:pt>
                <c:pt idx="31">
                  <c:v>37</c:v>
                </c:pt>
                <c:pt idx="32">
                  <c:v>43</c:v>
                </c:pt>
                <c:pt idx="33">
                  <c:v>28</c:v>
                </c:pt>
                <c:pt idx="34">
                  <c:v>68</c:v>
                </c:pt>
                <c:pt idx="35">
                  <c:v>8</c:v>
                </c:pt>
                <c:pt idx="36">
                  <c:v>34</c:v>
                </c:pt>
                <c:pt idx="37">
                  <c:v>39</c:v>
                </c:pt>
                <c:pt idx="38">
                  <c:v>38</c:v>
                </c:pt>
                <c:pt idx="39">
                  <c:v>43</c:v>
                </c:pt>
                <c:pt idx="40">
                  <c:v>29</c:v>
                </c:pt>
                <c:pt idx="41">
                  <c:v>58</c:v>
                </c:pt>
                <c:pt idx="42">
                  <c:v>54</c:v>
                </c:pt>
                <c:pt idx="43">
                  <c:v>41</c:v>
                </c:pt>
                <c:pt idx="44">
                  <c:v>52</c:v>
                </c:pt>
                <c:pt idx="45">
                  <c:v>28</c:v>
                </c:pt>
                <c:pt idx="46">
                  <c:v>41</c:v>
                </c:pt>
                <c:pt idx="47">
                  <c:v>47</c:v>
                </c:pt>
                <c:pt idx="48">
                  <c:v>42</c:v>
                </c:pt>
                <c:pt idx="49">
                  <c:v>68</c:v>
                </c:pt>
                <c:pt idx="50">
                  <c:v>105</c:v>
                </c:pt>
                <c:pt idx="51">
                  <c:v>38</c:v>
                </c:pt>
                <c:pt idx="52">
                  <c:v>102</c:v>
                </c:pt>
                <c:pt idx="53">
                  <c:v>80</c:v>
                </c:pt>
                <c:pt idx="54">
                  <c:v>125</c:v>
                </c:pt>
                <c:pt idx="55">
                  <c:v>110</c:v>
                </c:pt>
                <c:pt idx="56">
                  <c:v>87</c:v>
                </c:pt>
                <c:pt idx="57">
                  <c:v>46</c:v>
                </c:pt>
                <c:pt idx="58">
                  <c:v>52</c:v>
                </c:pt>
                <c:pt idx="59">
                  <c:v>24</c:v>
                </c:pt>
                <c:pt idx="60">
                  <c:v>21</c:v>
                </c:pt>
                <c:pt idx="61">
                  <c:v>20</c:v>
                </c:pt>
                <c:pt idx="62">
                  <c:v>34</c:v>
                </c:pt>
                <c:pt idx="63">
                  <c:v>19</c:v>
                </c:pt>
                <c:pt idx="64">
                  <c:v>14</c:v>
                </c:pt>
                <c:pt idx="65">
                  <c:v>48</c:v>
                </c:pt>
                <c:pt idx="66">
                  <c:v>45</c:v>
                </c:pt>
                <c:pt idx="67">
                  <c:v>42</c:v>
                </c:pt>
                <c:pt idx="68">
                  <c:v>57</c:v>
                </c:pt>
                <c:pt idx="69">
                  <c:v>58</c:v>
                </c:pt>
                <c:pt idx="70">
                  <c:v>91</c:v>
                </c:pt>
                <c:pt idx="71">
                  <c:v>91</c:v>
                </c:pt>
                <c:pt idx="72">
                  <c:v>117</c:v>
                </c:pt>
                <c:pt idx="73">
                  <c:v>68</c:v>
                </c:pt>
                <c:pt idx="74">
                  <c:v>75</c:v>
                </c:pt>
                <c:pt idx="75">
                  <c:v>76</c:v>
                </c:pt>
                <c:pt idx="76">
                  <c:v>194</c:v>
                </c:pt>
                <c:pt idx="77">
                  <c:v>238</c:v>
                </c:pt>
                <c:pt idx="78">
                  <c:v>172</c:v>
                </c:pt>
                <c:pt idx="79">
                  <c:v>179</c:v>
                </c:pt>
                <c:pt idx="80">
                  <c:v>134</c:v>
                </c:pt>
                <c:pt idx="81">
                  <c:v>98</c:v>
                </c:pt>
                <c:pt idx="82">
                  <c:v>109</c:v>
                </c:pt>
                <c:pt idx="83">
                  <c:v>90</c:v>
                </c:pt>
                <c:pt idx="84">
                  <c:v>87</c:v>
                </c:pt>
                <c:pt idx="85">
                  <c:v>62</c:v>
                </c:pt>
                <c:pt idx="86">
                  <c:v>58</c:v>
                </c:pt>
                <c:pt idx="87">
                  <c:v>66</c:v>
                </c:pt>
                <c:pt idx="88">
                  <c:v>38</c:v>
                </c:pt>
                <c:pt idx="89">
                  <c:v>77</c:v>
                </c:pt>
                <c:pt idx="90">
                  <c:v>78</c:v>
                </c:pt>
              </c:numCache>
            </c:numRef>
          </c:val>
          <c:extLst>
            <c:ext xmlns:c16="http://schemas.microsoft.com/office/drawing/2014/chart" uri="{C3380CC4-5D6E-409C-BE32-E72D297353CC}">
              <c16:uniqueId val="{00000005-4E01-459F-89BC-09B09AF22995}"/>
            </c:ext>
          </c:extLst>
        </c:ser>
        <c:dLbls>
          <c:showLegendKey val="0"/>
          <c:showVal val="0"/>
          <c:showCatName val="0"/>
          <c:showSerName val="0"/>
          <c:showPercent val="0"/>
          <c:showBubbleSize val="0"/>
        </c:dLbls>
        <c:gapWidth val="150"/>
        <c:overlap val="100"/>
        <c:axId val="658568440"/>
        <c:axId val="658569096"/>
        <c:extLst>
          <c:ext xmlns:c15="http://schemas.microsoft.com/office/drawing/2012/chart" uri="{02D57815-91ED-43cb-92C2-25804820EDAC}">
            <c15:filteredBarSeries>
              <c15:ser>
                <c:idx val="0"/>
                <c:order val="0"/>
                <c:tx>
                  <c:strRef>
                    <c:extLst>
                      <c:ext uri="{02D57815-91ED-43cb-92C2-25804820EDAC}">
                        <c15:formulaRef>
                          <c15:sqref>Sheet6!$A$1</c15:sqref>
                        </c15:formulaRef>
                      </c:ext>
                    </c:extLst>
                    <c:strCache>
                      <c:ptCount val="1"/>
                      <c:pt idx="0">
                        <c:v>Year</c:v>
                      </c:pt>
                    </c:strCache>
                  </c:strRef>
                </c:tx>
                <c:spPr>
                  <a:solidFill>
                    <a:schemeClr val="accent1"/>
                  </a:solidFill>
                  <a:ln>
                    <a:noFill/>
                  </a:ln>
                  <a:effectLst/>
                </c:spPr>
                <c:invertIfNegative val="0"/>
                <c:cat>
                  <c:multiLvlStrRef>
                    <c:extLst>
                      <c:ext uri="{02D57815-91ED-43cb-92C2-25804820EDAC}">
                        <c15:formulaRef>
                          <c15:sqref>Sheet6!$A$2:$B$92</c15:sqref>
                        </c15:formulaRef>
                      </c:ext>
                    </c:extLst>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extLst>
                      <c:ext uri="{02D57815-91ED-43cb-92C2-25804820EDAC}">
                        <c15:formulaRef>
                          <c15:sqref>Sheet6!$A$2:$A$92</c15:sqref>
                        </c15:formulaRef>
                      </c:ext>
                    </c:extLst>
                    <c:numCache>
                      <c:formatCode>General</c:formatCode>
                      <c:ptCount val="91"/>
                      <c:pt idx="0">
                        <c:v>2017</c:v>
                      </c:pt>
                      <c:pt idx="52">
                        <c:v>2018</c:v>
                      </c:pt>
                    </c:numCache>
                  </c:numRef>
                </c:val>
                <c:extLst>
                  <c:ext xmlns:c16="http://schemas.microsoft.com/office/drawing/2014/chart" uri="{C3380CC4-5D6E-409C-BE32-E72D297353CC}">
                    <c16:uniqueId val="{00000006-4E01-459F-89BC-09B09AF2299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Sheet6!$B$1</c15:sqref>
                        </c15:formulaRef>
                      </c:ext>
                    </c:extLst>
                    <c:strCache>
                      <c:ptCount val="1"/>
                      <c:pt idx="0">
                        <c:v>Week</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Sheet6!$A$2:$B$92</c15:sqref>
                        </c15:formulaRef>
                      </c:ext>
                    </c:extLst>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extLst xmlns:c15="http://schemas.microsoft.com/office/drawing/2012/chart">
                      <c:ext xmlns:c15="http://schemas.microsoft.com/office/drawing/2012/chart" uri="{02D57815-91ED-43cb-92C2-25804820EDAC}">
                        <c15:formulaRef>
                          <c15:sqref>Sheet6!$B$2:$B$92</c15:sqref>
                        </c15:formulaRef>
                      </c:ext>
                    </c:extLst>
                    <c:numCache>
                      <c:formatCode>General</c:formatCode>
                      <c:ptCount val="9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numCache>
                  </c:numRef>
                </c:val>
                <c:extLst xmlns:c15="http://schemas.microsoft.com/office/drawing/2012/chart">
                  <c:ext xmlns:c16="http://schemas.microsoft.com/office/drawing/2014/chart" uri="{C3380CC4-5D6E-409C-BE32-E72D297353CC}">
                    <c16:uniqueId val="{00000007-4E01-459F-89BC-09B09AF22995}"/>
                  </c:ext>
                </c:extLst>
              </c15:ser>
            </c15:filteredBarSeries>
          </c:ext>
        </c:extLst>
      </c:barChart>
      <c:catAx>
        <c:axId val="6585684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8569096"/>
        <c:crosses val="autoZero"/>
        <c:auto val="1"/>
        <c:lblAlgn val="ctr"/>
        <c:lblOffset val="100"/>
        <c:noMultiLvlLbl val="0"/>
      </c:catAx>
      <c:valAx>
        <c:axId val="658569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Number of cases classified</a:t>
                </a:r>
              </a:p>
            </c:rich>
          </c:tx>
          <c:layout>
            <c:manualLayout>
              <c:xMode val="edge"/>
              <c:yMode val="edge"/>
              <c:x val="1.4295925661186561E-2"/>
              <c:y val="2.8491628467968166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58568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2"/>
          <c:tx>
            <c:strRef>
              <c:f>Sheet6!$C$1</c:f>
              <c:strCache>
                <c:ptCount val="1"/>
                <c:pt idx="0">
                  <c:v>Imported</c:v>
                </c:pt>
              </c:strCache>
            </c:strRef>
          </c:tx>
          <c:spPr>
            <a:solidFill>
              <a:srgbClr val="00B050"/>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Sheet6!$C$2:$C$92</c:f>
              <c:numCache>
                <c:formatCode>General</c:formatCode>
                <c:ptCount val="91"/>
                <c:pt idx="4">
                  <c:v>3</c:v>
                </c:pt>
                <c:pt idx="6">
                  <c:v>3</c:v>
                </c:pt>
                <c:pt idx="7">
                  <c:v>1</c:v>
                </c:pt>
                <c:pt idx="8">
                  <c:v>1</c:v>
                </c:pt>
                <c:pt idx="10">
                  <c:v>2</c:v>
                </c:pt>
                <c:pt idx="18">
                  <c:v>1</c:v>
                </c:pt>
                <c:pt idx="21">
                  <c:v>1</c:v>
                </c:pt>
                <c:pt idx="22">
                  <c:v>2</c:v>
                </c:pt>
                <c:pt idx="23">
                  <c:v>3</c:v>
                </c:pt>
                <c:pt idx="24">
                  <c:v>1</c:v>
                </c:pt>
                <c:pt idx="25">
                  <c:v>2</c:v>
                </c:pt>
                <c:pt idx="26">
                  <c:v>1</c:v>
                </c:pt>
                <c:pt idx="27">
                  <c:v>1</c:v>
                </c:pt>
                <c:pt idx="28">
                  <c:v>3</c:v>
                </c:pt>
                <c:pt idx="29">
                  <c:v>4</c:v>
                </c:pt>
                <c:pt idx="30">
                  <c:v>4</c:v>
                </c:pt>
                <c:pt idx="31">
                  <c:v>9</c:v>
                </c:pt>
                <c:pt idx="32">
                  <c:v>9</c:v>
                </c:pt>
                <c:pt idx="33">
                  <c:v>8</c:v>
                </c:pt>
                <c:pt idx="34">
                  <c:v>6</c:v>
                </c:pt>
                <c:pt idx="35">
                  <c:v>33</c:v>
                </c:pt>
                <c:pt idx="36">
                  <c:v>13</c:v>
                </c:pt>
                <c:pt idx="37">
                  <c:v>6</c:v>
                </c:pt>
                <c:pt idx="38">
                  <c:v>8</c:v>
                </c:pt>
                <c:pt idx="39">
                  <c:v>11</c:v>
                </c:pt>
                <c:pt idx="40">
                  <c:v>7</c:v>
                </c:pt>
                <c:pt idx="41">
                  <c:v>1</c:v>
                </c:pt>
                <c:pt idx="42">
                  <c:v>8</c:v>
                </c:pt>
                <c:pt idx="43">
                  <c:v>8</c:v>
                </c:pt>
                <c:pt idx="44">
                  <c:v>5</c:v>
                </c:pt>
                <c:pt idx="45">
                  <c:v>6</c:v>
                </c:pt>
                <c:pt idx="46">
                  <c:v>2</c:v>
                </c:pt>
                <c:pt idx="47">
                  <c:v>7</c:v>
                </c:pt>
                <c:pt idx="48">
                  <c:v>12</c:v>
                </c:pt>
                <c:pt idx="49">
                  <c:v>9</c:v>
                </c:pt>
                <c:pt idx="50">
                  <c:v>17</c:v>
                </c:pt>
                <c:pt idx="51">
                  <c:v>33</c:v>
                </c:pt>
                <c:pt idx="52">
                  <c:v>27</c:v>
                </c:pt>
                <c:pt idx="53">
                  <c:v>37</c:v>
                </c:pt>
                <c:pt idx="54">
                  <c:v>38</c:v>
                </c:pt>
                <c:pt idx="55">
                  <c:v>35</c:v>
                </c:pt>
                <c:pt idx="56">
                  <c:v>32</c:v>
                </c:pt>
                <c:pt idx="57">
                  <c:v>24</c:v>
                </c:pt>
                <c:pt idx="58">
                  <c:v>28</c:v>
                </c:pt>
                <c:pt idx="59">
                  <c:v>32</c:v>
                </c:pt>
                <c:pt idx="60">
                  <c:v>26</c:v>
                </c:pt>
                <c:pt idx="61">
                  <c:v>28</c:v>
                </c:pt>
                <c:pt idx="62">
                  <c:v>13</c:v>
                </c:pt>
                <c:pt idx="63">
                  <c:v>29</c:v>
                </c:pt>
                <c:pt idx="64">
                  <c:v>25</c:v>
                </c:pt>
                <c:pt idx="65">
                  <c:v>16</c:v>
                </c:pt>
                <c:pt idx="66">
                  <c:v>23</c:v>
                </c:pt>
                <c:pt idx="67">
                  <c:v>14</c:v>
                </c:pt>
                <c:pt idx="68">
                  <c:v>14</c:v>
                </c:pt>
                <c:pt idx="69">
                  <c:v>20</c:v>
                </c:pt>
                <c:pt idx="70">
                  <c:v>24</c:v>
                </c:pt>
                <c:pt idx="71">
                  <c:v>31</c:v>
                </c:pt>
                <c:pt idx="72">
                  <c:v>29</c:v>
                </c:pt>
                <c:pt idx="73">
                  <c:v>26</c:v>
                </c:pt>
                <c:pt idx="74">
                  <c:v>21</c:v>
                </c:pt>
                <c:pt idx="75">
                  <c:v>22</c:v>
                </c:pt>
                <c:pt idx="76">
                  <c:v>13</c:v>
                </c:pt>
                <c:pt idx="77">
                  <c:v>13</c:v>
                </c:pt>
                <c:pt idx="78">
                  <c:v>15</c:v>
                </c:pt>
                <c:pt idx="79">
                  <c:v>22</c:v>
                </c:pt>
                <c:pt idx="80">
                  <c:v>11</c:v>
                </c:pt>
                <c:pt idx="81">
                  <c:v>13</c:v>
                </c:pt>
                <c:pt idx="82">
                  <c:v>21</c:v>
                </c:pt>
                <c:pt idx="83">
                  <c:v>19</c:v>
                </c:pt>
                <c:pt idx="84">
                  <c:v>30</c:v>
                </c:pt>
                <c:pt idx="85">
                  <c:v>25</c:v>
                </c:pt>
                <c:pt idx="86">
                  <c:v>17</c:v>
                </c:pt>
                <c:pt idx="87">
                  <c:v>19</c:v>
                </c:pt>
                <c:pt idx="88">
                  <c:v>25</c:v>
                </c:pt>
                <c:pt idx="89">
                  <c:v>20</c:v>
                </c:pt>
                <c:pt idx="90">
                  <c:v>13</c:v>
                </c:pt>
              </c:numCache>
            </c:numRef>
          </c:val>
          <c:extLst>
            <c:ext xmlns:c16="http://schemas.microsoft.com/office/drawing/2014/chart" uri="{C3380CC4-5D6E-409C-BE32-E72D297353CC}">
              <c16:uniqueId val="{00000000-2266-4278-AC3D-8402C8BD9A70}"/>
            </c:ext>
          </c:extLst>
        </c:ser>
        <c:ser>
          <c:idx val="3"/>
          <c:order val="3"/>
          <c:tx>
            <c:strRef>
              <c:f>Sheet6!$D$1</c:f>
              <c:strCache>
                <c:ptCount val="1"/>
                <c:pt idx="0">
                  <c:v>Introduced</c:v>
                </c:pt>
              </c:strCache>
            </c:strRef>
          </c:tx>
          <c:spPr>
            <a:solidFill>
              <a:schemeClr val="accent4"/>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Sheet6!$D$2:$D$92</c:f>
              <c:numCache>
                <c:formatCode>General</c:formatCode>
                <c:ptCount val="91"/>
                <c:pt idx="23">
                  <c:v>2</c:v>
                </c:pt>
                <c:pt idx="28">
                  <c:v>1</c:v>
                </c:pt>
                <c:pt idx="33">
                  <c:v>2</c:v>
                </c:pt>
                <c:pt idx="34">
                  <c:v>1</c:v>
                </c:pt>
                <c:pt idx="45">
                  <c:v>1</c:v>
                </c:pt>
                <c:pt idx="50">
                  <c:v>2</c:v>
                </c:pt>
                <c:pt idx="51">
                  <c:v>1</c:v>
                </c:pt>
                <c:pt idx="52">
                  <c:v>1</c:v>
                </c:pt>
                <c:pt idx="53">
                  <c:v>2</c:v>
                </c:pt>
                <c:pt idx="54">
                  <c:v>1</c:v>
                </c:pt>
                <c:pt idx="56">
                  <c:v>4</c:v>
                </c:pt>
                <c:pt idx="57">
                  <c:v>1</c:v>
                </c:pt>
                <c:pt idx="58">
                  <c:v>1</c:v>
                </c:pt>
                <c:pt idx="59">
                  <c:v>1</c:v>
                </c:pt>
                <c:pt idx="60">
                  <c:v>5</c:v>
                </c:pt>
                <c:pt idx="61">
                  <c:v>1</c:v>
                </c:pt>
                <c:pt idx="66">
                  <c:v>1</c:v>
                </c:pt>
                <c:pt idx="70">
                  <c:v>1</c:v>
                </c:pt>
                <c:pt idx="72">
                  <c:v>1</c:v>
                </c:pt>
                <c:pt idx="73">
                  <c:v>2</c:v>
                </c:pt>
                <c:pt idx="78">
                  <c:v>1</c:v>
                </c:pt>
                <c:pt idx="80">
                  <c:v>2</c:v>
                </c:pt>
                <c:pt idx="83">
                  <c:v>1</c:v>
                </c:pt>
                <c:pt idx="84">
                  <c:v>1</c:v>
                </c:pt>
                <c:pt idx="85">
                  <c:v>1</c:v>
                </c:pt>
                <c:pt idx="86">
                  <c:v>1</c:v>
                </c:pt>
                <c:pt idx="87">
                  <c:v>1</c:v>
                </c:pt>
              </c:numCache>
            </c:numRef>
          </c:val>
          <c:extLst>
            <c:ext xmlns:c16="http://schemas.microsoft.com/office/drawing/2014/chart" uri="{C3380CC4-5D6E-409C-BE32-E72D297353CC}">
              <c16:uniqueId val="{00000001-2266-4278-AC3D-8402C8BD9A70}"/>
            </c:ext>
          </c:extLst>
        </c:ser>
        <c:ser>
          <c:idx val="4"/>
          <c:order val="4"/>
          <c:tx>
            <c:strRef>
              <c:f>Sheet6!$E$1</c:f>
              <c:strCache>
                <c:ptCount val="1"/>
                <c:pt idx="0">
                  <c:v>Indigeous</c:v>
                </c:pt>
              </c:strCache>
            </c:strRef>
          </c:tx>
          <c:spPr>
            <a:solidFill>
              <a:srgbClr val="FFFF00"/>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Sheet6!$E$2:$E$92</c:f>
              <c:numCache>
                <c:formatCode>General</c:formatCode>
                <c:ptCount val="91"/>
                <c:pt idx="3">
                  <c:v>1</c:v>
                </c:pt>
                <c:pt idx="4">
                  <c:v>5</c:v>
                </c:pt>
                <c:pt idx="5">
                  <c:v>5</c:v>
                </c:pt>
                <c:pt idx="7">
                  <c:v>1</c:v>
                </c:pt>
                <c:pt idx="10">
                  <c:v>2</c:v>
                </c:pt>
                <c:pt idx="12">
                  <c:v>1</c:v>
                </c:pt>
                <c:pt idx="17">
                  <c:v>1</c:v>
                </c:pt>
                <c:pt idx="21">
                  <c:v>3</c:v>
                </c:pt>
                <c:pt idx="22">
                  <c:v>4</c:v>
                </c:pt>
                <c:pt idx="23">
                  <c:v>1</c:v>
                </c:pt>
                <c:pt idx="24">
                  <c:v>1</c:v>
                </c:pt>
                <c:pt idx="25">
                  <c:v>3</c:v>
                </c:pt>
                <c:pt idx="27">
                  <c:v>2</c:v>
                </c:pt>
                <c:pt idx="28">
                  <c:v>1</c:v>
                </c:pt>
                <c:pt idx="29">
                  <c:v>1</c:v>
                </c:pt>
                <c:pt idx="30">
                  <c:v>2</c:v>
                </c:pt>
                <c:pt idx="31">
                  <c:v>4</c:v>
                </c:pt>
                <c:pt idx="32">
                  <c:v>4</c:v>
                </c:pt>
                <c:pt idx="33">
                  <c:v>5</c:v>
                </c:pt>
                <c:pt idx="34">
                  <c:v>2</c:v>
                </c:pt>
                <c:pt idx="35">
                  <c:v>7</c:v>
                </c:pt>
                <c:pt idx="36">
                  <c:v>3</c:v>
                </c:pt>
                <c:pt idx="37">
                  <c:v>1</c:v>
                </c:pt>
                <c:pt idx="38">
                  <c:v>5</c:v>
                </c:pt>
                <c:pt idx="39">
                  <c:v>7</c:v>
                </c:pt>
                <c:pt idx="40">
                  <c:v>9</c:v>
                </c:pt>
                <c:pt idx="41">
                  <c:v>4</c:v>
                </c:pt>
                <c:pt idx="42">
                  <c:v>3</c:v>
                </c:pt>
                <c:pt idx="43">
                  <c:v>3</c:v>
                </c:pt>
                <c:pt idx="44">
                  <c:v>1</c:v>
                </c:pt>
                <c:pt idx="45">
                  <c:v>2</c:v>
                </c:pt>
                <c:pt idx="47">
                  <c:v>5</c:v>
                </c:pt>
                <c:pt idx="48">
                  <c:v>7</c:v>
                </c:pt>
                <c:pt idx="49">
                  <c:v>7</c:v>
                </c:pt>
                <c:pt idx="50">
                  <c:v>20</c:v>
                </c:pt>
                <c:pt idx="51">
                  <c:v>10</c:v>
                </c:pt>
                <c:pt idx="52">
                  <c:v>7</c:v>
                </c:pt>
                <c:pt idx="53">
                  <c:v>10</c:v>
                </c:pt>
                <c:pt idx="54">
                  <c:v>17</c:v>
                </c:pt>
                <c:pt idx="55">
                  <c:v>8</c:v>
                </c:pt>
                <c:pt idx="56">
                  <c:v>6</c:v>
                </c:pt>
                <c:pt idx="57">
                  <c:v>8</c:v>
                </c:pt>
                <c:pt idx="58">
                  <c:v>8</c:v>
                </c:pt>
                <c:pt idx="59">
                  <c:v>9</c:v>
                </c:pt>
                <c:pt idx="60">
                  <c:v>12</c:v>
                </c:pt>
                <c:pt idx="61">
                  <c:v>6</c:v>
                </c:pt>
                <c:pt idx="62">
                  <c:v>7</c:v>
                </c:pt>
                <c:pt idx="63">
                  <c:v>10</c:v>
                </c:pt>
                <c:pt idx="64">
                  <c:v>11</c:v>
                </c:pt>
                <c:pt idx="65">
                  <c:v>12</c:v>
                </c:pt>
                <c:pt idx="66">
                  <c:v>18</c:v>
                </c:pt>
                <c:pt idx="67">
                  <c:v>19</c:v>
                </c:pt>
                <c:pt idx="68">
                  <c:v>9</c:v>
                </c:pt>
                <c:pt idx="69">
                  <c:v>11</c:v>
                </c:pt>
                <c:pt idx="70">
                  <c:v>25</c:v>
                </c:pt>
                <c:pt idx="71">
                  <c:v>44</c:v>
                </c:pt>
                <c:pt idx="72">
                  <c:v>19</c:v>
                </c:pt>
                <c:pt idx="73">
                  <c:v>11</c:v>
                </c:pt>
                <c:pt idx="74">
                  <c:v>15</c:v>
                </c:pt>
                <c:pt idx="75">
                  <c:v>26</c:v>
                </c:pt>
                <c:pt idx="76">
                  <c:v>4</c:v>
                </c:pt>
                <c:pt idx="77">
                  <c:v>17</c:v>
                </c:pt>
                <c:pt idx="78">
                  <c:v>15</c:v>
                </c:pt>
                <c:pt idx="79">
                  <c:v>15</c:v>
                </c:pt>
                <c:pt idx="80">
                  <c:v>9</c:v>
                </c:pt>
                <c:pt idx="81">
                  <c:v>8</c:v>
                </c:pt>
                <c:pt idx="82">
                  <c:v>11</c:v>
                </c:pt>
                <c:pt idx="83">
                  <c:v>13</c:v>
                </c:pt>
                <c:pt idx="84">
                  <c:v>19</c:v>
                </c:pt>
                <c:pt idx="85">
                  <c:v>9</c:v>
                </c:pt>
                <c:pt idx="86">
                  <c:v>6</c:v>
                </c:pt>
                <c:pt idx="87">
                  <c:v>5</c:v>
                </c:pt>
                <c:pt idx="88">
                  <c:v>7</c:v>
                </c:pt>
                <c:pt idx="89">
                  <c:v>5</c:v>
                </c:pt>
                <c:pt idx="90">
                  <c:v>5</c:v>
                </c:pt>
              </c:numCache>
            </c:numRef>
          </c:val>
          <c:extLst>
            <c:ext xmlns:c16="http://schemas.microsoft.com/office/drawing/2014/chart" uri="{C3380CC4-5D6E-409C-BE32-E72D297353CC}">
              <c16:uniqueId val="{00000002-2266-4278-AC3D-8402C8BD9A70}"/>
            </c:ext>
          </c:extLst>
        </c:ser>
        <c:ser>
          <c:idx val="5"/>
          <c:order val="5"/>
          <c:tx>
            <c:strRef>
              <c:f>Sheet6!$F$1</c:f>
              <c:strCache>
                <c:ptCount val="1"/>
                <c:pt idx="0">
                  <c:v>Induced</c:v>
                </c:pt>
              </c:strCache>
            </c:strRef>
          </c:tx>
          <c:spPr>
            <a:solidFill>
              <a:schemeClr val="accent6"/>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Sheet6!$F$2:$F$92</c:f>
              <c:numCache>
                <c:formatCode>General</c:formatCode>
                <c:ptCount val="91"/>
                <c:pt idx="41">
                  <c:v>1</c:v>
                </c:pt>
                <c:pt idx="43">
                  <c:v>1</c:v>
                </c:pt>
                <c:pt idx="65">
                  <c:v>1</c:v>
                </c:pt>
                <c:pt idx="72">
                  <c:v>1</c:v>
                </c:pt>
                <c:pt idx="82">
                  <c:v>1</c:v>
                </c:pt>
              </c:numCache>
            </c:numRef>
          </c:val>
          <c:extLst>
            <c:ext xmlns:c16="http://schemas.microsoft.com/office/drawing/2014/chart" uri="{C3380CC4-5D6E-409C-BE32-E72D297353CC}">
              <c16:uniqueId val="{00000003-2266-4278-AC3D-8402C8BD9A70}"/>
            </c:ext>
          </c:extLst>
        </c:ser>
        <c:ser>
          <c:idx val="6"/>
          <c:order val="6"/>
          <c:tx>
            <c:strRef>
              <c:f>Sheet6!$G$1</c:f>
              <c:strCache>
                <c:ptCount val="1"/>
                <c:pt idx="0">
                  <c:v>Relapsed</c:v>
                </c:pt>
              </c:strCache>
            </c:strRef>
          </c:tx>
          <c:spPr>
            <a:solidFill>
              <a:schemeClr val="accent1">
                <a:lumMod val="60000"/>
              </a:schemeClr>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Sheet6!$G$2:$G$92</c:f>
              <c:numCache>
                <c:formatCode>General</c:formatCode>
                <c:ptCount val="91"/>
              </c:numCache>
            </c:numRef>
          </c:val>
          <c:extLst>
            <c:ext xmlns:c16="http://schemas.microsoft.com/office/drawing/2014/chart" uri="{C3380CC4-5D6E-409C-BE32-E72D297353CC}">
              <c16:uniqueId val="{00000004-2266-4278-AC3D-8402C8BD9A70}"/>
            </c:ext>
          </c:extLst>
        </c:ser>
        <c:ser>
          <c:idx val="7"/>
          <c:order val="7"/>
          <c:tx>
            <c:strRef>
              <c:f>Sheet6!$H$1</c:f>
              <c:strCache>
                <c:ptCount val="1"/>
                <c:pt idx="0">
                  <c:v>Non classified</c:v>
                </c:pt>
              </c:strCache>
            </c:strRef>
          </c:tx>
          <c:spPr>
            <a:solidFill>
              <a:srgbClr val="FF0000"/>
            </a:solidFill>
            <a:ln>
              <a:noFill/>
            </a:ln>
            <a:effectLst/>
          </c:spPr>
          <c:invertIfNegative val="0"/>
          <c:cat>
            <c:multiLvlStrRef>
              <c:f>Sheet6!$A$2:$B$92</c:f>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f>Sheet6!$H$2:$H$92</c:f>
              <c:numCache>
                <c:formatCode>General</c:formatCode>
                <c:ptCount val="91"/>
                <c:pt idx="0">
                  <c:v>36</c:v>
                </c:pt>
                <c:pt idx="1">
                  <c:v>31</c:v>
                </c:pt>
                <c:pt idx="2">
                  <c:v>55</c:v>
                </c:pt>
                <c:pt idx="3">
                  <c:v>42</c:v>
                </c:pt>
                <c:pt idx="4">
                  <c:v>15</c:v>
                </c:pt>
                <c:pt idx="5">
                  <c:v>24</c:v>
                </c:pt>
                <c:pt idx="6">
                  <c:v>12</c:v>
                </c:pt>
                <c:pt idx="7">
                  <c:v>32</c:v>
                </c:pt>
                <c:pt idx="8">
                  <c:v>41</c:v>
                </c:pt>
                <c:pt idx="9">
                  <c:v>44</c:v>
                </c:pt>
                <c:pt idx="10">
                  <c:v>35</c:v>
                </c:pt>
                <c:pt idx="11">
                  <c:v>43</c:v>
                </c:pt>
                <c:pt idx="12">
                  <c:v>38</c:v>
                </c:pt>
                <c:pt idx="13">
                  <c:v>39</c:v>
                </c:pt>
                <c:pt idx="14">
                  <c:v>41</c:v>
                </c:pt>
                <c:pt idx="15">
                  <c:v>50</c:v>
                </c:pt>
                <c:pt idx="16">
                  <c:v>74</c:v>
                </c:pt>
                <c:pt idx="17">
                  <c:v>85</c:v>
                </c:pt>
                <c:pt idx="18">
                  <c:v>69</c:v>
                </c:pt>
                <c:pt idx="19">
                  <c:v>94</c:v>
                </c:pt>
                <c:pt idx="20">
                  <c:v>173</c:v>
                </c:pt>
                <c:pt idx="21">
                  <c:v>245</c:v>
                </c:pt>
                <c:pt idx="22">
                  <c:v>180</c:v>
                </c:pt>
                <c:pt idx="23">
                  <c:v>231</c:v>
                </c:pt>
                <c:pt idx="24">
                  <c:v>267</c:v>
                </c:pt>
                <c:pt idx="25">
                  <c:v>207</c:v>
                </c:pt>
                <c:pt idx="26">
                  <c:v>174</c:v>
                </c:pt>
                <c:pt idx="27">
                  <c:v>148</c:v>
                </c:pt>
                <c:pt idx="28">
                  <c:v>56</c:v>
                </c:pt>
                <c:pt idx="29">
                  <c:v>144</c:v>
                </c:pt>
                <c:pt idx="30">
                  <c:v>72</c:v>
                </c:pt>
                <c:pt idx="31">
                  <c:v>37</c:v>
                </c:pt>
                <c:pt idx="32">
                  <c:v>43</c:v>
                </c:pt>
                <c:pt idx="33">
                  <c:v>28</c:v>
                </c:pt>
                <c:pt idx="34">
                  <c:v>68</c:v>
                </c:pt>
                <c:pt idx="35">
                  <c:v>8</c:v>
                </c:pt>
                <c:pt idx="36">
                  <c:v>34</c:v>
                </c:pt>
                <c:pt idx="37">
                  <c:v>39</c:v>
                </c:pt>
                <c:pt idx="38">
                  <c:v>38</c:v>
                </c:pt>
                <c:pt idx="39">
                  <c:v>43</c:v>
                </c:pt>
                <c:pt idx="40">
                  <c:v>29</c:v>
                </c:pt>
                <c:pt idx="41">
                  <c:v>58</c:v>
                </c:pt>
                <c:pt idx="42">
                  <c:v>54</c:v>
                </c:pt>
                <c:pt idx="43">
                  <c:v>41</c:v>
                </c:pt>
                <c:pt idx="44">
                  <c:v>52</c:v>
                </c:pt>
                <c:pt idx="45">
                  <c:v>28</c:v>
                </c:pt>
                <c:pt idx="46">
                  <c:v>41</c:v>
                </c:pt>
                <c:pt idx="47">
                  <c:v>47</c:v>
                </c:pt>
                <c:pt idx="48">
                  <c:v>42</c:v>
                </c:pt>
                <c:pt idx="49">
                  <c:v>68</c:v>
                </c:pt>
                <c:pt idx="50">
                  <c:v>105</c:v>
                </c:pt>
                <c:pt idx="51">
                  <c:v>38</c:v>
                </c:pt>
                <c:pt idx="52">
                  <c:v>102</c:v>
                </c:pt>
                <c:pt idx="53">
                  <c:v>80</c:v>
                </c:pt>
                <c:pt idx="54">
                  <c:v>125</c:v>
                </c:pt>
                <c:pt idx="55">
                  <c:v>110</c:v>
                </c:pt>
                <c:pt idx="56">
                  <c:v>87</c:v>
                </c:pt>
                <c:pt idx="57">
                  <c:v>46</c:v>
                </c:pt>
                <c:pt idx="58">
                  <c:v>52</c:v>
                </c:pt>
                <c:pt idx="59">
                  <c:v>24</c:v>
                </c:pt>
                <c:pt idx="60">
                  <c:v>21</c:v>
                </c:pt>
                <c:pt idx="61">
                  <c:v>20</c:v>
                </c:pt>
                <c:pt idx="62">
                  <c:v>34</c:v>
                </c:pt>
                <c:pt idx="63">
                  <c:v>19</c:v>
                </c:pt>
                <c:pt idx="64">
                  <c:v>14</c:v>
                </c:pt>
                <c:pt idx="65">
                  <c:v>48</c:v>
                </c:pt>
                <c:pt idx="66">
                  <c:v>45</c:v>
                </c:pt>
                <c:pt idx="67">
                  <c:v>42</c:v>
                </c:pt>
                <c:pt idx="68">
                  <c:v>57</c:v>
                </c:pt>
                <c:pt idx="69">
                  <c:v>58</c:v>
                </c:pt>
                <c:pt idx="70">
                  <c:v>91</c:v>
                </c:pt>
                <c:pt idx="71">
                  <c:v>91</c:v>
                </c:pt>
                <c:pt idx="72">
                  <c:v>117</c:v>
                </c:pt>
                <c:pt idx="73">
                  <c:v>68</c:v>
                </c:pt>
                <c:pt idx="74">
                  <c:v>75</c:v>
                </c:pt>
                <c:pt idx="75">
                  <c:v>76</c:v>
                </c:pt>
                <c:pt idx="76">
                  <c:v>194</c:v>
                </c:pt>
                <c:pt idx="77">
                  <c:v>238</c:v>
                </c:pt>
                <c:pt idx="78">
                  <c:v>172</c:v>
                </c:pt>
                <c:pt idx="79">
                  <c:v>179</c:v>
                </c:pt>
                <c:pt idx="80">
                  <c:v>134</c:v>
                </c:pt>
                <c:pt idx="81">
                  <c:v>98</c:v>
                </c:pt>
                <c:pt idx="82">
                  <c:v>109</c:v>
                </c:pt>
                <c:pt idx="83">
                  <c:v>90</c:v>
                </c:pt>
                <c:pt idx="84">
                  <c:v>87</c:v>
                </c:pt>
                <c:pt idx="85">
                  <c:v>62</c:v>
                </c:pt>
                <c:pt idx="86">
                  <c:v>58</c:v>
                </c:pt>
                <c:pt idx="87">
                  <c:v>66</c:v>
                </c:pt>
                <c:pt idx="88">
                  <c:v>38</c:v>
                </c:pt>
                <c:pt idx="89">
                  <c:v>77</c:v>
                </c:pt>
                <c:pt idx="90">
                  <c:v>78</c:v>
                </c:pt>
              </c:numCache>
            </c:numRef>
          </c:val>
          <c:extLst>
            <c:ext xmlns:c16="http://schemas.microsoft.com/office/drawing/2014/chart" uri="{C3380CC4-5D6E-409C-BE32-E72D297353CC}">
              <c16:uniqueId val="{00000005-2266-4278-AC3D-8402C8BD9A70}"/>
            </c:ext>
          </c:extLst>
        </c:ser>
        <c:dLbls>
          <c:showLegendKey val="0"/>
          <c:showVal val="0"/>
          <c:showCatName val="0"/>
          <c:showSerName val="0"/>
          <c:showPercent val="0"/>
          <c:showBubbleSize val="0"/>
        </c:dLbls>
        <c:gapWidth val="150"/>
        <c:overlap val="100"/>
        <c:axId val="696523920"/>
        <c:axId val="542199392"/>
        <c:extLst>
          <c:ext xmlns:c15="http://schemas.microsoft.com/office/drawing/2012/chart" uri="{02D57815-91ED-43cb-92C2-25804820EDAC}">
            <c15:filteredBarSeries>
              <c15:ser>
                <c:idx val="0"/>
                <c:order val="0"/>
                <c:tx>
                  <c:strRef>
                    <c:extLst>
                      <c:ext uri="{02D57815-91ED-43cb-92C2-25804820EDAC}">
                        <c15:formulaRef>
                          <c15:sqref>Sheet6!$A$1</c15:sqref>
                        </c15:formulaRef>
                      </c:ext>
                    </c:extLst>
                    <c:strCache>
                      <c:ptCount val="1"/>
                      <c:pt idx="0">
                        <c:v>Year</c:v>
                      </c:pt>
                    </c:strCache>
                  </c:strRef>
                </c:tx>
                <c:spPr>
                  <a:solidFill>
                    <a:schemeClr val="accent1"/>
                  </a:solidFill>
                  <a:ln>
                    <a:noFill/>
                  </a:ln>
                  <a:effectLst/>
                </c:spPr>
                <c:invertIfNegative val="0"/>
                <c:cat>
                  <c:multiLvlStrRef>
                    <c:extLst>
                      <c:ext uri="{02D57815-91ED-43cb-92C2-25804820EDAC}">
                        <c15:formulaRef>
                          <c15:sqref>Sheet6!$A$2:$B$92</c15:sqref>
                        </c15:formulaRef>
                      </c:ext>
                    </c:extLst>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extLst>
                      <c:ext uri="{02D57815-91ED-43cb-92C2-25804820EDAC}">
                        <c15:formulaRef>
                          <c15:sqref>Sheet6!$A$2:$A$92</c15:sqref>
                        </c15:formulaRef>
                      </c:ext>
                    </c:extLst>
                    <c:numCache>
                      <c:formatCode>General</c:formatCode>
                      <c:ptCount val="91"/>
                      <c:pt idx="0">
                        <c:v>2017</c:v>
                      </c:pt>
                      <c:pt idx="52">
                        <c:v>2018</c:v>
                      </c:pt>
                    </c:numCache>
                  </c:numRef>
                </c:val>
                <c:extLst>
                  <c:ext xmlns:c16="http://schemas.microsoft.com/office/drawing/2014/chart" uri="{C3380CC4-5D6E-409C-BE32-E72D297353CC}">
                    <c16:uniqueId val="{00000006-2266-4278-AC3D-8402C8BD9A7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Sheet6!$B$1</c15:sqref>
                        </c15:formulaRef>
                      </c:ext>
                    </c:extLst>
                    <c:strCache>
                      <c:ptCount val="1"/>
                      <c:pt idx="0">
                        <c:v>Week</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Sheet6!$A$2:$B$92</c15:sqref>
                        </c15:formulaRef>
                      </c:ext>
                    </c:extLst>
                    <c:multiLvlStrCache>
                      <c:ptCount val="91"/>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lvl>
                      <c:lvl>
                        <c:pt idx="0">
                          <c:v>2017</c:v>
                        </c:pt>
                        <c:pt idx="52">
                          <c:v>2018</c:v>
                        </c:pt>
                      </c:lvl>
                    </c:multiLvlStrCache>
                  </c:multiLvlStrRef>
                </c:cat>
                <c:val>
                  <c:numRef>
                    <c:extLst xmlns:c15="http://schemas.microsoft.com/office/drawing/2012/chart">
                      <c:ext xmlns:c15="http://schemas.microsoft.com/office/drawing/2012/chart" uri="{02D57815-91ED-43cb-92C2-25804820EDAC}">
                        <c15:formulaRef>
                          <c15:sqref>Sheet6!$B$2:$B$92</c15:sqref>
                        </c15:formulaRef>
                      </c:ext>
                    </c:extLst>
                    <c:numCache>
                      <c:formatCode>General</c:formatCode>
                      <c:ptCount val="9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1</c:v>
                      </c:pt>
                      <c:pt idx="53">
                        <c:v>2</c:v>
                      </c:pt>
                      <c:pt idx="54">
                        <c:v>3</c:v>
                      </c:pt>
                      <c:pt idx="55">
                        <c:v>4</c:v>
                      </c:pt>
                      <c:pt idx="56">
                        <c:v>5</c:v>
                      </c:pt>
                      <c:pt idx="57">
                        <c:v>6</c:v>
                      </c:pt>
                      <c:pt idx="58">
                        <c:v>7</c:v>
                      </c:pt>
                      <c:pt idx="59">
                        <c:v>8</c:v>
                      </c:pt>
                      <c:pt idx="60">
                        <c:v>9</c:v>
                      </c:pt>
                      <c:pt idx="61">
                        <c:v>10</c:v>
                      </c:pt>
                      <c:pt idx="62">
                        <c:v>11</c:v>
                      </c:pt>
                      <c:pt idx="63">
                        <c:v>12</c:v>
                      </c:pt>
                      <c:pt idx="64">
                        <c:v>13</c:v>
                      </c:pt>
                      <c:pt idx="65">
                        <c:v>14</c:v>
                      </c:pt>
                      <c:pt idx="66">
                        <c:v>15</c:v>
                      </c:pt>
                      <c:pt idx="67">
                        <c:v>16</c:v>
                      </c:pt>
                      <c:pt idx="68">
                        <c:v>17</c:v>
                      </c:pt>
                      <c:pt idx="69">
                        <c:v>18</c:v>
                      </c:pt>
                      <c:pt idx="70">
                        <c:v>19</c:v>
                      </c:pt>
                      <c:pt idx="71">
                        <c:v>20</c:v>
                      </c:pt>
                      <c:pt idx="72">
                        <c:v>21</c:v>
                      </c:pt>
                      <c:pt idx="73">
                        <c:v>22</c:v>
                      </c:pt>
                      <c:pt idx="74">
                        <c:v>23</c:v>
                      </c:pt>
                      <c:pt idx="75">
                        <c:v>24</c:v>
                      </c:pt>
                      <c:pt idx="76">
                        <c:v>25</c:v>
                      </c:pt>
                      <c:pt idx="77">
                        <c:v>26</c:v>
                      </c:pt>
                      <c:pt idx="78">
                        <c:v>27</c:v>
                      </c:pt>
                      <c:pt idx="79">
                        <c:v>28</c:v>
                      </c:pt>
                      <c:pt idx="80">
                        <c:v>29</c:v>
                      </c:pt>
                      <c:pt idx="81">
                        <c:v>30</c:v>
                      </c:pt>
                      <c:pt idx="82">
                        <c:v>31</c:v>
                      </c:pt>
                      <c:pt idx="83">
                        <c:v>32</c:v>
                      </c:pt>
                      <c:pt idx="84">
                        <c:v>33</c:v>
                      </c:pt>
                      <c:pt idx="85">
                        <c:v>34</c:v>
                      </c:pt>
                      <c:pt idx="86">
                        <c:v>35</c:v>
                      </c:pt>
                      <c:pt idx="87">
                        <c:v>36</c:v>
                      </c:pt>
                      <c:pt idx="88">
                        <c:v>37</c:v>
                      </c:pt>
                      <c:pt idx="89">
                        <c:v>38</c:v>
                      </c:pt>
                      <c:pt idx="90">
                        <c:v>39</c:v>
                      </c:pt>
                    </c:numCache>
                  </c:numRef>
                </c:val>
                <c:extLst xmlns:c15="http://schemas.microsoft.com/office/drawing/2012/chart">
                  <c:ext xmlns:c16="http://schemas.microsoft.com/office/drawing/2014/chart" uri="{C3380CC4-5D6E-409C-BE32-E72D297353CC}">
                    <c16:uniqueId val="{00000007-2266-4278-AC3D-8402C8BD9A70}"/>
                  </c:ext>
                </c:extLst>
              </c15:ser>
            </c15:filteredBarSeries>
          </c:ext>
        </c:extLst>
      </c:barChart>
      <c:catAx>
        <c:axId val="6965239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542199392"/>
        <c:crosses val="autoZero"/>
        <c:auto val="1"/>
        <c:lblAlgn val="ctr"/>
        <c:lblOffset val="100"/>
        <c:noMultiLvlLbl val="0"/>
      </c:catAx>
      <c:valAx>
        <c:axId val="54219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r>
                  <a:rPr lang="en-US"/>
                  <a:t>Proportion of cases classified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6965239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44736" cy="48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defRPr sz="1200"/>
            </a:lvl1pPr>
          </a:lstStyle>
          <a:p>
            <a:pPr>
              <a:defRPr/>
            </a:pPr>
            <a:endParaRPr lang="en-US" dirty="0"/>
          </a:p>
        </p:txBody>
      </p:sp>
      <p:sp>
        <p:nvSpPr>
          <p:cNvPr id="124931" name="Rectangle 3"/>
          <p:cNvSpPr>
            <a:spLocks noGrp="1" noChangeArrowheads="1"/>
          </p:cNvSpPr>
          <p:nvPr>
            <p:ph type="dt" sz="quarter" idx="1"/>
          </p:nvPr>
        </p:nvSpPr>
        <p:spPr bwMode="auto">
          <a:xfrm>
            <a:off x="3828311" y="0"/>
            <a:ext cx="2944735" cy="48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lgn="r">
              <a:defRPr sz="1200"/>
            </a:lvl1pPr>
          </a:lstStyle>
          <a:p>
            <a:pPr>
              <a:defRPr/>
            </a:pPr>
            <a:endParaRPr lang="en-US" dirty="0"/>
          </a:p>
        </p:txBody>
      </p:sp>
      <p:sp>
        <p:nvSpPr>
          <p:cNvPr id="124932" name="Rectangle 4"/>
          <p:cNvSpPr>
            <a:spLocks noGrp="1" noChangeArrowheads="1"/>
          </p:cNvSpPr>
          <p:nvPr>
            <p:ph type="ftr" sz="quarter" idx="2"/>
          </p:nvPr>
        </p:nvSpPr>
        <p:spPr bwMode="auto">
          <a:xfrm>
            <a:off x="0" y="9414521"/>
            <a:ext cx="2944736" cy="48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defRPr sz="1200"/>
            </a:lvl1pPr>
          </a:lstStyle>
          <a:p>
            <a:pPr>
              <a:defRPr/>
            </a:pPr>
            <a:endParaRPr lang="en-US" dirty="0"/>
          </a:p>
        </p:txBody>
      </p:sp>
      <p:sp>
        <p:nvSpPr>
          <p:cNvPr id="124933" name="Rectangle 5"/>
          <p:cNvSpPr>
            <a:spLocks noGrp="1" noChangeArrowheads="1"/>
          </p:cNvSpPr>
          <p:nvPr>
            <p:ph type="sldNum" sz="quarter" idx="3"/>
          </p:nvPr>
        </p:nvSpPr>
        <p:spPr bwMode="auto">
          <a:xfrm>
            <a:off x="3828311" y="9414521"/>
            <a:ext cx="2944735" cy="48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lgn="r">
              <a:defRPr sz="1200"/>
            </a:lvl1pPr>
          </a:lstStyle>
          <a:p>
            <a:pPr>
              <a:defRPr/>
            </a:pPr>
            <a:fld id="{27C76B5F-436A-4C99-B121-44997A3E0FA5}" type="slidenum">
              <a:rPr lang="en-US"/>
              <a:pPr>
                <a:defRPr/>
              </a:pPr>
              <a:t>‹#›</a:t>
            </a:fld>
            <a:endParaRPr lang="en-US" dirty="0"/>
          </a:p>
        </p:txBody>
      </p:sp>
    </p:spTree>
    <p:extLst>
      <p:ext uri="{BB962C8B-B14F-4D97-AF65-F5344CB8AC3E}">
        <p14:creationId xmlns:p14="http://schemas.microsoft.com/office/powerpoint/2010/main" val="345489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4736" cy="48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defRPr sz="1200"/>
            </a:lvl1pPr>
          </a:lstStyle>
          <a:p>
            <a:pPr>
              <a:defRPr/>
            </a:pPr>
            <a:endParaRPr lang="en-US" dirty="0"/>
          </a:p>
        </p:txBody>
      </p:sp>
      <p:sp>
        <p:nvSpPr>
          <p:cNvPr id="129027" name="Rectangle 3"/>
          <p:cNvSpPr>
            <a:spLocks noGrp="1" noChangeArrowheads="1"/>
          </p:cNvSpPr>
          <p:nvPr>
            <p:ph type="dt" idx="1"/>
          </p:nvPr>
        </p:nvSpPr>
        <p:spPr bwMode="auto">
          <a:xfrm>
            <a:off x="3828311" y="0"/>
            <a:ext cx="2944735" cy="486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lvl1pPr algn="r">
              <a:defRPr sz="1200"/>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68263" y="730250"/>
            <a:ext cx="6637337" cy="3733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p:cNvSpPr>
            <a:spLocks noGrp="1" noChangeArrowheads="1"/>
          </p:cNvSpPr>
          <p:nvPr>
            <p:ph type="body" sz="quarter" idx="3"/>
          </p:nvPr>
        </p:nvSpPr>
        <p:spPr bwMode="auto">
          <a:xfrm>
            <a:off x="883574" y="4706413"/>
            <a:ext cx="5005897" cy="446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9030" name="Rectangle 6"/>
          <p:cNvSpPr>
            <a:spLocks noGrp="1" noChangeArrowheads="1"/>
          </p:cNvSpPr>
          <p:nvPr>
            <p:ph type="ftr" sz="quarter" idx="4"/>
          </p:nvPr>
        </p:nvSpPr>
        <p:spPr bwMode="auto">
          <a:xfrm>
            <a:off x="0" y="9414521"/>
            <a:ext cx="2944736" cy="48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defRPr sz="1200"/>
            </a:lvl1pPr>
          </a:lstStyle>
          <a:p>
            <a:pPr>
              <a:defRPr/>
            </a:pPr>
            <a:endParaRPr lang="en-US" dirty="0"/>
          </a:p>
        </p:txBody>
      </p:sp>
      <p:sp>
        <p:nvSpPr>
          <p:cNvPr id="129031" name="Rectangle 7"/>
          <p:cNvSpPr>
            <a:spLocks noGrp="1" noChangeArrowheads="1"/>
          </p:cNvSpPr>
          <p:nvPr>
            <p:ph type="sldNum" sz="quarter" idx="5"/>
          </p:nvPr>
        </p:nvSpPr>
        <p:spPr bwMode="auto">
          <a:xfrm>
            <a:off x="3828311" y="9414521"/>
            <a:ext cx="2944735" cy="48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47" tIns="45574" rIns="91147" bIns="45574" numCol="1" anchor="b" anchorCtr="0" compatLnSpc="1">
            <a:prstTxWarp prst="textNoShape">
              <a:avLst/>
            </a:prstTxWarp>
          </a:bodyPr>
          <a:lstStyle>
            <a:lvl1pPr algn="r">
              <a:defRPr sz="1200"/>
            </a:lvl1pPr>
          </a:lstStyle>
          <a:p>
            <a:pPr>
              <a:defRPr/>
            </a:pPr>
            <a:fld id="{359FE118-09C3-4E98-8DBF-CA429E64DC24}" type="slidenum">
              <a:rPr lang="en-US"/>
              <a:pPr>
                <a:defRPr/>
              </a:pPr>
              <a:t>‹#›</a:t>
            </a:fld>
            <a:endParaRPr lang="en-US" dirty="0"/>
          </a:p>
        </p:txBody>
      </p:sp>
    </p:spTree>
    <p:extLst>
      <p:ext uri="{BB962C8B-B14F-4D97-AF65-F5344CB8AC3E}">
        <p14:creationId xmlns:p14="http://schemas.microsoft.com/office/powerpoint/2010/main" val="505193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68263" y="730250"/>
            <a:ext cx="6637337" cy="3733800"/>
          </a:xfrm>
          <a:ln/>
        </p:spPr>
      </p:sp>
      <p:sp>
        <p:nvSpPr>
          <p:cNvPr id="15363" name="Rectangle 3"/>
          <p:cNvSpPr>
            <a:spLocks noGrp="1" noChangeArrowheads="1"/>
          </p:cNvSpPr>
          <p:nvPr>
            <p:ph type="body" idx="1"/>
          </p:nvPr>
        </p:nvSpPr>
        <p:spPr>
          <a:noFill/>
          <a:ln/>
        </p:spPr>
        <p:txBody>
          <a:bodyPr/>
          <a:lstStyle/>
          <a:p>
            <a:pPr marL="297773" indent="-297773">
              <a:buFont typeface="Arial" panose="020B0604020202020204" pitchFamily="34" charset="0"/>
              <a:buChar char="•"/>
            </a:pPr>
            <a:endParaRPr lang="en-US" dirty="0"/>
          </a:p>
        </p:txBody>
      </p:sp>
    </p:spTree>
    <p:extLst>
      <p:ext uri="{BB962C8B-B14F-4D97-AF65-F5344CB8AC3E}">
        <p14:creationId xmlns:p14="http://schemas.microsoft.com/office/powerpoint/2010/main" val="21973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844" indent="-171844">
              <a:buFont typeface="Arial"/>
              <a:buChar char="•"/>
            </a:pPr>
            <a:endParaRPr lang="en-US" b="1" dirty="0"/>
          </a:p>
        </p:txBody>
      </p:sp>
      <p:sp>
        <p:nvSpPr>
          <p:cNvPr id="4" name="Slide Number Placeholder 3"/>
          <p:cNvSpPr>
            <a:spLocks noGrp="1"/>
          </p:cNvSpPr>
          <p:nvPr>
            <p:ph type="sldNum" sz="quarter" idx="10"/>
          </p:nvPr>
        </p:nvSpPr>
        <p:spPr/>
        <p:txBody>
          <a:bodyPr/>
          <a:lstStyle/>
          <a:p>
            <a:pPr>
              <a:defRPr/>
            </a:pPr>
            <a:fld id="{DC288F37-12A2-483B-AC7F-A2475584F365}" type="slidenum">
              <a:rPr lang="en-GB" smtClean="0"/>
              <a:pPr>
                <a:defRPr/>
              </a:pPr>
              <a:t>3</a:t>
            </a:fld>
            <a:endParaRPr lang="en-GB" dirty="0"/>
          </a:p>
        </p:txBody>
      </p:sp>
    </p:spTree>
    <p:extLst>
      <p:ext uri="{BB962C8B-B14F-4D97-AF65-F5344CB8AC3E}">
        <p14:creationId xmlns:p14="http://schemas.microsoft.com/office/powerpoint/2010/main" val="971804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7" name="Rectangle 26"/>
          <p:cNvSpPr/>
          <p:nvPr userDrawn="1"/>
        </p:nvSpPr>
        <p:spPr>
          <a:xfrm>
            <a:off x="0" y="4902202"/>
            <a:ext cx="9144000" cy="241299"/>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29" name="Text Box 14"/>
          <p:cNvSpPr txBox="1">
            <a:spLocks noChangeArrowheads="1"/>
          </p:cNvSpPr>
          <p:nvPr userDrawn="1"/>
        </p:nvSpPr>
        <p:spPr bwMode="auto">
          <a:xfrm>
            <a:off x="7255935" y="4889501"/>
            <a:ext cx="922047" cy="253916"/>
          </a:xfrm>
          <a:prstGeom prst="rect">
            <a:avLst/>
          </a:prstGeom>
          <a:noFill/>
          <a:ln w="9525" algn="ctr">
            <a:noFill/>
            <a:miter lim="800000"/>
            <a:headEnd/>
            <a:tailEnd/>
          </a:ln>
          <a:effectLst/>
        </p:spPr>
        <p:txBody>
          <a:bodyPr wrap="none">
            <a:spAutoFit/>
          </a:bodyPr>
          <a:lstStyle/>
          <a:p>
            <a:pPr>
              <a:defRPr/>
            </a:pPr>
            <a:r>
              <a:rPr lang="en-US" sz="1050" b="1" dirty="0">
                <a:solidFill>
                  <a:schemeClr val="accent1">
                    <a:lumMod val="20000"/>
                    <a:lumOff val="80000"/>
                  </a:schemeClr>
                </a:solidFill>
              </a:rPr>
              <a:t>www.rti.org</a:t>
            </a:r>
          </a:p>
        </p:txBody>
      </p:sp>
      <p:sp>
        <p:nvSpPr>
          <p:cNvPr id="18" name="Rectangle 17"/>
          <p:cNvSpPr/>
          <p:nvPr userDrawn="1"/>
        </p:nvSpPr>
        <p:spPr>
          <a:xfrm>
            <a:off x="0" y="0"/>
            <a:ext cx="9144000" cy="21145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7676"/>
            <a:ext cx="914400" cy="276225"/>
          </a:xfrm>
          <a:prstGeom prst="rect">
            <a:avLst/>
          </a:prstGeom>
        </p:spPr>
      </p:pic>
      <p:sp>
        <p:nvSpPr>
          <p:cNvPr id="130050" name="Rectangle 2"/>
          <p:cNvSpPr>
            <a:spLocks noGrp="1" noChangeArrowheads="1"/>
          </p:cNvSpPr>
          <p:nvPr>
            <p:ph type="ctrTitle"/>
          </p:nvPr>
        </p:nvSpPr>
        <p:spPr>
          <a:xfrm>
            <a:off x="1828800" y="373618"/>
            <a:ext cx="6934200" cy="507492"/>
          </a:xfrm>
          <a:noFill/>
        </p:spPr>
        <p:txBody>
          <a:bodyPr rIns="91440"/>
          <a:lstStyle>
            <a:lvl1pPr algn="r">
              <a:defRPr sz="2100" b="1">
                <a:solidFill>
                  <a:schemeClr val="bg1"/>
                </a:solidFill>
                <a:latin typeface="Arial"/>
                <a:cs typeface="Arial"/>
              </a:defRPr>
            </a:lvl1pPr>
          </a:lstStyle>
          <a:p>
            <a:r>
              <a:rPr lang="en-US"/>
              <a:t>Click to edit Master title style</a:t>
            </a:r>
            <a:endParaRPr lang="en-US" dirty="0"/>
          </a:p>
        </p:txBody>
      </p:sp>
      <p:sp>
        <p:nvSpPr>
          <p:cNvPr id="130051" name="Rectangle 3"/>
          <p:cNvSpPr>
            <a:spLocks noGrp="1" noChangeArrowheads="1"/>
          </p:cNvSpPr>
          <p:nvPr>
            <p:ph type="subTitle" idx="1"/>
          </p:nvPr>
        </p:nvSpPr>
        <p:spPr>
          <a:xfrm>
            <a:off x="1828800" y="1200150"/>
            <a:ext cx="6934200" cy="285750"/>
          </a:xfrm>
        </p:spPr>
        <p:txBody>
          <a:bodyPr/>
          <a:lstStyle>
            <a:lvl1pPr marL="0" indent="0" algn="r">
              <a:buFont typeface="Wingdings" pitchFamily="1" charset="2"/>
              <a:buNone/>
              <a:defRPr lang="en-US" sz="1500" kern="1200" dirty="0">
                <a:solidFill>
                  <a:srgbClr val="FFFFFF"/>
                </a:solidFill>
                <a:latin typeface="Arial" charset="0"/>
                <a:ea typeface="ヒラギノ角ゴ Pro W3" pitchFamily="1" charset="-128"/>
                <a:cs typeface="+mn-cs"/>
              </a:defRPr>
            </a:lvl1pPr>
          </a:lstStyle>
          <a:p>
            <a:r>
              <a:rPr lang="en-US"/>
              <a:t>Click to edit Master subtitle style</a:t>
            </a:r>
            <a:endParaRPr lang="en-US" dirty="0"/>
          </a:p>
        </p:txBody>
      </p:sp>
      <p:sp>
        <p:nvSpPr>
          <p:cNvPr id="13" name="Slide Number Placeholder 12"/>
          <p:cNvSpPr>
            <a:spLocks noGrp="1"/>
          </p:cNvSpPr>
          <p:nvPr>
            <p:ph type="sldNum" sz="quarter" idx="10"/>
          </p:nvPr>
        </p:nvSpPr>
        <p:spPr>
          <a:solidFill>
            <a:schemeClr val="accent1">
              <a:lumMod val="50000"/>
            </a:schemeClr>
          </a:solidFill>
        </p:spPr>
        <p:txBody>
          <a:bodyPr/>
          <a:lstStyle/>
          <a:p>
            <a:fld id="{D4325D4D-289E-48C1-B277-2BEB492A7D19}" type="slidenum">
              <a:rPr lang="en-US" smtClean="0"/>
              <a:pPr/>
              <a:t>‹#›</a:t>
            </a:fld>
            <a:endParaRPr lang="en-US" dirty="0"/>
          </a:p>
        </p:txBody>
      </p:sp>
      <p:sp>
        <p:nvSpPr>
          <p:cNvPr id="14" name="Footer Placeholder 13"/>
          <p:cNvSpPr>
            <a:spLocks noGrp="1"/>
          </p:cNvSpPr>
          <p:nvPr>
            <p:ph type="ftr" sz="quarter" idx="11"/>
          </p:nvPr>
        </p:nvSpPr>
        <p:spPr>
          <a:solidFill>
            <a:srgbClr val="BF311A"/>
          </a:solidFill>
          <a:ln>
            <a:noFill/>
          </a:ln>
        </p:spPr>
        <p:txBody>
          <a:bodyPr/>
          <a:lstStyle/>
          <a:p>
            <a:r>
              <a:rPr lang="en-US" dirty="0"/>
              <a:t>CONFIDENTIAL</a:t>
            </a:r>
          </a:p>
        </p:txBody>
      </p:sp>
      <p:sp>
        <p:nvSpPr>
          <p:cNvPr id="17" name="Text Placeholder 16"/>
          <p:cNvSpPr>
            <a:spLocks noGrp="1"/>
          </p:cNvSpPr>
          <p:nvPr>
            <p:ph type="body" sz="quarter" idx="15" hasCustomPrompt="1"/>
          </p:nvPr>
        </p:nvSpPr>
        <p:spPr>
          <a:xfrm>
            <a:off x="1828800" y="1600200"/>
            <a:ext cx="6934200" cy="514350"/>
          </a:xfrm>
        </p:spPr>
        <p:txBody>
          <a:bodyPr/>
          <a:lstStyle>
            <a:lvl1pPr marL="0" indent="0" algn="r">
              <a:buNone/>
              <a:defRPr sz="1200">
                <a:solidFill>
                  <a:srgbClr val="BCDDFB"/>
                </a:solidFill>
              </a:defRPr>
            </a:lvl1pPr>
          </a:lstStyle>
          <a:p>
            <a:pPr lvl="0"/>
            <a:r>
              <a:rPr lang="en-US" dirty="0"/>
              <a:t>Presenter</a:t>
            </a:r>
          </a:p>
          <a:p>
            <a:pPr lvl="0"/>
            <a:r>
              <a:rPr lang="en-US" dirty="0"/>
              <a:t>Date</a:t>
            </a:r>
          </a:p>
        </p:txBody>
      </p:sp>
      <p:sp>
        <p:nvSpPr>
          <p:cNvPr id="30" name="TextBox 29"/>
          <p:cNvSpPr txBox="1"/>
          <p:nvPr userDrawn="1"/>
        </p:nvSpPr>
        <p:spPr>
          <a:xfrm>
            <a:off x="2057400" y="4953342"/>
            <a:ext cx="3307316" cy="184666"/>
          </a:xfrm>
          <a:prstGeom prst="rect">
            <a:avLst/>
          </a:prstGeom>
          <a:noFill/>
        </p:spPr>
        <p:txBody>
          <a:bodyPr wrap="none" rtlCol="0">
            <a:spAutoFit/>
          </a:bodyPr>
          <a:lstStyle/>
          <a:p>
            <a:pPr marL="0" marR="0" indent="0" algn="l" defTabSz="685800" rtl="0" eaLnBrk="0" fontAlgn="base" latinLnBrk="0" hangingPunct="0">
              <a:lnSpc>
                <a:spcPct val="100000"/>
              </a:lnSpc>
              <a:spcBef>
                <a:spcPct val="0"/>
              </a:spcBef>
              <a:spcAft>
                <a:spcPct val="0"/>
              </a:spcAft>
              <a:buClrTx/>
              <a:buSzTx/>
              <a:buFontTx/>
              <a:buNone/>
              <a:tabLst/>
              <a:defRPr/>
            </a:pPr>
            <a:r>
              <a:rPr lang="en-US" sz="600" kern="1200" baseline="0" dirty="0">
                <a:solidFill>
                  <a:schemeClr val="bg2">
                    <a:lumMod val="60000"/>
                    <a:lumOff val="40000"/>
                  </a:schemeClr>
                </a:solidFill>
                <a:latin typeface="Arial" charset="0"/>
                <a:ea typeface="ヒラギノ角ゴ Pro W3" pitchFamily="1" charset="-128"/>
                <a:cs typeface="+mn-cs"/>
              </a:rPr>
              <a:t>RTI International is a registered trademark and a trade name of Research Triangle Institute.</a:t>
            </a:r>
          </a:p>
        </p:txBody>
      </p:sp>
    </p:spTree>
    <p:extLst>
      <p:ext uri="{BB962C8B-B14F-4D97-AF65-F5344CB8AC3E}">
        <p14:creationId xmlns:p14="http://schemas.microsoft.com/office/powerpoint/2010/main" val="34069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195722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31337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0"/>
            <a:ext cx="9126465" cy="801290"/>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784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857251"/>
            <a:ext cx="3886200" cy="3737372"/>
          </a:xfrm>
        </p:spPr>
        <p:txBody>
          <a:bodyPr/>
          <a:lstStyle>
            <a:lvl1pPr marL="166688" indent="-166688">
              <a:defRPr sz="1500"/>
            </a:lvl1pPr>
            <a:lvl2pPr marL="347663" indent="-180975">
              <a:buFont typeface="Arial" pitchFamily="34" charset="0"/>
              <a:buChar char="–"/>
              <a:defRPr sz="1350"/>
            </a:lvl2pPr>
            <a:lvl3pPr marL="509588" indent="-166688">
              <a:buFont typeface="Wingdings" pitchFamily="2" charset="2"/>
              <a:buChar char="§"/>
              <a:tabLst/>
              <a:defRPr sz="1200"/>
            </a:lvl3pPr>
            <a:lvl4pPr marL="773906" indent="-171450">
              <a:tabLst/>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857251"/>
            <a:ext cx="3886200" cy="3737372"/>
          </a:xfrm>
        </p:spPr>
        <p:txBody>
          <a:bodyPr/>
          <a:lstStyle>
            <a:lvl1pPr marL="166688" indent="-166688">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5" name="Slide Number Placeholder 4"/>
          <p:cNvSpPr>
            <a:spLocks noGrp="1"/>
          </p:cNvSpPr>
          <p:nvPr>
            <p:ph type="sldNum" sz="quarter" idx="10"/>
          </p:nvPr>
        </p:nvSpPr>
        <p:spPr>
          <a:xfrm>
            <a:off x="0" y="4914900"/>
            <a:ext cx="457200" cy="228600"/>
          </a:xfrm>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457200" y="4914900"/>
            <a:ext cx="1447800" cy="228600"/>
          </a:xfrm>
        </p:spPr>
        <p:txBody>
          <a:bodyPr/>
          <a:lstStyle/>
          <a:p>
            <a:r>
              <a:rPr lang="en-US" dirty="0"/>
              <a:t>CONFIDENTIAL</a:t>
            </a:r>
          </a:p>
        </p:txBody>
      </p:sp>
    </p:spTree>
    <p:extLst>
      <p:ext uri="{BB962C8B-B14F-4D97-AF65-F5344CB8AC3E}">
        <p14:creationId xmlns:p14="http://schemas.microsoft.com/office/powerpoint/2010/main" val="145418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3886200" cy="3394472"/>
          </a:xfrm>
        </p:spPr>
        <p:txBody>
          <a:bodyPr/>
          <a:lstStyle>
            <a:lvl1pPr marL="166688" indent="-166688">
              <a:defRPr sz="1500"/>
            </a:lvl1pPr>
            <a:lvl2pPr marL="342900" indent="-176213">
              <a:buFont typeface="Arial" pitchFamily="34" charset="0"/>
              <a:buChar char="–"/>
              <a:defRPr sz="1350"/>
            </a:lvl2pPr>
            <a:lvl3pPr marL="509588" indent="-166688">
              <a:buFont typeface="Wingdings" pitchFamily="2" charset="2"/>
              <a:buChar char="§"/>
              <a:defRPr sz="1200"/>
            </a:lvl3pPr>
            <a:lvl4pPr marL="773906" indent="-171450">
              <a:tabLst/>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800600" y="1200151"/>
            <a:ext cx="3886200" cy="3394472"/>
          </a:xfrm>
        </p:spPr>
        <p:txBody>
          <a:bodyPr/>
          <a:lstStyle>
            <a:lvl1pPr>
              <a:defRPr sz="1500"/>
            </a:lvl1pPr>
            <a:lvl2pPr>
              <a:defRPr sz="1350"/>
            </a:lvl2pPr>
            <a:lvl3pPr>
              <a:defRPr sz="12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hasCustomPrompt="1"/>
          </p:nvPr>
        </p:nvSpPr>
        <p:spPr>
          <a:xfrm>
            <a:off x="1" y="0"/>
            <a:ext cx="9140825" cy="801290"/>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6" name="Slide Number Placeholder 5"/>
          <p:cNvSpPr>
            <a:spLocks noGrp="1"/>
          </p:cNvSpPr>
          <p:nvPr>
            <p:ph type="sldNum" sz="quarter" idx="10"/>
          </p:nvPr>
        </p:nvSpPr>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285627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3267960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 y="0"/>
            <a:ext cx="9140825" cy="801290"/>
          </a:xfrm>
        </p:spPr>
        <p:txBody>
          <a:bodyPr lIns="182880" tIns="91440" rIns="182880" bIns="91440"/>
          <a:lstStyle>
            <a:lvl1pPr marL="0">
              <a:lnSpc>
                <a:spcPct val="90000"/>
              </a:lnSpc>
              <a:defRPr baseline="0"/>
            </a:lvl1pPr>
          </a:lstStyle>
          <a:p>
            <a:r>
              <a:rPr lang="en-US" dirty="0"/>
              <a:t>Click to edit Master title style. This one can wrap to two lines. Filler copy added.</a:t>
            </a:r>
          </a:p>
        </p:txBody>
      </p:sp>
      <p:sp>
        <p:nvSpPr>
          <p:cNvPr id="4" name="Slide Number Placeholder 3"/>
          <p:cNvSpPr>
            <a:spLocks noGrp="1"/>
          </p:cNvSpPr>
          <p:nvPr>
            <p:ph type="sldNum" sz="quarter" idx="10"/>
          </p:nvPr>
        </p:nvSpPr>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122829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
        <p:nvSpPr>
          <p:cNvPr id="4" name="Rectangle 3"/>
          <p:cNvSpPr/>
          <p:nvPr userDrawn="1"/>
        </p:nvSpPr>
        <p:spPr>
          <a:xfrm>
            <a:off x="0" y="0"/>
            <a:ext cx="9144000" cy="2800350"/>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5" name="Rectangle 2"/>
          <p:cNvSpPr>
            <a:spLocks noGrp="1" noChangeArrowheads="1"/>
          </p:cNvSpPr>
          <p:nvPr>
            <p:ph type="ctrTitle" hasCustomPrompt="1"/>
          </p:nvPr>
        </p:nvSpPr>
        <p:spPr>
          <a:xfrm>
            <a:off x="457200" y="2057402"/>
            <a:ext cx="6477000" cy="507515"/>
          </a:xfrm>
          <a:noFill/>
        </p:spPr>
        <p:txBody>
          <a:bodyPr/>
          <a:lstStyle>
            <a:lvl1pPr algn="l">
              <a:defRPr sz="2100" b="1">
                <a:solidFill>
                  <a:schemeClr val="bg1"/>
                </a:solidFill>
                <a:latin typeface="Arial"/>
                <a:cs typeface="Arial"/>
              </a:defRPr>
            </a:lvl1pPr>
          </a:lstStyle>
          <a:p>
            <a:r>
              <a:rPr lang="en-US" dirty="0"/>
              <a:t>Click to edit title style</a:t>
            </a:r>
          </a:p>
        </p:txBody>
      </p:sp>
    </p:spTree>
    <p:extLst>
      <p:ext uri="{BB962C8B-B14F-4D97-AF65-F5344CB8AC3E}">
        <p14:creationId xmlns:p14="http://schemas.microsoft.com/office/powerpoint/2010/main" val="289121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with Arcs">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2640590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459486"/>
          </a:xfrm>
          <a:prstGeom prst="rect">
            <a:avLst/>
          </a:prstGeom>
          <a:solidFill>
            <a:schemeClr val="accent1">
              <a:lumMod val="50000"/>
            </a:schemeClr>
          </a:solidFill>
          <a:ln w="9525" algn="ctr">
            <a:noFill/>
            <a:miter lim="800000"/>
            <a:headEnd/>
            <a:tailEnd/>
          </a:ln>
        </p:spPr>
        <p:txBody>
          <a:bodyPr vert="horz" wrap="square" lIns="182880" tIns="91440" rIns="182880" bIns="9144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857251"/>
            <a:ext cx="8229600" cy="3737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 name="Footer Placeholder 9"/>
          <p:cNvSpPr>
            <a:spLocks noGrp="1"/>
          </p:cNvSpPr>
          <p:nvPr>
            <p:ph type="ftr" sz="quarter" idx="3"/>
          </p:nvPr>
        </p:nvSpPr>
        <p:spPr>
          <a:xfrm>
            <a:off x="457200" y="4914900"/>
            <a:ext cx="1447800" cy="228600"/>
          </a:xfrm>
          <a:prstGeom prst="rect">
            <a:avLst/>
          </a:prstGeom>
          <a:solidFill>
            <a:srgbClr val="BF311A"/>
          </a:solidFill>
        </p:spPr>
        <p:txBody>
          <a:bodyPr vert="horz" lIns="91440" tIns="45720" rIns="91440" bIns="45720" rtlCol="0" anchor="ctr"/>
          <a:lstStyle>
            <a:lvl1pPr algn="ctr">
              <a:defRPr sz="9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914901"/>
            <a:ext cx="457200" cy="228601"/>
          </a:xfrm>
          <a:prstGeom prst="rect">
            <a:avLst/>
          </a:prstGeom>
          <a:solidFill>
            <a:srgbClr val="04294A"/>
          </a:solidFill>
        </p:spPr>
        <p:txBody>
          <a:bodyPr vert="horz" lIns="91440" tIns="45720" rIns="91440" bIns="45720" rtlCol="0" anchor="ctr"/>
          <a:lstStyle>
            <a:lvl1pPr algn="ctr">
              <a:defRPr sz="900">
                <a:solidFill>
                  <a:schemeClr val="bg1"/>
                </a:solidFill>
              </a:defRPr>
            </a:lvl1pPr>
          </a:lstStyle>
          <a:p>
            <a:fld id="{D4325D4D-289E-48C1-B277-2BEB492A7D19}" type="slidenum">
              <a:rPr lang="en-US" smtClean="0"/>
              <a:pPr/>
              <a:t>‹#›</a:t>
            </a:fld>
            <a:endParaRPr lang="en-US" dirty="0"/>
          </a:p>
        </p:txBody>
      </p:sp>
    </p:spTree>
    <p:extLst>
      <p:ext uri="{BB962C8B-B14F-4D97-AF65-F5344CB8AC3E}">
        <p14:creationId xmlns:p14="http://schemas.microsoft.com/office/powerpoint/2010/main" val="375778095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Lst>
  <p:hf sldNum="0" hdr="0" ftr="0" dt="0"/>
  <p:txStyles>
    <p:titleStyle>
      <a:lvl1pPr marL="0"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Narrow" pitchFamily="1" charset="0"/>
          <a:cs typeface="Arial" charset="0"/>
        </a:defRPr>
      </a:lvl2pPr>
      <a:lvl3pPr algn="l" rtl="0" eaLnBrk="1" fontAlgn="base" hangingPunct="1">
        <a:spcBef>
          <a:spcPct val="0"/>
        </a:spcBef>
        <a:spcAft>
          <a:spcPct val="0"/>
        </a:spcAft>
        <a:defRPr sz="2400">
          <a:solidFill>
            <a:schemeClr val="bg1"/>
          </a:solidFill>
          <a:latin typeface="Arial Narrow" pitchFamily="1" charset="0"/>
          <a:cs typeface="Arial" charset="0"/>
        </a:defRPr>
      </a:lvl3pPr>
      <a:lvl4pPr algn="l" rtl="0" eaLnBrk="1" fontAlgn="base" hangingPunct="1">
        <a:spcBef>
          <a:spcPct val="0"/>
        </a:spcBef>
        <a:spcAft>
          <a:spcPct val="0"/>
        </a:spcAft>
        <a:defRPr sz="2400">
          <a:solidFill>
            <a:schemeClr val="bg1"/>
          </a:solidFill>
          <a:latin typeface="Arial Narrow" pitchFamily="1" charset="0"/>
          <a:cs typeface="Arial" charset="0"/>
        </a:defRPr>
      </a:lvl4pPr>
      <a:lvl5pPr algn="l" rtl="0" eaLnBrk="1" fontAlgn="base" hangingPunct="1">
        <a:spcBef>
          <a:spcPct val="0"/>
        </a:spcBef>
        <a:spcAft>
          <a:spcPct val="0"/>
        </a:spcAft>
        <a:defRPr sz="2400">
          <a:solidFill>
            <a:schemeClr val="bg1"/>
          </a:solidFill>
          <a:latin typeface="Arial Narrow" pitchFamily="1" charset="0"/>
          <a:cs typeface="Arial" charset="0"/>
        </a:defRPr>
      </a:lvl5pPr>
      <a:lvl6pPr marL="342900" algn="l" rtl="0" eaLnBrk="1" fontAlgn="base" hangingPunct="1">
        <a:spcBef>
          <a:spcPct val="0"/>
        </a:spcBef>
        <a:spcAft>
          <a:spcPct val="0"/>
        </a:spcAft>
        <a:defRPr sz="2400">
          <a:solidFill>
            <a:schemeClr val="bg1"/>
          </a:solidFill>
          <a:latin typeface="Arial Narrow" pitchFamily="1" charset="0"/>
          <a:cs typeface="Arial" charset="0"/>
        </a:defRPr>
      </a:lvl6pPr>
      <a:lvl7pPr marL="685800" algn="l" rtl="0" eaLnBrk="1" fontAlgn="base" hangingPunct="1">
        <a:spcBef>
          <a:spcPct val="0"/>
        </a:spcBef>
        <a:spcAft>
          <a:spcPct val="0"/>
        </a:spcAft>
        <a:defRPr sz="2400">
          <a:solidFill>
            <a:schemeClr val="bg1"/>
          </a:solidFill>
          <a:latin typeface="Arial Narrow" pitchFamily="1" charset="0"/>
          <a:cs typeface="Arial" charset="0"/>
        </a:defRPr>
      </a:lvl7pPr>
      <a:lvl8pPr marL="1028700" algn="l" rtl="0" eaLnBrk="1" fontAlgn="base" hangingPunct="1">
        <a:spcBef>
          <a:spcPct val="0"/>
        </a:spcBef>
        <a:spcAft>
          <a:spcPct val="0"/>
        </a:spcAft>
        <a:defRPr sz="2400">
          <a:solidFill>
            <a:schemeClr val="bg1"/>
          </a:solidFill>
          <a:latin typeface="Arial Narrow" pitchFamily="1" charset="0"/>
          <a:cs typeface="Arial" charset="0"/>
        </a:defRPr>
      </a:lvl8pPr>
      <a:lvl9pPr marL="1371600" algn="l" rtl="0" eaLnBrk="1" fontAlgn="base" hangingPunct="1">
        <a:spcBef>
          <a:spcPct val="0"/>
        </a:spcBef>
        <a:spcAft>
          <a:spcPct val="0"/>
        </a:spcAft>
        <a:defRPr sz="2400">
          <a:solidFill>
            <a:schemeClr val="bg1"/>
          </a:solidFill>
          <a:latin typeface="Arial Narrow" pitchFamily="1" charset="0"/>
          <a:cs typeface="Arial" charset="0"/>
        </a:defRPr>
      </a:lvl9pPr>
    </p:titleStyle>
    <p:bodyStyle>
      <a:lvl1pPr marL="210741" indent="-210741" algn="l" rtl="0" eaLnBrk="1" fontAlgn="base" hangingPunct="1">
        <a:spcBef>
          <a:spcPct val="20000"/>
        </a:spcBef>
        <a:spcAft>
          <a:spcPct val="0"/>
        </a:spcAft>
        <a:buClr>
          <a:schemeClr val="tx2"/>
        </a:buClr>
        <a:buSzPct val="80000"/>
        <a:buFont typeface="Wingdings" pitchFamily="2" charset="2"/>
        <a:buChar char="§"/>
        <a:defRPr sz="1500">
          <a:solidFill>
            <a:schemeClr val="tx1"/>
          </a:solidFill>
          <a:latin typeface="+mn-lt"/>
          <a:ea typeface="+mn-ea"/>
          <a:cs typeface="+mn-cs"/>
        </a:defRPr>
      </a:lvl1pPr>
      <a:lvl2pPr marL="342900" indent="-176213" algn="l" rtl="0" eaLnBrk="1" fontAlgn="base" hangingPunct="1">
        <a:spcBef>
          <a:spcPct val="20000"/>
        </a:spcBef>
        <a:spcAft>
          <a:spcPct val="0"/>
        </a:spcAft>
        <a:buClr>
          <a:schemeClr val="tx2"/>
        </a:buClr>
        <a:buSzPct val="80000"/>
        <a:buFont typeface="Arial" charset="0"/>
        <a:buChar char="–"/>
        <a:defRPr sz="1350">
          <a:solidFill>
            <a:schemeClr val="tx1"/>
          </a:solidFill>
          <a:latin typeface="+mn-lt"/>
          <a:cs typeface="+mn-cs"/>
        </a:defRPr>
      </a:lvl2pPr>
      <a:lvl3pPr marL="509588" indent="-166688" algn="l" rtl="0" eaLnBrk="1" fontAlgn="base" hangingPunct="1">
        <a:spcBef>
          <a:spcPct val="20000"/>
        </a:spcBef>
        <a:spcAft>
          <a:spcPct val="0"/>
        </a:spcAft>
        <a:buClr>
          <a:schemeClr val="tx2"/>
        </a:buClr>
        <a:buSzPct val="80000"/>
        <a:buFont typeface="Wingdings" pitchFamily="2" charset="2"/>
        <a:buChar char="§"/>
        <a:defRPr sz="1200">
          <a:solidFill>
            <a:schemeClr val="tx1"/>
          </a:solidFill>
          <a:latin typeface="+mn-lt"/>
          <a:cs typeface="+mn-cs"/>
        </a:defRPr>
      </a:lvl3pPr>
      <a:lvl4pPr marL="1200150" indent="-171450" algn="l" rtl="0" eaLnBrk="1" fontAlgn="base" hangingPunct="1">
        <a:spcBef>
          <a:spcPct val="20000"/>
        </a:spcBef>
        <a:spcAft>
          <a:spcPct val="0"/>
        </a:spcAft>
        <a:buClr>
          <a:srgbClr val="003F82"/>
        </a:buClr>
        <a:buSzPct val="80000"/>
        <a:buFont typeface="Wingdings" pitchFamily="2" charset="2"/>
        <a:buChar char="§"/>
        <a:defRPr sz="1050">
          <a:solidFill>
            <a:schemeClr val="tx1"/>
          </a:solidFill>
          <a:latin typeface="+mn-lt"/>
          <a:cs typeface="+mn-cs"/>
        </a:defRPr>
      </a:lvl4pPr>
      <a:lvl5pPr marL="1543050" indent="-171450" algn="l" rtl="0" eaLnBrk="1" fontAlgn="base" hangingPunct="1">
        <a:spcBef>
          <a:spcPct val="20000"/>
        </a:spcBef>
        <a:spcAft>
          <a:spcPct val="0"/>
        </a:spcAft>
        <a:buClr>
          <a:srgbClr val="003F82"/>
        </a:buClr>
        <a:buSzPct val="80000"/>
        <a:buFont typeface="Wingdings" pitchFamily="2" charset="2"/>
        <a:buChar char="§"/>
        <a:defRPr sz="900">
          <a:solidFill>
            <a:schemeClr val="tx1"/>
          </a:solidFill>
          <a:latin typeface="+mn-lt"/>
          <a:cs typeface="+mn-cs"/>
        </a:defRPr>
      </a:lvl5pPr>
      <a:lvl6pPr marL="1885950" indent="-171450" algn="l" rtl="0" eaLnBrk="1" fontAlgn="base" hangingPunct="1">
        <a:spcBef>
          <a:spcPct val="20000"/>
        </a:spcBef>
        <a:spcAft>
          <a:spcPct val="0"/>
        </a:spcAft>
        <a:buClr>
          <a:srgbClr val="003F82"/>
        </a:buClr>
        <a:buSzPct val="80000"/>
        <a:buFont typeface="Wingdings" pitchFamily="1" charset="2"/>
        <a:buChar char="§"/>
        <a:defRPr sz="900">
          <a:solidFill>
            <a:schemeClr val="tx1"/>
          </a:solidFill>
          <a:latin typeface="+mn-lt"/>
          <a:cs typeface="+mn-cs"/>
        </a:defRPr>
      </a:lvl6pPr>
      <a:lvl7pPr marL="2228850" indent="-171450" algn="l" rtl="0" eaLnBrk="1" fontAlgn="base" hangingPunct="1">
        <a:spcBef>
          <a:spcPct val="20000"/>
        </a:spcBef>
        <a:spcAft>
          <a:spcPct val="0"/>
        </a:spcAft>
        <a:buClr>
          <a:srgbClr val="003F82"/>
        </a:buClr>
        <a:buSzPct val="80000"/>
        <a:buFont typeface="Wingdings" pitchFamily="1" charset="2"/>
        <a:buChar char="§"/>
        <a:defRPr sz="900">
          <a:solidFill>
            <a:schemeClr val="tx1"/>
          </a:solidFill>
          <a:latin typeface="+mn-lt"/>
          <a:cs typeface="+mn-cs"/>
        </a:defRPr>
      </a:lvl7pPr>
      <a:lvl8pPr marL="2571750" indent="-171450" algn="l" rtl="0" eaLnBrk="1" fontAlgn="base" hangingPunct="1">
        <a:spcBef>
          <a:spcPct val="20000"/>
        </a:spcBef>
        <a:spcAft>
          <a:spcPct val="0"/>
        </a:spcAft>
        <a:buClr>
          <a:srgbClr val="003F82"/>
        </a:buClr>
        <a:buSzPct val="80000"/>
        <a:buFont typeface="Wingdings" pitchFamily="1" charset="2"/>
        <a:buChar char="§"/>
        <a:defRPr sz="900">
          <a:solidFill>
            <a:schemeClr val="tx1"/>
          </a:solidFill>
          <a:latin typeface="+mn-lt"/>
          <a:cs typeface="+mn-cs"/>
        </a:defRPr>
      </a:lvl8pPr>
      <a:lvl9pPr marL="2914650" indent="-171450" algn="l" rtl="0" eaLnBrk="1" fontAlgn="base" hangingPunct="1">
        <a:spcBef>
          <a:spcPct val="20000"/>
        </a:spcBef>
        <a:spcAft>
          <a:spcPct val="0"/>
        </a:spcAft>
        <a:buClr>
          <a:srgbClr val="003F82"/>
        </a:buClr>
        <a:buSzPct val="80000"/>
        <a:buFont typeface="Wingdings" pitchFamily="1" charset="2"/>
        <a:buChar char="§"/>
        <a:defRPr sz="9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who.int/malaria/publications/atoz/9789241511988/e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9B9FF5-9DB5-4931-AB4A-83ED35E12F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019176"/>
            <a:ext cx="7772399" cy="4715683"/>
          </a:xfrm>
          <a:prstGeom prst="rect">
            <a:avLst/>
          </a:prstGeom>
          <a:effectLst>
            <a:outerShdw blurRad="50800" dist="50800" dir="5400000" algn="ctr" rotWithShape="0">
              <a:srgbClr val="000000">
                <a:alpha val="20000"/>
              </a:srgbClr>
            </a:outerShdw>
          </a:effectLst>
        </p:spPr>
      </p:pic>
      <p:sp>
        <p:nvSpPr>
          <p:cNvPr id="2" name="Title 1"/>
          <p:cNvSpPr>
            <a:spLocks noGrp="1"/>
          </p:cNvSpPr>
          <p:nvPr>
            <p:ph type="title"/>
          </p:nvPr>
        </p:nvSpPr>
        <p:spPr>
          <a:xfrm>
            <a:off x="838200" y="0"/>
            <a:ext cx="7772400" cy="3018183"/>
          </a:xfrm>
        </p:spPr>
        <p:txBody>
          <a:bodyPr/>
          <a:lstStyle/>
          <a:p>
            <a:pPr algn="ctr"/>
            <a:br>
              <a:rPr lang="en-US" sz="1800" dirty="0">
                <a:latin typeface="Century Gothic" panose="020B0502020202020204" pitchFamily="34" charset="0"/>
              </a:rPr>
            </a:br>
            <a:r>
              <a:rPr lang="en-US" sz="1600" i="1" dirty="0">
                <a:latin typeface="Century Gothic" panose="020B0502020202020204" pitchFamily="34" charset="0"/>
              </a:rPr>
              <a:t>The 7</a:t>
            </a:r>
            <a:r>
              <a:rPr lang="en-US" sz="1600" i="1" baseline="30000" dirty="0">
                <a:latin typeface="Century Gothic" panose="020B0502020202020204" pitchFamily="34" charset="0"/>
              </a:rPr>
              <a:t>th</a:t>
            </a:r>
            <a:r>
              <a:rPr lang="en-US" sz="1600" i="1" dirty="0">
                <a:latin typeface="Century Gothic" panose="020B0502020202020204" pitchFamily="34" charset="0"/>
              </a:rPr>
              <a:t> EAHSC meeting. 27-29 March, 2019, Dar es Salaam</a:t>
            </a:r>
            <a:br>
              <a:rPr lang="en-US" sz="2800" dirty="0">
                <a:latin typeface="Century Gothic" panose="020B0502020202020204" pitchFamily="34" charset="0"/>
              </a:rPr>
            </a:br>
            <a:r>
              <a:rPr lang="en-US" b="1" dirty="0">
                <a:latin typeface="Century Gothic" panose="020B0502020202020204" pitchFamily="34" charset="0"/>
              </a:rPr>
              <a:t>Trends of malaria case and foci data in the </a:t>
            </a:r>
            <a:br>
              <a:rPr lang="en-US" b="1" dirty="0">
                <a:latin typeface="Century Gothic" panose="020B0502020202020204" pitchFamily="34" charset="0"/>
              </a:rPr>
            </a:br>
            <a:r>
              <a:rPr lang="en-US" b="1" dirty="0">
                <a:latin typeface="Century Gothic" panose="020B0502020202020204" pitchFamily="34" charset="0"/>
              </a:rPr>
              <a:t>elimination setting of Zanzibar</a:t>
            </a:r>
            <a:br>
              <a:rPr lang="en-US" dirty="0">
                <a:latin typeface="Century Gothic" panose="020B0502020202020204" pitchFamily="34" charset="0"/>
              </a:rPr>
            </a:br>
            <a:br>
              <a:rPr lang="en-US" sz="1400" dirty="0">
                <a:latin typeface="Century Gothic" panose="020B0502020202020204" pitchFamily="34" charset="0"/>
              </a:rPr>
            </a:br>
            <a:r>
              <a:rPr lang="en-US" sz="1400" b="1" dirty="0">
                <a:latin typeface="Century Gothic" panose="020B0502020202020204" pitchFamily="34" charset="0"/>
              </a:rPr>
              <a:t>Humphrey Mkali</a:t>
            </a:r>
            <a:r>
              <a:rPr lang="en-US" sz="1400" b="1" baseline="30000" dirty="0">
                <a:latin typeface="Century Gothic" panose="020B0502020202020204" pitchFamily="34" charset="0"/>
              </a:rPr>
              <a:t>1 </a:t>
            </a:r>
            <a:r>
              <a:rPr lang="en-US" sz="1400" b="1" dirty="0">
                <a:latin typeface="Century Gothic" panose="020B0502020202020204" pitchFamily="34" charset="0"/>
              </a:rPr>
              <a:t>(MSc)</a:t>
            </a:r>
            <a:r>
              <a:rPr lang="en-US" sz="1400" dirty="0">
                <a:latin typeface="Century Gothic" panose="020B0502020202020204" pitchFamily="34" charset="0"/>
              </a:rPr>
              <a:t>, Abdullah S. Ali</a:t>
            </a:r>
            <a:r>
              <a:rPr lang="en-US" sz="1400" baseline="30000" dirty="0">
                <a:latin typeface="Century Gothic" panose="020B0502020202020204" pitchFamily="34" charset="0"/>
              </a:rPr>
              <a:t>2</a:t>
            </a:r>
            <a:r>
              <a:rPr lang="en-US" sz="1400" dirty="0">
                <a:latin typeface="Century Gothic" panose="020B0502020202020204" pitchFamily="34" charset="0"/>
              </a:rPr>
              <a:t>, Abdul-wahid Al-mafazy</a:t>
            </a:r>
            <a:r>
              <a:rPr lang="en-US" sz="1400" baseline="30000" dirty="0">
                <a:latin typeface="Century Gothic" panose="020B0502020202020204" pitchFamily="34" charset="0"/>
              </a:rPr>
              <a:t>2</a:t>
            </a:r>
            <a:r>
              <a:rPr lang="en-US" sz="1400" dirty="0">
                <a:latin typeface="Century Gothic" panose="020B0502020202020204" pitchFamily="34" charset="0"/>
              </a:rPr>
              <a:t>, Mohamed H. Ali</a:t>
            </a:r>
            <a:r>
              <a:rPr lang="en-US" sz="1400" baseline="30000" dirty="0">
                <a:latin typeface="Century Gothic" panose="020B0502020202020204" pitchFamily="34" charset="0"/>
              </a:rPr>
              <a:t>2</a:t>
            </a:r>
            <a:r>
              <a:rPr lang="en-US" sz="1400" dirty="0">
                <a:latin typeface="Century Gothic" panose="020B0502020202020204" pitchFamily="34" charset="0"/>
              </a:rPr>
              <a:t>, Erik Reaves</a:t>
            </a:r>
            <a:r>
              <a:rPr lang="en-US" sz="1400" baseline="30000" dirty="0">
                <a:latin typeface="Century Gothic" panose="020B0502020202020204" pitchFamily="34" charset="0"/>
              </a:rPr>
              <a:t>3</a:t>
            </a:r>
            <a:r>
              <a:rPr lang="en-US" sz="1400" dirty="0">
                <a:latin typeface="Century Gothic" panose="020B0502020202020204" pitchFamily="34" charset="0"/>
              </a:rPr>
              <a:t>, Naomi Kaspar</a:t>
            </a:r>
            <a:r>
              <a:rPr lang="en-US" sz="1400" baseline="30000" dirty="0">
                <a:latin typeface="Century Gothic" panose="020B0502020202020204" pitchFamily="34" charset="0"/>
              </a:rPr>
              <a:t>4</a:t>
            </a:r>
            <a:r>
              <a:rPr lang="en-US" sz="1400" dirty="0">
                <a:latin typeface="Century Gothic" panose="020B0502020202020204" pitchFamily="34" charset="0"/>
              </a:rPr>
              <a:t>, George Greer</a:t>
            </a:r>
            <a:r>
              <a:rPr lang="en-US" sz="1400" baseline="30000" dirty="0">
                <a:latin typeface="Century Gothic" panose="020B0502020202020204" pitchFamily="34" charset="0"/>
              </a:rPr>
              <a:t>4</a:t>
            </a:r>
            <a:r>
              <a:rPr lang="en-US" sz="1400" dirty="0">
                <a:latin typeface="Century Gothic" panose="020B0502020202020204" pitchFamily="34" charset="0"/>
              </a:rPr>
              <a:t>, Wahida S. Hassan</a:t>
            </a:r>
            <a:r>
              <a:rPr lang="en-US" sz="1400" baseline="30000" dirty="0">
                <a:latin typeface="Century Gothic" panose="020B0502020202020204" pitchFamily="34" charset="0"/>
              </a:rPr>
              <a:t>2</a:t>
            </a:r>
            <a:r>
              <a:rPr lang="en-US" sz="1400" dirty="0">
                <a:latin typeface="Century Gothic" panose="020B0502020202020204" pitchFamily="34" charset="0"/>
              </a:rPr>
              <a:t>, Rebecca Price</a:t>
            </a:r>
            <a:r>
              <a:rPr lang="en-US" sz="1400" baseline="30000" dirty="0">
                <a:latin typeface="Century Gothic" panose="020B0502020202020204" pitchFamily="34" charset="0"/>
              </a:rPr>
              <a:t>1</a:t>
            </a:r>
            <a:r>
              <a:rPr lang="en-US" sz="1400" dirty="0">
                <a:latin typeface="Century Gothic" panose="020B0502020202020204" pitchFamily="34" charset="0"/>
              </a:rPr>
              <a:t>, Jeremiah Ngondi</a:t>
            </a:r>
            <a:r>
              <a:rPr lang="en-US" sz="1400" baseline="30000" dirty="0">
                <a:latin typeface="Century Gothic" panose="020B0502020202020204" pitchFamily="34" charset="0"/>
              </a:rPr>
              <a:t>1</a:t>
            </a:r>
            <a:r>
              <a:rPr lang="en-US" sz="1400" dirty="0">
                <a:latin typeface="Century Gothic" panose="020B0502020202020204" pitchFamily="34" charset="0"/>
              </a:rPr>
              <a:t>, Richard Reithinger</a:t>
            </a:r>
            <a:r>
              <a:rPr lang="en-US" sz="1400" baseline="30000" dirty="0">
                <a:latin typeface="Century Gothic" panose="020B0502020202020204" pitchFamily="34" charset="0"/>
              </a:rPr>
              <a:t>1</a:t>
            </a:r>
            <a:br>
              <a:rPr lang="en-US" sz="1400" baseline="30000" dirty="0">
                <a:latin typeface="Century Gothic" panose="020B0502020202020204" pitchFamily="34" charset="0"/>
              </a:rPr>
            </a:br>
            <a:br>
              <a:rPr lang="en-US" sz="1200" dirty="0">
                <a:latin typeface="Century Gothic" panose="020B0502020202020204" pitchFamily="34" charset="0"/>
              </a:rPr>
            </a:br>
            <a:r>
              <a:rPr lang="en-US" sz="1200" dirty="0">
                <a:latin typeface="Century Gothic" panose="020B0502020202020204" pitchFamily="34" charset="0"/>
              </a:rPr>
              <a:t>1. RTI International, Dar es Salaam, United Republic of Tanzania 2. Zanzibar Malaria Elimination </a:t>
            </a:r>
            <a:r>
              <a:rPr lang="en-US" sz="1200" dirty="0" err="1">
                <a:latin typeface="Century Gothic" panose="020B0502020202020204" pitchFamily="34" charset="0"/>
              </a:rPr>
              <a:t>Programme</a:t>
            </a:r>
            <a:r>
              <a:rPr lang="en-US" sz="1200" dirty="0">
                <a:latin typeface="Century Gothic" panose="020B0502020202020204" pitchFamily="34" charset="0"/>
              </a:rPr>
              <a:t>, Ministry of Health, Zanzibar, United Republic of Tanzania 3. Malaria Branch, Division of Parasitic Diseases and Malaria, Centers for Disease Control and Prevention, and US President’s Malaria Initiative, Dar Es Salaam, Tanzania 4. US President’s Malaria Initiative, United States Agency for International Development, Dar es Salaam, United Republic of Tanzania.</a:t>
            </a:r>
            <a:br>
              <a:rPr lang="en-US" dirty="0"/>
            </a:br>
            <a:br>
              <a:rPr lang="en-US" sz="1400" dirty="0">
                <a:latin typeface="Century Gothic" panose="020B0502020202020204" pitchFamily="34" charset="0"/>
              </a:rPr>
            </a:br>
            <a:br>
              <a:rPr lang="en-US" sz="1400" dirty="0">
                <a:latin typeface="Century Gothic" panose="020B0502020202020204" pitchFamily="34" charset="0"/>
              </a:rPr>
            </a:br>
            <a:endParaRPr lang="en-US" sz="1400" dirty="0">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305799" cy="514350"/>
          </a:xfrm>
        </p:spPr>
        <p:txBody>
          <a:bodyPr/>
          <a:lstStyle/>
          <a:p>
            <a:r>
              <a:rPr lang="en-US" sz="2800" dirty="0">
                <a:latin typeface="Century Gothic" panose="020B0502020202020204" pitchFamily="34" charset="0"/>
              </a:rPr>
              <a:t>Locations of foci identified in 2017 and 2018</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5" name="Slide Number Placeholder 3">
            <a:extLst>
              <a:ext uri="{FF2B5EF4-FFF2-40B4-BE49-F238E27FC236}">
                <a16:creationId xmlns:a16="http://schemas.microsoft.com/office/drawing/2014/main" id="{08627D75-FFD2-44BB-99E4-72816555A252}"/>
              </a:ext>
            </a:extLst>
          </p:cNvPr>
          <p:cNvSpPr txBox="1">
            <a:spLocks/>
          </p:cNvSpPr>
          <p:nvPr/>
        </p:nvSpPr>
        <p:spPr>
          <a:xfrm>
            <a:off x="5986463" y="4767263"/>
            <a:ext cx="154305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EA2096-306D-48A9-B036-DDE7B71EA3FE}" type="slidenum">
              <a:rPr lang="en-US"/>
              <a:pPr>
                <a:defRPr/>
              </a:pPr>
              <a:t>10</a:t>
            </a:fld>
            <a:endParaRPr lang="en-US" dirty="0"/>
          </a:p>
        </p:txBody>
      </p:sp>
      <p:grpSp>
        <p:nvGrpSpPr>
          <p:cNvPr id="4" name="Group 3">
            <a:extLst>
              <a:ext uri="{FF2B5EF4-FFF2-40B4-BE49-F238E27FC236}">
                <a16:creationId xmlns:a16="http://schemas.microsoft.com/office/drawing/2014/main" id="{610EC89C-093F-48E2-AC5B-0EB144FE9349}"/>
              </a:ext>
            </a:extLst>
          </p:cNvPr>
          <p:cNvGrpSpPr/>
          <p:nvPr/>
        </p:nvGrpSpPr>
        <p:grpSpPr>
          <a:xfrm>
            <a:off x="990600" y="590550"/>
            <a:ext cx="7162800" cy="4552950"/>
            <a:chOff x="-1295400" y="895350"/>
            <a:chExt cx="9313500" cy="4248150"/>
          </a:xfrm>
        </p:grpSpPr>
        <p:pic>
          <p:nvPicPr>
            <p:cNvPr id="6" name="Picture 5">
              <a:extLst>
                <a:ext uri="{FF2B5EF4-FFF2-40B4-BE49-F238E27FC236}">
                  <a16:creationId xmlns:a16="http://schemas.microsoft.com/office/drawing/2014/main" id="{425EEB48-8A3E-432C-991E-D740F96DF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95350"/>
              <a:ext cx="2213446" cy="4248150"/>
            </a:xfrm>
            <a:prstGeom prst="rect">
              <a:avLst/>
            </a:prstGeom>
          </p:spPr>
        </p:pic>
        <p:pic>
          <p:nvPicPr>
            <p:cNvPr id="7" name="Picture 6">
              <a:extLst>
                <a:ext uri="{FF2B5EF4-FFF2-40B4-BE49-F238E27FC236}">
                  <a16:creationId xmlns:a16="http://schemas.microsoft.com/office/drawing/2014/main" id="{1ABBB5F6-C1DA-4723-928C-18D376CB3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878" y="895351"/>
              <a:ext cx="2283222" cy="4248149"/>
            </a:xfrm>
            <a:prstGeom prst="rect">
              <a:avLst/>
            </a:prstGeom>
          </p:spPr>
        </p:pic>
        <p:pic>
          <p:nvPicPr>
            <p:cNvPr id="8" name="Picture 7">
              <a:extLst>
                <a:ext uri="{FF2B5EF4-FFF2-40B4-BE49-F238E27FC236}">
                  <a16:creationId xmlns:a16="http://schemas.microsoft.com/office/drawing/2014/main" id="{6DD23614-0ACD-45B8-BB20-7C835817E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895350"/>
              <a:ext cx="2454827" cy="4248150"/>
            </a:xfrm>
            <a:prstGeom prst="rect">
              <a:avLst/>
            </a:prstGeom>
          </p:spPr>
        </p:pic>
        <p:pic>
          <p:nvPicPr>
            <p:cNvPr id="9" name="Picture 8">
              <a:extLst>
                <a:ext uri="{FF2B5EF4-FFF2-40B4-BE49-F238E27FC236}">
                  <a16:creationId xmlns:a16="http://schemas.microsoft.com/office/drawing/2014/main" id="{6C092D55-985A-478C-87C4-7C8CCC9289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801" y="895350"/>
              <a:ext cx="2383813" cy="4248150"/>
            </a:xfrm>
            <a:prstGeom prst="rect">
              <a:avLst/>
            </a:prstGeom>
          </p:spPr>
        </p:pic>
        <p:sp>
          <p:nvSpPr>
            <p:cNvPr id="10" name="TextBox 9">
              <a:extLst>
                <a:ext uri="{FF2B5EF4-FFF2-40B4-BE49-F238E27FC236}">
                  <a16:creationId xmlns:a16="http://schemas.microsoft.com/office/drawing/2014/main" id="{90ED0D9F-AB33-44A2-8EED-BF193C2C3B78}"/>
                </a:ext>
              </a:extLst>
            </p:cNvPr>
            <p:cNvSpPr txBox="1"/>
            <p:nvPr/>
          </p:nvSpPr>
          <p:spPr>
            <a:xfrm>
              <a:off x="786516" y="1733550"/>
              <a:ext cx="1162205" cy="373324"/>
            </a:xfrm>
            <a:prstGeom prst="rect">
              <a:avLst/>
            </a:prstGeom>
            <a:noFill/>
          </p:spPr>
          <p:txBody>
            <a:bodyPr wrap="square" rtlCol="0">
              <a:spAutoFit/>
            </a:bodyPr>
            <a:lstStyle/>
            <a:p>
              <a:r>
                <a:rPr lang="en-US" sz="2000" dirty="0">
                  <a:latin typeface="Century Gothic" panose="020B0502020202020204" pitchFamily="34" charset="0"/>
                </a:rPr>
                <a:t>2017</a:t>
              </a:r>
            </a:p>
          </p:txBody>
        </p:sp>
        <p:sp>
          <p:nvSpPr>
            <p:cNvPr id="11" name="TextBox 10">
              <a:extLst>
                <a:ext uri="{FF2B5EF4-FFF2-40B4-BE49-F238E27FC236}">
                  <a16:creationId xmlns:a16="http://schemas.microsoft.com/office/drawing/2014/main" id="{A625CC55-721F-4FF2-973D-2D9EEB28C492}"/>
                </a:ext>
              </a:extLst>
            </p:cNvPr>
            <p:cNvSpPr txBox="1"/>
            <p:nvPr/>
          </p:nvSpPr>
          <p:spPr>
            <a:xfrm>
              <a:off x="5213744" y="1723126"/>
              <a:ext cx="1162205" cy="373324"/>
            </a:xfrm>
            <a:prstGeom prst="rect">
              <a:avLst/>
            </a:prstGeom>
            <a:noFill/>
          </p:spPr>
          <p:txBody>
            <a:bodyPr wrap="square" rtlCol="0">
              <a:spAutoFit/>
            </a:bodyPr>
            <a:lstStyle/>
            <a:p>
              <a:r>
                <a:rPr lang="en-US" sz="2000" dirty="0">
                  <a:latin typeface="Century Gothic" panose="020B0502020202020204" pitchFamily="34" charset="0"/>
                </a:rPr>
                <a:t>2018</a:t>
              </a:r>
            </a:p>
          </p:txBody>
        </p:sp>
      </p:grpSp>
    </p:spTree>
    <p:extLst>
      <p:ext uri="{BB962C8B-B14F-4D97-AF65-F5344CB8AC3E}">
        <p14:creationId xmlns:p14="http://schemas.microsoft.com/office/powerpoint/2010/main" val="9163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
            <a:ext cx="6844849" cy="514350"/>
          </a:xfrm>
        </p:spPr>
        <p:txBody>
          <a:bodyPr/>
          <a:lstStyle/>
          <a:p>
            <a:r>
              <a:rPr lang="en-US" sz="2800" dirty="0">
                <a:latin typeface="Century Gothic" panose="020B0502020202020204" pitchFamily="34" charset="0"/>
              </a:rPr>
              <a:t>Conclusion</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4" name="Rectangle 3"/>
          <p:cNvSpPr/>
          <p:nvPr/>
        </p:nvSpPr>
        <p:spPr>
          <a:xfrm>
            <a:off x="1388459" y="742951"/>
            <a:ext cx="6599391" cy="2800767"/>
          </a:xfrm>
          <a:prstGeom prst="rect">
            <a:avLst/>
          </a:prstGeom>
        </p:spPr>
        <p:txBody>
          <a:bodyPr wrap="square">
            <a:spAutoFit/>
          </a:bodyPr>
          <a:lstStyle/>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Zanzibar has started to conduct case and foci investigation aligned with the WHO Elimination Framework since 2017.</a:t>
            </a:r>
          </a:p>
          <a:p>
            <a:pPr marL="257175" indent="-257175" defTabSz="685800" fontAlgn="base">
              <a:spcAft>
                <a:spcPts val="600"/>
              </a:spcAft>
              <a:buClr>
                <a:srgbClr val="000099"/>
              </a:buClr>
              <a:buFont typeface="Wingdings" panose="05000000000000000000" pitchFamily="2" charset="2"/>
              <a:buChar char="§"/>
            </a:pPr>
            <a:endParaRPr lang="en-US" altLang="en-US" sz="1600" kern="0" dirty="0">
              <a:solidFill>
                <a:srgbClr val="000000"/>
              </a:solidFill>
              <a:latin typeface="Century Gothic" panose="020B0502020202020204" pitchFamily="34" charset="0"/>
              <a:ea typeface="ヒラギノ角ゴ Pro W3" pitchFamily="1" charset="-128"/>
            </a:endParaRPr>
          </a:p>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Challenges:</a:t>
            </a:r>
          </a:p>
          <a:p>
            <a:pPr marL="515938" indent="-257175" defTabSz="685800" fontAlgn="base">
              <a:spcAft>
                <a:spcPts val="600"/>
              </a:spcAft>
              <a:buClr>
                <a:schemeClr val="bg2">
                  <a:lumMod val="60000"/>
                  <a:lumOff val="40000"/>
                </a:schemeClr>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Only 20 – 60% cases classified</a:t>
            </a:r>
          </a:p>
          <a:p>
            <a:pPr marL="515938" indent="-257175" defTabSz="685800" fontAlgn="base">
              <a:spcAft>
                <a:spcPts val="600"/>
              </a:spcAft>
              <a:buClr>
                <a:schemeClr val="bg2">
                  <a:lumMod val="60000"/>
                  <a:lumOff val="40000"/>
                </a:schemeClr>
              </a:buClr>
              <a:buFont typeface="Wingdings" panose="05000000000000000000" pitchFamily="2" charset="2"/>
              <a:buChar char="§"/>
            </a:pPr>
            <a:endParaRPr lang="en-US" altLang="en-US" sz="1600" kern="0" dirty="0">
              <a:solidFill>
                <a:srgbClr val="000000"/>
              </a:solidFill>
              <a:latin typeface="Century Gothic" panose="020B0502020202020204" pitchFamily="34" charset="0"/>
              <a:ea typeface="ヒラギノ角ゴ Pro W3" pitchFamily="1" charset="-128"/>
            </a:endParaRPr>
          </a:p>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Recommendation: Integrate case classification and foci investigation in existing routine malaria surveillance platform.</a:t>
            </a:r>
          </a:p>
          <a:p>
            <a:pPr marL="600075" lvl="1" indent="-257175" defTabSz="685800" fontAlgn="base">
              <a:spcBef>
                <a:spcPct val="20000"/>
              </a:spcBef>
              <a:spcAft>
                <a:spcPct val="40000"/>
              </a:spcAft>
              <a:buClr>
                <a:srgbClr val="000099"/>
              </a:buClr>
              <a:buFont typeface="Wingdings" panose="05000000000000000000" pitchFamily="2" charset="2"/>
              <a:buChar char="§"/>
            </a:pPr>
            <a:endParaRPr lang="en-US" altLang="en-US" sz="1500" kern="0" dirty="0">
              <a:solidFill>
                <a:srgbClr val="000000"/>
              </a:solidFill>
              <a:latin typeface="Verdana"/>
              <a:ea typeface="ヒラギノ角ゴ Pro W3" pitchFamily="1" charset="-128"/>
            </a:endParaRPr>
          </a:p>
        </p:txBody>
      </p:sp>
    </p:spTree>
    <p:extLst>
      <p:ext uri="{BB962C8B-B14F-4D97-AF65-F5344CB8AC3E}">
        <p14:creationId xmlns:p14="http://schemas.microsoft.com/office/powerpoint/2010/main" val="61627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
            <a:ext cx="6844849" cy="514350"/>
          </a:xfrm>
        </p:spPr>
        <p:txBody>
          <a:bodyPr/>
          <a:lstStyle/>
          <a:p>
            <a:r>
              <a:rPr lang="en-US" sz="2800" dirty="0">
                <a:latin typeface="Century Gothic" panose="020B0502020202020204" pitchFamily="34" charset="0"/>
              </a:rPr>
              <a:t>Acknowledgements</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4" name="Rectangle 3"/>
          <p:cNvSpPr/>
          <p:nvPr/>
        </p:nvSpPr>
        <p:spPr>
          <a:xfrm>
            <a:off x="1388459" y="742951"/>
            <a:ext cx="6383942" cy="2246769"/>
          </a:xfrm>
          <a:prstGeom prst="rect">
            <a:avLst/>
          </a:prstGeom>
        </p:spPr>
        <p:txBody>
          <a:bodyPr wrap="square">
            <a:spAutoFit/>
          </a:bodyPr>
          <a:lstStyle/>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This work was supported by the President's Malaria Initiative via the United States Agency for International Development (USAID). </a:t>
            </a:r>
          </a:p>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The opinions expressed herein are those of the authors and do not necessarily reflect the views of the President's Malaria Initiative via the US Agency for International Development, or other employing organizations or sources of funding.</a:t>
            </a:r>
          </a:p>
          <a:p>
            <a:pPr marL="600075" lvl="1" indent="-257175" defTabSz="685800" fontAlgn="base">
              <a:spcBef>
                <a:spcPct val="20000"/>
              </a:spcBef>
              <a:spcAft>
                <a:spcPct val="40000"/>
              </a:spcAft>
              <a:buClr>
                <a:srgbClr val="000099"/>
              </a:buClr>
              <a:buFont typeface="Wingdings" panose="05000000000000000000" pitchFamily="2" charset="2"/>
              <a:buChar char="§"/>
            </a:pPr>
            <a:endParaRPr lang="en-US" altLang="en-US" sz="1500" kern="0" dirty="0">
              <a:solidFill>
                <a:srgbClr val="000000"/>
              </a:solidFill>
              <a:latin typeface="Verdana"/>
              <a:ea typeface="ヒラギノ角ゴ Pro W3" pitchFamily="1" charset="-128"/>
            </a:endParaRPr>
          </a:p>
        </p:txBody>
      </p:sp>
      <p:pic>
        <p:nvPicPr>
          <p:cNvPr id="5" name="Picture 4">
            <a:extLst>
              <a:ext uri="{FF2B5EF4-FFF2-40B4-BE49-F238E27FC236}">
                <a16:creationId xmlns:a16="http://schemas.microsoft.com/office/drawing/2014/main" id="{3187C77E-E85B-487D-B412-014C0257DC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691489"/>
            <a:ext cx="1781234" cy="91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2F89C19A-03D7-4D86-9B03-02D3D508A19C}"/>
              </a:ext>
            </a:extLst>
          </p:cNvPr>
          <p:cNvPicPr>
            <a:picLocks noChangeAspect="1"/>
          </p:cNvPicPr>
          <p:nvPr/>
        </p:nvPicPr>
        <p:blipFill>
          <a:blip r:embed="rId3"/>
          <a:stretch>
            <a:fillRect/>
          </a:stretch>
        </p:blipFill>
        <p:spPr>
          <a:xfrm>
            <a:off x="2751083" y="3889147"/>
            <a:ext cx="1072410" cy="852755"/>
          </a:xfrm>
          <a:prstGeom prst="rect">
            <a:avLst/>
          </a:prstGeom>
        </p:spPr>
      </p:pic>
      <p:pic>
        <p:nvPicPr>
          <p:cNvPr id="7" name="Picture 6">
            <a:extLst>
              <a:ext uri="{FF2B5EF4-FFF2-40B4-BE49-F238E27FC236}">
                <a16:creationId xmlns:a16="http://schemas.microsoft.com/office/drawing/2014/main" id="{58100172-D518-4A2A-9EFF-B6DEFE46C14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091809" y="2757753"/>
            <a:ext cx="2442085" cy="848501"/>
          </a:xfrm>
          <a:prstGeom prst="rect">
            <a:avLst/>
          </a:prstGeom>
        </p:spPr>
      </p:pic>
      <p:pic>
        <p:nvPicPr>
          <p:cNvPr id="8" name="Picture 7">
            <a:extLst>
              <a:ext uri="{FF2B5EF4-FFF2-40B4-BE49-F238E27FC236}">
                <a16:creationId xmlns:a16="http://schemas.microsoft.com/office/drawing/2014/main" id="{AD426F9B-AD5F-498B-91DB-6173B018ADCB}"/>
              </a:ext>
            </a:extLst>
          </p:cNvPr>
          <p:cNvPicPr/>
          <p:nvPr/>
        </p:nvPicPr>
        <p:blipFill>
          <a:blip r:embed="rId5">
            <a:extLst>
              <a:ext uri="{28A0092B-C50C-407E-A947-70E740481C1C}">
                <a14:useLocalDpi xmlns:a14="http://schemas.microsoft.com/office/drawing/2010/main" val="0"/>
              </a:ext>
            </a:extLst>
          </a:blip>
          <a:stretch>
            <a:fillRect/>
          </a:stretch>
        </p:blipFill>
        <p:spPr>
          <a:xfrm>
            <a:off x="5358795" y="4022153"/>
            <a:ext cx="1426845" cy="586740"/>
          </a:xfrm>
          <a:prstGeom prst="rect">
            <a:avLst/>
          </a:prstGeom>
        </p:spPr>
      </p:pic>
    </p:spTree>
    <p:extLst>
      <p:ext uri="{BB962C8B-B14F-4D97-AF65-F5344CB8AC3E}">
        <p14:creationId xmlns:p14="http://schemas.microsoft.com/office/powerpoint/2010/main" val="222330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656066505_2267ebf572_k_Zanzibar_Suns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
        <p:nvSpPr>
          <p:cNvPr id="6" name="Title 5"/>
          <p:cNvSpPr>
            <a:spLocks noGrp="1"/>
          </p:cNvSpPr>
          <p:nvPr>
            <p:ph type="title"/>
          </p:nvPr>
        </p:nvSpPr>
        <p:spPr/>
        <p:txBody>
          <a:bodyPr/>
          <a:lstStyle/>
          <a:p>
            <a:r>
              <a:rPr lang="en-US" sz="2800" dirty="0">
                <a:latin typeface="Century Gothic" panose="020B0502020202020204" pitchFamily="34" charset="0"/>
              </a:rPr>
              <a:t>Elimination in action: the case of Zanzibar</a:t>
            </a:r>
          </a:p>
        </p:txBody>
      </p:sp>
      <p:sp>
        <p:nvSpPr>
          <p:cNvPr id="3" name="Slide Number Placeholder 2"/>
          <p:cNvSpPr>
            <a:spLocks noGrp="1"/>
          </p:cNvSpPr>
          <p:nvPr>
            <p:ph type="sldNum" sz="quarter" idx="10"/>
          </p:nvPr>
        </p:nvSpPr>
        <p:spPr/>
        <p:txBody>
          <a:bodyPr/>
          <a:lstStyle/>
          <a:p>
            <a:fld id="{D4325D4D-289E-48C1-B277-2BEB492A7D19}" type="slidenum">
              <a:rPr lang="en-US" smtClean="0"/>
              <a:pPr/>
              <a:t>2</a:t>
            </a:fld>
            <a:endParaRPr lang="en-US" dirty="0"/>
          </a:p>
        </p:txBody>
      </p:sp>
      <p:pic>
        <p:nvPicPr>
          <p:cNvPr id="7" name="Picture 6" descr="Africa_Zanzibar_location.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877" y="514038"/>
            <a:ext cx="1828800" cy="2067566"/>
          </a:xfrm>
          <a:prstGeom prst="rect">
            <a:avLst/>
          </a:prstGeom>
        </p:spPr>
      </p:pic>
      <p:sp>
        <p:nvSpPr>
          <p:cNvPr id="8" name="TextBox 7"/>
          <p:cNvSpPr txBox="1"/>
          <p:nvPr/>
        </p:nvSpPr>
        <p:spPr>
          <a:xfrm>
            <a:off x="1306567" y="1686919"/>
            <a:ext cx="4793702" cy="1669688"/>
          </a:xfrm>
          <a:prstGeom prst="rect">
            <a:avLst/>
          </a:prstGeom>
          <a:solidFill>
            <a:schemeClr val="bg1">
              <a:alpha val="80000"/>
            </a:schemeClr>
          </a:solidFill>
        </p:spPr>
        <p:txBody>
          <a:bodyPr wrap="square" rtlCol="0">
            <a:spAutoFit/>
          </a:bodyPr>
          <a:lstStyle/>
          <a:p>
            <a:r>
              <a:rPr lang="en-US" sz="1400" b="1" dirty="0">
                <a:solidFill>
                  <a:schemeClr val="accent4">
                    <a:lumMod val="50000"/>
                  </a:schemeClr>
                </a:solidFill>
                <a:latin typeface="Century Gothic" panose="020B0502020202020204" pitchFamily="34" charset="0"/>
              </a:rPr>
              <a:t>Epidemiology</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Transmission is perennial, with seasonal peaks</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Most cases are due to </a:t>
            </a:r>
            <a:r>
              <a:rPr lang="en-US" sz="1400" i="1" dirty="0">
                <a:solidFill>
                  <a:srgbClr val="000000"/>
                </a:solidFill>
                <a:latin typeface="Century Gothic" panose="020B0502020202020204" pitchFamily="34" charset="0"/>
              </a:rPr>
              <a:t>Plasmodium falciparum </a:t>
            </a:r>
            <a:r>
              <a:rPr lang="en-US" sz="1400" dirty="0">
                <a:solidFill>
                  <a:srgbClr val="000000"/>
                </a:solidFill>
                <a:latin typeface="Century Gothic" panose="020B0502020202020204" pitchFamily="34" charset="0"/>
              </a:rPr>
              <a:t>(66.4%), followed by </a:t>
            </a:r>
            <a:r>
              <a:rPr lang="en-US" sz="1400" i="1" dirty="0">
                <a:solidFill>
                  <a:srgbClr val="000000"/>
                </a:solidFill>
                <a:latin typeface="Century Gothic" panose="020B0502020202020204" pitchFamily="34" charset="0"/>
              </a:rPr>
              <a:t>P. </a:t>
            </a:r>
            <a:r>
              <a:rPr lang="en-US" sz="1400" i="1" dirty="0" err="1">
                <a:solidFill>
                  <a:srgbClr val="000000"/>
                </a:solidFill>
                <a:latin typeface="Century Gothic" panose="020B0502020202020204" pitchFamily="34" charset="0"/>
              </a:rPr>
              <a:t>malariae</a:t>
            </a:r>
            <a:r>
              <a:rPr lang="en-US" sz="1400" i="1" dirty="0">
                <a:solidFill>
                  <a:srgbClr val="000000"/>
                </a:solidFill>
                <a:latin typeface="Century Gothic" panose="020B0502020202020204" pitchFamily="34" charset="0"/>
              </a:rPr>
              <a:t> </a:t>
            </a:r>
            <a:r>
              <a:rPr lang="en-US" sz="1400" dirty="0">
                <a:solidFill>
                  <a:srgbClr val="000000"/>
                </a:solidFill>
                <a:latin typeface="Century Gothic" panose="020B0502020202020204" pitchFamily="34" charset="0"/>
              </a:rPr>
              <a:t>(33.0%) and </a:t>
            </a:r>
            <a:r>
              <a:rPr lang="en-US" sz="1400" i="1" dirty="0">
                <a:solidFill>
                  <a:srgbClr val="000000"/>
                </a:solidFill>
                <a:latin typeface="Century Gothic" panose="020B0502020202020204" pitchFamily="34" charset="0"/>
              </a:rPr>
              <a:t>P. </a:t>
            </a:r>
            <a:r>
              <a:rPr lang="en-US" sz="1400" i="1" dirty="0" err="1">
                <a:solidFill>
                  <a:srgbClr val="000000"/>
                </a:solidFill>
                <a:latin typeface="Century Gothic" panose="020B0502020202020204" pitchFamily="34" charset="0"/>
              </a:rPr>
              <a:t>ovale</a:t>
            </a:r>
            <a:r>
              <a:rPr lang="en-US" sz="1400" i="1" dirty="0">
                <a:solidFill>
                  <a:srgbClr val="000000"/>
                </a:solidFill>
                <a:latin typeface="Century Gothic" panose="020B0502020202020204" pitchFamily="34" charset="0"/>
              </a:rPr>
              <a:t> </a:t>
            </a:r>
            <a:r>
              <a:rPr lang="en-US" sz="1400" dirty="0">
                <a:solidFill>
                  <a:srgbClr val="000000"/>
                </a:solidFill>
                <a:latin typeface="Century Gothic" panose="020B0502020202020204" pitchFamily="34" charset="0"/>
              </a:rPr>
              <a:t>(0.6%)</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Primary vector is </a:t>
            </a:r>
            <a:r>
              <a:rPr lang="en-US" sz="1400" i="1" dirty="0">
                <a:solidFill>
                  <a:srgbClr val="000000"/>
                </a:solidFill>
                <a:latin typeface="Century Gothic" panose="020B0502020202020204" pitchFamily="34" charset="0"/>
              </a:rPr>
              <a:t>Anopheles </a:t>
            </a:r>
            <a:r>
              <a:rPr lang="en-US" sz="1400" i="1" dirty="0" err="1">
                <a:solidFill>
                  <a:srgbClr val="000000"/>
                </a:solidFill>
                <a:latin typeface="Century Gothic" panose="020B0502020202020204" pitchFamily="34" charset="0"/>
              </a:rPr>
              <a:t>arabiensis</a:t>
            </a:r>
            <a:r>
              <a:rPr lang="en-US" sz="1400" dirty="0">
                <a:solidFill>
                  <a:srgbClr val="000000"/>
                </a:solidFill>
                <a:latin typeface="Century Gothic" panose="020B0502020202020204" pitchFamily="34" charset="0"/>
              </a:rPr>
              <a:t> (92.5%)</a:t>
            </a:r>
          </a:p>
          <a:p>
            <a:pPr marL="214313" indent="-214313">
              <a:buFont typeface="Wingdings" panose="05000000000000000000" pitchFamily="2" charset="2"/>
              <a:buChar char="§"/>
            </a:pPr>
            <a:endParaRPr lang="en-US" sz="1350" dirty="0">
              <a:solidFill>
                <a:srgbClr val="000000"/>
              </a:solidFill>
              <a:latin typeface="Arial"/>
            </a:endParaRPr>
          </a:p>
        </p:txBody>
      </p:sp>
      <p:sp>
        <p:nvSpPr>
          <p:cNvPr id="9" name="TextBox 8"/>
          <p:cNvSpPr txBox="1"/>
          <p:nvPr/>
        </p:nvSpPr>
        <p:spPr>
          <a:xfrm>
            <a:off x="1314450" y="573065"/>
            <a:ext cx="4793702" cy="1031051"/>
          </a:xfrm>
          <a:prstGeom prst="rect">
            <a:avLst/>
          </a:prstGeom>
          <a:solidFill>
            <a:schemeClr val="bg1">
              <a:alpha val="80000"/>
            </a:schemeClr>
          </a:solidFill>
        </p:spPr>
        <p:txBody>
          <a:bodyPr wrap="square" rtlCol="0">
            <a:spAutoFit/>
          </a:bodyPr>
          <a:lstStyle/>
          <a:p>
            <a:r>
              <a:rPr lang="en-US" sz="1400" b="1" dirty="0">
                <a:solidFill>
                  <a:schemeClr val="accent4">
                    <a:lumMod val="50000"/>
                  </a:schemeClr>
                </a:solidFill>
                <a:latin typeface="Century Gothic" panose="020B0502020202020204" pitchFamily="34" charset="0"/>
              </a:rPr>
              <a:t>Socio-demographics</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2 large islands (</a:t>
            </a:r>
            <a:r>
              <a:rPr lang="en-US" sz="1400" dirty="0" err="1">
                <a:solidFill>
                  <a:srgbClr val="000000"/>
                </a:solidFill>
                <a:latin typeface="Century Gothic" panose="020B0502020202020204" pitchFamily="34" charset="0"/>
              </a:rPr>
              <a:t>Unguja</a:t>
            </a:r>
            <a:r>
              <a:rPr lang="en-US" sz="1400" dirty="0">
                <a:solidFill>
                  <a:srgbClr val="000000"/>
                </a:solidFill>
                <a:latin typeface="Century Gothic" panose="020B0502020202020204" pitchFamily="34" charset="0"/>
              </a:rPr>
              <a:t>, Pemba)</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1.3M population</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15 min by air / 2 </a:t>
            </a:r>
            <a:r>
              <a:rPr lang="en-US" sz="1400" dirty="0" err="1">
                <a:solidFill>
                  <a:srgbClr val="000000"/>
                </a:solidFill>
                <a:latin typeface="Century Gothic" panose="020B0502020202020204" pitchFamily="34" charset="0"/>
              </a:rPr>
              <a:t>hrs</a:t>
            </a:r>
            <a:r>
              <a:rPr lang="en-US" sz="1400" dirty="0">
                <a:solidFill>
                  <a:srgbClr val="000000"/>
                </a:solidFill>
                <a:latin typeface="Century Gothic" panose="020B0502020202020204" pitchFamily="34" charset="0"/>
              </a:rPr>
              <a:t> from Dar-</a:t>
            </a:r>
            <a:r>
              <a:rPr lang="en-US" sz="1400" dirty="0" err="1">
                <a:solidFill>
                  <a:srgbClr val="000000"/>
                </a:solidFill>
                <a:latin typeface="Century Gothic" panose="020B0502020202020204" pitchFamily="34" charset="0"/>
              </a:rPr>
              <a:t>es</a:t>
            </a:r>
            <a:r>
              <a:rPr lang="en-US" sz="1400" dirty="0">
                <a:solidFill>
                  <a:srgbClr val="000000"/>
                </a:solidFill>
                <a:latin typeface="Century Gothic" panose="020B0502020202020204" pitchFamily="34" charset="0"/>
              </a:rPr>
              <a:t>-Salaam</a:t>
            </a:r>
          </a:p>
        </p:txBody>
      </p:sp>
      <p:sp>
        <p:nvSpPr>
          <p:cNvPr id="10" name="TextBox 9">
            <a:extLst>
              <a:ext uri="{FF2B5EF4-FFF2-40B4-BE49-F238E27FC236}">
                <a16:creationId xmlns:a16="http://schemas.microsoft.com/office/drawing/2014/main" id="{519A9598-F2E8-49FB-9989-EB260D69649D}"/>
              </a:ext>
            </a:extLst>
          </p:cNvPr>
          <p:cNvSpPr txBox="1"/>
          <p:nvPr/>
        </p:nvSpPr>
        <p:spPr>
          <a:xfrm>
            <a:off x="1306567" y="3439410"/>
            <a:ext cx="4793702" cy="1695336"/>
          </a:xfrm>
          <a:prstGeom prst="rect">
            <a:avLst/>
          </a:prstGeom>
          <a:solidFill>
            <a:schemeClr val="bg1">
              <a:alpha val="80000"/>
            </a:schemeClr>
          </a:solidFill>
        </p:spPr>
        <p:txBody>
          <a:bodyPr wrap="square" rtlCol="0">
            <a:spAutoFit/>
          </a:bodyPr>
          <a:lstStyle/>
          <a:p>
            <a:r>
              <a:rPr lang="en-US" sz="1400" b="1" dirty="0">
                <a:solidFill>
                  <a:schemeClr val="accent4">
                    <a:lumMod val="50000"/>
                  </a:schemeClr>
                </a:solidFill>
                <a:latin typeface="Century Gothic" panose="020B0502020202020204" pitchFamily="34" charset="0"/>
              </a:rPr>
              <a:t>Challenges</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 cases associated with travel from mainland Tanzania</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Population’s decreasing perception of malaria risk</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Decreasing effectiveness of vector control</a:t>
            </a:r>
          </a:p>
          <a:p>
            <a:pPr marL="214313" indent="-214313">
              <a:spcBef>
                <a:spcPts val="225"/>
              </a:spcBef>
              <a:buFont typeface="Wingdings" panose="05000000000000000000" pitchFamily="2" charset="2"/>
              <a:buChar char="§"/>
            </a:pPr>
            <a:r>
              <a:rPr lang="en-US" sz="1400" dirty="0">
                <a:solidFill>
                  <a:srgbClr val="000000"/>
                </a:solidFill>
                <a:latin typeface="Century Gothic" panose="020B0502020202020204" pitchFamily="34" charset="0"/>
              </a:rPr>
              <a:t>Using finite resources more effectively</a:t>
            </a:r>
          </a:p>
          <a:p>
            <a:pPr marL="214313" indent="-214313">
              <a:buFont typeface="Wingdings" panose="05000000000000000000" pitchFamily="2" charset="2"/>
              <a:buChar char="§"/>
            </a:pPr>
            <a:endParaRPr lang="en-US" sz="1350" dirty="0">
              <a:solidFill>
                <a:srgbClr val="000000"/>
              </a:solidFill>
              <a:latin typeface="Arial"/>
            </a:endParaRPr>
          </a:p>
        </p:txBody>
      </p:sp>
    </p:spTree>
    <p:extLst>
      <p:ext uri="{BB962C8B-B14F-4D97-AF65-F5344CB8AC3E}">
        <p14:creationId xmlns:p14="http://schemas.microsoft.com/office/powerpoint/2010/main" val="13703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latin typeface="Century Gothic" panose="020B0502020202020204" pitchFamily="34" charset="0"/>
              </a:rPr>
              <a:t>History of malaria prevention, control and elimination</a:t>
            </a:r>
          </a:p>
        </p:txBody>
      </p:sp>
      <p:sp>
        <p:nvSpPr>
          <p:cNvPr id="18" name="Slide Number Placeholder 4"/>
          <p:cNvSpPr>
            <a:spLocks noGrp="1"/>
          </p:cNvSpPr>
          <p:nvPr>
            <p:ph type="sldNum" sz="quarter" idx="10"/>
          </p:nvPr>
        </p:nvSpPr>
        <p:spPr>
          <a:xfrm>
            <a:off x="1143000" y="4914900"/>
            <a:ext cx="342900" cy="228600"/>
          </a:xfrm>
        </p:spPr>
        <p:txBody>
          <a:bodyPr/>
          <a:lstStyle/>
          <a:p>
            <a:fld id="{D4325D4D-289E-48C1-B277-2BEB492A7D19}" type="slidenum">
              <a:rPr lang="en-US" smtClean="0"/>
              <a:pPr/>
              <a:t>3</a:t>
            </a:fld>
            <a:endParaRPr lang="en-US" dirty="0"/>
          </a:p>
        </p:txBody>
      </p:sp>
      <p:pic>
        <p:nvPicPr>
          <p:cNvPr id="6" name="Picture 5">
            <a:extLst>
              <a:ext uri="{FF2B5EF4-FFF2-40B4-BE49-F238E27FC236}">
                <a16:creationId xmlns:a16="http://schemas.microsoft.com/office/drawing/2014/main" id="{9BB2DA0D-7A2B-4303-A192-CC7838689847}"/>
              </a:ext>
            </a:extLst>
          </p:cNvPr>
          <p:cNvPicPr>
            <a:picLocks noChangeAspect="1"/>
          </p:cNvPicPr>
          <p:nvPr/>
        </p:nvPicPr>
        <p:blipFill>
          <a:blip r:embed="rId3"/>
          <a:stretch>
            <a:fillRect/>
          </a:stretch>
        </p:blipFill>
        <p:spPr>
          <a:xfrm>
            <a:off x="1295400" y="514350"/>
            <a:ext cx="6248400" cy="1600200"/>
          </a:xfrm>
          <a:prstGeom prst="rect">
            <a:avLst/>
          </a:prstGeom>
        </p:spPr>
      </p:pic>
      <p:pic>
        <p:nvPicPr>
          <p:cNvPr id="9" name="Content Placeholder 6">
            <a:extLst>
              <a:ext uri="{FF2B5EF4-FFF2-40B4-BE49-F238E27FC236}">
                <a16:creationId xmlns:a16="http://schemas.microsoft.com/office/drawing/2014/main" id="{BD5A82E2-2F94-45C5-8889-3A2B40158103}"/>
              </a:ext>
            </a:extLst>
          </p:cNvPr>
          <p:cNvPicPr>
            <a:picLocks noChangeAspect="1"/>
          </p:cNvPicPr>
          <p:nvPr/>
        </p:nvPicPr>
        <p:blipFill>
          <a:blip r:embed="rId4"/>
          <a:stretch>
            <a:fillRect/>
          </a:stretch>
        </p:blipFill>
        <p:spPr>
          <a:xfrm>
            <a:off x="1143000" y="2038350"/>
            <a:ext cx="6934200" cy="3124200"/>
          </a:xfrm>
          <a:prstGeom prst="rect">
            <a:avLst/>
          </a:prstGeom>
        </p:spPr>
      </p:pic>
    </p:spTree>
    <p:extLst>
      <p:ext uri="{BB962C8B-B14F-4D97-AF65-F5344CB8AC3E}">
        <p14:creationId xmlns:p14="http://schemas.microsoft.com/office/powerpoint/2010/main" val="167371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073"/>
            <a:ext cx="7391400" cy="792077"/>
          </a:xfrm>
        </p:spPr>
        <p:txBody>
          <a:bodyPr/>
          <a:lstStyle/>
          <a:p>
            <a:r>
              <a:rPr lang="en-US" sz="2800" dirty="0">
                <a:latin typeface="Century Gothic" panose="020B0502020202020204" pitchFamily="34" charset="0"/>
              </a:rPr>
              <a:t>Annual malaria confirmed cases by type of detection 2008–2018</a:t>
            </a:r>
          </a:p>
        </p:txBody>
      </p:sp>
      <p:graphicFrame>
        <p:nvGraphicFramePr>
          <p:cNvPr id="13" name="Chart 12">
            <a:extLst>
              <a:ext uri="{FF2B5EF4-FFF2-40B4-BE49-F238E27FC236}">
                <a16:creationId xmlns:a16="http://schemas.microsoft.com/office/drawing/2014/main" id="{3DDEB55E-7A63-4CE2-BD17-297E6F3D384A}"/>
              </a:ext>
            </a:extLst>
          </p:cNvPr>
          <p:cNvGraphicFramePr>
            <a:graphicFrameLocks/>
          </p:cNvGraphicFramePr>
          <p:nvPr>
            <p:extLst>
              <p:ext uri="{D42A27DB-BD31-4B8C-83A1-F6EECF244321}">
                <p14:modId xmlns:p14="http://schemas.microsoft.com/office/powerpoint/2010/main" val="2256740277"/>
              </p:ext>
            </p:extLst>
          </p:nvPr>
        </p:nvGraphicFramePr>
        <p:xfrm>
          <a:off x="685800" y="959328"/>
          <a:ext cx="7543800" cy="3822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437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610600" cy="666750"/>
          </a:xfrm>
        </p:spPr>
        <p:txBody>
          <a:bodyPr/>
          <a:lstStyle/>
          <a:p>
            <a:r>
              <a:rPr lang="en-US" sz="2800" dirty="0">
                <a:latin typeface="Century Gothic" panose="020B0502020202020204" pitchFamily="34" charset="0"/>
              </a:rPr>
              <a:t>Surveillance platform: case detection, notification, follow-up</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pic>
        <p:nvPicPr>
          <p:cNvPr id="7" name="Content Placeholder 4">
            <a:extLst>
              <a:ext uri="{FF2B5EF4-FFF2-40B4-BE49-F238E27FC236}">
                <a16:creationId xmlns:a16="http://schemas.microsoft.com/office/drawing/2014/main" id="{728BD9A2-70C5-42D6-A7E4-6FC023E3EF87}"/>
              </a:ext>
            </a:extLst>
          </p:cNvPr>
          <p:cNvPicPr>
            <a:picLocks noChangeAspect="1"/>
          </p:cNvPicPr>
          <p:nvPr/>
        </p:nvPicPr>
        <p:blipFill>
          <a:blip r:embed="rId2" cstate="print"/>
          <a:stretch>
            <a:fillRect/>
          </a:stretch>
        </p:blipFill>
        <p:spPr bwMode="auto">
          <a:xfrm>
            <a:off x="1677077" y="666750"/>
            <a:ext cx="6018451" cy="4638988"/>
          </a:xfrm>
          <a:prstGeom prst="rect">
            <a:avLst/>
          </a:prstGeom>
          <a:noFill/>
          <a:ln w="9525">
            <a:noFill/>
            <a:miter lim="800000"/>
            <a:headEnd/>
            <a:tailEnd/>
          </a:ln>
        </p:spPr>
      </p:pic>
    </p:spTree>
    <p:extLst>
      <p:ext uri="{BB962C8B-B14F-4D97-AF65-F5344CB8AC3E}">
        <p14:creationId xmlns:p14="http://schemas.microsoft.com/office/powerpoint/2010/main" val="2054352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
            <a:ext cx="6844849" cy="514350"/>
          </a:xfrm>
        </p:spPr>
        <p:txBody>
          <a:bodyPr/>
          <a:lstStyle/>
          <a:p>
            <a:r>
              <a:rPr lang="en-US" sz="2800" dirty="0">
                <a:latin typeface="Century Gothic" panose="020B0502020202020204" pitchFamily="34" charset="0"/>
              </a:rPr>
              <a:t>Definitions</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4" name="Rectangle 3"/>
          <p:cNvSpPr/>
          <p:nvPr/>
        </p:nvSpPr>
        <p:spPr>
          <a:xfrm>
            <a:off x="1388459" y="742951"/>
            <a:ext cx="6486525" cy="4711033"/>
          </a:xfrm>
          <a:prstGeom prst="rect">
            <a:avLst/>
          </a:prstGeom>
        </p:spPr>
        <p:txBody>
          <a:bodyPr wrap="square">
            <a:spAutoFit/>
          </a:bodyPr>
          <a:lstStyle/>
          <a:p>
            <a:pPr marL="257175" indent="-257175" defTabSz="685800" fontAlgn="base">
              <a:spcBef>
                <a:spcPct val="20000"/>
              </a:spcBef>
              <a:spcAft>
                <a:spcPct val="40000"/>
              </a:spcAft>
              <a:buClr>
                <a:srgbClr val="000099"/>
              </a:buClr>
              <a:buFont typeface="Wingdings" panose="05000000000000000000" pitchFamily="2" charset="2"/>
              <a:buChar char="§"/>
            </a:pPr>
            <a:r>
              <a:rPr lang="en-US" altLang="en-US" sz="2400" b="1" kern="0" dirty="0">
                <a:solidFill>
                  <a:srgbClr val="000000"/>
                </a:solidFill>
                <a:latin typeface="Century Gothic" panose="020B0502020202020204" pitchFamily="34" charset="0"/>
                <a:ea typeface="ヒラギノ角ゴ Pro W3" pitchFamily="1" charset="-128"/>
                <a:cs typeface="Arial"/>
              </a:rPr>
              <a:t>Characterization</a:t>
            </a:r>
            <a:r>
              <a:rPr lang="en-US" altLang="en-US" sz="2400" kern="0" dirty="0">
                <a:solidFill>
                  <a:srgbClr val="000000"/>
                </a:solidFill>
                <a:latin typeface="Century Gothic" panose="020B0502020202020204" pitchFamily="34" charset="0"/>
                <a:ea typeface="ヒラギノ角ゴ Pro W3" pitchFamily="1" charset="-128"/>
                <a:cs typeface="Arial"/>
              </a:rPr>
              <a:t> </a:t>
            </a:r>
          </a:p>
          <a:p>
            <a:pPr marL="600075" lvl="1" indent="-257175" defTabSz="685800" fontAlgn="base">
              <a:spcBef>
                <a:spcPct val="20000"/>
              </a:spcBef>
              <a:spcAft>
                <a:spcPct val="400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Case: Patient demographic information, diagnosis, treatment and travel history</a:t>
            </a:r>
          </a:p>
          <a:p>
            <a:pPr marL="600075" lvl="1" indent="-257175" defTabSz="685800" fontAlgn="base">
              <a:spcBef>
                <a:spcPct val="20000"/>
              </a:spcBef>
              <a:spcAft>
                <a:spcPct val="400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Foci: Location of actual or potential breeding site, likely vectors and behavioral characteristics</a:t>
            </a:r>
          </a:p>
          <a:p>
            <a:pPr marL="257175" indent="-257175" defTabSz="685800" fontAlgn="base">
              <a:spcBef>
                <a:spcPct val="20000"/>
              </a:spcBef>
              <a:spcAft>
                <a:spcPct val="40000"/>
              </a:spcAft>
              <a:buClr>
                <a:srgbClr val="000099"/>
              </a:buClr>
              <a:buFont typeface="Wingdings" panose="05000000000000000000" pitchFamily="2" charset="2"/>
              <a:buChar char="§"/>
            </a:pPr>
            <a:r>
              <a:rPr lang="en-US" altLang="en-US" sz="2400" b="1" kern="0" dirty="0">
                <a:solidFill>
                  <a:srgbClr val="000000"/>
                </a:solidFill>
                <a:latin typeface="Century Gothic" panose="020B0502020202020204" pitchFamily="34" charset="0"/>
                <a:ea typeface="ヒラギノ角ゴ Pro W3" pitchFamily="1" charset="-128"/>
              </a:rPr>
              <a:t>Classification</a:t>
            </a:r>
            <a:endParaRPr lang="en-US" altLang="en-US" sz="2400" kern="0" dirty="0">
              <a:solidFill>
                <a:srgbClr val="000000"/>
              </a:solidFill>
              <a:latin typeface="Century Gothic" panose="020B0502020202020204" pitchFamily="34" charset="0"/>
              <a:ea typeface="ヒラギノ角ゴ Pro W3" pitchFamily="1" charset="-128"/>
            </a:endParaRPr>
          </a:p>
          <a:p>
            <a:pPr marL="600075" lvl="1" indent="-257175" defTabSz="685800" fontAlgn="base">
              <a:spcBef>
                <a:spcPct val="20000"/>
              </a:spcBef>
              <a:spcAft>
                <a:spcPct val="400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Case: Imported, introduced, indigenous, induced or relapsed according to WHO definitions (1).</a:t>
            </a:r>
          </a:p>
          <a:p>
            <a:pPr marL="600075" lvl="1" indent="-257175" defTabSz="685800" fontAlgn="base">
              <a:spcBef>
                <a:spcPct val="20000"/>
              </a:spcBef>
              <a:spcAft>
                <a:spcPct val="400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Foci: Active, non-active residual and cleared according to WHO definitions (1).</a:t>
            </a:r>
          </a:p>
          <a:p>
            <a:pPr marL="342900" lvl="1" defTabSz="685800" fontAlgn="base">
              <a:spcBef>
                <a:spcPct val="20000"/>
              </a:spcBef>
              <a:spcAft>
                <a:spcPct val="40000"/>
              </a:spcAft>
              <a:buClr>
                <a:srgbClr val="000099"/>
              </a:buClr>
            </a:pPr>
            <a:endParaRPr lang="en-US" sz="1600" baseline="30000" dirty="0">
              <a:latin typeface="Century Gothic" panose="020B0502020202020204" pitchFamily="34" charset="0"/>
            </a:endParaRPr>
          </a:p>
          <a:p>
            <a:pPr marL="342900" lvl="1" defTabSz="685800" fontAlgn="base">
              <a:buClr>
                <a:srgbClr val="000099"/>
              </a:buClr>
            </a:pPr>
            <a:r>
              <a:rPr lang="en-US" sz="1600" baseline="30000" dirty="0">
                <a:latin typeface="Century Gothic" panose="020B0502020202020204" pitchFamily="34" charset="0"/>
              </a:rPr>
              <a:t>(1) WHO (2017).  A Framework for Malaria Elimination.  Geneva: WHO.  Available at: </a:t>
            </a:r>
            <a:r>
              <a:rPr lang="en-US" sz="1600" u="sng" baseline="30000" dirty="0">
                <a:latin typeface="Century Gothic" panose="020B0502020202020204" pitchFamily="34" charset="0"/>
                <a:hlinkClick r:id="rId2"/>
              </a:rPr>
              <a:t>http://www.who.int/malaria/publications/atoz/9789241511988/en/</a:t>
            </a:r>
            <a:endParaRPr lang="en-US" sz="1600" i="1" dirty="0">
              <a:latin typeface="Century Gothic" panose="020B0502020202020204" pitchFamily="34" charset="0"/>
            </a:endParaRPr>
          </a:p>
          <a:p>
            <a:pPr marL="600075" lvl="1" indent="-257175" defTabSz="685800" fontAlgn="base">
              <a:spcBef>
                <a:spcPct val="20000"/>
              </a:spcBef>
              <a:spcAft>
                <a:spcPct val="40000"/>
              </a:spcAft>
              <a:buClr>
                <a:srgbClr val="000099"/>
              </a:buClr>
              <a:buFont typeface="Wingdings" panose="05000000000000000000" pitchFamily="2" charset="2"/>
              <a:buChar char="§"/>
            </a:pPr>
            <a:endParaRPr lang="en-US" altLang="en-US" sz="1500" kern="0" dirty="0">
              <a:solidFill>
                <a:srgbClr val="000000"/>
              </a:solidFill>
              <a:latin typeface="Verdana"/>
              <a:ea typeface="ヒラギノ角ゴ Pro W3" pitchFamily="1" charset="-128"/>
            </a:endParaRPr>
          </a:p>
        </p:txBody>
      </p:sp>
    </p:spTree>
    <p:extLst>
      <p:ext uri="{BB962C8B-B14F-4D97-AF65-F5344CB8AC3E}">
        <p14:creationId xmlns:p14="http://schemas.microsoft.com/office/powerpoint/2010/main" val="1549419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
            <a:ext cx="6844849" cy="514350"/>
          </a:xfrm>
        </p:spPr>
        <p:txBody>
          <a:bodyPr/>
          <a:lstStyle/>
          <a:p>
            <a:r>
              <a:rPr lang="en-US" sz="2800" dirty="0">
                <a:latin typeface="Century Gothic" panose="020B0502020202020204" pitchFamily="34" charset="0"/>
              </a:rPr>
              <a:t>Methods and Results (1) </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4" name="Rectangle 3"/>
          <p:cNvSpPr/>
          <p:nvPr/>
        </p:nvSpPr>
        <p:spPr>
          <a:xfrm>
            <a:off x="1388459" y="742951"/>
            <a:ext cx="6599391" cy="4139595"/>
          </a:xfrm>
          <a:prstGeom prst="rect">
            <a:avLst/>
          </a:prstGeom>
        </p:spPr>
        <p:txBody>
          <a:bodyPr wrap="square">
            <a:spAutoFit/>
          </a:bodyPr>
          <a:lstStyle/>
          <a:p>
            <a:pPr marL="257175" indent="-257175" defTabSz="685800" fontAlgn="base">
              <a:spcAft>
                <a:spcPts val="600"/>
              </a:spcAft>
              <a:buClr>
                <a:srgbClr val="000099"/>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Data from Jan 2017 – Sept 2018 was extracted from case and foci investigation database.</a:t>
            </a:r>
          </a:p>
          <a:p>
            <a:pPr marL="714375" lvl="1" indent="-257175" defTabSz="685800" fontAlgn="base">
              <a:spcAft>
                <a:spcPts val="600"/>
              </a:spcAft>
              <a:buClr>
                <a:srgbClr val="000099"/>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Data analysis was performed using MS Excel</a:t>
            </a:r>
          </a:p>
          <a:p>
            <a:pPr marL="714375" lvl="1" indent="-257175" defTabSz="685800" fontAlgn="base">
              <a:spcAft>
                <a:spcPts val="600"/>
              </a:spcAft>
              <a:buClr>
                <a:srgbClr val="000099"/>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Maps were created using QGIS</a:t>
            </a:r>
          </a:p>
          <a:p>
            <a:pPr marL="257175" indent="-257175" defTabSz="685800" fontAlgn="base">
              <a:spcAft>
                <a:spcPts val="600"/>
              </a:spcAft>
              <a:buClr>
                <a:srgbClr val="000099"/>
              </a:buClr>
              <a:buFont typeface="Wingdings" panose="05000000000000000000" pitchFamily="2" charset="2"/>
              <a:buChar char="§"/>
            </a:pPr>
            <a:endParaRPr lang="en-US" altLang="en-US" sz="1400" kern="0" dirty="0">
              <a:solidFill>
                <a:srgbClr val="000000"/>
              </a:solidFill>
              <a:latin typeface="Century Gothic" panose="020B0502020202020204" pitchFamily="34" charset="0"/>
              <a:ea typeface="ヒラギノ角ゴ Pro W3" pitchFamily="1" charset="-128"/>
            </a:endParaRPr>
          </a:p>
          <a:p>
            <a:pPr marL="257175" indent="-257175" defTabSz="685800" fontAlgn="base">
              <a:spcAft>
                <a:spcPts val="600"/>
              </a:spcAft>
              <a:buClr>
                <a:srgbClr val="000099"/>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In 2017, a total of 4,144 malaria cases were notified, of which (9.7%) 406 cases were investigated and classified.</a:t>
            </a:r>
          </a:p>
          <a:p>
            <a:pPr marL="512763" indent="-257175" defTabSz="685800" fontAlgn="base">
              <a:spcAft>
                <a:spcPts val="600"/>
              </a:spcAft>
              <a:buClr>
                <a:schemeClr val="bg1">
                  <a:lumMod val="75000"/>
                </a:schemeClr>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61.8% cases were classified as imported, 35.2% cases as indigenous, 2.5% cases as introduced and 0.5% cases as induced.</a:t>
            </a:r>
          </a:p>
          <a:p>
            <a:pPr marL="512763" indent="-257175" defTabSz="685800" fontAlgn="base">
              <a:spcAft>
                <a:spcPts val="600"/>
              </a:spcAft>
              <a:buClr>
                <a:schemeClr val="bg1">
                  <a:lumMod val="75000"/>
                </a:schemeClr>
              </a:buClr>
              <a:buFont typeface="Wingdings" panose="05000000000000000000" pitchFamily="2" charset="2"/>
              <a:buChar char="§"/>
            </a:pPr>
            <a:endParaRPr lang="en-US" altLang="en-US" sz="1400" kern="0" dirty="0">
              <a:solidFill>
                <a:srgbClr val="000000"/>
              </a:solidFill>
              <a:latin typeface="Century Gothic" panose="020B0502020202020204" pitchFamily="34" charset="0"/>
              <a:ea typeface="ヒラギノ角ゴ Pro W3" pitchFamily="1" charset="-128"/>
            </a:endParaRPr>
          </a:p>
          <a:p>
            <a:pPr marL="257175" indent="-257175" defTabSz="685800" fontAlgn="base">
              <a:spcAft>
                <a:spcPts val="600"/>
              </a:spcAft>
              <a:buClr>
                <a:srgbClr val="000099"/>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In 2018, a total of 4,581 malaria cases were notified, of which (30.5%) 1,399 cases were investigated and classified.</a:t>
            </a:r>
          </a:p>
          <a:p>
            <a:pPr marL="512763" indent="-257175" defTabSz="685800" fontAlgn="base">
              <a:spcAft>
                <a:spcPts val="600"/>
              </a:spcAft>
              <a:buClr>
                <a:schemeClr val="bg1">
                  <a:lumMod val="75000"/>
                </a:schemeClr>
              </a:buClr>
              <a:buFont typeface="Wingdings" panose="05000000000000000000" pitchFamily="2" charset="2"/>
              <a:buChar char="§"/>
            </a:pPr>
            <a:r>
              <a:rPr lang="en-US" altLang="en-US" sz="1400" kern="0" dirty="0">
                <a:solidFill>
                  <a:srgbClr val="000000"/>
                </a:solidFill>
                <a:latin typeface="Century Gothic" panose="020B0502020202020204" pitchFamily="34" charset="0"/>
                <a:ea typeface="ヒラギノ角ゴ Pro W3" pitchFamily="1" charset="-128"/>
              </a:rPr>
              <a:t>63.6% cases were classified as imported, 34.0% cases as indigenous, 2.1% cases as introduced and 0.2% cases as induced.</a:t>
            </a:r>
          </a:p>
          <a:p>
            <a:pPr marL="600075" lvl="1" indent="-257175" defTabSz="685800" fontAlgn="base">
              <a:spcBef>
                <a:spcPct val="20000"/>
              </a:spcBef>
              <a:spcAft>
                <a:spcPct val="40000"/>
              </a:spcAft>
              <a:buClr>
                <a:srgbClr val="000099"/>
              </a:buClr>
              <a:buFont typeface="Wingdings" panose="05000000000000000000" pitchFamily="2" charset="2"/>
              <a:buChar char="§"/>
            </a:pPr>
            <a:endParaRPr lang="en-US" altLang="en-US" sz="1500" kern="0" dirty="0">
              <a:solidFill>
                <a:srgbClr val="000000"/>
              </a:solidFill>
              <a:latin typeface="Verdana"/>
              <a:ea typeface="ヒラギノ角ゴ Pro W3" pitchFamily="1" charset="-128"/>
            </a:endParaRPr>
          </a:p>
        </p:txBody>
      </p:sp>
    </p:spTree>
    <p:extLst>
      <p:ext uri="{BB962C8B-B14F-4D97-AF65-F5344CB8AC3E}">
        <p14:creationId xmlns:p14="http://schemas.microsoft.com/office/powerpoint/2010/main" val="339705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
            <a:ext cx="8686801" cy="666750"/>
          </a:xfrm>
        </p:spPr>
        <p:txBody>
          <a:bodyPr/>
          <a:lstStyle/>
          <a:p>
            <a:r>
              <a:rPr lang="en-US" sz="2800" dirty="0">
                <a:latin typeface="Century Gothic" panose="020B0502020202020204" pitchFamily="34" charset="0"/>
              </a:rPr>
              <a:t>Cases investigated January 2017 – September 2018 </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graphicFrame>
        <p:nvGraphicFramePr>
          <p:cNvPr id="5" name="Chart 4">
            <a:extLst>
              <a:ext uri="{FF2B5EF4-FFF2-40B4-BE49-F238E27FC236}">
                <a16:creationId xmlns:a16="http://schemas.microsoft.com/office/drawing/2014/main" id="{8DE66B22-C4EB-4C28-B71F-04D6255E66CD}"/>
              </a:ext>
            </a:extLst>
          </p:cNvPr>
          <p:cNvGraphicFramePr>
            <a:graphicFrameLocks/>
          </p:cNvGraphicFramePr>
          <p:nvPr>
            <p:extLst>
              <p:ext uri="{D42A27DB-BD31-4B8C-83A1-F6EECF244321}">
                <p14:modId xmlns:p14="http://schemas.microsoft.com/office/powerpoint/2010/main" val="3285488352"/>
              </p:ext>
            </p:extLst>
          </p:nvPr>
        </p:nvGraphicFramePr>
        <p:xfrm>
          <a:off x="1143000" y="666751"/>
          <a:ext cx="6858001" cy="21614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F92E154-C17F-4735-A9C6-AED39F6337A7}"/>
              </a:ext>
            </a:extLst>
          </p:cNvPr>
          <p:cNvGraphicFramePr>
            <a:graphicFrameLocks/>
          </p:cNvGraphicFramePr>
          <p:nvPr>
            <p:extLst>
              <p:ext uri="{D42A27DB-BD31-4B8C-83A1-F6EECF244321}">
                <p14:modId xmlns:p14="http://schemas.microsoft.com/office/powerpoint/2010/main" val="1689327929"/>
              </p:ext>
            </p:extLst>
          </p:nvPr>
        </p:nvGraphicFramePr>
        <p:xfrm>
          <a:off x="1143000" y="2647950"/>
          <a:ext cx="6858000" cy="2495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3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1"/>
            <a:ext cx="6844849" cy="514350"/>
          </a:xfrm>
        </p:spPr>
        <p:txBody>
          <a:bodyPr/>
          <a:lstStyle/>
          <a:p>
            <a:r>
              <a:rPr lang="en-US" sz="2800" dirty="0">
                <a:latin typeface="Century Gothic" panose="020B0502020202020204" pitchFamily="34" charset="0"/>
              </a:rPr>
              <a:t>Results (2)</a:t>
            </a:r>
          </a:p>
        </p:txBody>
      </p:sp>
      <p:sp>
        <p:nvSpPr>
          <p:cNvPr id="3" name="Content Placeholder 2"/>
          <p:cNvSpPr>
            <a:spLocks noGrp="1"/>
          </p:cNvSpPr>
          <p:nvPr>
            <p:ph idx="1"/>
          </p:nvPr>
        </p:nvSpPr>
        <p:spPr>
          <a:xfrm>
            <a:off x="1371600" y="828362"/>
            <a:ext cx="3086100" cy="3394472"/>
          </a:xfrm>
        </p:spPr>
        <p:txBody>
          <a:bodyPr/>
          <a:lstStyle/>
          <a:p>
            <a:endParaRPr lang="en-US" dirty="0"/>
          </a:p>
          <a:p>
            <a:endParaRPr lang="en-US" dirty="0"/>
          </a:p>
        </p:txBody>
      </p:sp>
      <p:sp>
        <p:nvSpPr>
          <p:cNvPr id="4" name="Rectangle 3"/>
          <p:cNvSpPr/>
          <p:nvPr/>
        </p:nvSpPr>
        <p:spPr>
          <a:xfrm>
            <a:off x="1388459" y="742951"/>
            <a:ext cx="6599391" cy="2323713"/>
          </a:xfrm>
          <a:prstGeom prst="rect">
            <a:avLst/>
          </a:prstGeom>
        </p:spPr>
        <p:txBody>
          <a:bodyPr wrap="square">
            <a:spAutoFit/>
          </a:bodyPr>
          <a:lstStyle/>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In 2017, a total of 35 foci were investigated and classified, 68.6% foci were classified as active and 31.4% foci were classified as non active residual.</a:t>
            </a:r>
          </a:p>
          <a:p>
            <a:pPr marL="257175" indent="-257175" defTabSz="685800" fontAlgn="base">
              <a:spcAft>
                <a:spcPts val="600"/>
              </a:spcAft>
              <a:buClr>
                <a:srgbClr val="000099"/>
              </a:buClr>
              <a:buFont typeface="Wingdings" panose="05000000000000000000" pitchFamily="2" charset="2"/>
              <a:buChar char="§"/>
            </a:pPr>
            <a:endParaRPr lang="en-US" altLang="en-US" sz="1600" kern="0" dirty="0">
              <a:solidFill>
                <a:srgbClr val="000000"/>
              </a:solidFill>
              <a:latin typeface="Century Gothic" panose="020B0502020202020204" pitchFamily="34" charset="0"/>
              <a:ea typeface="ヒラギノ角ゴ Pro W3" pitchFamily="1" charset="-128"/>
            </a:endParaRPr>
          </a:p>
          <a:p>
            <a:pPr marL="257175" indent="-257175" defTabSz="685800" fontAlgn="base">
              <a:spcAft>
                <a:spcPts val="600"/>
              </a:spcAft>
              <a:buClr>
                <a:srgbClr val="000099"/>
              </a:buClr>
              <a:buFont typeface="Wingdings" panose="05000000000000000000" pitchFamily="2" charset="2"/>
              <a:buChar char="§"/>
            </a:pPr>
            <a:r>
              <a:rPr lang="en-US" altLang="en-US" sz="1600" kern="0" dirty="0">
                <a:solidFill>
                  <a:srgbClr val="000000"/>
                </a:solidFill>
                <a:latin typeface="Century Gothic" panose="020B0502020202020204" pitchFamily="34" charset="0"/>
                <a:ea typeface="ヒラギノ角ゴ Pro W3" pitchFamily="1" charset="-128"/>
              </a:rPr>
              <a:t>In 2018, a total of 185 foci were investigated and classified, 67.1% foci were classified as active and 32.9% foci were classified as non active residual.</a:t>
            </a:r>
          </a:p>
          <a:p>
            <a:pPr marL="600075" lvl="1" indent="-257175" defTabSz="685800" fontAlgn="base">
              <a:spcBef>
                <a:spcPct val="20000"/>
              </a:spcBef>
              <a:spcAft>
                <a:spcPct val="40000"/>
              </a:spcAft>
              <a:buClr>
                <a:srgbClr val="000099"/>
              </a:buClr>
              <a:buFont typeface="Wingdings" panose="05000000000000000000" pitchFamily="2" charset="2"/>
              <a:buChar char="§"/>
            </a:pPr>
            <a:endParaRPr lang="en-US" altLang="en-US" sz="1500" kern="0" dirty="0">
              <a:solidFill>
                <a:srgbClr val="000000"/>
              </a:solidFill>
              <a:latin typeface="Verdana"/>
              <a:ea typeface="ヒラギノ角ゴ Pro W3" pitchFamily="1" charset="-128"/>
            </a:endParaRPr>
          </a:p>
        </p:txBody>
      </p:sp>
    </p:spTree>
    <p:extLst>
      <p:ext uri="{BB962C8B-B14F-4D97-AF65-F5344CB8AC3E}">
        <p14:creationId xmlns:p14="http://schemas.microsoft.com/office/powerpoint/2010/main" val="198769564"/>
      </p:ext>
    </p:extLst>
  </p:cSld>
  <p:clrMapOvr>
    <a:masterClrMapping/>
  </p:clrMapOvr>
</p:sld>
</file>

<file path=ppt/theme/theme1.xml><?xml version="1.0" encoding="utf-8"?>
<a:theme xmlns:a="http://schemas.openxmlformats.org/drawingml/2006/main" name="1_RTI Corporate">
  <a:themeElements>
    <a:clrScheme name="RTI Theme Colors">
      <a:dk1>
        <a:srgbClr val="000000"/>
      </a:dk1>
      <a:lt1>
        <a:srgbClr val="FFFFFF"/>
      </a:lt1>
      <a:dk2>
        <a:srgbClr val="000000"/>
      </a:dk2>
      <a:lt2>
        <a:srgbClr val="808080"/>
      </a:lt2>
      <a:accent1>
        <a:srgbClr val="085295"/>
      </a:accent1>
      <a:accent2>
        <a:srgbClr val="D06F1A"/>
      </a:accent2>
      <a:accent3>
        <a:srgbClr val="B1953A"/>
      </a:accent3>
      <a:accent4>
        <a:srgbClr val="FFC525"/>
      </a:accent4>
      <a:accent5>
        <a:srgbClr val="5D9732"/>
      </a:accent5>
      <a:accent6>
        <a:srgbClr val="4F2683"/>
      </a:accent6>
      <a:hlink>
        <a:srgbClr val="0045C7"/>
      </a:hlink>
      <a:folHlink>
        <a:srgbClr val="5D6EC9"/>
      </a:folHlink>
    </a:clrScheme>
    <a:fontScheme name="Custom Design">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5 RTI Template_eaj.potx" id="{F36C9CB5-03DD-49DE-A2E1-ECD0688EE6F0}" vid="{2E05CADE-BD4F-44D0-94ED-F5F5804852F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1282</TotalTime>
  <Words>521</Words>
  <Application>Microsoft Office PowerPoint</Application>
  <PresentationFormat>On-screen Show (16:9)</PresentationFormat>
  <Paragraphs>65</Paragraphs>
  <Slides>12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Century Gothic</vt:lpstr>
      <vt:lpstr>Times</vt:lpstr>
      <vt:lpstr>Verdana</vt:lpstr>
      <vt:lpstr>Wingdings</vt:lpstr>
      <vt:lpstr>1_RTI Corporate</vt:lpstr>
      <vt:lpstr> The 7th EAHSC meeting. 27-29 March, 2019, Dar es Salaam Trends of malaria case and foci data in the  elimination setting of Zanzibar  Humphrey Mkali1 (MSc), Abdullah S. Ali2, Abdul-wahid Al-mafazy2, Mohamed H. Ali2, Erik Reaves3, Naomi Kaspar4, George Greer4, Wahida S. Hassan2, Rebecca Price1, Jeremiah Ngondi1, Richard Reithinger1  1. RTI International, Dar es Salaam, United Republic of Tanzania 2. Zanzibar Malaria Elimination Programme, Ministry of Health, Zanzibar, United Republic of Tanzania 3. Malaria Branch, Division of Parasitic Diseases and Malaria, Centers for Disease Control and Prevention, and US President’s Malaria Initiative, Dar Es Salaam, Tanzania 4. US President’s Malaria Initiative, United States Agency for International Development, Dar es Salaam, United Republic of Tanzania.   </vt:lpstr>
      <vt:lpstr>Elimination in action: the case of Zanzibar</vt:lpstr>
      <vt:lpstr>History of malaria prevention, control and elimination</vt:lpstr>
      <vt:lpstr>Annual malaria confirmed cases by type of detection 2008–2018</vt:lpstr>
      <vt:lpstr>Surveillance platform: case detection, notification, follow-up</vt:lpstr>
      <vt:lpstr>Definitions</vt:lpstr>
      <vt:lpstr>Methods and Results (1) </vt:lpstr>
      <vt:lpstr>Cases investigated January 2017 – September 2018 </vt:lpstr>
      <vt:lpstr>Results (2)</vt:lpstr>
      <vt:lpstr>Locations of foci identified in 2017 and 2018</vt:lpstr>
      <vt:lpstr>Conclusion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and foci investigation in elimination settings of Zanzibar</dc:title>
  <dc:creator>Humphrey R. Mkali</dc:creator>
  <cp:lastModifiedBy>Humphrey Mkali</cp:lastModifiedBy>
  <cp:revision>53</cp:revision>
  <dcterms:created xsi:type="dcterms:W3CDTF">2018-10-09T12:47:16Z</dcterms:created>
  <dcterms:modified xsi:type="dcterms:W3CDTF">2019-02-27T12:53:30Z</dcterms:modified>
</cp:coreProperties>
</file>