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9402E-5A01-4E4A-836B-FD50278E0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79499-F348-40C0-8CF5-24DF24D21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7F453-DBA0-49CC-821C-C2029BF5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B4168-67CC-4F43-AE68-F6F1D0473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155C0-0D10-4426-BA41-0B90BFC5E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1A377-B6E5-49F7-A56A-68EC0C4A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8884B-6988-4494-A9E0-758851476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E4341-2732-48B8-9638-715A7E7DE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2F1C0-0D77-4A21-895E-87C53723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D7BB3-D40A-4C72-9771-9348B844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29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4DC49D-4530-4FF9-8F0C-4C42CDD3B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11372-D54F-463F-99C7-5016BE3B3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4F086-BCFA-4B94-B30E-F8E3E886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BCD7F-8205-4495-BB4C-99AA3BE6D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0C53A-0F96-443C-B288-7650C0F99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66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F8C33-9B1A-45F0-AA5D-B5102267E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E4AC6-C11F-4E9C-BB68-DF950B633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E7EC3-FB39-4FEA-87AC-CAE2F380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EF654-0927-43EC-AADA-8B51EA46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0FE05-EA0E-43FF-A021-957FB012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7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2DF1B-3CC4-4478-9856-13F51EE9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919793-7D86-4D36-9482-68E6B35A3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43DD9-0608-4267-A0F5-76DD0138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989AF-8C0E-4BBB-9DFF-01E26A10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E9DD2-EE29-4C08-8398-394BCB38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38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B505-0FB7-4B3C-99D0-16D721D7A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8C398-458E-49DF-8FE4-673F2BAF5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F6A78-EE42-4453-AD61-BBF1B5624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8B90A-CD99-4791-94E8-7A043A722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2C898-AEFD-4459-89D7-FEC1C707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1AFF0-0619-45D0-A65C-1D2B94AE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72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F10B8-6499-4A13-B690-387FC8D0B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4DB0E-43EB-4F46-BAF8-D7226DDDA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A17F6-DE5F-4440-850E-3B16AA620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4E8490-E5F8-4A66-BC63-D4A5CA281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CC135C-B101-432A-8631-36609A282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A0D622-EDA4-408E-8848-E32175DE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DB96B-97CE-455F-8D7A-7FB422FA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BE27B1-2FF9-457D-AC63-CBC57F3B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BE507-CECF-4BFF-9D92-D53CCC879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53843-BC55-46DA-989A-D6813AD5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1B3C2-6B40-41BE-B957-DF165525C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8496C1-50BD-456D-AC94-20491AEC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45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3143D-9452-4C7E-BA6A-32E0A805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8EB1CC-2B96-4E10-80D2-3EDF901C5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29950-6C4D-4593-8698-A4A958FCE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8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9D78-4BCB-4AD2-9F9A-5AAE4320A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CDFB3-1EAC-47E8-A462-9F8C4E587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B8B75-E214-4AB8-8715-D218C53B7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2D768-8263-453B-8EE2-61F314C58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836FD-7A2A-4243-B265-BDFBB489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9807F-CCBB-4A0E-8FE1-4A1E07D3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41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99D7C-439E-435D-8836-7ECA53E74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418197-A578-4D33-A9E9-E6DF82724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7A29-1304-4645-8630-0BB7A6ECF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F33F4-2F35-49EF-94CD-0CD9E451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73176-0833-43A3-B889-0169DF2AB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40FCE-A3FC-4A93-BA38-C542BB695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6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15C507-CE07-43EE-A1FB-2D6E49BE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15F8C-ED63-49B1-B41F-4BE95C808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D9782-298B-4CB9-ABCA-4929A990A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9DFC6-E16C-4CAF-8B6F-4EC81325CF07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B0924-CF4B-4B69-8675-2A65736CE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108C-A4AC-4A7B-A701-ACE919969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A3FA7-2BAB-46E9-95B2-E2ABC0AE8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76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735F-E5C3-44AB-89A2-11F0B5026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2852"/>
            <a:ext cx="9144000" cy="3313043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The 7th EAHSC</a:t>
            </a:r>
            <a:br>
              <a:rPr lang="en-GB" sz="3200" dirty="0"/>
            </a:br>
            <a:r>
              <a:rPr lang="en-US" sz="3200" b="1" dirty="0">
                <a:latin typeface="Century Gothic" panose="020B0502020202020204" pitchFamily="34" charset="0"/>
              </a:rPr>
              <a:t>Developing and testing a synchronized </a:t>
            </a:r>
            <a:r>
              <a:rPr lang="en-US" sz="3200" b="1" i="1" dirty="0">
                <a:latin typeface="Century Gothic" panose="020B0502020202020204" pitchFamily="34" charset="0"/>
              </a:rPr>
              <a:t>e</a:t>
            </a:r>
            <a:r>
              <a:rPr lang="en-US" sz="3200" b="1" dirty="0">
                <a:latin typeface="Century Gothic" panose="020B0502020202020204" pitchFamily="34" charset="0"/>
              </a:rPr>
              <a:t>-partograph to improve management of intrapartum care and support the referral system for emergency obstetric care among refugee hosting communities in Adjumani district, Uganda</a:t>
            </a:r>
            <a:endParaRPr lang="en-GB" sz="3200" dirty="0"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22C0B9-7C84-4644-969D-FBD526A49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5894"/>
            <a:ext cx="9144000" cy="1321905"/>
          </a:xfrm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Richard Mangwi Ayiasi/MD, MPH, PhD</a:t>
            </a:r>
          </a:p>
          <a:p>
            <a:r>
              <a:rPr lang="en-GB" dirty="0">
                <a:latin typeface="Century Gothic" panose="020B0502020202020204" pitchFamily="34" charset="0"/>
              </a:rPr>
              <a:t>Makerere University School of Public Health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10278C-8016-44BE-8BF3-300CE8B94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5178286"/>
            <a:ext cx="4923014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35762B-67EE-43CE-B84D-13705FB685F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78" y="5425162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3900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ADAF8-5A71-4430-A195-E3B7418E7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latin typeface="Century Gothic" panose="020B0502020202020204" pitchFamily="34" charset="0"/>
              </a:rPr>
              <a:t>Conclusion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F84B4-B838-44C0-9F76-749690DEE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7339"/>
            <a:ext cx="10515600" cy="4109624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This proof of concept demonstrates the potential to reduce delay in accessing care once the patient has reached the health care system – </a:t>
            </a:r>
            <a:r>
              <a:rPr lang="en-US" b="1" i="1" dirty="0">
                <a:solidFill>
                  <a:schemeClr val="accent1"/>
                </a:solidFill>
                <a:latin typeface="Century Gothic" panose="020B0502020202020204" pitchFamily="34" charset="0"/>
              </a:rPr>
              <a:t>The third delay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A larger study is needed to demonstrate its effect compared to the paper-based partograph</a:t>
            </a:r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346389-5050-490F-B76D-A5369597A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522" y="230188"/>
            <a:ext cx="4923014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99B7FA-D446-4E09-BCE9-6E1789A29E7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091" y="5101934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171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FCDE-E396-4C67-893A-CAEE477D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latin typeface="Century Gothic" panose="020B0502020202020204" pitchFamily="34" charset="0"/>
              </a:rPr>
              <a:t>Acknowledgement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90081-78A9-422F-A292-8966FA71A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9875"/>
            <a:ext cx="10515600" cy="4807088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Grand Challenges Canada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Makerere University, School of Public Health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Colleagues, IT specialist</a:t>
            </a: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61DC8-E323-4C02-A4E4-2A29FC507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659" y="1950968"/>
            <a:ext cx="4923014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C45EE0-043C-40A1-AA15-95CE5A65ED0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93" y="4277623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291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AE4ED-BC18-4601-8D00-ACCFBC180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  <a:ea typeface="+mn-ea"/>
                <a:cs typeface="+mn-cs"/>
              </a:rPr>
              <a:t>Introduction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59A5F-ACD1-4049-BBED-E4F41D9D3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The paper-based partograph - standard tool for monitoring intra-partum care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Rarely used leading to: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Delayed decision for action in case of danger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Delayed access to emergency obstetric care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Especially in distant health facilities.</a:t>
            </a:r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E7AF5A-4BE2-4C7E-B2E5-0DB7ADBA5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7217" y="230188"/>
            <a:ext cx="4923014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0C0A77-9A45-45AE-B15A-756851C064C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0899" y="5236871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87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4BEF5-3790-4E43-9146-5B0728F3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Century Gothic" panose="020B0502020202020204" pitchFamily="34" charset="0"/>
                <a:ea typeface="+mn-ea"/>
                <a:cs typeface="+mn-cs"/>
              </a:rPr>
              <a:t>Objectives</a:t>
            </a:r>
            <a:r>
              <a:rPr lang="en-GB" sz="2400" dirty="0"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92F89-C278-4B01-B9EF-946265D32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Develop an electronic-partograph</a:t>
            </a:r>
          </a:p>
          <a:p>
            <a:pPr marL="0" indent="0">
              <a:buNone/>
            </a:pPr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Based at the health facility</a:t>
            </a:r>
          </a:p>
          <a:p>
            <a:pPr marL="0" indent="0">
              <a:buNone/>
            </a:pPr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Synchronized to a referral hospital</a:t>
            </a:r>
          </a:p>
          <a:p>
            <a:pPr marL="0" indent="0">
              <a:buNone/>
            </a:pPr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Provide iterative decision-making for health facility workers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Theory of change: availability of real-time technical backstop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 Reduce delay in decision-making in case of danger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973D7D-AACB-46BB-8C50-4A978673D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00314"/>
            <a:ext cx="4923014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F211E6-79DE-4C9E-933C-CF20BC4FEA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838" y="5236871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642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83998-D3BC-46F2-AEAD-D8D337A55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530"/>
            <a:ext cx="10515600" cy="940906"/>
          </a:xfrm>
        </p:spPr>
        <p:txBody>
          <a:bodyPr/>
          <a:lstStyle/>
          <a:p>
            <a:r>
              <a:rPr lang="en-GB" sz="3200" b="1" dirty="0">
                <a:latin typeface="Century Gothic" panose="020B0502020202020204" pitchFamily="34" charset="0"/>
              </a:rPr>
              <a:t>Context</a:t>
            </a:r>
            <a:r>
              <a:rPr lang="en-GB" dirty="0"/>
              <a:t> </a:t>
            </a:r>
          </a:p>
        </p:txBody>
      </p:sp>
      <p:pic>
        <p:nvPicPr>
          <p:cNvPr id="1028" name="Picture 4" descr="Image result for map of west nile districts">
            <a:extLst>
              <a:ext uri="{FF2B5EF4-FFF2-40B4-BE49-F238E27FC236}">
                <a16:creationId xmlns:a16="http://schemas.microsoft.com/office/drawing/2014/main" id="{D69CD0BD-32DF-4CAA-84E8-2993EB652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113" y="1338470"/>
            <a:ext cx="6864626" cy="5658677"/>
          </a:xfrm>
          <a:prstGeom prst="rect">
            <a:avLst/>
          </a:prstGeom>
          <a:noFill/>
          <a:ln>
            <a:solidFill>
              <a:srgbClr val="DD0101"/>
            </a:solidFill>
          </a:ln>
          <a:effectLst>
            <a:softEdge rad="368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D15CD9-B310-4D90-B9C7-FDDDB67EA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191" y="92764"/>
            <a:ext cx="4247153" cy="12457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76859B-BBAC-48D0-9AD8-CF14815520C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767" y="5423444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4236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17AE1-0CBD-4B0B-9139-93EC0E82D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Materials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8E83-AD76-4278-86E7-08ADFD9A0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An electronic partograph application designed on a tablet (December 2017-March 2018)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Pretested March – June 2018</a:t>
            </a:r>
          </a:p>
          <a:p>
            <a:pPr marL="0" indent="0">
              <a:buNone/>
            </a:pPr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Piloted in a busy health facility and linked to the referral hospital through internet</a:t>
            </a:r>
          </a:p>
          <a:p>
            <a:pPr marL="0" indent="0">
              <a:buNone/>
            </a:pPr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Three senior midwifes each at health facility and at referral hospital were trained in application use.</a:t>
            </a:r>
          </a:p>
          <a:p>
            <a:pPr marL="0" indent="0">
              <a:buNone/>
            </a:pPr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Progress was monitored remotely through cloud-based server and monthly field visits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AE58EB-1B2B-4D06-8E55-8F54E07A2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0312" y="230188"/>
            <a:ext cx="4247153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D3116B-692E-4A41-A4FD-9A703CEAECD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214" y="5552783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01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CCA6-3D7E-4DEE-AB10-32D9D6D74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Results</a:t>
            </a:r>
            <a:r>
              <a:rPr lang="en-GB" sz="32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EC08C-C939-4F75-8CB6-C716B48EE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120 intra-partum patients have been monitored using e-partograph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 Seven were referred based on iterative process between health facility and hospital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The average time for decision for evacuation was 20 minutes, ranging 10 to 30 minutes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APGAR score for all seven babies was 6/10 and above after one minute</a:t>
            </a:r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56C5C4-1DDB-41A7-8656-C2749D994E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786" y="230188"/>
            <a:ext cx="4923014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20FE6F-3BB2-40C7-96D4-40419BBE196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882" y="5639448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484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F7780-F7FA-40AD-9A79-E8FB2B613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4BC00C3-76C4-4471-9EED-4B1B52F00B8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07130612"/>
              </p:ext>
            </p:extLst>
          </p:nvPr>
        </p:nvGraphicFramePr>
        <p:xfrm>
          <a:off x="838199" y="1825624"/>
          <a:ext cx="10373140" cy="44029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7407">
                  <a:extLst>
                    <a:ext uri="{9D8B030D-6E8A-4147-A177-3AD203B41FA5}">
                      <a16:colId xmlns:a16="http://schemas.microsoft.com/office/drawing/2014/main" val="1085591213"/>
                    </a:ext>
                  </a:extLst>
                </a:gridCol>
                <a:gridCol w="1947407">
                  <a:extLst>
                    <a:ext uri="{9D8B030D-6E8A-4147-A177-3AD203B41FA5}">
                      <a16:colId xmlns:a16="http://schemas.microsoft.com/office/drawing/2014/main" val="3065839523"/>
                    </a:ext>
                  </a:extLst>
                </a:gridCol>
                <a:gridCol w="2317144">
                  <a:extLst>
                    <a:ext uri="{9D8B030D-6E8A-4147-A177-3AD203B41FA5}">
                      <a16:colId xmlns:a16="http://schemas.microsoft.com/office/drawing/2014/main" val="330471265"/>
                    </a:ext>
                  </a:extLst>
                </a:gridCol>
                <a:gridCol w="2239617">
                  <a:extLst>
                    <a:ext uri="{9D8B030D-6E8A-4147-A177-3AD203B41FA5}">
                      <a16:colId xmlns:a16="http://schemas.microsoft.com/office/drawing/2014/main" val="235274351"/>
                    </a:ext>
                  </a:extLst>
                </a:gridCol>
                <a:gridCol w="1921565">
                  <a:extLst>
                    <a:ext uri="{9D8B030D-6E8A-4147-A177-3AD203B41FA5}">
                      <a16:colId xmlns:a16="http://schemas.microsoft.com/office/drawing/2014/main" val="2085866993"/>
                    </a:ext>
                  </a:extLst>
                </a:gridCol>
              </a:tblGrid>
              <a:tr h="827571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#e-partographs 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APGAR Scores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Frequencies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#referrals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Average time for evacuation (Minutes)</a:t>
                      </a:r>
                    </a:p>
                    <a:p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8031"/>
                  </a:ext>
                </a:extLst>
              </a:tr>
              <a:tr h="827571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7 &amp; above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113 (91.2)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6 (5.0)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034496"/>
                  </a:ext>
                </a:extLst>
              </a:tr>
              <a:tr h="827571">
                <a:tc>
                  <a:txBody>
                    <a:bodyPr/>
                    <a:lstStyle/>
                    <a:p>
                      <a:endParaRPr lang="en-GB" sz="2400" b="1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5-6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06 (5.0)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 (0.8)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893841"/>
                  </a:ext>
                </a:extLst>
              </a:tr>
              <a:tr h="827571">
                <a:tc>
                  <a:txBody>
                    <a:bodyPr/>
                    <a:lstStyle/>
                    <a:p>
                      <a:endParaRPr lang="en-GB" sz="2400" b="1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Below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01 (0.8)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 (0.0)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49290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27DE862-AC88-4A3C-8180-AB3F7BF33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8325" y="230189"/>
            <a:ext cx="4923014" cy="13219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D37A092-EADA-4B9F-B4C7-9AAC7253C7A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793" y="5691062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561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F4890-3E76-4E63-B703-513D36A7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latin typeface="Century Gothic" panose="020B0502020202020204" pitchFamily="34" charset="0"/>
              </a:rPr>
              <a:t>Discussion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D5155-C1F6-4795-A206-773D86565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This was a proof of concept with small numbers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However, results demonstrate that with: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Real-time evidence and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Timely backstop from senior colleagues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Decision-time for referral is minimized. </a:t>
            </a: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37E11D-1D15-407A-A531-3A13B049A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786" y="436251"/>
            <a:ext cx="4923014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347068-5046-4D72-87C0-BB0EE970023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586" y="5236871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462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871C7-F095-47C7-BE4A-980DCFA7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latin typeface="Century Gothic" panose="020B0502020202020204" pitchFamily="34" charset="0"/>
              </a:rPr>
              <a:t>Implication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D61AA-4628-48E2-BFB6-315760425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In the context of Adjumani, a refugee hosting with additional human and transport resources enabled urgent evacuation of emergency cases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 Implying that the e-partograph per se cannot reduce the delay in accessing care, rather the presence of other support systems is equally important</a:t>
            </a:r>
          </a:p>
          <a:p>
            <a:pPr marL="0" indent="0"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Enthusiasm among health workers to use electronic partograph – sustained interest?  </a:t>
            </a:r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A552D0-3EFA-4758-B339-EBBBFD1BD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786" y="230188"/>
            <a:ext cx="4923014" cy="1321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2F3F72-8F16-49CC-A65A-0055FB0E9CD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6186" y="5417846"/>
            <a:ext cx="1537546" cy="1075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4150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407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The 7th EAHSC Developing and testing a synchronized e-partograph to improve management of intrapartum care and support the referral system for emergency obstetric care among refugee hosting communities in Adjumani district, Uganda</vt:lpstr>
      <vt:lpstr>Introduction  </vt:lpstr>
      <vt:lpstr>Objectives </vt:lpstr>
      <vt:lpstr>Context </vt:lpstr>
      <vt:lpstr>Materials and Methods</vt:lpstr>
      <vt:lpstr>Results </vt:lpstr>
      <vt:lpstr>Results</vt:lpstr>
      <vt:lpstr>Discussion </vt:lpstr>
      <vt:lpstr>Implication </vt:lpstr>
      <vt:lpstr>Conclusion </vt:lpstr>
      <vt:lpstr>Acknowledgement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Mangwi Ayiasi</dc:creator>
  <cp:lastModifiedBy>Richard Mangwi Ayiasi</cp:lastModifiedBy>
  <cp:revision>10</cp:revision>
  <dcterms:created xsi:type="dcterms:W3CDTF">2019-02-28T15:14:23Z</dcterms:created>
  <dcterms:modified xsi:type="dcterms:W3CDTF">2019-03-08T06:32:18Z</dcterms:modified>
</cp:coreProperties>
</file>