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72" r:id="rId4"/>
    <p:sldId id="257" r:id="rId5"/>
    <p:sldId id="268" r:id="rId6"/>
    <p:sldId id="258" r:id="rId7"/>
    <p:sldId id="259" r:id="rId8"/>
    <p:sldId id="260" r:id="rId9"/>
    <p:sldId id="270" r:id="rId10"/>
    <p:sldId id="267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E4405-808B-1642-9766-E4830408BC33}" type="doc">
      <dgm:prSet loTypeId="urn:microsoft.com/office/officeart/2008/layout/NameandTitleOrganizational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0FC37B-D92C-2246-B5ED-F0992F11BC4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>
              <a:latin typeface="Century Gothic" panose="020B0502020202020204" pitchFamily="34" charset="0"/>
            </a:rPr>
            <a:t>Recruitment </a:t>
          </a:r>
          <a:endParaRPr lang="en-US" sz="2400" dirty="0">
            <a:latin typeface="Century Gothic" panose="020B0502020202020204" pitchFamily="34" charset="0"/>
          </a:endParaRPr>
        </a:p>
      </dgm:t>
    </dgm:pt>
    <dgm:pt modelId="{07CB0C3E-50D9-644C-884F-11590C5AB2FA}" type="parTrans" cxnId="{49386404-9E73-A04C-B53B-20568039A13A}">
      <dgm:prSet/>
      <dgm:spPr/>
      <dgm:t>
        <a:bodyPr/>
        <a:lstStyle/>
        <a:p>
          <a:endParaRPr lang="en-US"/>
        </a:p>
      </dgm:t>
    </dgm:pt>
    <dgm:pt modelId="{D134A32D-E0B8-EF42-857F-53E14AE1AE6E}" type="sibTrans" cxnId="{49386404-9E73-A04C-B53B-20568039A13A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600" dirty="0" smtClean="0">
              <a:solidFill>
                <a:srgbClr val="0070C0"/>
              </a:solidFill>
              <a:latin typeface="Century Gothic" panose="020B0502020202020204" pitchFamily="34" charset="0"/>
            </a:rPr>
            <a:t>Enrolled 1025 patients, November 2017- October 2018 </a:t>
          </a:r>
        </a:p>
        <a:p>
          <a:pPr algn="l">
            <a:lnSpc>
              <a:spcPct val="150000"/>
            </a:lnSpc>
          </a:pPr>
          <a:r>
            <a:rPr lang="en-US" sz="16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Randomize patients into 3 arms</a:t>
          </a:r>
        </a:p>
        <a:p>
          <a:pPr algn="l">
            <a:lnSpc>
              <a:spcPct val="150000"/>
            </a:lnSpc>
          </a:pPr>
          <a:r>
            <a:rPr lang="en-US" sz="16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Implemented 2 mHealth interventions  </a:t>
          </a:r>
          <a:endParaRPr lang="en-US" sz="1600" dirty="0">
            <a:solidFill>
              <a:srgbClr val="0070C0"/>
            </a:solidFill>
            <a:latin typeface="Century Gothic" panose="020B0502020202020204" pitchFamily="34" charset="0"/>
          </a:endParaRPr>
        </a:p>
      </dgm:t>
    </dgm:pt>
    <dgm:pt modelId="{6EC95F3C-194E-5341-B455-01ABF63176F4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>
              <a:latin typeface="Century Gothic" panose="020B0502020202020204" pitchFamily="34" charset="0"/>
            </a:rPr>
            <a:t>          Arm 1</a:t>
          </a:r>
        </a:p>
        <a:p>
          <a:r>
            <a:rPr lang="en-US" sz="2400" dirty="0" smtClean="0">
              <a:solidFill>
                <a:schemeClr val="accent2"/>
              </a:solidFill>
              <a:latin typeface="Century Gothic" panose="020B0502020202020204" pitchFamily="34" charset="0"/>
            </a:rPr>
            <a:t>Home visit + </a:t>
          </a:r>
          <a:r>
            <a:rPr lang="en-US" sz="2400" i="1" dirty="0" smtClean="0">
              <a:solidFill>
                <a:schemeClr val="accent2"/>
              </a:solidFill>
              <a:latin typeface="Century Gothic" panose="020B0502020202020204" pitchFamily="34" charset="0"/>
            </a:rPr>
            <a:t>SSI protocol </a:t>
          </a:r>
          <a:r>
            <a:rPr lang="en-US" sz="2400" dirty="0" smtClean="0">
              <a:solidFill>
                <a:schemeClr val="accent2"/>
              </a:solidFill>
              <a:latin typeface="Century Gothic" panose="020B0502020202020204" pitchFamily="34" charset="0"/>
            </a:rPr>
            <a:t>+ photo</a:t>
          </a:r>
          <a:endParaRPr lang="en-US" sz="2400" dirty="0">
            <a:latin typeface="Century Gothic" panose="020B0502020202020204" pitchFamily="34" charset="0"/>
          </a:endParaRPr>
        </a:p>
      </dgm:t>
    </dgm:pt>
    <dgm:pt modelId="{65B21336-237F-704A-A789-F97058F7F5DF}" type="parTrans" cxnId="{CDE8E8C0-11D8-564D-B3DD-DD68480A7888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3E93C6D5-10BE-374C-B73C-D835A2639110}" type="sibTrans" cxnId="{CDE8E8C0-11D8-564D-B3DD-DD68480A7888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600" dirty="0" smtClean="0">
              <a:solidFill>
                <a:srgbClr val="0070C0"/>
              </a:solidFill>
              <a:latin typeface="Century Gothic" panose="020B0502020202020204" pitchFamily="34" charset="0"/>
            </a:rPr>
            <a:t>335 patients </a:t>
          </a:r>
          <a:endParaRPr lang="en-US" sz="1600" dirty="0">
            <a:solidFill>
              <a:srgbClr val="0070C0"/>
            </a:solidFill>
            <a:latin typeface="Century Gothic" panose="020B0502020202020204" pitchFamily="34" charset="0"/>
          </a:endParaRPr>
        </a:p>
      </dgm:t>
    </dgm:pt>
    <dgm:pt modelId="{BF97A4FA-7E5C-B449-95BD-9671865A67BF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>
              <a:latin typeface="Century Gothic" panose="020B0502020202020204" pitchFamily="34" charset="0"/>
            </a:rPr>
            <a:t>          Arm</a:t>
          </a:r>
          <a:r>
            <a:rPr lang="en-US" sz="2400" baseline="0" dirty="0" smtClean="0">
              <a:latin typeface="Century Gothic" panose="020B0502020202020204" pitchFamily="34" charset="0"/>
            </a:rPr>
            <a:t> 2</a:t>
          </a:r>
        </a:p>
        <a:p>
          <a:r>
            <a:rPr lang="en-US" sz="2400" dirty="0" smtClean="0">
              <a:solidFill>
                <a:schemeClr val="accent2"/>
              </a:solidFill>
              <a:latin typeface="Century Gothic" panose="020B0502020202020204" pitchFamily="34" charset="0"/>
            </a:rPr>
            <a:t>Phone call +</a:t>
          </a:r>
          <a:r>
            <a:rPr lang="en-US" sz="2400" i="1" dirty="0" smtClean="0">
              <a:solidFill>
                <a:schemeClr val="accent2"/>
              </a:solidFill>
              <a:latin typeface="Century Gothic" panose="020B0502020202020204" pitchFamily="34" charset="0"/>
            </a:rPr>
            <a:t>SSI protocol</a:t>
          </a:r>
          <a:endParaRPr lang="en-US" sz="2400" dirty="0">
            <a:latin typeface="Century Gothic" panose="020B0502020202020204" pitchFamily="34" charset="0"/>
          </a:endParaRPr>
        </a:p>
      </dgm:t>
    </dgm:pt>
    <dgm:pt modelId="{F4C1071C-C8D8-A144-A38A-B85AF82F64D6}" type="parTrans" cxnId="{11040696-5221-D042-80D3-9AD179417431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AAF17F09-2F20-C840-BCEE-024D97636488}" type="sibTrans" cxnId="{11040696-5221-D042-80D3-9AD179417431}">
      <dgm:prSet custT="1"/>
      <dgm:spPr/>
      <dgm:t>
        <a:bodyPr/>
        <a:lstStyle/>
        <a:p>
          <a:pPr algn="r">
            <a:lnSpc>
              <a:spcPct val="150000"/>
            </a:lnSpc>
          </a:pPr>
          <a:r>
            <a:rPr lang="en-US" sz="16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334 patients </a:t>
          </a:r>
        </a:p>
      </dgm:t>
    </dgm:pt>
    <dgm:pt modelId="{62C2738D-C16E-3A42-8807-A953B86A6FC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>
              <a:latin typeface="Century Gothic" panose="020B0502020202020204" pitchFamily="34" charset="0"/>
            </a:rPr>
            <a:t>         Arm 3</a:t>
          </a:r>
        </a:p>
        <a:p>
          <a:r>
            <a:rPr lang="en-US" sz="2400" i="1" dirty="0" smtClean="0">
              <a:solidFill>
                <a:schemeClr val="accent2"/>
              </a:solidFill>
              <a:latin typeface="Century Gothic" panose="020B0502020202020204" pitchFamily="34" charset="0"/>
            </a:rPr>
            <a:t>No intervention</a:t>
          </a:r>
          <a:r>
            <a:rPr lang="en-US" sz="2400" dirty="0" smtClean="0">
              <a:latin typeface="Century Gothic" panose="020B0502020202020204" pitchFamily="34" charset="0"/>
            </a:rPr>
            <a:t> </a:t>
          </a:r>
          <a:endParaRPr lang="en-US" sz="2400" dirty="0">
            <a:latin typeface="Century Gothic" panose="020B0502020202020204" pitchFamily="34" charset="0"/>
          </a:endParaRPr>
        </a:p>
      </dgm:t>
    </dgm:pt>
    <dgm:pt modelId="{B7791248-822D-1148-91DB-F9A6346993ED}" type="parTrans" cxnId="{111745C7-07DF-9344-BF1B-7C73DDABB036}">
      <dgm:prSet/>
      <dgm:spPr/>
      <dgm:t>
        <a:bodyPr/>
        <a:lstStyle/>
        <a:p>
          <a:endParaRPr lang="en-US" sz="2400">
            <a:latin typeface="Century Gothic" panose="020B0502020202020204" pitchFamily="34" charset="0"/>
          </a:endParaRPr>
        </a:p>
      </dgm:t>
    </dgm:pt>
    <dgm:pt modelId="{121A295E-F4A4-EF4B-9C14-54071EE3F673}" type="sibTrans" cxnId="{111745C7-07DF-9344-BF1B-7C73DDABB03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16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356 patients</a:t>
          </a:r>
          <a:endParaRPr lang="en-US" sz="1600" dirty="0">
            <a:solidFill>
              <a:srgbClr val="0070C0"/>
            </a:solidFill>
            <a:latin typeface="Century Gothic" panose="020B0502020202020204" pitchFamily="34" charset="0"/>
          </a:endParaRPr>
        </a:p>
      </dgm:t>
    </dgm:pt>
    <dgm:pt modelId="{972C2326-B316-EB42-B138-B7AED7A03439}" type="pres">
      <dgm:prSet presAssocID="{E15E4405-808B-1642-9766-E4830408BC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ED08A2-F800-CD4C-8DE3-E47D6646E43B}" type="pres">
      <dgm:prSet presAssocID="{030FC37B-D92C-2246-B5ED-F0992F11BC49}" presName="hierRoot1" presStyleCnt="0">
        <dgm:presLayoutVars>
          <dgm:hierBranch val="init"/>
        </dgm:presLayoutVars>
      </dgm:prSet>
      <dgm:spPr/>
    </dgm:pt>
    <dgm:pt modelId="{7B974F1D-DFFB-DE4C-B35C-76182ED48232}" type="pres">
      <dgm:prSet presAssocID="{030FC37B-D92C-2246-B5ED-F0992F11BC49}" presName="rootComposite1" presStyleCnt="0"/>
      <dgm:spPr/>
    </dgm:pt>
    <dgm:pt modelId="{3A469FCF-2102-9846-80B1-D98D2DD4C63E}" type="pres">
      <dgm:prSet presAssocID="{030FC37B-D92C-2246-B5ED-F0992F11BC49}" presName="rootText1" presStyleLbl="node0" presStyleIdx="0" presStyleCnt="1" custScaleX="95940" custScaleY="64476" custLinFactNeighborX="13592" custLinFactNeighborY="286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AFFF365-7843-7145-8933-065625BC3303}" type="pres">
      <dgm:prSet presAssocID="{030FC37B-D92C-2246-B5ED-F0992F11BC49}" presName="titleText1" presStyleLbl="fgAcc0" presStyleIdx="0" presStyleCnt="1" custScaleX="125448" custScaleY="304356" custLinFactY="9557" custLinFactNeighborX="8497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6514B6-6671-D447-BBD8-6F1DCDEDFD82}" type="pres">
      <dgm:prSet presAssocID="{030FC37B-D92C-2246-B5ED-F0992F11BC49}" presName="rootConnector1" presStyleLbl="node1" presStyleIdx="0" presStyleCnt="3"/>
      <dgm:spPr/>
      <dgm:t>
        <a:bodyPr/>
        <a:lstStyle/>
        <a:p>
          <a:endParaRPr lang="en-US"/>
        </a:p>
      </dgm:t>
    </dgm:pt>
    <dgm:pt modelId="{1CCCD01D-6646-F746-B9EE-964D0F8BCBBC}" type="pres">
      <dgm:prSet presAssocID="{030FC37B-D92C-2246-B5ED-F0992F11BC49}" presName="hierChild2" presStyleCnt="0"/>
      <dgm:spPr/>
    </dgm:pt>
    <dgm:pt modelId="{B86ED0C9-C3E8-7747-8BDB-A3CB34B5369D}" type="pres">
      <dgm:prSet presAssocID="{65B21336-237F-704A-A789-F97058F7F5D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3746C5B-A982-1D4A-B2A3-D291CF8BEA6F}" type="pres">
      <dgm:prSet presAssocID="{6EC95F3C-194E-5341-B455-01ABF63176F4}" presName="hierRoot2" presStyleCnt="0">
        <dgm:presLayoutVars>
          <dgm:hierBranch val="init"/>
        </dgm:presLayoutVars>
      </dgm:prSet>
      <dgm:spPr/>
    </dgm:pt>
    <dgm:pt modelId="{B111B382-B1D6-384D-8042-F8B192B7C261}" type="pres">
      <dgm:prSet presAssocID="{6EC95F3C-194E-5341-B455-01ABF63176F4}" presName="rootComposite" presStyleCnt="0"/>
      <dgm:spPr/>
    </dgm:pt>
    <dgm:pt modelId="{9E4ED5CE-617B-2A4E-8546-C8471A4B0E51}" type="pres">
      <dgm:prSet presAssocID="{6EC95F3C-194E-5341-B455-01ABF63176F4}" presName="rootText" presStyleLbl="node1" presStyleIdx="0" presStyleCnt="3" custScaleX="82633" custScaleY="79097" custLinFactNeighborX="12555" custLinFactNeighborY="286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AF1226-3F8D-F346-9A09-249A2C679D92}" type="pres">
      <dgm:prSet presAssocID="{6EC95F3C-194E-5341-B455-01ABF63176F4}" presName="titleText2" presStyleLbl="fgAcc1" presStyleIdx="0" presStyleCnt="3" custScaleX="82444" custLinFactNeighborX="15435" custLinFactNeighborY="953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6C6FBA3-A576-4947-AF39-5EEE4E6A797C}" type="pres">
      <dgm:prSet presAssocID="{6EC95F3C-194E-5341-B455-01ABF63176F4}" presName="rootConnector" presStyleLbl="node2" presStyleIdx="0" presStyleCnt="0"/>
      <dgm:spPr/>
      <dgm:t>
        <a:bodyPr/>
        <a:lstStyle/>
        <a:p>
          <a:endParaRPr lang="en-US"/>
        </a:p>
      </dgm:t>
    </dgm:pt>
    <dgm:pt modelId="{886A7B07-5D09-DE4D-9598-81567A52C7D6}" type="pres">
      <dgm:prSet presAssocID="{6EC95F3C-194E-5341-B455-01ABF63176F4}" presName="hierChild4" presStyleCnt="0"/>
      <dgm:spPr/>
    </dgm:pt>
    <dgm:pt modelId="{F274C013-AEC7-9A4F-8CBC-CC5490611AA7}" type="pres">
      <dgm:prSet presAssocID="{6EC95F3C-194E-5341-B455-01ABF63176F4}" presName="hierChild5" presStyleCnt="0"/>
      <dgm:spPr/>
    </dgm:pt>
    <dgm:pt modelId="{EB8E86CC-0F21-0E4E-8EC0-05CA34E59473}" type="pres">
      <dgm:prSet presAssocID="{F4C1071C-C8D8-A144-A38A-B85AF82F64D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8B2E1E6-4089-C44A-A6A4-25464CED1ADD}" type="pres">
      <dgm:prSet presAssocID="{BF97A4FA-7E5C-B449-95BD-9671865A67BF}" presName="hierRoot2" presStyleCnt="0">
        <dgm:presLayoutVars>
          <dgm:hierBranch val="init"/>
        </dgm:presLayoutVars>
      </dgm:prSet>
      <dgm:spPr/>
    </dgm:pt>
    <dgm:pt modelId="{3C6F57E2-0201-D143-9366-6441D1E61DDF}" type="pres">
      <dgm:prSet presAssocID="{BF97A4FA-7E5C-B449-95BD-9671865A67BF}" presName="rootComposite" presStyleCnt="0"/>
      <dgm:spPr/>
    </dgm:pt>
    <dgm:pt modelId="{6562A7C5-1DA3-7046-B27F-C7B2231086CD}" type="pres">
      <dgm:prSet presAssocID="{BF97A4FA-7E5C-B449-95BD-9671865A67BF}" presName="rootText" presStyleLbl="node1" presStyleIdx="1" presStyleCnt="3" custScaleX="82633" custScaleY="79097" custLinFactNeighborX="12555" custLinFactNeighborY="286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2957A3E-70D4-0548-B8FB-5A38F28093E1}" type="pres">
      <dgm:prSet presAssocID="{BF97A4FA-7E5C-B449-95BD-9671865A67BF}" presName="titleText2" presStyleLbl="fgAcc1" presStyleIdx="1" presStyleCnt="3" custScaleX="81983" custLinFactNeighborX="15907" custLinFactNeighborY="953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2211B61-9F9C-8747-B873-8EB9A1A8E400}" type="pres">
      <dgm:prSet presAssocID="{BF97A4FA-7E5C-B449-95BD-9671865A67BF}" presName="rootConnector" presStyleLbl="node2" presStyleIdx="0" presStyleCnt="0"/>
      <dgm:spPr/>
      <dgm:t>
        <a:bodyPr/>
        <a:lstStyle/>
        <a:p>
          <a:endParaRPr lang="en-US"/>
        </a:p>
      </dgm:t>
    </dgm:pt>
    <dgm:pt modelId="{7B4CC206-F630-AC44-99C6-18FD749B5F74}" type="pres">
      <dgm:prSet presAssocID="{BF97A4FA-7E5C-B449-95BD-9671865A67BF}" presName="hierChild4" presStyleCnt="0"/>
      <dgm:spPr/>
    </dgm:pt>
    <dgm:pt modelId="{D8CD7E33-8BA7-CF44-9D61-D1C24003BF1D}" type="pres">
      <dgm:prSet presAssocID="{BF97A4FA-7E5C-B449-95BD-9671865A67BF}" presName="hierChild5" presStyleCnt="0"/>
      <dgm:spPr/>
    </dgm:pt>
    <dgm:pt modelId="{8CFEC7CE-FBE5-F448-A95B-6C7E7BF98C12}" type="pres">
      <dgm:prSet presAssocID="{B7791248-822D-1148-91DB-F9A6346993E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BB6AE78F-474F-1B4B-9EA8-1CCA37DBA33D}" type="pres">
      <dgm:prSet presAssocID="{62C2738D-C16E-3A42-8807-A953B86A6FC1}" presName="hierRoot2" presStyleCnt="0">
        <dgm:presLayoutVars>
          <dgm:hierBranch val="init"/>
        </dgm:presLayoutVars>
      </dgm:prSet>
      <dgm:spPr/>
    </dgm:pt>
    <dgm:pt modelId="{73B2EC00-BD8A-714B-B7B0-96338C917604}" type="pres">
      <dgm:prSet presAssocID="{62C2738D-C16E-3A42-8807-A953B86A6FC1}" presName="rootComposite" presStyleCnt="0"/>
      <dgm:spPr/>
    </dgm:pt>
    <dgm:pt modelId="{33A1A111-A4D0-F04D-BF63-0AF8EAB0DAE3}" type="pres">
      <dgm:prSet presAssocID="{62C2738D-C16E-3A42-8807-A953B86A6FC1}" presName="rootText" presStyleLbl="node1" presStyleIdx="2" presStyleCnt="3" custScaleX="82633" custScaleY="79097" custLinFactNeighborX="12555" custLinFactNeighborY="2869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B6F77BA-A667-194F-98C1-6AD95D31BA95}" type="pres">
      <dgm:prSet presAssocID="{62C2738D-C16E-3A42-8807-A953B86A6FC1}" presName="titleText2" presStyleLbl="fgAcc1" presStyleIdx="2" presStyleCnt="3" custScaleX="84567" custScaleY="99251" custLinFactNeighborX="2888" custLinFactNeighborY="9575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50AE73-4CFF-7843-B8B8-9FB1E58B1F6B}" type="pres">
      <dgm:prSet presAssocID="{62C2738D-C16E-3A42-8807-A953B86A6FC1}" presName="rootConnector" presStyleLbl="node2" presStyleIdx="0" presStyleCnt="0"/>
      <dgm:spPr/>
      <dgm:t>
        <a:bodyPr/>
        <a:lstStyle/>
        <a:p>
          <a:endParaRPr lang="en-US"/>
        </a:p>
      </dgm:t>
    </dgm:pt>
    <dgm:pt modelId="{CC24E574-A748-D64C-9315-3AF77C2AFA5E}" type="pres">
      <dgm:prSet presAssocID="{62C2738D-C16E-3A42-8807-A953B86A6FC1}" presName="hierChild4" presStyleCnt="0"/>
      <dgm:spPr/>
    </dgm:pt>
    <dgm:pt modelId="{D80A02A5-7D7F-6944-81D2-402012287334}" type="pres">
      <dgm:prSet presAssocID="{62C2738D-C16E-3A42-8807-A953B86A6FC1}" presName="hierChild5" presStyleCnt="0"/>
      <dgm:spPr/>
    </dgm:pt>
    <dgm:pt modelId="{DB775890-80C3-0042-9EEF-2EF0F34F5354}" type="pres">
      <dgm:prSet presAssocID="{030FC37B-D92C-2246-B5ED-F0992F11BC49}" presName="hierChild3" presStyleCnt="0"/>
      <dgm:spPr/>
    </dgm:pt>
  </dgm:ptLst>
  <dgm:cxnLst>
    <dgm:cxn modelId="{4231CF77-45ED-8D4A-95BD-289D2D2FA9C2}" type="presOf" srcId="{6EC95F3C-194E-5341-B455-01ABF63176F4}" destId="{66C6FBA3-A576-4947-AF39-5EEE4E6A797C}" srcOrd="1" destOrd="0" presId="urn:microsoft.com/office/officeart/2008/layout/NameandTitleOrganizationalChart"/>
    <dgm:cxn modelId="{5D7E8D1E-FB0B-0B41-9596-A910EE94FD51}" type="presOf" srcId="{65B21336-237F-704A-A789-F97058F7F5DF}" destId="{B86ED0C9-C3E8-7747-8BDB-A3CB34B5369D}" srcOrd="0" destOrd="0" presId="urn:microsoft.com/office/officeart/2008/layout/NameandTitleOrganizationalChart"/>
    <dgm:cxn modelId="{044F35F6-949A-CC42-B4EA-F05F8CFBA62C}" type="presOf" srcId="{121A295E-F4A4-EF4B-9C14-54071EE3F673}" destId="{FB6F77BA-A667-194F-98C1-6AD95D31BA95}" srcOrd="0" destOrd="0" presId="urn:microsoft.com/office/officeart/2008/layout/NameandTitleOrganizationalChart"/>
    <dgm:cxn modelId="{FF2CDCCB-37CC-6144-96AC-476EFD46DEEC}" type="presOf" srcId="{AAF17F09-2F20-C840-BCEE-024D97636488}" destId="{02957A3E-70D4-0548-B8FB-5A38F28093E1}" srcOrd="0" destOrd="0" presId="urn:microsoft.com/office/officeart/2008/layout/NameandTitleOrganizationalChart"/>
    <dgm:cxn modelId="{603E3E37-990C-BB46-BE83-5256EFE5111F}" type="presOf" srcId="{F4C1071C-C8D8-A144-A38A-B85AF82F64D6}" destId="{EB8E86CC-0F21-0E4E-8EC0-05CA34E59473}" srcOrd="0" destOrd="0" presId="urn:microsoft.com/office/officeart/2008/layout/NameandTitleOrganizationalChart"/>
    <dgm:cxn modelId="{38DCF280-6901-7B4B-96E7-1CBC2267C251}" type="presOf" srcId="{62C2738D-C16E-3A42-8807-A953B86A6FC1}" destId="{D650AE73-4CFF-7843-B8B8-9FB1E58B1F6B}" srcOrd="1" destOrd="0" presId="urn:microsoft.com/office/officeart/2008/layout/NameandTitleOrganizationalChart"/>
    <dgm:cxn modelId="{111745C7-07DF-9344-BF1B-7C73DDABB036}" srcId="{030FC37B-D92C-2246-B5ED-F0992F11BC49}" destId="{62C2738D-C16E-3A42-8807-A953B86A6FC1}" srcOrd="2" destOrd="0" parTransId="{B7791248-822D-1148-91DB-F9A6346993ED}" sibTransId="{121A295E-F4A4-EF4B-9C14-54071EE3F673}"/>
    <dgm:cxn modelId="{0ADDCCF2-22CA-F747-9EF5-05CCDB8F158D}" type="presOf" srcId="{62C2738D-C16E-3A42-8807-A953B86A6FC1}" destId="{33A1A111-A4D0-F04D-BF63-0AF8EAB0DAE3}" srcOrd="0" destOrd="0" presId="urn:microsoft.com/office/officeart/2008/layout/NameandTitleOrganizationalChart"/>
    <dgm:cxn modelId="{CDE8E8C0-11D8-564D-B3DD-DD68480A7888}" srcId="{030FC37B-D92C-2246-B5ED-F0992F11BC49}" destId="{6EC95F3C-194E-5341-B455-01ABF63176F4}" srcOrd="0" destOrd="0" parTransId="{65B21336-237F-704A-A789-F97058F7F5DF}" sibTransId="{3E93C6D5-10BE-374C-B73C-D835A2639110}"/>
    <dgm:cxn modelId="{D9A410BA-BAD9-274C-99AB-85B2A394E438}" type="presOf" srcId="{BF97A4FA-7E5C-B449-95BD-9671865A67BF}" destId="{32211B61-9F9C-8747-B873-8EB9A1A8E400}" srcOrd="1" destOrd="0" presId="urn:microsoft.com/office/officeart/2008/layout/NameandTitleOrganizationalChart"/>
    <dgm:cxn modelId="{11B6BC06-AA26-7244-A887-F1DDC251D6C6}" type="presOf" srcId="{B7791248-822D-1148-91DB-F9A6346993ED}" destId="{8CFEC7CE-FBE5-F448-A95B-6C7E7BF98C12}" srcOrd="0" destOrd="0" presId="urn:microsoft.com/office/officeart/2008/layout/NameandTitleOrganizationalChart"/>
    <dgm:cxn modelId="{82A1757B-335E-8C48-AC99-457C7C734793}" type="presOf" srcId="{3E93C6D5-10BE-374C-B73C-D835A2639110}" destId="{88AF1226-3F8D-F346-9A09-249A2C679D92}" srcOrd="0" destOrd="0" presId="urn:microsoft.com/office/officeart/2008/layout/NameandTitleOrganizationalChart"/>
    <dgm:cxn modelId="{49386404-9E73-A04C-B53B-20568039A13A}" srcId="{E15E4405-808B-1642-9766-E4830408BC33}" destId="{030FC37B-D92C-2246-B5ED-F0992F11BC49}" srcOrd="0" destOrd="0" parTransId="{07CB0C3E-50D9-644C-884F-11590C5AB2FA}" sibTransId="{D134A32D-E0B8-EF42-857F-53E14AE1AE6E}"/>
    <dgm:cxn modelId="{84588C19-A859-BA45-88F9-8F72AF01ADF2}" type="presOf" srcId="{BF97A4FA-7E5C-B449-95BD-9671865A67BF}" destId="{6562A7C5-1DA3-7046-B27F-C7B2231086CD}" srcOrd="0" destOrd="0" presId="urn:microsoft.com/office/officeart/2008/layout/NameandTitleOrganizationalChart"/>
    <dgm:cxn modelId="{C748ACD1-E3B5-D543-BD15-7A04F19A1CD8}" type="presOf" srcId="{6EC95F3C-194E-5341-B455-01ABF63176F4}" destId="{9E4ED5CE-617B-2A4E-8546-C8471A4B0E51}" srcOrd="0" destOrd="0" presId="urn:microsoft.com/office/officeart/2008/layout/NameandTitleOrganizationalChart"/>
    <dgm:cxn modelId="{151B7C18-6C5F-174D-8256-65203ABB66E8}" type="presOf" srcId="{D134A32D-E0B8-EF42-857F-53E14AE1AE6E}" destId="{CAFFF365-7843-7145-8933-065625BC3303}" srcOrd="0" destOrd="0" presId="urn:microsoft.com/office/officeart/2008/layout/NameandTitleOrganizationalChart"/>
    <dgm:cxn modelId="{9C7BF95E-5713-5F4B-98FF-D65610C725CC}" type="presOf" srcId="{030FC37B-D92C-2246-B5ED-F0992F11BC49}" destId="{DD6514B6-6671-D447-BBD8-6F1DCDEDFD82}" srcOrd="1" destOrd="0" presId="urn:microsoft.com/office/officeart/2008/layout/NameandTitleOrganizationalChart"/>
    <dgm:cxn modelId="{11040696-5221-D042-80D3-9AD179417431}" srcId="{030FC37B-D92C-2246-B5ED-F0992F11BC49}" destId="{BF97A4FA-7E5C-B449-95BD-9671865A67BF}" srcOrd="1" destOrd="0" parTransId="{F4C1071C-C8D8-A144-A38A-B85AF82F64D6}" sibTransId="{AAF17F09-2F20-C840-BCEE-024D97636488}"/>
    <dgm:cxn modelId="{17BBB2EB-E943-AB4F-82E3-385648592AF8}" type="presOf" srcId="{030FC37B-D92C-2246-B5ED-F0992F11BC49}" destId="{3A469FCF-2102-9846-80B1-D98D2DD4C63E}" srcOrd="0" destOrd="0" presId="urn:microsoft.com/office/officeart/2008/layout/NameandTitleOrganizationalChart"/>
    <dgm:cxn modelId="{EEC20B77-8A25-CA45-96DE-50DEFBD3CAD4}" type="presOf" srcId="{E15E4405-808B-1642-9766-E4830408BC33}" destId="{972C2326-B316-EB42-B138-B7AED7A03439}" srcOrd="0" destOrd="0" presId="urn:microsoft.com/office/officeart/2008/layout/NameandTitleOrganizationalChart"/>
    <dgm:cxn modelId="{2EAF4381-24C5-CB46-A569-A80B8C9B0D2A}" type="presParOf" srcId="{972C2326-B316-EB42-B138-B7AED7A03439}" destId="{4EED08A2-F800-CD4C-8DE3-E47D6646E43B}" srcOrd="0" destOrd="0" presId="urn:microsoft.com/office/officeart/2008/layout/NameandTitleOrganizationalChart"/>
    <dgm:cxn modelId="{8DB669A2-5B1D-3F46-9BEE-4337E9EA9FD4}" type="presParOf" srcId="{4EED08A2-F800-CD4C-8DE3-E47D6646E43B}" destId="{7B974F1D-DFFB-DE4C-B35C-76182ED48232}" srcOrd="0" destOrd="0" presId="urn:microsoft.com/office/officeart/2008/layout/NameandTitleOrganizationalChart"/>
    <dgm:cxn modelId="{E63B8453-8577-5642-9820-53DF392DF082}" type="presParOf" srcId="{7B974F1D-DFFB-DE4C-B35C-76182ED48232}" destId="{3A469FCF-2102-9846-80B1-D98D2DD4C63E}" srcOrd="0" destOrd="0" presId="urn:microsoft.com/office/officeart/2008/layout/NameandTitleOrganizationalChart"/>
    <dgm:cxn modelId="{1E6EC49B-EE5B-2643-958C-A34A6ADA5474}" type="presParOf" srcId="{7B974F1D-DFFB-DE4C-B35C-76182ED48232}" destId="{CAFFF365-7843-7145-8933-065625BC3303}" srcOrd="1" destOrd="0" presId="urn:microsoft.com/office/officeart/2008/layout/NameandTitleOrganizationalChart"/>
    <dgm:cxn modelId="{B9097FF1-9AC2-C14F-9AE8-C59B70CE481F}" type="presParOf" srcId="{7B974F1D-DFFB-DE4C-B35C-76182ED48232}" destId="{DD6514B6-6671-D447-BBD8-6F1DCDEDFD82}" srcOrd="2" destOrd="0" presId="urn:microsoft.com/office/officeart/2008/layout/NameandTitleOrganizationalChart"/>
    <dgm:cxn modelId="{DA76488D-3423-3543-A2C2-21EBD5D25B4F}" type="presParOf" srcId="{4EED08A2-F800-CD4C-8DE3-E47D6646E43B}" destId="{1CCCD01D-6646-F746-B9EE-964D0F8BCBBC}" srcOrd="1" destOrd="0" presId="urn:microsoft.com/office/officeart/2008/layout/NameandTitleOrganizationalChart"/>
    <dgm:cxn modelId="{D056A10C-2F7F-3F46-BB55-35A8B6551739}" type="presParOf" srcId="{1CCCD01D-6646-F746-B9EE-964D0F8BCBBC}" destId="{B86ED0C9-C3E8-7747-8BDB-A3CB34B5369D}" srcOrd="0" destOrd="0" presId="urn:microsoft.com/office/officeart/2008/layout/NameandTitleOrganizationalChart"/>
    <dgm:cxn modelId="{66E25E5C-8B77-9840-ADD1-B0A9C2A5F278}" type="presParOf" srcId="{1CCCD01D-6646-F746-B9EE-964D0F8BCBBC}" destId="{F3746C5B-A982-1D4A-B2A3-D291CF8BEA6F}" srcOrd="1" destOrd="0" presId="urn:microsoft.com/office/officeart/2008/layout/NameandTitleOrganizationalChart"/>
    <dgm:cxn modelId="{3607B9B5-5C6E-414D-8AFA-AE5AA25BBCE3}" type="presParOf" srcId="{F3746C5B-A982-1D4A-B2A3-D291CF8BEA6F}" destId="{B111B382-B1D6-384D-8042-F8B192B7C261}" srcOrd="0" destOrd="0" presId="urn:microsoft.com/office/officeart/2008/layout/NameandTitleOrganizationalChart"/>
    <dgm:cxn modelId="{F446BFAF-261B-DE43-B0E8-82BCFBFDCD9D}" type="presParOf" srcId="{B111B382-B1D6-384D-8042-F8B192B7C261}" destId="{9E4ED5CE-617B-2A4E-8546-C8471A4B0E51}" srcOrd="0" destOrd="0" presId="urn:microsoft.com/office/officeart/2008/layout/NameandTitleOrganizationalChart"/>
    <dgm:cxn modelId="{026A74FD-3ED1-8448-97AC-2F35F92517DF}" type="presParOf" srcId="{B111B382-B1D6-384D-8042-F8B192B7C261}" destId="{88AF1226-3F8D-F346-9A09-249A2C679D92}" srcOrd="1" destOrd="0" presId="urn:microsoft.com/office/officeart/2008/layout/NameandTitleOrganizationalChart"/>
    <dgm:cxn modelId="{CB811A50-A036-A445-B603-6DEB7349BE29}" type="presParOf" srcId="{B111B382-B1D6-384D-8042-F8B192B7C261}" destId="{66C6FBA3-A576-4947-AF39-5EEE4E6A797C}" srcOrd="2" destOrd="0" presId="urn:microsoft.com/office/officeart/2008/layout/NameandTitleOrganizationalChart"/>
    <dgm:cxn modelId="{DA234028-4E76-B74D-B604-912CEFBA8762}" type="presParOf" srcId="{F3746C5B-A982-1D4A-B2A3-D291CF8BEA6F}" destId="{886A7B07-5D09-DE4D-9598-81567A52C7D6}" srcOrd="1" destOrd="0" presId="urn:microsoft.com/office/officeart/2008/layout/NameandTitleOrganizationalChart"/>
    <dgm:cxn modelId="{B9C8D22D-3ACB-154D-B6EA-781A1ACED0DA}" type="presParOf" srcId="{F3746C5B-A982-1D4A-B2A3-D291CF8BEA6F}" destId="{F274C013-AEC7-9A4F-8CBC-CC5490611AA7}" srcOrd="2" destOrd="0" presId="urn:microsoft.com/office/officeart/2008/layout/NameandTitleOrganizationalChart"/>
    <dgm:cxn modelId="{71E88AAB-9647-C84E-BA8D-4F6FE8FD3D21}" type="presParOf" srcId="{1CCCD01D-6646-F746-B9EE-964D0F8BCBBC}" destId="{EB8E86CC-0F21-0E4E-8EC0-05CA34E59473}" srcOrd="2" destOrd="0" presId="urn:microsoft.com/office/officeart/2008/layout/NameandTitleOrganizationalChart"/>
    <dgm:cxn modelId="{08704842-62E2-3940-92BA-D9024C58AC8B}" type="presParOf" srcId="{1CCCD01D-6646-F746-B9EE-964D0F8BCBBC}" destId="{08B2E1E6-4089-C44A-A6A4-25464CED1ADD}" srcOrd="3" destOrd="0" presId="urn:microsoft.com/office/officeart/2008/layout/NameandTitleOrganizationalChart"/>
    <dgm:cxn modelId="{5846A255-184C-A446-AFE0-AA1AB8DE3088}" type="presParOf" srcId="{08B2E1E6-4089-C44A-A6A4-25464CED1ADD}" destId="{3C6F57E2-0201-D143-9366-6441D1E61DDF}" srcOrd="0" destOrd="0" presId="urn:microsoft.com/office/officeart/2008/layout/NameandTitleOrganizationalChart"/>
    <dgm:cxn modelId="{E84EF4E2-E708-714C-8E3E-F14857111E72}" type="presParOf" srcId="{3C6F57E2-0201-D143-9366-6441D1E61DDF}" destId="{6562A7C5-1DA3-7046-B27F-C7B2231086CD}" srcOrd="0" destOrd="0" presId="urn:microsoft.com/office/officeart/2008/layout/NameandTitleOrganizationalChart"/>
    <dgm:cxn modelId="{9279E48C-4177-EE4B-B14B-01D81559E6B1}" type="presParOf" srcId="{3C6F57E2-0201-D143-9366-6441D1E61DDF}" destId="{02957A3E-70D4-0548-B8FB-5A38F28093E1}" srcOrd="1" destOrd="0" presId="urn:microsoft.com/office/officeart/2008/layout/NameandTitleOrganizationalChart"/>
    <dgm:cxn modelId="{7F577DCB-8B49-7247-912C-9A29FE6FD375}" type="presParOf" srcId="{3C6F57E2-0201-D143-9366-6441D1E61DDF}" destId="{32211B61-9F9C-8747-B873-8EB9A1A8E400}" srcOrd="2" destOrd="0" presId="urn:microsoft.com/office/officeart/2008/layout/NameandTitleOrganizationalChart"/>
    <dgm:cxn modelId="{71FC9849-ED9A-FD4F-9A67-EF1769F0DFE8}" type="presParOf" srcId="{08B2E1E6-4089-C44A-A6A4-25464CED1ADD}" destId="{7B4CC206-F630-AC44-99C6-18FD749B5F74}" srcOrd="1" destOrd="0" presId="urn:microsoft.com/office/officeart/2008/layout/NameandTitleOrganizationalChart"/>
    <dgm:cxn modelId="{E0385B60-3A80-E540-97F7-3CE1867FB551}" type="presParOf" srcId="{08B2E1E6-4089-C44A-A6A4-25464CED1ADD}" destId="{D8CD7E33-8BA7-CF44-9D61-D1C24003BF1D}" srcOrd="2" destOrd="0" presId="urn:microsoft.com/office/officeart/2008/layout/NameandTitleOrganizationalChart"/>
    <dgm:cxn modelId="{BEBC6A7F-F9B2-E041-8B4A-003572E04E13}" type="presParOf" srcId="{1CCCD01D-6646-F746-B9EE-964D0F8BCBBC}" destId="{8CFEC7CE-FBE5-F448-A95B-6C7E7BF98C12}" srcOrd="4" destOrd="0" presId="urn:microsoft.com/office/officeart/2008/layout/NameandTitleOrganizationalChart"/>
    <dgm:cxn modelId="{9CC33925-2C2D-7740-8E3F-47E54C34B138}" type="presParOf" srcId="{1CCCD01D-6646-F746-B9EE-964D0F8BCBBC}" destId="{BB6AE78F-474F-1B4B-9EA8-1CCA37DBA33D}" srcOrd="5" destOrd="0" presId="urn:microsoft.com/office/officeart/2008/layout/NameandTitleOrganizationalChart"/>
    <dgm:cxn modelId="{E99DB957-3A15-BF4B-90E7-E40851A8D7B6}" type="presParOf" srcId="{BB6AE78F-474F-1B4B-9EA8-1CCA37DBA33D}" destId="{73B2EC00-BD8A-714B-B7B0-96338C917604}" srcOrd="0" destOrd="0" presId="urn:microsoft.com/office/officeart/2008/layout/NameandTitleOrganizationalChart"/>
    <dgm:cxn modelId="{CFC94D1A-FD67-3941-8248-BF2B974B3B80}" type="presParOf" srcId="{73B2EC00-BD8A-714B-B7B0-96338C917604}" destId="{33A1A111-A4D0-F04D-BF63-0AF8EAB0DAE3}" srcOrd="0" destOrd="0" presId="urn:microsoft.com/office/officeart/2008/layout/NameandTitleOrganizationalChart"/>
    <dgm:cxn modelId="{ED7707FB-7008-D349-B4AF-DB00BC9EC5CF}" type="presParOf" srcId="{73B2EC00-BD8A-714B-B7B0-96338C917604}" destId="{FB6F77BA-A667-194F-98C1-6AD95D31BA95}" srcOrd="1" destOrd="0" presId="urn:microsoft.com/office/officeart/2008/layout/NameandTitleOrganizationalChart"/>
    <dgm:cxn modelId="{37CB16CA-A282-D34A-92C0-B358C7E425FA}" type="presParOf" srcId="{73B2EC00-BD8A-714B-B7B0-96338C917604}" destId="{D650AE73-4CFF-7843-B8B8-9FB1E58B1F6B}" srcOrd="2" destOrd="0" presId="urn:microsoft.com/office/officeart/2008/layout/NameandTitleOrganizationalChart"/>
    <dgm:cxn modelId="{992EE1C5-19D7-7045-9668-B82EF282273C}" type="presParOf" srcId="{BB6AE78F-474F-1B4B-9EA8-1CCA37DBA33D}" destId="{CC24E574-A748-D64C-9315-3AF77C2AFA5E}" srcOrd="1" destOrd="0" presId="urn:microsoft.com/office/officeart/2008/layout/NameandTitleOrganizationalChart"/>
    <dgm:cxn modelId="{00E2578C-E683-5A46-9DDC-D36ABA4758CC}" type="presParOf" srcId="{BB6AE78F-474F-1B4B-9EA8-1CCA37DBA33D}" destId="{D80A02A5-7D7F-6944-81D2-402012287334}" srcOrd="2" destOrd="0" presId="urn:microsoft.com/office/officeart/2008/layout/NameandTitleOrganizationalChart"/>
    <dgm:cxn modelId="{D7662AF5-4018-904A-ADB4-65170612538D}" type="presParOf" srcId="{4EED08A2-F800-CD4C-8DE3-E47D6646E43B}" destId="{DB775890-80C3-0042-9EEF-2EF0F34F535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FEC7CE-FBE5-F448-A95B-6C7E7BF98C12}">
      <dsp:nvSpPr>
        <dsp:cNvPr id="0" name=""/>
        <dsp:cNvSpPr/>
      </dsp:nvSpPr>
      <dsp:spPr>
        <a:xfrm>
          <a:off x="5901982" y="2239367"/>
          <a:ext cx="4249695" cy="243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517"/>
              </a:lnTo>
              <a:lnTo>
                <a:pt x="4249695" y="2016517"/>
              </a:lnTo>
              <a:lnTo>
                <a:pt x="4249695" y="2436277"/>
              </a:lnTo>
            </a:path>
          </a:pathLst>
        </a:cu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E86CC-0F21-0E4E-8EC0-05CA34E59473}">
      <dsp:nvSpPr>
        <dsp:cNvPr id="0" name=""/>
        <dsp:cNvSpPr/>
      </dsp:nvSpPr>
      <dsp:spPr>
        <a:xfrm>
          <a:off x="5901982" y="2239367"/>
          <a:ext cx="171580" cy="243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6517"/>
              </a:lnTo>
              <a:lnTo>
                <a:pt x="171580" y="2016517"/>
              </a:lnTo>
              <a:lnTo>
                <a:pt x="171580" y="2436277"/>
              </a:lnTo>
            </a:path>
          </a:pathLst>
        </a:cu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ED0C9-C3E8-7747-8BDB-A3CB34B5369D}">
      <dsp:nvSpPr>
        <dsp:cNvPr id="0" name=""/>
        <dsp:cNvSpPr/>
      </dsp:nvSpPr>
      <dsp:spPr>
        <a:xfrm>
          <a:off x="1988240" y="2239367"/>
          <a:ext cx="3913742" cy="2436277"/>
        </a:xfrm>
        <a:custGeom>
          <a:avLst/>
          <a:gdLst/>
          <a:ahLst/>
          <a:cxnLst/>
          <a:rect l="0" t="0" r="0" b="0"/>
          <a:pathLst>
            <a:path>
              <a:moveTo>
                <a:pt x="3913742" y="0"/>
              </a:moveTo>
              <a:lnTo>
                <a:pt x="3913742" y="2016517"/>
              </a:lnTo>
              <a:lnTo>
                <a:pt x="0" y="2016517"/>
              </a:lnTo>
              <a:lnTo>
                <a:pt x="0" y="2436277"/>
              </a:lnTo>
            </a:path>
          </a:pathLst>
        </a:custGeom>
        <a:noFill/>
        <a:ln w="635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69FCF-2102-9846-80B1-D98D2DD4C63E}">
      <dsp:nvSpPr>
        <dsp:cNvPr id="0" name=""/>
        <dsp:cNvSpPr/>
      </dsp:nvSpPr>
      <dsp:spPr>
        <a:xfrm>
          <a:off x="4235237" y="1079462"/>
          <a:ext cx="3333490" cy="1159905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538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Recruitment </a:t>
          </a:r>
          <a:endParaRPr lang="en-US" sz="2400" kern="1200" dirty="0">
            <a:latin typeface="Century Gothic" panose="020B0502020202020204" pitchFamily="34" charset="0"/>
          </a:endParaRPr>
        </a:p>
      </dsp:txBody>
      <dsp:txXfrm>
        <a:off x="4235237" y="1079462"/>
        <a:ext cx="3333490" cy="1159905"/>
      </dsp:txXfrm>
    </dsp:sp>
    <dsp:sp modelId="{CAFFF365-7843-7145-8933-065625BC3303}">
      <dsp:nvSpPr>
        <dsp:cNvPr id="0" name=""/>
        <dsp:cNvSpPr/>
      </dsp:nvSpPr>
      <dsp:spPr>
        <a:xfrm>
          <a:off x="6646840" y="2151819"/>
          <a:ext cx="3922886" cy="18250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70C0"/>
              </a:solidFill>
              <a:latin typeface="Century Gothic" panose="020B0502020202020204" pitchFamily="34" charset="0"/>
            </a:rPr>
            <a:t>Enrolled 1025 patients, November 2017- October 2018 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Randomize patients into 3 arms</a:t>
          </a:r>
        </a:p>
        <a:p>
          <a:pPr lvl="0" algn="l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Implemented 2 mHealth interventions  </a:t>
          </a:r>
          <a:endParaRPr lang="en-US" sz="1600" kern="1200" dirty="0">
            <a:solidFill>
              <a:srgbClr val="0070C0"/>
            </a:solidFill>
            <a:latin typeface="Century Gothic" panose="020B0502020202020204" pitchFamily="34" charset="0"/>
          </a:endParaRPr>
        </a:p>
      </dsp:txBody>
      <dsp:txXfrm>
        <a:off x="6646840" y="2151819"/>
        <a:ext cx="3922886" cy="1825092"/>
      </dsp:txXfrm>
    </dsp:sp>
    <dsp:sp modelId="{9E4ED5CE-617B-2A4E-8546-C8471A4B0E51}">
      <dsp:nvSpPr>
        <dsp:cNvPr id="0" name=""/>
        <dsp:cNvSpPr/>
      </dsp:nvSpPr>
      <dsp:spPr>
        <a:xfrm>
          <a:off x="552674" y="4675645"/>
          <a:ext cx="2871130" cy="1422932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538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          Arm 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Home visit + </a:t>
          </a:r>
          <a:r>
            <a:rPr lang="en-US" sz="2400" i="1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SSI protocol </a:t>
          </a:r>
          <a:r>
            <a:rPr lang="en-US" sz="2400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+ photo</a:t>
          </a:r>
          <a:endParaRPr lang="en-US" sz="2400" kern="1200" dirty="0">
            <a:latin typeface="Century Gothic" panose="020B0502020202020204" pitchFamily="34" charset="0"/>
          </a:endParaRPr>
        </a:p>
      </dsp:txBody>
      <dsp:txXfrm>
        <a:off x="552674" y="4675645"/>
        <a:ext cx="2871130" cy="1422932"/>
      </dsp:txXfrm>
    </dsp:sp>
    <dsp:sp modelId="{88AF1226-3F8D-F346-9A09-249A2C679D92}">
      <dsp:nvSpPr>
        <dsp:cNvPr id="0" name=""/>
        <dsp:cNvSpPr/>
      </dsp:nvSpPr>
      <dsp:spPr>
        <a:xfrm>
          <a:off x="1266807" y="5942581"/>
          <a:ext cx="2578107" cy="599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70C0"/>
              </a:solidFill>
              <a:latin typeface="Century Gothic" panose="020B0502020202020204" pitchFamily="34" charset="0"/>
            </a:rPr>
            <a:t>335 patients </a:t>
          </a:r>
          <a:endParaRPr lang="en-US" sz="1600" kern="1200" dirty="0">
            <a:solidFill>
              <a:srgbClr val="0070C0"/>
            </a:solidFill>
            <a:latin typeface="Century Gothic" panose="020B0502020202020204" pitchFamily="34" charset="0"/>
          </a:endParaRPr>
        </a:p>
      </dsp:txBody>
      <dsp:txXfrm>
        <a:off x="1266807" y="5942581"/>
        <a:ext cx="2578107" cy="599657"/>
      </dsp:txXfrm>
    </dsp:sp>
    <dsp:sp modelId="{6562A7C5-1DA3-7046-B27F-C7B2231086CD}">
      <dsp:nvSpPr>
        <dsp:cNvPr id="0" name=""/>
        <dsp:cNvSpPr/>
      </dsp:nvSpPr>
      <dsp:spPr>
        <a:xfrm>
          <a:off x="4637997" y="4675645"/>
          <a:ext cx="2871130" cy="1422932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538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          Arm</a:t>
          </a:r>
          <a:r>
            <a:rPr lang="en-US" sz="2400" kern="1200" baseline="0" dirty="0" smtClean="0">
              <a:latin typeface="Century Gothic" panose="020B0502020202020204" pitchFamily="34" charset="0"/>
            </a:rPr>
            <a:t> 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Phone call +</a:t>
          </a:r>
          <a:r>
            <a:rPr lang="en-US" sz="2400" i="1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SSI protocol</a:t>
          </a:r>
          <a:endParaRPr lang="en-US" sz="2400" kern="1200" dirty="0">
            <a:latin typeface="Century Gothic" panose="020B0502020202020204" pitchFamily="34" charset="0"/>
          </a:endParaRPr>
        </a:p>
      </dsp:txBody>
      <dsp:txXfrm>
        <a:off x="4637997" y="4675645"/>
        <a:ext cx="2871130" cy="1422932"/>
      </dsp:txXfrm>
    </dsp:sp>
    <dsp:sp modelId="{02957A3E-70D4-0548-B8FB-5A38F28093E1}">
      <dsp:nvSpPr>
        <dsp:cNvPr id="0" name=""/>
        <dsp:cNvSpPr/>
      </dsp:nvSpPr>
      <dsp:spPr>
        <a:xfrm>
          <a:off x="5374098" y="5942581"/>
          <a:ext cx="2563691" cy="599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334 patients </a:t>
          </a:r>
        </a:p>
      </dsp:txBody>
      <dsp:txXfrm>
        <a:off x="5374098" y="5942581"/>
        <a:ext cx="2563691" cy="599657"/>
      </dsp:txXfrm>
    </dsp:sp>
    <dsp:sp modelId="{33A1A111-A4D0-F04D-BF63-0AF8EAB0DAE3}">
      <dsp:nvSpPr>
        <dsp:cNvPr id="0" name=""/>
        <dsp:cNvSpPr/>
      </dsp:nvSpPr>
      <dsp:spPr>
        <a:xfrm>
          <a:off x="8716112" y="4675645"/>
          <a:ext cx="2871130" cy="1422932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25385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entury Gothic" panose="020B0502020202020204" pitchFamily="34" charset="0"/>
            </a:rPr>
            <a:t>         Arm 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chemeClr val="accent2"/>
              </a:solidFill>
              <a:latin typeface="Century Gothic" panose="020B0502020202020204" pitchFamily="34" charset="0"/>
            </a:rPr>
            <a:t>No intervention</a:t>
          </a:r>
          <a:r>
            <a:rPr lang="en-US" sz="2400" kern="1200" dirty="0" smtClean="0">
              <a:latin typeface="Century Gothic" panose="020B0502020202020204" pitchFamily="34" charset="0"/>
            </a:rPr>
            <a:t> </a:t>
          </a:r>
          <a:endParaRPr lang="en-US" sz="2400" kern="1200" dirty="0">
            <a:latin typeface="Century Gothic" panose="020B0502020202020204" pitchFamily="34" charset="0"/>
          </a:endParaRPr>
        </a:p>
      </dsp:txBody>
      <dsp:txXfrm>
        <a:off x="8716112" y="4675645"/>
        <a:ext cx="2871130" cy="1422932"/>
      </dsp:txXfrm>
    </dsp:sp>
    <dsp:sp modelId="{FB6F77BA-A667-194F-98C1-6AD95D31BA95}">
      <dsp:nvSpPr>
        <dsp:cNvPr id="0" name=""/>
        <dsp:cNvSpPr/>
      </dsp:nvSpPr>
      <dsp:spPr>
        <a:xfrm>
          <a:off x="9004693" y="5947070"/>
          <a:ext cx="2644495" cy="595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solidFill>
                <a:srgbClr val="0070C0"/>
              </a:solidFill>
              <a:latin typeface="Century Gothic" panose="020B0502020202020204" pitchFamily="34" charset="0"/>
            </a:rPr>
            <a:t>356 patients</a:t>
          </a:r>
          <a:endParaRPr lang="en-US" sz="1600" kern="1200" dirty="0">
            <a:solidFill>
              <a:srgbClr val="0070C0"/>
            </a:solidFill>
            <a:latin typeface="Century Gothic" panose="020B0502020202020204" pitchFamily="34" charset="0"/>
          </a:endParaRPr>
        </a:p>
      </dsp:txBody>
      <dsp:txXfrm>
        <a:off x="9004693" y="5947070"/>
        <a:ext cx="2644495" cy="595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23CD7-531B-4751-97CC-1742B8806B9D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DA101-878F-41BC-BB2D-134EB19F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B353A77-3B44-46E6-8D73-0235576C467E}" type="slidenum">
              <a:rPr lang="en-GB" altLang="fr-FR" smtClean="0"/>
              <a:pPr/>
              <a:t>2</a:t>
            </a:fld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62888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assess the impact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mHealth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-supported delivery of the screening protocol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sCHWs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rate of return to care of patients with SSI ten days post-operative, and for patients who return, we will assess the severity of SSI at return to care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Consecutively enroll adult pts during a 14 month period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time of discharge, pts will be made aware of the study and invited to participate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Randomize into 1 of 3 arms.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also stratify enrollment and randomization within the four wound classes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AF657-4020-AA46-8006-F70904BD98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1176" y="1788454"/>
            <a:ext cx="9045526" cy="2098226"/>
          </a:xfrm>
        </p:spPr>
        <p:txBody>
          <a:bodyPr anchor="b">
            <a:noAutofit/>
          </a:bodyPr>
          <a:lstStyle>
            <a:lvl1pPr algn="ctr">
              <a:defRPr sz="4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Feasibility of </a:t>
            </a:r>
            <a:r>
              <a:rPr lang="en-US" dirty="0" err="1" smtClean="0"/>
              <a:t>mHealth</a:t>
            </a:r>
            <a:r>
              <a:rPr lang="en-US" dirty="0" smtClean="0"/>
              <a:t> interventions to assess patients after </a:t>
            </a:r>
            <a:r>
              <a:rPr lang="en-US" dirty="0" err="1" smtClean="0"/>
              <a:t>c-section</a:t>
            </a:r>
            <a:r>
              <a:rPr lang="en-US" dirty="0" smtClean="0"/>
              <a:t> in rural Rwanda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1" i="0" smtClean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Erick </a:t>
            </a:r>
            <a:r>
              <a:rPr lang="en-US" dirty="0" err="1" smtClean="0"/>
              <a:t>Gaju</a:t>
            </a:r>
            <a:r>
              <a:rPr lang="en-US" dirty="0" smtClean="0"/>
              <a:t>, MSc.</a:t>
            </a:r>
          </a:p>
          <a:p>
            <a:r>
              <a:rPr lang="en-US" b="0" i="0" dirty="0" smtClean="0">
                <a:solidFill>
                  <a:srgbClr val="585E82"/>
                </a:solidFill>
                <a:effectLst/>
                <a:latin typeface="Courier New" panose="02070309020205020404" pitchFamily="49" charset="0"/>
              </a:rPr>
              <a:t>Director, eHealth Unit</a:t>
            </a:r>
          </a:p>
          <a:p>
            <a:r>
              <a:rPr lang="en-US" b="0" i="0" dirty="0" smtClean="0">
                <a:solidFill>
                  <a:srgbClr val="585E82"/>
                </a:solidFill>
                <a:effectLst/>
                <a:latin typeface="Courier New" panose="02070309020205020404" pitchFamily="49" charset="0"/>
              </a:rPr>
              <a:t>Ministry Oh Health, Rwanda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7ABE8A-D2E4-48AC-8393-3FB9FEF4903B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4772" y="6425250"/>
            <a:ext cx="582370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39912" y="6207303"/>
            <a:ext cx="3606084" cy="571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0085" y="6265878"/>
            <a:ext cx="4190068" cy="4663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65" y="6267282"/>
            <a:ext cx="1338470" cy="3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53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5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5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8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6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53826" y="1193203"/>
            <a:ext cx="3606084" cy="5716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3999" y="1322118"/>
            <a:ext cx="4190068" cy="466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579" y="1253182"/>
            <a:ext cx="1338470" cy="3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4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579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964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E7ABE8A-D2E4-48AC-8393-3FB9FEF4903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43C03B2-16F9-4BF2-9A89-7C21D6EA12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1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308" y="2547257"/>
            <a:ext cx="8750104" cy="12687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latin typeface="Century Gothic" panose="020B0502020202020204" pitchFamily="34" charset="0"/>
              </a:rPr>
              <a:t>Feasibility of mHealth interventions to assess patients after </a:t>
            </a:r>
            <a:r>
              <a:rPr lang="en-US" sz="2800" b="1" dirty="0" err="1">
                <a:latin typeface="Century Gothic" panose="020B0502020202020204" pitchFamily="34" charset="0"/>
              </a:rPr>
              <a:t>c-section</a:t>
            </a:r>
            <a:r>
              <a:rPr lang="en-US" sz="2800" b="1" dirty="0">
                <a:latin typeface="Century Gothic" panose="020B0502020202020204" pitchFamily="34" charset="0"/>
              </a:rPr>
              <a:t> in rural Rwanda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310" y="3956279"/>
            <a:ext cx="7876902" cy="1086237"/>
          </a:xfrm>
        </p:spPr>
        <p:txBody>
          <a:bodyPr>
            <a:no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Erick GAJU, MSc</a:t>
            </a:r>
          </a:p>
          <a:p>
            <a:pPr algn="r"/>
            <a:r>
              <a:rPr lang="en-US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Head of eHealth Unit, Ministry of Health - </a:t>
            </a:r>
            <a:r>
              <a:rPr lang="en-US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Rwanda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286" y="5182834"/>
            <a:ext cx="96534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Teena Cherian , Theoneste Nkurunziza, Bethany Hedt-Gauthier, Robert </a:t>
            </a:r>
            <a:r>
              <a:rPr lang="en-US" sz="1600" dirty="0" err="1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Riviello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,  Fredrick Kateera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16472" y="1328243"/>
            <a:ext cx="8369775" cy="5355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entury Gothic" panose="020B0502020202020204" pitchFamily="34" charset="0"/>
              </a:rPr>
              <a:t>The </a:t>
            </a:r>
            <a:r>
              <a:rPr lang="en-US" sz="2800" b="1" dirty="0">
                <a:latin typeface="Century Gothic" panose="020B0502020202020204" pitchFamily="34" charset="0"/>
              </a:rPr>
              <a:t>7th </a:t>
            </a:r>
            <a:r>
              <a:rPr lang="en-US" sz="2800" b="1" dirty="0" smtClean="0">
                <a:latin typeface="Century Gothic" panose="020B0502020202020204" pitchFamily="34" charset="0"/>
              </a:rPr>
              <a:t>EAHSC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671" y="2124222"/>
            <a:ext cx="9823152" cy="40936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CHW home visits were a viable option for SSI </a:t>
            </a:r>
            <a:r>
              <a:rPr lang="en-US" sz="1600" dirty="0" smtClean="0">
                <a:latin typeface="Century Gothic" panose="020B0502020202020204" pitchFamily="34" charset="0"/>
              </a:rPr>
              <a:t>screening.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However, </a:t>
            </a:r>
            <a:r>
              <a:rPr lang="en-US" sz="1600" dirty="0">
                <a:latin typeface="Century Gothic" panose="020B0502020202020204" pitchFamily="34" charset="0"/>
              </a:rPr>
              <a:t>patient follow-up via phone calls may be premature in this patient population. 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836022" y="395027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DISCUSSION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467" y="1814732"/>
            <a:ext cx="10318653" cy="45338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SSI screening by CHW at patient’s home could be a plausible method in improving detection of SSIs post </a:t>
            </a:r>
            <a:r>
              <a:rPr lang="en-US" sz="1600" dirty="0" smtClean="0">
                <a:latin typeface="Century Gothic" panose="020B0502020202020204" pitchFamily="34" charset="0"/>
              </a:rPr>
              <a:t>C-section.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However</a:t>
            </a:r>
            <a:r>
              <a:rPr lang="en-US" sz="1600" dirty="0">
                <a:latin typeface="Century Gothic" panose="020B0502020202020204" pitchFamily="34" charset="0"/>
              </a:rPr>
              <a:t>, further consideration should be put into scheduling visits around patient availability.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SSI </a:t>
            </a:r>
            <a:r>
              <a:rPr lang="en-US" sz="1600" dirty="0">
                <a:latin typeface="Century Gothic" panose="020B0502020202020204" pitchFamily="34" charset="0"/>
              </a:rPr>
              <a:t>screening over the phone might not be appropriate in this rural population.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800739" y="414123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CONCLUSIONS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81685" y="1195754"/>
            <a:ext cx="10026245" cy="42122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Funded by </a:t>
            </a:r>
            <a:r>
              <a:rPr lang="en-US" sz="1600" dirty="0">
                <a:latin typeface="Century Gothic" panose="020B0502020202020204" pitchFamily="34" charset="0"/>
              </a:rPr>
              <a:t>NIH grant No </a:t>
            </a:r>
            <a:r>
              <a:rPr lang="en-US" sz="1600" dirty="0" smtClean="0">
                <a:latin typeface="Century Gothic" panose="020B0502020202020204" pitchFamily="34" charset="0"/>
              </a:rPr>
              <a:t>R21EB022368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Century Gothic" panose="020B0502020202020204" pitchFamily="34" charset="0"/>
              </a:rPr>
              <a:t>Thanks to: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Study Participants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Study staff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Century Gothic" panose="020B0502020202020204" pitchFamily="34" charset="0"/>
              </a:rPr>
              <a:t>Kirehe</a:t>
            </a:r>
            <a:r>
              <a:rPr lang="en-US" sz="1600" dirty="0" smtClean="0">
                <a:latin typeface="Century Gothic" panose="020B0502020202020204" pitchFamily="34" charset="0"/>
              </a:rPr>
              <a:t> DH Leadership and staff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Partners In Health/ </a:t>
            </a:r>
            <a:r>
              <a:rPr lang="en-US" sz="1600" dirty="0" err="1" smtClean="0">
                <a:latin typeface="Century Gothic" panose="020B0502020202020204" pitchFamily="34" charset="0"/>
              </a:rPr>
              <a:t>Inshuti</a:t>
            </a:r>
            <a:r>
              <a:rPr lang="en-US" sz="1600" dirty="0" smtClean="0">
                <a:latin typeface="Century Gothic" panose="020B0502020202020204" pitchFamily="34" charset="0"/>
              </a:rPr>
              <a:t> Mu </a:t>
            </a:r>
            <a:r>
              <a:rPr lang="en-US" sz="1600" dirty="0" err="1" smtClean="0">
                <a:latin typeface="Century Gothic" panose="020B0502020202020204" pitchFamily="34" charset="0"/>
              </a:rPr>
              <a:t>Buzima</a:t>
            </a:r>
            <a:r>
              <a:rPr lang="en-US" sz="1600" dirty="0" smtClean="0">
                <a:latin typeface="Century Gothic" panose="020B0502020202020204" pitchFamily="34" charset="0"/>
              </a:rPr>
              <a:t> Leadership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Ministry of Health Leadership/ </a:t>
            </a:r>
            <a:r>
              <a:rPr lang="en-US" sz="1600" dirty="0" err="1" smtClean="0">
                <a:latin typeface="Century Gothic" panose="020B0502020202020204" pitchFamily="34" charset="0"/>
              </a:rPr>
              <a:t>Kirehe</a:t>
            </a:r>
            <a:r>
              <a:rPr lang="en-US" sz="1600" dirty="0" smtClean="0">
                <a:latin typeface="Century Gothic" panose="020B0502020202020204" pitchFamily="34" charset="0"/>
              </a:rPr>
              <a:t> District Hospital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882132" y="277464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ACKNOWLEDGMENTS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129" y="5634577"/>
            <a:ext cx="3606084" cy="571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02" y="5672051"/>
            <a:ext cx="4190068" cy="466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882" y="5694556"/>
            <a:ext cx="1338470" cy="3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7B56611-F24A-4D75-918D-DC77918E76F7}"/>
              </a:ext>
            </a:extLst>
          </p:cNvPr>
          <p:cNvSpPr/>
          <p:nvPr/>
        </p:nvSpPr>
        <p:spPr bwMode="auto">
          <a:xfrm>
            <a:off x="4489451" y="1847851"/>
            <a:ext cx="6094413" cy="2257425"/>
          </a:xfrm>
          <a:prstGeom prst="ellipse">
            <a:avLst/>
          </a:prstGeom>
          <a:solidFill>
            <a:srgbClr val="118A95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459" tIns="34230" rIns="68459" bIns="34230"/>
          <a:lstStyle/>
          <a:p>
            <a:pPr defTabSz="696368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4E562B"/>
              </a:buClr>
              <a:defRPr/>
            </a:pPr>
            <a:endParaRPr lang="en-US" sz="1200" kern="0" dirty="0">
              <a:solidFill>
                <a:srgbClr val="009BA6"/>
              </a:solidFill>
              <a:latin typeface="Georgia" panose="02040502050405020303" pitchFamily="18" charset="0"/>
              <a:ea typeface="ＭＳ Ｐゴシック" pitchFamily="124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D1984D-4189-40D5-9A90-3E95664EFE5D}"/>
              </a:ext>
            </a:extLst>
          </p:cNvPr>
          <p:cNvSpPr/>
          <p:nvPr/>
        </p:nvSpPr>
        <p:spPr bwMode="auto">
          <a:xfrm>
            <a:off x="1836738" y="1847851"/>
            <a:ext cx="5319712" cy="2278063"/>
          </a:xfrm>
          <a:prstGeom prst="ellipse">
            <a:avLst/>
          </a:prstGeom>
          <a:solidFill>
            <a:srgbClr val="6D6D6D">
              <a:lumMod val="50000"/>
              <a:alpha val="1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459" tIns="34230" rIns="68459" bIns="34230"/>
          <a:lstStyle/>
          <a:p>
            <a:pPr defTabSz="614475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4E562B"/>
              </a:buClr>
              <a:defRPr/>
            </a:pPr>
            <a:endParaRPr lang="en-US" sz="900" b="1" kern="0" dirty="0">
              <a:solidFill>
                <a:srgbClr val="C3C930"/>
              </a:solidFill>
              <a:latin typeface="Georgia" panose="02040502050405020303" pitchFamily="18" charset="0"/>
              <a:ea typeface="ＭＳ Ｐゴシック" pitchFamily="124" charset="-128"/>
            </a:endParaRPr>
          </a:p>
        </p:txBody>
      </p:sp>
      <p:sp>
        <p:nvSpPr>
          <p:cNvPr id="28677" name="TextBox 22"/>
          <p:cNvSpPr txBox="1">
            <a:spLocks noChangeArrowheads="1"/>
          </p:cNvSpPr>
          <p:nvPr/>
        </p:nvSpPr>
        <p:spPr bwMode="auto">
          <a:xfrm>
            <a:off x="8648700" y="2624138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143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14363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1436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9BA6"/>
                </a:solidFill>
                <a:latin typeface="Georgia" panose="02040502050405020303" pitchFamily="18" charset="0"/>
              </a:rPr>
              <a:t>Information Communication Technologies</a:t>
            </a:r>
          </a:p>
        </p:txBody>
      </p:sp>
      <p:sp>
        <p:nvSpPr>
          <p:cNvPr id="28678" name="TextBox 23"/>
          <p:cNvSpPr txBox="1">
            <a:spLocks noChangeArrowheads="1"/>
          </p:cNvSpPr>
          <p:nvPr/>
        </p:nvSpPr>
        <p:spPr bwMode="auto">
          <a:xfrm>
            <a:off x="2867026" y="2727326"/>
            <a:ext cx="123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143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14363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1436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525252"/>
                </a:solidFill>
                <a:latin typeface="Georgia" panose="02040502050405020303" pitchFamily="18" charset="0"/>
              </a:rPr>
              <a:t>Health Services</a:t>
            </a:r>
          </a:p>
        </p:txBody>
      </p:sp>
      <p:sp>
        <p:nvSpPr>
          <p:cNvPr id="28679" name="TextBox 24"/>
          <p:cNvSpPr txBox="1">
            <a:spLocks noChangeArrowheads="1"/>
          </p:cNvSpPr>
          <p:nvPr/>
        </p:nvSpPr>
        <p:spPr bwMode="auto">
          <a:xfrm>
            <a:off x="6256338" y="2863851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143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14363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1436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4484"/>
                </a:solidFill>
                <a:latin typeface="Georgia" panose="02040502050405020303" pitchFamily="18" charset="0"/>
              </a:rPr>
              <a:t>mHealth</a:t>
            </a:r>
          </a:p>
        </p:txBody>
      </p:sp>
      <p:sp>
        <p:nvSpPr>
          <p:cNvPr id="28680" name="TextBox 25"/>
          <p:cNvSpPr txBox="1">
            <a:spLocks noChangeArrowheads="1"/>
          </p:cNvSpPr>
          <p:nvPr/>
        </p:nvSpPr>
        <p:spPr bwMode="auto">
          <a:xfrm>
            <a:off x="4608513" y="2887663"/>
            <a:ext cx="17383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143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14363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14363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1436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143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314760"/>
                </a:solidFill>
                <a:latin typeface="Georgia" panose="02040502050405020303" pitchFamily="18" charset="0"/>
              </a:rPr>
              <a:t>Digital Health </a:t>
            </a:r>
          </a:p>
        </p:txBody>
      </p:sp>
      <p:cxnSp>
        <p:nvCxnSpPr>
          <p:cNvPr id="28681" name="Straight Connector 26"/>
          <p:cNvCxnSpPr>
            <a:cxnSpLocks noChangeShapeType="1"/>
          </p:cNvCxnSpPr>
          <p:nvPr/>
        </p:nvCxnSpPr>
        <p:spPr bwMode="auto">
          <a:xfrm flipV="1">
            <a:off x="1916113" y="4356100"/>
            <a:ext cx="3446462" cy="19050"/>
          </a:xfrm>
          <a:prstGeom prst="line">
            <a:avLst/>
          </a:prstGeom>
          <a:noFill/>
          <a:ln w="104775" algn="ctr">
            <a:solidFill>
              <a:srgbClr val="6E8F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2" name="Straight Connector 27"/>
          <p:cNvCxnSpPr>
            <a:cxnSpLocks/>
          </p:cNvCxnSpPr>
          <p:nvPr/>
        </p:nvCxnSpPr>
        <p:spPr bwMode="auto">
          <a:xfrm>
            <a:off x="5362575" y="3648076"/>
            <a:ext cx="0" cy="760413"/>
          </a:xfrm>
          <a:prstGeom prst="line">
            <a:avLst/>
          </a:prstGeom>
          <a:noFill/>
          <a:ln w="104775" algn="ctr">
            <a:solidFill>
              <a:srgbClr val="6E8F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3" name="Rectangle 28"/>
          <p:cNvSpPr>
            <a:spLocks noChangeArrowheads="1"/>
          </p:cNvSpPr>
          <p:nvPr/>
        </p:nvSpPr>
        <p:spPr bwMode="auto">
          <a:xfrm>
            <a:off x="1916113" y="4408488"/>
            <a:ext cx="34464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953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95325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95325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3147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Digital Health: </a:t>
            </a:r>
            <a:r>
              <a:rPr lang="en-US" altLang="en-US" sz="1200" dirty="0" smtClean="0">
                <a:solidFill>
                  <a:srgbClr val="3147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use of Digital technologies to support healthcare delivery. This combine all types of digital health components including mHealth, Telehealth and EMRs</a:t>
            </a:r>
            <a:endParaRPr lang="en-US" altLang="en-US" sz="1200" dirty="0">
              <a:solidFill>
                <a:srgbClr val="3147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cxnSp>
        <p:nvCxnSpPr>
          <p:cNvPr id="28684" name="Straight Connector 29"/>
          <p:cNvCxnSpPr>
            <a:cxnSpLocks/>
          </p:cNvCxnSpPr>
          <p:nvPr/>
        </p:nvCxnSpPr>
        <p:spPr bwMode="auto">
          <a:xfrm>
            <a:off x="6602413" y="3648076"/>
            <a:ext cx="0" cy="760413"/>
          </a:xfrm>
          <a:prstGeom prst="line">
            <a:avLst/>
          </a:prstGeom>
          <a:noFill/>
          <a:ln w="104775" algn="ctr">
            <a:solidFill>
              <a:srgbClr val="0432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5" name="Straight Connector 30"/>
          <p:cNvCxnSpPr>
            <a:cxnSpLocks noChangeShapeType="1"/>
          </p:cNvCxnSpPr>
          <p:nvPr/>
        </p:nvCxnSpPr>
        <p:spPr bwMode="auto">
          <a:xfrm>
            <a:off x="5580063" y="4375151"/>
            <a:ext cx="1966912" cy="9525"/>
          </a:xfrm>
          <a:prstGeom prst="line">
            <a:avLst/>
          </a:prstGeom>
          <a:noFill/>
          <a:ln w="104775" algn="ctr">
            <a:solidFill>
              <a:srgbClr val="04327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Rectangle 31"/>
          <p:cNvSpPr>
            <a:spLocks noChangeArrowheads="1"/>
          </p:cNvSpPr>
          <p:nvPr/>
        </p:nvSpPr>
        <p:spPr bwMode="auto">
          <a:xfrm>
            <a:off x="5511801" y="4448176"/>
            <a:ext cx="2035175" cy="646331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953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95325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95325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448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mHealth: </a:t>
            </a:r>
            <a:r>
              <a:rPr lang="en-US" altLang="en-US" sz="1200" dirty="0" smtClean="0">
                <a:solidFill>
                  <a:srgbClr val="004484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use of mobile devices to support healthcare delivery </a:t>
            </a:r>
            <a:endParaRPr lang="en-US" altLang="en-US" sz="1200" dirty="0">
              <a:solidFill>
                <a:srgbClr val="004484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cxnSp>
        <p:nvCxnSpPr>
          <p:cNvPr id="28687" name="Straight Connector 37"/>
          <p:cNvCxnSpPr>
            <a:cxnSpLocks noChangeShapeType="1"/>
          </p:cNvCxnSpPr>
          <p:nvPr/>
        </p:nvCxnSpPr>
        <p:spPr bwMode="auto">
          <a:xfrm flipV="1">
            <a:off x="7664451" y="4408488"/>
            <a:ext cx="2747963" cy="0"/>
          </a:xfrm>
          <a:prstGeom prst="line">
            <a:avLst/>
          </a:prstGeom>
          <a:noFill/>
          <a:ln w="104775" algn="ctr">
            <a:solidFill>
              <a:srgbClr val="118A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Straight Connector 38"/>
          <p:cNvCxnSpPr>
            <a:cxnSpLocks/>
          </p:cNvCxnSpPr>
          <p:nvPr/>
        </p:nvCxnSpPr>
        <p:spPr bwMode="auto">
          <a:xfrm>
            <a:off x="7694613" y="3652838"/>
            <a:ext cx="0" cy="798512"/>
          </a:xfrm>
          <a:prstGeom prst="line">
            <a:avLst/>
          </a:prstGeom>
          <a:noFill/>
          <a:ln w="104775" algn="ctr">
            <a:solidFill>
              <a:srgbClr val="118A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9" name="Rectangle 41"/>
          <p:cNvSpPr>
            <a:spLocks noChangeArrowheads="1"/>
          </p:cNvSpPr>
          <p:nvPr/>
        </p:nvSpPr>
        <p:spPr bwMode="auto">
          <a:xfrm>
            <a:off x="7639051" y="4468813"/>
            <a:ext cx="2879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953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1pPr>
            <a:lvl2pPr marL="742950" indent="-28575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2pPr>
            <a:lvl3pPr marL="1143000" indent="-228600" defTabSz="695325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3pPr>
            <a:lvl4pPr marL="1600200" indent="-228600" defTabSz="695325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4pPr>
            <a:lvl5pPr marL="2057400" indent="-228600" defTabSz="695325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5pPr>
            <a:lvl6pPr marL="25146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6pPr>
            <a:lvl7pPr marL="29718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7pPr>
            <a:lvl8pPr marL="34290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8pPr>
            <a:lvl9pPr marL="3886200" indent="-228600" defTabSz="6953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9BA6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ICT: </a:t>
            </a:r>
            <a:r>
              <a:rPr lang="en-US" altLang="en-US" sz="1200" dirty="0" smtClean="0">
                <a:solidFill>
                  <a:srgbClr val="009BA6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Support </a:t>
            </a:r>
            <a:r>
              <a:rPr lang="en-US" altLang="en-US" sz="1200" dirty="0">
                <a:solidFill>
                  <a:srgbClr val="009BA6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for deployment and maintenance of ICT for administrative and </a:t>
            </a:r>
            <a:r>
              <a:rPr lang="en-US" altLang="en-US" sz="1200" dirty="0" smtClean="0">
                <a:solidFill>
                  <a:srgbClr val="009BA6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operational</a:t>
            </a:r>
            <a:endParaRPr lang="en-US" altLang="en-US" sz="1200" dirty="0">
              <a:solidFill>
                <a:srgbClr val="009BA6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AE0FD66-8F2D-4DF6-97B1-930F2DD7B044}"/>
              </a:ext>
            </a:extLst>
          </p:cNvPr>
          <p:cNvSpPr/>
          <p:nvPr/>
        </p:nvSpPr>
        <p:spPr bwMode="auto">
          <a:xfrm>
            <a:off x="6189664" y="2516188"/>
            <a:ext cx="1933575" cy="971550"/>
          </a:xfrm>
          <a:prstGeom prst="ellipse">
            <a:avLst/>
          </a:prstGeom>
          <a:solidFill>
            <a:srgbClr val="FFFF00">
              <a:alpha val="28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459" tIns="34230" rIns="68459" bIns="34230"/>
          <a:lstStyle/>
          <a:p>
            <a:pPr defTabSz="696368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4E562B"/>
              </a:buClr>
              <a:defRPr/>
            </a:pPr>
            <a:endParaRPr lang="en-US" sz="1200" kern="0" dirty="0">
              <a:solidFill>
                <a:srgbClr val="FFFF00"/>
              </a:solidFill>
              <a:latin typeface="Georgia" panose="02040502050405020303" pitchFamily="18" charset="0"/>
              <a:ea typeface="ＭＳ Ｐゴシック" pitchFamily="124" charset="-128"/>
            </a:endParaRPr>
          </a:p>
        </p:txBody>
      </p:sp>
      <p:sp>
        <p:nvSpPr>
          <p:cNvPr id="21523" name="TextBox 44"/>
          <p:cNvSpPr txBox="1">
            <a:spLocks noChangeArrowheads="1"/>
          </p:cNvSpPr>
          <p:nvPr/>
        </p:nvSpPr>
        <p:spPr bwMode="auto">
          <a:xfrm>
            <a:off x="6794501" y="2874963"/>
            <a:ext cx="17383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1436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61436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61436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61436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61436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614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614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614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614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Mobile</a:t>
            </a:r>
          </a:p>
        </p:txBody>
      </p:sp>
      <p:sp>
        <p:nvSpPr>
          <p:cNvPr id="21" name="Title 1"/>
          <p:cNvSpPr txBox="1"/>
          <p:nvPr/>
        </p:nvSpPr>
        <p:spPr>
          <a:xfrm>
            <a:off x="1428202" y="633029"/>
            <a:ext cx="10348422" cy="597284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MHEALTH DEFINITION IN RWNDAN DIGITAL HEALTH CONTEXT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886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738" y="942535"/>
            <a:ext cx="10916529" cy="5683347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In </a:t>
            </a:r>
            <a:r>
              <a:rPr lang="en-US" sz="1600" dirty="0">
                <a:latin typeface="Century Gothic" panose="020B0502020202020204" pitchFamily="34" charset="0"/>
              </a:rPr>
              <a:t>Rwanda as well as the rest of the </a:t>
            </a:r>
            <a:r>
              <a:rPr lang="en-US" sz="1600" dirty="0" smtClean="0">
                <a:latin typeface="Century Gothic" panose="020B0502020202020204" pitchFamily="34" charset="0"/>
              </a:rPr>
              <a:t>regional, mobile Health (mHealth) </a:t>
            </a:r>
            <a:r>
              <a:rPr lang="en-US" sz="1600" dirty="0">
                <a:latin typeface="Century Gothic" panose="020B0502020202020204" pitchFamily="34" charset="0"/>
              </a:rPr>
              <a:t>is one of the fastest growing phenomena in the last </a:t>
            </a:r>
            <a:r>
              <a:rPr lang="en-US" sz="1600" dirty="0" smtClean="0">
                <a:latin typeface="Century Gothic" panose="020B0502020202020204" pitchFamily="34" charset="0"/>
              </a:rPr>
              <a:t>decade. It is used in Rwanda mainly for data collection, reporting and alerting in case of danger signs for pregnant women.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The first ever mHealth project implemented in Rwanda was </a:t>
            </a:r>
            <a:r>
              <a:rPr lang="en-US" sz="1600" dirty="0" err="1" smtClean="0">
                <a:latin typeface="Century Gothic" panose="020B0502020202020204" pitchFamily="34" charset="0"/>
              </a:rPr>
              <a:t>RapidSMS</a:t>
            </a:r>
            <a:r>
              <a:rPr lang="en-US" sz="1600" dirty="0" smtClean="0">
                <a:latin typeface="Century Gothic" panose="020B0502020202020204" pitchFamily="34" charset="0"/>
              </a:rPr>
              <a:t>, the tools used by Community Health Workers to monitor and report on pregnancy period and first five years period for the newborn. </a:t>
            </a:r>
            <a:r>
              <a:rPr lang="en-US" sz="1600" dirty="0" err="1" smtClean="0">
                <a:latin typeface="Century Gothic" panose="020B0502020202020204" pitchFamily="34" charset="0"/>
              </a:rPr>
              <a:t>RapidSMS</a:t>
            </a:r>
            <a:r>
              <a:rPr lang="en-US" sz="1600" dirty="0" smtClean="0">
                <a:latin typeface="Century Gothic" panose="020B0502020202020204" pitchFamily="34" charset="0"/>
              </a:rPr>
              <a:t> among other </a:t>
            </a:r>
            <a:r>
              <a:rPr lang="en-US" sz="1600" dirty="0" err="1" smtClean="0">
                <a:latin typeface="Century Gothic" panose="020B0502020202020204" pitchFamily="34" charset="0"/>
              </a:rPr>
              <a:t>MoH</a:t>
            </a:r>
            <a:r>
              <a:rPr lang="en-US" sz="1600" dirty="0" smtClean="0">
                <a:latin typeface="Century Gothic" panose="020B0502020202020204" pitchFamily="34" charset="0"/>
              </a:rPr>
              <a:t> efforts contributed to the considerable of maternal and new born deaths in Rwanda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Several mHealth initiatives have been implemented at different scale. It include but not limited to: </a:t>
            </a:r>
          </a:p>
          <a:p>
            <a:pPr lvl="1"/>
            <a:r>
              <a:rPr lang="en-US" sz="1600" dirty="0" err="1" smtClean="0">
                <a:latin typeface="Century Gothic" panose="020B0502020202020204" pitchFamily="34" charset="0"/>
              </a:rPr>
              <a:t>RapidSMS</a:t>
            </a:r>
            <a:r>
              <a:rPr lang="en-US" sz="1600" dirty="0" smtClean="0">
                <a:latin typeface="Century Gothic" panose="020B0502020202020204" pitchFamily="34" charset="0"/>
              </a:rPr>
              <a:t>:  </a:t>
            </a:r>
            <a:r>
              <a:rPr lang="en-US" sz="1600" dirty="0">
                <a:latin typeface="Century Gothic" panose="020B0502020202020204" pitchFamily="34" charset="0"/>
              </a:rPr>
              <a:t>used by Community Health Workers to monitor and report on pregnancy period and first five years period for the </a:t>
            </a:r>
            <a:r>
              <a:rPr lang="en-US" sz="1600" dirty="0" smtClean="0">
                <a:latin typeface="Century Gothic" panose="020B0502020202020204" pitchFamily="34" charset="0"/>
              </a:rPr>
              <a:t>newborn.</a:t>
            </a:r>
            <a:endParaRPr lang="en-US" sz="1600" dirty="0">
              <a:latin typeface="Century Gothic" panose="020B0502020202020204" pitchFamily="34" charset="0"/>
            </a:endParaRPr>
          </a:p>
          <a:p>
            <a:pPr lvl="1"/>
            <a:r>
              <a:rPr lang="en-US" sz="1600" dirty="0" err="1" smtClean="0">
                <a:latin typeface="Century Gothic" panose="020B0502020202020204" pitchFamily="34" charset="0"/>
              </a:rPr>
              <a:t>eIDSR</a:t>
            </a:r>
            <a:r>
              <a:rPr lang="en-US" sz="1600" dirty="0" smtClean="0">
                <a:latin typeface="Century Gothic" panose="020B0502020202020204" pitchFamily="34" charset="0"/>
              </a:rPr>
              <a:t>: tool used for disease surveillance and reporting.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Accreditation: Using </a:t>
            </a:r>
            <a:r>
              <a:rPr lang="en-US" sz="1600" dirty="0" err="1" smtClean="0">
                <a:latin typeface="Century Gothic" panose="020B0502020202020204" pitchFamily="34" charset="0"/>
              </a:rPr>
              <a:t>OpenODK</a:t>
            </a:r>
            <a:r>
              <a:rPr lang="en-US" sz="1600" dirty="0" smtClean="0">
                <a:latin typeface="Century Gothic" panose="020B0502020202020204" pitchFamily="34" charset="0"/>
              </a:rPr>
              <a:t>, to collect and </a:t>
            </a:r>
            <a:r>
              <a:rPr lang="en-US" sz="1600" dirty="0" err="1" smtClean="0">
                <a:latin typeface="Century Gothic" panose="020B0502020202020204" pitchFamily="34" charset="0"/>
              </a:rPr>
              <a:t>analyse</a:t>
            </a:r>
            <a:r>
              <a:rPr lang="en-US" sz="1600" dirty="0" smtClean="0">
                <a:latin typeface="Century Gothic" panose="020B0502020202020204" pitchFamily="34" charset="0"/>
              </a:rPr>
              <a:t> all accreditation information form facilities.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3MS: </a:t>
            </a:r>
            <a:r>
              <a:rPr lang="en-US" sz="1600" dirty="0" err="1" smtClean="0">
                <a:latin typeface="Century Gothic" panose="020B0502020202020204" pitchFamily="34" charset="0"/>
              </a:rPr>
              <a:t>Mutuelle</a:t>
            </a:r>
            <a:r>
              <a:rPr lang="en-US" sz="1600" dirty="0" smtClean="0">
                <a:latin typeface="Century Gothic" panose="020B0502020202020204" pitchFamily="34" charset="0"/>
              </a:rPr>
              <a:t> Membership Management System, a tool used to pay and control health insurance membership for the community health insurance. 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Despite these efforts, there </a:t>
            </a:r>
            <a:r>
              <a:rPr lang="en-US" sz="1600" dirty="0">
                <a:latin typeface="Century Gothic" panose="020B0502020202020204" pitchFamily="34" charset="0"/>
              </a:rPr>
              <a:t>are opportunities to do much </a:t>
            </a:r>
            <a:r>
              <a:rPr lang="en-US" sz="1600" dirty="0" smtClean="0">
                <a:latin typeface="Century Gothic" panose="020B0502020202020204" pitchFamily="34" charset="0"/>
              </a:rPr>
              <a:t>more: 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expanded </a:t>
            </a:r>
            <a:r>
              <a:rPr lang="en-US" sz="1600" dirty="0">
                <a:latin typeface="Century Gothic" panose="020B0502020202020204" pitchFamily="34" charset="0"/>
              </a:rPr>
              <a:t>use of smartphone video for telemedicine </a:t>
            </a:r>
            <a:r>
              <a:rPr lang="en-US" sz="1600" dirty="0" smtClean="0">
                <a:latin typeface="Century Gothic" panose="020B0502020202020204" pitchFamily="34" charset="0"/>
              </a:rPr>
              <a:t>consultations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health </a:t>
            </a:r>
            <a:r>
              <a:rPr lang="en-US" sz="1600" dirty="0">
                <a:latin typeface="Century Gothic" panose="020B0502020202020204" pitchFamily="34" charset="0"/>
              </a:rPr>
              <a:t>worker decision support though phone-based </a:t>
            </a:r>
            <a:r>
              <a:rPr lang="en-US" sz="1600" dirty="0" smtClean="0">
                <a:latin typeface="Century Gothic" panose="020B0502020202020204" pitchFamily="34" charset="0"/>
              </a:rPr>
              <a:t>protocols</a:t>
            </a:r>
          </a:p>
          <a:p>
            <a:pPr lvl="1"/>
            <a:r>
              <a:rPr lang="en-US" sz="1600" dirty="0" smtClean="0">
                <a:latin typeface="Century Gothic" panose="020B0502020202020204" pitchFamily="34" charset="0"/>
              </a:rPr>
              <a:t>social </a:t>
            </a:r>
            <a:r>
              <a:rPr lang="en-US" sz="1600" dirty="0">
                <a:latin typeface="Century Gothic" panose="020B0502020202020204" pitchFamily="34" charset="0"/>
              </a:rPr>
              <a:t>media and mobile phone health information messaging for health behavior change </a:t>
            </a:r>
            <a:r>
              <a:rPr lang="en-US" sz="1600" dirty="0" smtClean="0">
                <a:latin typeface="Century Gothic" panose="020B0502020202020204" pitchFamily="34" charset="0"/>
              </a:rPr>
              <a:t>communication</a:t>
            </a: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1428202" y="182858"/>
            <a:ext cx="10348422" cy="597284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MHEALTH IN RWANDA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058" y="1659987"/>
            <a:ext cx="10930597" cy="4816175"/>
          </a:xfrm>
        </p:spPr>
        <p:txBody>
          <a:bodyPr>
            <a:noAutofit/>
          </a:bodyPr>
          <a:lstStyle/>
          <a:p>
            <a:pPr marL="384048" lvl="1">
              <a:lnSpc>
                <a:spcPct val="150000"/>
              </a:lnSpc>
              <a:spcBef>
                <a:spcPts val="1000"/>
              </a:spcBef>
              <a:buFont typeface="Franklin Gothic Book" panose="020B0503020102020204" pitchFamily="34" charset="0"/>
              <a:buChar char="■"/>
              <a:defRPr/>
            </a:pPr>
            <a:r>
              <a:rPr lang="en-US" sz="1600" i="0" dirty="0">
                <a:latin typeface="Century Gothic" panose="020B0502020202020204" pitchFamily="34" charset="0"/>
              </a:rPr>
              <a:t>Surgical Site Infections (SSI) are a major source of morbidity and mortality worldwide and the leading health-care-associated infection in the developing world. </a:t>
            </a:r>
          </a:p>
          <a:p>
            <a:pPr marL="902970" lvl="3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0" dirty="0">
                <a:latin typeface="Century Gothic" panose="020B0502020202020204" pitchFamily="34" charset="0"/>
              </a:rPr>
              <a:t>Burden is disproportionately felt in </a:t>
            </a:r>
            <a:r>
              <a:rPr lang="en-US" sz="1600" i="0" dirty="0" smtClean="0">
                <a:latin typeface="Century Gothic" panose="020B0502020202020204" pitchFamily="34" charset="0"/>
              </a:rPr>
              <a:t>LMICs </a:t>
            </a:r>
            <a:r>
              <a:rPr lang="en-US" sz="1600" i="0" dirty="0">
                <a:latin typeface="Century Gothic" panose="020B0502020202020204" pitchFamily="34" charset="0"/>
              </a:rPr>
              <a:t>and especially in Africa, </a:t>
            </a:r>
            <a:r>
              <a:rPr lang="en-US" sz="1600" i="0" dirty="0" smtClean="0">
                <a:latin typeface="Century Gothic" panose="020B0502020202020204" pitchFamily="34" charset="0"/>
              </a:rPr>
              <a:t>that recorded as high as 30.9% of post-operative SSI</a:t>
            </a:r>
            <a:r>
              <a:rPr lang="en-US" sz="1600" i="0" dirty="0" smtClean="0">
                <a:latin typeface="Century Gothic" panose="020B0502020202020204" pitchFamily="34" charset="0"/>
              </a:rPr>
              <a:t>.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In </a:t>
            </a:r>
            <a:r>
              <a:rPr lang="en-US" sz="1600" dirty="0">
                <a:latin typeface="Century Gothic" panose="020B0502020202020204" pitchFamily="34" charset="0"/>
              </a:rPr>
              <a:t>rural East Africa, about 10-15% of women develop surgical site infections (SSIs) after cesarean sections </a:t>
            </a:r>
            <a:r>
              <a:rPr lang="en-US" sz="1600" dirty="0" smtClean="0">
                <a:latin typeface="Century Gothic" panose="020B0502020202020204" pitchFamily="34" charset="0"/>
              </a:rPr>
              <a:t>(C-sections), </a:t>
            </a:r>
            <a:r>
              <a:rPr lang="en-US" sz="1600" dirty="0">
                <a:latin typeface="Century Gothic" panose="020B0502020202020204" pitchFamily="34" charset="0"/>
              </a:rPr>
              <a:t>likely due to limited post-surgery follow-up.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Community </a:t>
            </a:r>
            <a:r>
              <a:rPr lang="en-US" sz="1600" dirty="0">
                <a:latin typeface="Century Gothic" panose="020B0502020202020204" pitchFamily="34" charset="0"/>
              </a:rPr>
              <a:t>Health </a:t>
            </a:r>
            <a:r>
              <a:rPr lang="en-US" sz="1600" dirty="0" smtClean="0">
                <a:latin typeface="Century Gothic" panose="020B0502020202020204" pitchFamily="34" charset="0"/>
              </a:rPr>
              <a:t>Workers </a:t>
            </a:r>
            <a:r>
              <a:rPr lang="en-US" sz="1600" dirty="0">
                <a:latin typeface="Century Gothic" panose="020B0502020202020204" pitchFamily="34" charset="0"/>
              </a:rPr>
              <a:t>play a major role in delivering household-based </a:t>
            </a:r>
            <a:r>
              <a:rPr lang="en-US" sz="1600" dirty="0" smtClean="0">
                <a:latin typeface="Century Gothic" panose="020B0502020202020204" pitchFamily="34" charset="0"/>
              </a:rPr>
              <a:t>care In </a:t>
            </a:r>
            <a:r>
              <a:rPr lang="en-US" sz="1600" dirty="0">
                <a:latin typeface="Century Gothic" panose="020B0502020202020204" pitchFamily="34" charset="0"/>
              </a:rPr>
              <a:t>many </a:t>
            </a:r>
            <a:r>
              <a:rPr lang="en-US" sz="1600" dirty="0" smtClean="0">
                <a:latin typeface="Century Gothic" panose="020B0502020202020204" pitchFamily="34" charset="0"/>
              </a:rPr>
              <a:t>LMICs.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Recent </a:t>
            </a:r>
            <a:r>
              <a:rPr lang="en-US" sz="1600" dirty="0">
                <a:latin typeface="Century Gothic" panose="020B0502020202020204" pitchFamily="34" charset="0"/>
              </a:rPr>
              <a:t>advances in telecommunication infrastructure and technologies and the increasing access to mobile phones in LMICs create opportunities to use mHealth strategies to support CHWs in the follow-up of specialized patients. 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947058" y="469384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BACKGROUND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803" y="1948375"/>
            <a:ext cx="9601200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We explored the feasibility of community health worker (CHW)-led mHealth interventions to improve </a:t>
            </a:r>
            <a:r>
              <a:rPr lang="en-US" sz="1600" dirty="0" smtClean="0">
                <a:latin typeface="Century Gothic" panose="020B0502020202020204" pitchFamily="34" charset="0"/>
              </a:rPr>
              <a:t>C-section </a:t>
            </a:r>
            <a:r>
              <a:rPr lang="en-US" sz="1600" dirty="0">
                <a:latin typeface="Century Gothic" panose="020B0502020202020204" pitchFamily="34" charset="0"/>
              </a:rPr>
              <a:t>patients’ return to care. 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999310" y="524708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OBJECTIVE OF THE STUDY</a:t>
            </a:r>
          </a:p>
        </p:txBody>
      </p:sp>
    </p:spTree>
    <p:extLst>
      <p:ext uri="{BB962C8B-B14F-4D97-AF65-F5344CB8AC3E}">
        <p14:creationId xmlns:p14="http://schemas.microsoft.com/office/powerpoint/2010/main" val="19560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49995095"/>
              </p:ext>
            </p:extLst>
          </p:nvPr>
        </p:nvGraphicFramePr>
        <p:xfrm>
          <a:off x="249242" y="158496"/>
          <a:ext cx="11675323" cy="699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0" name="Picture 6" descr="http://www.hireright.com/assets/img/healthcare/icon-home-health-aid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20" y="4284346"/>
            <a:ext cx="1038225" cy="8858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  <p:sp>
        <p:nvSpPr>
          <p:cNvPr id="4" name="AutoShape 8" descr="mage result for phon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http://www.hireright.com/assets/img/healthcare/icon-physician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098" y="4493353"/>
            <a:ext cx="849673" cy="823121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1048" name="Picture 24" descr="hone Icon | Long Shadow iOS7 Iconset | PelFus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416" y="4396128"/>
            <a:ext cx="893485" cy="89348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0732" y="7150608"/>
            <a:ext cx="10365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Patient tracker log to document follow up care, SSI, include those that self present (arm 3) 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Presence of SSI, severity, treatment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Process measures- ability to find home, % of homes completed, successful use of GPS, availability of phone, availability of patient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9" name="Title 1"/>
          <p:cNvSpPr txBox="1"/>
          <p:nvPr/>
        </p:nvSpPr>
        <p:spPr>
          <a:xfrm>
            <a:off x="889711" y="265611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OVERVIEW OF THE STUDY</a:t>
            </a:r>
          </a:p>
        </p:txBody>
      </p:sp>
    </p:spTree>
    <p:extLst>
      <p:ext uri="{BB962C8B-B14F-4D97-AF65-F5344CB8AC3E}">
        <p14:creationId xmlns:p14="http://schemas.microsoft.com/office/powerpoint/2010/main" val="13779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0787" y="1785592"/>
            <a:ext cx="10789920" cy="4643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entury Gothic" panose="020B0502020202020204" pitchFamily="34" charset="0"/>
              </a:rPr>
              <a:t>All 18+ years old women who underwent </a:t>
            </a:r>
            <a:r>
              <a:rPr lang="en-US" sz="1600" dirty="0" smtClean="0">
                <a:latin typeface="Century Gothic" panose="020B0502020202020204" pitchFamily="34" charset="0"/>
              </a:rPr>
              <a:t>C-sections </a:t>
            </a:r>
            <a:r>
              <a:rPr lang="en-US" sz="1600" dirty="0">
                <a:latin typeface="Century Gothic" panose="020B0502020202020204" pitchFamily="34" charset="0"/>
              </a:rPr>
              <a:t>at a rural Rwandan district hospital between November 2017- September 2018 were eligible.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Women </a:t>
            </a:r>
            <a:r>
              <a:rPr lang="en-US" sz="1600" dirty="0">
                <a:latin typeface="Century Gothic" panose="020B0502020202020204" pitchFamily="34" charset="0"/>
              </a:rPr>
              <a:t>were randomized </a:t>
            </a:r>
            <a:r>
              <a:rPr lang="en-US" sz="1600" dirty="0" smtClean="0">
                <a:latin typeface="Century Gothic" panose="020B0502020202020204" pitchFamily="34" charset="0"/>
              </a:rPr>
              <a:t>to: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Arm 1: CHW </a:t>
            </a:r>
            <a:r>
              <a:rPr lang="en-US" sz="1600" dirty="0">
                <a:latin typeface="Century Gothic" panose="020B0502020202020204" pitchFamily="34" charset="0"/>
              </a:rPr>
              <a:t>visit patient at home to administer an SSI screening </a:t>
            </a:r>
            <a:r>
              <a:rPr lang="en-US" sz="1600" dirty="0" smtClean="0">
                <a:latin typeface="Century Gothic" panose="020B0502020202020204" pitchFamily="34" charset="0"/>
              </a:rPr>
              <a:t>questionnaire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Arm 2: </a:t>
            </a:r>
            <a:r>
              <a:rPr lang="en-US" sz="1600" dirty="0">
                <a:latin typeface="Century Gothic" panose="020B0502020202020204" pitchFamily="34" charset="0"/>
              </a:rPr>
              <a:t>CHW call patient to administer questionnaire, with up to 3 call </a:t>
            </a:r>
            <a:r>
              <a:rPr lang="en-US" sz="1600" dirty="0" smtClean="0">
                <a:latin typeface="Century Gothic" panose="020B0502020202020204" pitchFamily="34" charset="0"/>
              </a:rPr>
              <a:t>attempts, </a:t>
            </a:r>
            <a:r>
              <a:rPr lang="en-US" sz="1600" dirty="0">
                <a:latin typeface="Century Gothic" panose="020B0502020202020204" pitchFamily="34" charset="0"/>
              </a:rPr>
              <a:t>or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Arm 3: No </a:t>
            </a:r>
            <a:r>
              <a:rPr lang="en-US" sz="1600" dirty="0">
                <a:latin typeface="Century Gothic" panose="020B0502020202020204" pitchFamily="34" charset="0"/>
              </a:rPr>
              <a:t>specialized </a:t>
            </a:r>
            <a:r>
              <a:rPr lang="en-US" sz="1600" dirty="0" smtClean="0">
                <a:latin typeface="Century Gothic" panose="020B0502020202020204" pitchFamily="34" charset="0"/>
              </a:rPr>
              <a:t>follow-up.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CHWs </a:t>
            </a:r>
            <a:r>
              <a:rPr lang="en-US" sz="1600" dirty="0">
                <a:latin typeface="Century Gothic" panose="020B0502020202020204" pitchFamily="34" charset="0"/>
              </a:rPr>
              <a:t>completed a process indicator survey while attempting home visit and phone call(s</a:t>
            </a:r>
            <a:r>
              <a:rPr lang="en-US" sz="1600" dirty="0" smtClean="0">
                <a:latin typeface="Century Gothic" panose="020B0502020202020204" pitchFamily="34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Descriptive </a:t>
            </a:r>
            <a:r>
              <a:rPr lang="en-US" sz="1600" dirty="0">
                <a:latin typeface="Century Gothic" panose="020B0502020202020204" pitchFamily="34" charset="0"/>
              </a:rPr>
              <a:t>analyses were performed on these survey data.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923445" y="521407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METHODS &amp; MATERIALS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04" y="1724297"/>
            <a:ext cx="10720701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anose="020B0502020202020204" pitchFamily="34" charset="0"/>
              </a:rPr>
              <a:t>Description of the study population: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53.4% </a:t>
            </a:r>
            <a:r>
              <a:rPr lang="en-US" sz="1600" dirty="0">
                <a:latin typeface="Century Gothic" panose="020B0502020202020204" pitchFamily="34" charset="0"/>
              </a:rPr>
              <a:t>(</a:t>
            </a:r>
            <a:r>
              <a:rPr lang="en-US" sz="1600" dirty="0" smtClean="0">
                <a:latin typeface="Century Gothic" panose="020B0502020202020204" pitchFamily="34" charset="0"/>
              </a:rPr>
              <a:t>n=549) </a:t>
            </a:r>
            <a:r>
              <a:rPr lang="en-US" sz="1600" dirty="0">
                <a:latin typeface="Century Gothic" panose="020B0502020202020204" pitchFamily="34" charset="0"/>
              </a:rPr>
              <a:t>aged 22-30years.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67.9</a:t>
            </a:r>
            <a:r>
              <a:rPr lang="en-US" sz="1600" dirty="0">
                <a:latin typeface="Century Gothic" panose="020B0502020202020204" pitchFamily="34" charset="0"/>
              </a:rPr>
              <a:t>% (n=696) </a:t>
            </a:r>
            <a:r>
              <a:rPr lang="en-US" sz="1600" dirty="0" smtClean="0">
                <a:latin typeface="Century Gothic" panose="020B0502020202020204" pitchFamily="34" charset="0"/>
              </a:rPr>
              <a:t>has </a:t>
            </a:r>
            <a:r>
              <a:rPr lang="en-US" sz="1600" dirty="0">
                <a:latin typeface="Century Gothic" panose="020B0502020202020204" pitchFamily="34" charset="0"/>
              </a:rPr>
              <a:t>primary education.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37.5</a:t>
            </a:r>
            <a:r>
              <a:rPr lang="en-US" sz="1600" dirty="0">
                <a:latin typeface="Century Gothic" panose="020B0502020202020204" pitchFamily="34" charset="0"/>
              </a:rPr>
              <a:t>% 9 </a:t>
            </a:r>
            <a:r>
              <a:rPr lang="en-US" sz="1600" dirty="0" smtClean="0">
                <a:latin typeface="Century Gothic" panose="020B0502020202020204" pitchFamily="34" charset="0"/>
              </a:rPr>
              <a:t>(n=382) </a:t>
            </a:r>
            <a:r>
              <a:rPr lang="en-US" sz="1600" dirty="0">
                <a:latin typeface="Century Gothic" panose="020B0502020202020204" pitchFamily="34" charset="0"/>
              </a:rPr>
              <a:t>did </a:t>
            </a:r>
            <a:r>
              <a:rPr lang="en-US" sz="1600" dirty="0" smtClean="0">
                <a:latin typeface="Century Gothic" panose="020B0502020202020204" pitchFamily="34" charset="0"/>
              </a:rPr>
              <a:t>not have phone contacts in their households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latin typeface="Century Gothic" panose="020B0502020202020204" pitchFamily="34" charset="0"/>
              </a:rPr>
              <a:t>26.1 (n=268) did not have any phone contact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900023" y="385694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RESULTS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648" y="1384662"/>
            <a:ext cx="9562012" cy="4493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anose="020B0502020202020204" pitchFamily="34" charset="0"/>
              </a:rPr>
              <a:t>Received mHealth interventions:</a:t>
            </a: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entury Gothic" panose="020B0502020202020204" pitchFamily="34" charset="0"/>
              </a:rPr>
              <a:t>In </a:t>
            </a:r>
            <a:r>
              <a:rPr lang="en-US" sz="2400" b="1" dirty="0">
                <a:latin typeface="Century Gothic" panose="020B0502020202020204" pitchFamily="34" charset="0"/>
              </a:rPr>
              <a:t>Arm 1</a:t>
            </a:r>
            <a:r>
              <a:rPr lang="en-US" sz="2400" dirty="0">
                <a:latin typeface="Century Gothic" panose="020B0502020202020204" pitchFamily="34" charset="0"/>
              </a:rPr>
              <a:t>: </a:t>
            </a:r>
            <a:r>
              <a:rPr lang="en-US" sz="1600" dirty="0">
                <a:latin typeface="Century Gothic" panose="020B0502020202020204" pitchFamily="34" charset="0"/>
              </a:rPr>
              <a:t>87.8%) (n=294) women received a CHW visit and completed the screening questionnaire.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latin typeface="Century Gothic" panose="020B0502020202020204" pitchFamily="34" charset="0"/>
              </a:rPr>
              <a:t>For those who did not, the primary reason for no home visit was the newborn or mother being hospitalized (47.1%; n=16).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Century Gothic" panose="020B0502020202020204" pitchFamily="34" charset="0"/>
              </a:rPr>
              <a:t>In Arm 2: </a:t>
            </a:r>
            <a:r>
              <a:rPr lang="en-US" sz="1600" dirty="0">
                <a:latin typeface="Century Gothic" panose="020B0502020202020204" pitchFamily="34" charset="0"/>
              </a:rPr>
              <a:t>67.6% (n=226) women were reached over phone call to completed the questionnaire.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i="0" dirty="0">
                <a:latin typeface="Century Gothic" panose="020B0502020202020204" pitchFamily="34" charset="0"/>
              </a:rPr>
              <a:t>Over 98% of calls that connected with the patient resulted in completed questionnaire.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i="0" dirty="0">
                <a:latin typeface="Century Gothic" panose="020B0502020202020204" pitchFamily="34" charset="0"/>
              </a:rPr>
              <a:t>The patient not being in the vicinity to take the call was the primary reason (&gt;80%) for not connecting with the patient at any attempt. </a:t>
            </a:r>
          </a:p>
          <a:p>
            <a:endParaRPr lang="en-US" sz="2400" dirty="0" smtClean="0">
              <a:latin typeface="Century Gothic" panose="020B0502020202020204" pitchFamily="34" charset="0"/>
            </a:endParaRPr>
          </a:p>
        </p:txBody>
      </p:sp>
      <p:sp>
        <p:nvSpPr>
          <p:cNvPr id="5" name="Title 1"/>
          <p:cNvSpPr txBox="1"/>
          <p:nvPr/>
        </p:nvSpPr>
        <p:spPr>
          <a:xfrm>
            <a:off x="942226" y="427900"/>
            <a:ext cx="10757262" cy="618853"/>
          </a:xfrm>
          <a:prstGeom prst="rect">
            <a:avLst/>
          </a:prstGeom>
          <a:solidFill>
            <a:srgbClr val="17375E"/>
          </a:solidFill>
          <a:ln>
            <a:solidFill>
              <a:schemeClr val="tx1"/>
            </a:solidFill>
          </a:ln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ct val="0"/>
              </a:spcAft>
              <a:defRPr>
                <a:effectLst/>
              </a:defRPr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RESULTS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304</TotalTime>
  <Words>1053</Words>
  <Application>Microsoft Office PowerPoint</Application>
  <PresentationFormat>Widescreen</PresentationFormat>
  <Paragraphs>95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ＭＳ Ｐゴシック</vt:lpstr>
      <vt:lpstr>ＭＳ Ｐゴシック</vt:lpstr>
      <vt:lpstr>Arial</vt:lpstr>
      <vt:lpstr>Calibri</vt:lpstr>
      <vt:lpstr>Century Gothic</vt:lpstr>
      <vt:lpstr>Courier New</vt:lpstr>
      <vt:lpstr>Franklin Gothic Book</vt:lpstr>
      <vt:lpstr>Georgia</vt:lpstr>
      <vt:lpstr>Gill Sans MT</vt:lpstr>
      <vt:lpstr>Tw Cen MT</vt:lpstr>
      <vt:lpstr>Wingdings</vt:lpstr>
      <vt:lpstr>Crop</vt:lpstr>
      <vt:lpstr>Feasibility of mHealth interventions to assess patients after c-section in rural Rwanda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Theoneste Nkurunziza</dc:creator>
  <cp:lastModifiedBy>moh100</cp:lastModifiedBy>
  <cp:revision>32</cp:revision>
  <dcterms:created xsi:type="dcterms:W3CDTF">2019-02-28T08:21:56Z</dcterms:created>
  <dcterms:modified xsi:type="dcterms:W3CDTF">2019-03-01T19:11:53Z</dcterms:modified>
</cp:coreProperties>
</file>