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8" r:id="rId3"/>
    <p:sldId id="299" r:id="rId4"/>
    <p:sldId id="308" r:id="rId5"/>
    <p:sldId id="298" r:id="rId6"/>
    <p:sldId id="300" r:id="rId7"/>
    <p:sldId id="301" r:id="rId8"/>
    <p:sldId id="302" r:id="rId9"/>
    <p:sldId id="304" r:id="rId10"/>
    <p:sldId id="275" r:id="rId11"/>
    <p:sldId id="305" r:id="rId12"/>
    <p:sldId id="281" r:id="rId13"/>
    <p:sldId id="311" r:id="rId14"/>
    <p:sldId id="31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el Lehmann" initials="JL" lastIdx="1" clrIdx="0">
    <p:extLst>
      <p:ext uri="{19B8F6BF-5375-455C-9EA6-DF929625EA0E}">
        <p15:presenceInfo xmlns:p15="http://schemas.microsoft.com/office/powerpoint/2012/main" userId="4bf8ee00b6f5881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17" autoAdjust="0"/>
    <p:restoredTop sz="94271" autoAdjust="0"/>
  </p:normalViewPr>
  <p:slideViewPr>
    <p:cSldViewPr snapToGrid="0">
      <p:cViewPr varScale="1">
        <p:scale>
          <a:sx n="65" d="100"/>
          <a:sy n="65" d="100"/>
        </p:scale>
        <p:origin x="768" y="48"/>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E46955-B4B0-465E-8381-2B545789D370}" type="datetimeFigureOut">
              <a:rPr lang="en-GB" smtClean="0"/>
              <a:t>06/03/2019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14615E-8519-4289-97D2-76F0C537BFF4}" type="slidenum">
              <a:rPr lang="en-GB" smtClean="0"/>
              <a:t>‹#›</a:t>
            </a:fld>
            <a:endParaRPr lang="en-GB"/>
          </a:p>
        </p:txBody>
      </p:sp>
    </p:spTree>
    <p:extLst>
      <p:ext uri="{BB962C8B-B14F-4D97-AF65-F5344CB8AC3E}">
        <p14:creationId xmlns:p14="http://schemas.microsoft.com/office/powerpoint/2010/main" val="587992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14615E-8519-4289-97D2-76F0C537BFF4}" type="slidenum">
              <a:rPr lang="en-GB" smtClean="0"/>
              <a:t>14</a:t>
            </a:fld>
            <a:endParaRPr lang="en-GB"/>
          </a:p>
        </p:txBody>
      </p:sp>
    </p:spTree>
    <p:extLst>
      <p:ext uri="{BB962C8B-B14F-4D97-AF65-F5344CB8AC3E}">
        <p14:creationId xmlns:p14="http://schemas.microsoft.com/office/powerpoint/2010/main" val="2967508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83FA9-DCC0-419D-A4EA-CF382719EE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D8C3336-C913-4C13-8719-F65ECEC81D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A92D603-BE4B-4CEF-AAC6-4D0334DD4E09}"/>
              </a:ext>
            </a:extLst>
          </p:cNvPr>
          <p:cNvSpPr>
            <a:spLocks noGrp="1"/>
          </p:cNvSpPr>
          <p:nvPr>
            <p:ph type="dt" sz="half" idx="10"/>
          </p:nvPr>
        </p:nvSpPr>
        <p:spPr/>
        <p:txBody>
          <a:bodyPr/>
          <a:lstStyle/>
          <a:p>
            <a:fld id="{8DC7408F-3ECB-4003-9EAA-16FEC53BEB62}" type="datetimeFigureOut">
              <a:rPr lang="en-GB" smtClean="0"/>
              <a:t>06/03/2019</a:t>
            </a:fld>
            <a:endParaRPr lang="en-GB"/>
          </a:p>
        </p:txBody>
      </p:sp>
      <p:sp>
        <p:nvSpPr>
          <p:cNvPr id="5" name="Footer Placeholder 4">
            <a:extLst>
              <a:ext uri="{FF2B5EF4-FFF2-40B4-BE49-F238E27FC236}">
                <a16:creationId xmlns:a16="http://schemas.microsoft.com/office/drawing/2014/main" id="{485CF42F-8F97-43A2-BE28-37EDC4A253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A29BA7-6573-4DB4-AB6A-50C4B9A00137}"/>
              </a:ext>
            </a:extLst>
          </p:cNvPr>
          <p:cNvSpPr>
            <a:spLocks noGrp="1"/>
          </p:cNvSpPr>
          <p:nvPr>
            <p:ph type="sldNum" sz="quarter" idx="12"/>
          </p:nvPr>
        </p:nvSpPr>
        <p:spPr/>
        <p:txBody>
          <a:bodyPr/>
          <a:lstStyle/>
          <a:p>
            <a:fld id="{213FF5A6-6F08-4531-8D8A-C8338F933096}" type="slidenum">
              <a:rPr lang="en-GB" smtClean="0"/>
              <a:t>‹#›</a:t>
            </a:fld>
            <a:endParaRPr lang="en-GB"/>
          </a:p>
        </p:txBody>
      </p:sp>
    </p:spTree>
    <p:extLst>
      <p:ext uri="{BB962C8B-B14F-4D97-AF65-F5344CB8AC3E}">
        <p14:creationId xmlns:p14="http://schemas.microsoft.com/office/powerpoint/2010/main" val="1139331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06B51-DFE9-4BDB-A40F-32DD8178CAB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2E90CB-1915-41BE-8813-C5F1066814F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7745E3-E80C-4203-90A4-ABABFBF2D48D}"/>
              </a:ext>
            </a:extLst>
          </p:cNvPr>
          <p:cNvSpPr>
            <a:spLocks noGrp="1"/>
          </p:cNvSpPr>
          <p:nvPr>
            <p:ph type="dt" sz="half" idx="10"/>
          </p:nvPr>
        </p:nvSpPr>
        <p:spPr/>
        <p:txBody>
          <a:bodyPr/>
          <a:lstStyle/>
          <a:p>
            <a:fld id="{8DC7408F-3ECB-4003-9EAA-16FEC53BEB62}" type="datetimeFigureOut">
              <a:rPr lang="en-GB" smtClean="0"/>
              <a:t>06/03/2019</a:t>
            </a:fld>
            <a:endParaRPr lang="en-GB"/>
          </a:p>
        </p:txBody>
      </p:sp>
      <p:sp>
        <p:nvSpPr>
          <p:cNvPr id="5" name="Footer Placeholder 4">
            <a:extLst>
              <a:ext uri="{FF2B5EF4-FFF2-40B4-BE49-F238E27FC236}">
                <a16:creationId xmlns:a16="http://schemas.microsoft.com/office/drawing/2014/main" id="{A59A1A90-CEE5-452D-9D57-867AD8DBFD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5EDB5A-158B-43F3-84AD-D482AB14D00D}"/>
              </a:ext>
            </a:extLst>
          </p:cNvPr>
          <p:cNvSpPr>
            <a:spLocks noGrp="1"/>
          </p:cNvSpPr>
          <p:nvPr>
            <p:ph type="sldNum" sz="quarter" idx="12"/>
          </p:nvPr>
        </p:nvSpPr>
        <p:spPr/>
        <p:txBody>
          <a:bodyPr/>
          <a:lstStyle/>
          <a:p>
            <a:fld id="{213FF5A6-6F08-4531-8D8A-C8338F933096}" type="slidenum">
              <a:rPr lang="en-GB" smtClean="0"/>
              <a:t>‹#›</a:t>
            </a:fld>
            <a:endParaRPr lang="en-GB"/>
          </a:p>
        </p:txBody>
      </p:sp>
    </p:spTree>
    <p:extLst>
      <p:ext uri="{BB962C8B-B14F-4D97-AF65-F5344CB8AC3E}">
        <p14:creationId xmlns:p14="http://schemas.microsoft.com/office/powerpoint/2010/main" val="2369308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957169-20D1-4FCD-8018-4BF5D1600C9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FDE39A1-4C7F-4C43-9D8C-C66BD424AF4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6050F4-65DD-4487-B914-559DA33AEC71}"/>
              </a:ext>
            </a:extLst>
          </p:cNvPr>
          <p:cNvSpPr>
            <a:spLocks noGrp="1"/>
          </p:cNvSpPr>
          <p:nvPr>
            <p:ph type="dt" sz="half" idx="10"/>
          </p:nvPr>
        </p:nvSpPr>
        <p:spPr/>
        <p:txBody>
          <a:bodyPr/>
          <a:lstStyle/>
          <a:p>
            <a:fld id="{8DC7408F-3ECB-4003-9EAA-16FEC53BEB62}" type="datetimeFigureOut">
              <a:rPr lang="en-GB" smtClean="0"/>
              <a:t>06/03/2019</a:t>
            </a:fld>
            <a:endParaRPr lang="en-GB"/>
          </a:p>
        </p:txBody>
      </p:sp>
      <p:sp>
        <p:nvSpPr>
          <p:cNvPr id="5" name="Footer Placeholder 4">
            <a:extLst>
              <a:ext uri="{FF2B5EF4-FFF2-40B4-BE49-F238E27FC236}">
                <a16:creationId xmlns:a16="http://schemas.microsoft.com/office/drawing/2014/main" id="{AED3094C-7EA4-4FC6-B896-1823B7EB3F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AD89F3-2E28-405D-9B7B-B5E8C97C3141}"/>
              </a:ext>
            </a:extLst>
          </p:cNvPr>
          <p:cNvSpPr>
            <a:spLocks noGrp="1"/>
          </p:cNvSpPr>
          <p:nvPr>
            <p:ph type="sldNum" sz="quarter" idx="12"/>
          </p:nvPr>
        </p:nvSpPr>
        <p:spPr/>
        <p:txBody>
          <a:bodyPr/>
          <a:lstStyle/>
          <a:p>
            <a:fld id="{213FF5A6-6F08-4531-8D8A-C8338F933096}" type="slidenum">
              <a:rPr lang="en-GB" smtClean="0"/>
              <a:t>‹#›</a:t>
            </a:fld>
            <a:endParaRPr lang="en-GB"/>
          </a:p>
        </p:txBody>
      </p:sp>
    </p:spTree>
    <p:extLst>
      <p:ext uri="{BB962C8B-B14F-4D97-AF65-F5344CB8AC3E}">
        <p14:creationId xmlns:p14="http://schemas.microsoft.com/office/powerpoint/2010/main" val="1665677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6A510-8EC9-4703-A353-D5C7B2F8547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3F1AC9C-240C-4511-952A-D507D858ECB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A899E5-73D6-405A-90A0-A4D4CD83FCBD}"/>
              </a:ext>
            </a:extLst>
          </p:cNvPr>
          <p:cNvSpPr>
            <a:spLocks noGrp="1"/>
          </p:cNvSpPr>
          <p:nvPr>
            <p:ph type="dt" sz="half" idx="10"/>
          </p:nvPr>
        </p:nvSpPr>
        <p:spPr/>
        <p:txBody>
          <a:bodyPr/>
          <a:lstStyle/>
          <a:p>
            <a:fld id="{8DC7408F-3ECB-4003-9EAA-16FEC53BEB62}" type="datetimeFigureOut">
              <a:rPr lang="en-GB" smtClean="0"/>
              <a:t>06/03/2019</a:t>
            </a:fld>
            <a:endParaRPr lang="en-GB"/>
          </a:p>
        </p:txBody>
      </p:sp>
      <p:sp>
        <p:nvSpPr>
          <p:cNvPr id="5" name="Footer Placeholder 4">
            <a:extLst>
              <a:ext uri="{FF2B5EF4-FFF2-40B4-BE49-F238E27FC236}">
                <a16:creationId xmlns:a16="http://schemas.microsoft.com/office/drawing/2014/main" id="{DDAB529C-14ED-4DC2-B937-D7DB78D733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90CB18-862D-4700-85A5-65193B2DA4EA}"/>
              </a:ext>
            </a:extLst>
          </p:cNvPr>
          <p:cNvSpPr>
            <a:spLocks noGrp="1"/>
          </p:cNvSpPr>
          <p:nvPr>
            <p:ph type="sldNum" sz="quarter" idx="12"/>
          </p:nvPr>
        </p:nvSpPr>
        <p:spPr/>
        <p:txBody>
          <a:bodyPr/>
          <a:lstStyle/>
          <a:p>
            <a:fld id="{213FF5A6-6F08-4531-8D8A-C8338F933096}" type="slidenum">
              <a:rPr lang="en-GB" smtClean="0"/>
              <a:t>‹#›</a:t>
            </a:fld>
            <a:endParaRPr lang="en-GB"/>
          </a:p>
        </p:txBody>
      </p:sp>
    </p:spTree>
    <p:extLst>
      <p:ext uri="{BB962C8B-B14F-4D97-AF65-F5344CB8AC3E}">
        <p14:creationId xmlns:p14="http://schemas.microsoft.com/office/powerpoint/2010/main" val="573661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485E0-E474-4D85-9DB9-CC5FB07821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248EA4A-91A2-472C-B498-92F7A6676B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609D41E-6609-4501-8F3B-D1228B10E659}"/>
              </a:ext>
            </a:extLst>
          </p:cNvPr>
          <p:cNvSpPr>
            <a:spLocks noGrp="1"/>
          </p:cNvSpPr>
          <p:nvPr>
            <p:ph type="dt" sz="half" idx="10"/>
          </p:nvPr>
        </p:nvSpPr>
        <p:spPr/>
        <p:txBody>
          <a:bodyPr/>
          <a:lstStyle/>
          <a:p>
            <a:fld id="{8DC7408F-3ECB-4003-9EAA-16FEC53BEB62}" type="datetimeFigureOut">
              <a:rPr lang="en-GB" smtClean="0"/>
              <a:t>06/03/2019</a:t>
            </a:fld>
            <a:endParaRPr lang="en-GB"/>
          </a:p>
        </p:txBody>
      </p:sp>
      <p:sp>
        <p:nvSpPr>
          <p:cNvPr id="5" name="Footer Placeholder 4">
            <a:extLst>
              <a:ext uri="{FF2B5EF4-FFF2-40B4-BE49-F238E27FC236}">
                <a16:creationId xmlns:a16="http://schemas.microsoft.com/office/drawing/2014/main" id="{5A545512-9D15-4A85-BE63-1977BC30C4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2A90DF-25FE-41B6-A24A-B07785727D75}"/>
              </a:ext>
            </a:extLst>
          </p:cNvPr>
          <p:cNvSpPr>
            <a:spLocks noGrp="1"/>
          </p:cNvSpPr>
          <p:nvPr>
            <p:ph type="sldNum" sz="quarter" idx="12"/>
          </p:nvPr>
        </p:nvSpPr>
        <p:spPr/>
        <p:txBody>
          <a:bodyPr/>
          <a:lstStyle/>
          <a:p>
            <a:fld id="{213FF5A6-6F08-4531-8D8A-C8338F933096}" type="slidenum">
              <a:rPr lang="en-GB" smtClean="0"/>
              <a:t>‹#›</a:t>
            </a:fld>
            <a:endParaRPr lang="en-GB"/>
          </a:p>
        </p:txBody>
      </p:sp>
    </p:spTree>
    <p:extLst>
      <p:ext uri="{BB962C8B-B14F-4D97-AF65-F5344CB8AC3E}">
        <p14:creationId xmlns:p14="http://schemas.microsoft.com/office/powerpoint/2010/main" val="2245488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31789-3813-4E94-AA27-30B5DC429DC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8D9FD17-7E2D-4340-A7BD-FC1B385E9DF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B9349CD-A313-42D7-A9BD-94EB5736942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089CBBF-88E5-495C-80A8-EBBED0CA5207}"/>
              </a:ext>
            </a:extLst>
          </p:cNvPr>
          <p:cNvSpPr>
            <a:spLocks noGrp="1"/>
          </p:cNvSpPr>
          <p:nvPr>
            <p:ph type="dt" sz="half" idx="10"/>
          </p:nvPr>
        </p:nvSpPr>
        <p:spPr/>
        <p:txBody>
          <a:bodyPr/>
          <a:lstStyle/>
          <a:p>
            <a:fld id="{8DC7408F-3ECB-4003-9EAA-16FEC53BEB62}" type="datetimeFigureOut">
              <a:rPr lang="en-GB" smtClean="0"/>
              <a:t>06/03/2019</a:t>
            </a:fld>
            <a:endParaRPr lang="en-GB"/>
          </a:p>
        </p:txBody>
      </p:sp>
      <p:sp>
        <p:nvSpPr>
          <p:cNvPr id="6" name="Footer Placeholder 5">
            <a:extLst>
              <a:ext uri="{FF2B5EF4-FFF2-40B4-BE49-F238E27FC236}">
                <a16:creationId xmlns:a16="http://schemas.microsoft.com/office/drawing/2014/main" id="{995B7E89-E7C6-4EE4-9926-B47B2AE8047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035E8D7-148B-436C-A1B9-379B9F633993}"/>
              </a:ext>
            </a:extLst>
          </p:cNvPr>
          <p:cNvSpPr>
            <a:spLocks noGrp="1"/>
          </p:cNvSpPr>
          <p:nvPr>
            <p:ph type="sldNum" sz="quarter" idx="12"/>
          </p:nvPr>
        </p:nvSpPr>
        <p:spPr/>
        <p:txBody>
          <a:bodyPr/>
          <a:lstStyle/>
          <a:p>
            <a:fld id="{213FF5A6-6F08-4531-8D8A-C8338F933096}" type="slidenum">
              <a:rPr lang="en-GB" smtClean="0"/>
              <a:t>‹#›</a:t>
            </a:fld>
            <a:endParaRPr lang="en-GB"/>
          </a:p>
        </p:txBody>
      </p:sp>
    </p:spTree>
    <p:extLst>
      <p:ext uri="{BB962C8B-B14F-4D97-AF65-F5344CB8AC3E}">
        <p14:creationId xmlns:p14="http://schemas.microsoft.com/office/powerpoint/2010/main" val="4093002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62A32-D93D-4326-91BB-C29574238CB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FCE908-CF65-4153-86F1-980A03788F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4C5CE01-8E7C-4CBE-8480-1233A600DBA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1C2A79B-D4A8-4FAE-B813-8F9AA6F0A6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75F650B-F278-49DD-A5A2-535EDBA3CC2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D556562-CA32-4948-B2AC-294470D8BE15}"/>
              </a:ext>
            </a:extLst>
          </p:cNvPr>
          <p:cNvSpPr>
            <a:spLocks noGrp="1"/>
          </p:cNvSpPr>
          <p:nvPr>
            <p:ph type="dt" sz="half" idx="10"/>
          </p:nvPr>
        </p:nvSpPr>
        <p:spPr/>
        <p:txBody>
          <a:bodyPr/>
          <a:lstStyle/>
          <a:p>
            <a:fld id="{8DC7408F-3ECB-4003-9EAA-16FEC53BEB62}" type="datetimeFigureOut">
              <a:rPr lang="en-GB" smtClean="0"/>
              <a:t>06/03/2019</a:t>
            </a:fld>
            <a:endParaRPr lang="en-GB"/>
          </a:p>
        </p:txBody>
      </p:sp>
      <p:sp>
        <p:nvSpPr>
          <p:cNvPr id="8" name="Footer Placeholder 7">
            <a:extLst>
              <a:ext uri="{FF2B5EF4-FFF2-40B4-BE49-F238E27FC236}">
                <a16:creationId xmlns:a16="http://schemas.microsoft.com/office/drawing/2014/main" id="{AB65C53B-E196-4761-881C-74F87AF9D64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256D7FF-BF0B-47CC-A41E-A6416745885C}"/>
              </a:ext>
            </a:extLst>
          </p:cNvPr>
          <p:cNvSpPr>
            <a:spLocks noGrp="1"/>
          </p:cNvSpPr>
          <p:nvPr>
            <p:ph type="sldNum" sz="quarter" idx="12"/>
          </p:nvPr>
        </p:nvSpPr>
        <p:spPr/>
        <p:txBody>
          <a:bodyPr/>
          <a:lstStyle/>
          <a:p>
            <a:fld id="{213FF5A6-6F08-4531-8D8A-C8338F933096}" type="slidenum">
              <a:rPr lang="en-GB" smtClean="0"/>
              <a:t>‹#›</a:t>
            </a:fld>
            <a:endParaRPr lang="en-GB"/>
          </a:p>
        </p:txBody>
      </p:sp>
    </p:spTree>
    <p:extLst>
      <p:ext uri="{BB962C8B-B14F-4D97-AF65-F5344CB8AC3E}">
        <p14:creationId xmlns:p14="http://schemas.microsoft.com/office/powerpoint/2010/main" val="999071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0518D-D2CD-4732-90A7-58CF9A136E5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12083AD-F3C4-4982-BC97-7A5D28CDEF7C}"/>
              </a:ext>
            </a:extLst>
          </p:cNvPr>
          <p:cNvSpPr>
            <a:spLocks noGrp="1"/>
          </p:cNvSpPr>
          <p:nvPr>
            <p:ph type="dt" sz="half" idx="10"/>
          </p:nvPr>
        </p:nvSpPr>
        <p:spPr/>
        <p:txBody>
          <a:bodyPr/>
          <a:lstStyle/>
          <a:p>
            <a:fld id="{8DC7408F-3ECB-4003-9EAA-16FEC53BEB62}" type="datetimeFigureOut">
              <a:rPr lang="en-GB" smtClean="0"/>
              <a:t>06/03/2019</a:t>
            </a:fld>
            <a:endParaRPr lang="en-GB"/>
          </a:p>
        </p:txBody>
      </p:sp>
      <p:sp>
        <p:nvSpPr>
          <p:cNvPr id="4" name="Footer Placeholder 3">
            <a:extLst>
              <a:ext uri="{FF2B5EF4-FFF2-40B4-BE49-F238E27FC236}">
                <a16:creationId xmlns:a16="http://schemas.microsoft.com/office/drawing/2014/main" id="{0C688B4B-AE38-4BB4-ACDE-4FD58ECB14C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1FE96E0-61A4-4E12-84A1-82B445756221}"/>
              </a:ext>
            </a:extLst>
          </p:cNvPr>
          <p:cNvSpPr>
            <a:spLocks noGrp="1"/>
          </p:cNvSpPr>
          <p:nvPr>
            <p:ph type="sldNum" sz="quarter" idx="12"/>
          </p:nvPr>
        </p:nvSpPr>
        <p:spPr/>
        <p:txBody>
          <a:bodyPr/>
          <a:lstStyle/>
          <a:p>
            <a:fld id="{213FF5A6-6F08-4531-8D8A-C8338F933096}" type="slidenum">
              <a:rPr lang="en-GB" smtClean="0"/>
              <a:t>‹#›</a:t>
            </a:fld>
            <a:endParaRPr lang="en-GB"/>
          </a:p>
        </p:txBody>
      </p:sp>
    </p:spTree>
    <p:extLst>
      <p:ext uri="{BB962C8B-B14F-4D97-AF65-F5344CB8AC3E}">
        <p14:creationId xmlns:p14="http://schemas.microsoft.com/office/powerpoint/2010/main" val="3114355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439CE9-95A2-42EC-81B3-75DAA6474847}"/>
              </a:ext>
            </a:extLst>
          </p:cNvPr>
          <p:cNvSpPr>
            <a:spLocks noGrp="1"/>
          </p:cNvSpPr>
          <p:nvPr>
            <p:ph type="dt" sz="half" idx="10"/>
          </p:nvPr>
        </p:nvSpPr>
        <p:spPr/>
        <p:txBody>
          <a:bodyPr/>
          <a:lstStyle/>
          <a:p>
            <a:fld id="{8DC7408F-3ECB-4003-9EAA-16FEC53BEB62}" type="datetimeFigureOut">
              <a:rPr lang="en-GB" smtClean="0"/>
              <a:t>06/03/2019</a:t>
            </a:fld>
            <a:endParaRPr lang="en-GB"/>
          </a:p>
        </p:txBody>
      </p:sp>
      <p:sp>
        <p:nvSpPr>
          <p:cNvPr id="3" name="Footer Placeholder 2">
            <a:extLst>
              <a:ext uri="{FF2B5EF4-FFF2-40B4-BE49-F238E27FC236}">
                <a16:creationId xmlns:a16="http://schemas.microsoft.com/office/drawing/2014/main" id="{62F56295-1ECE-4B3D-8C88-990D26178B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2F0881-CD40-4CEE-B128-6FA9D67BC65B}"/>
              </a:ext>
            </a:extLst>
          </p:cNvPr>
          <p:cNvSpPr>
            <a:spLocks noGrp="1"/>
          </p:cNvSpPr>
          <p:nvPr>
            <p:ph type="sldNum" sz="quarter" idx="12"/>
          </p:nvPr>
        </p:nvSpPr>
        <p:spPr/>
        <p:txBody>
          <a:bodyPr/>
          <a:lstStyle/>
          <a:p>
            <a:fld id="{213FF5A6-6F08-4531-8D8A-C8338F933096}" type="slidenum">
              <a:rPr lang="en-GB" smtClean="0"/>
              <a:t>‹#›</a:t>
            </a:fld>
            <a:endParaRPr lang="en-GB"/>
          </a:p>
        </p:txBody>
      </p:sp>
    </p:spTree>
    <p:extLst>
      <p:ext uri="{BB962C8B-B14F-4D97-AF65-F5344CB8AC3E}">
        <p14:creationId xmlns:p14="http://schemas.microsoft.com/office/powerpoint/2010/main" val="2842020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C7A89-1BB0-4B00-BAAE-082C609FE6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2CA9338-C73C-41B1-8004-B18870E37A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56F2BB2-D7DA-4262-8333-F9627EC27C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E064487-81DC-4DF9-8EB3-104A366EAD2C}"/>
              </a:ext>
            </a:extLst>
          </p:cNvPr>
          <p:cNvSpPr>
            <a:spLocks noGrp="1"/>
          </p:cNvSpPr>
          <p:nvPr>
            <p:ph type="dt" sz="half" idx="10"/>
          </p:nvPr>
        </p:nvSpPr>
        <p:spPr/>
        <p:txBody>
          <a:bodyPr/>
          <a:lstStyle/>
          <a:p>
            <a:fld id="{8DC7408F-3ECB-4003-9EAA-16FEC53BEB62}" type="datetimeFigureOut">
              <a:rPr lang="en-GB" smtClean="0"/>
              <a:t>06/03/2019</a:t>
            </a:fld>
            <a:endParaRPr lang="en-GB"/>
          </a:p>
        </p:txBody>
      </p:sp>
      <p:sp>
        <p:nvSpPr>
          <p:cNvPr id="6" name="Footer Placeholder 5">
            <a:extLst>
              <a:ext uri="{FF2B5EF4-FFF2-40B4-BE49-F238E27FC236}">
                <a16:creationId xmlns:a16="http://schemas.microsoft.com/office/drawing/2014/main" id="{4202C663-FD3A-4068-ABF3-F37F7C1A51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AE05F2-F840-45F4-A97A-CF23B7630A9B}"/>
              </a:ext>
            </a:extLst>
          </p:cNvPr>
          <p:cNvSpPr>
            <a:spLocks noGrp="1"/>
          </p:cNvSpPr>
          <p:nvPr>
            <p:ph type="sldNum" sz="quarter" idx="12"/>
          </p:nvPr>
        </p:nvSpPr>
        <p:spPr/>
        <p:txBody>
          <a:bodyPr/>
          <a:lstStyle/>
          <a:p>
            <a:fld id="{213FF5A6-6F08-4531-8D8A-C8338F933096}" type="slidenum">
              <a:rPr lang="en-GB" smtClean="0"/>
              <a:t>‹#›</a:t>
            </a:fld>
            <a:endParaRPr lang="en-GB"/>
          </a:p>
        </p:txBody>
      </p:sp>
    </p:spTree>
    <p:extLst>
      <p:ext uri="{BB962C8B-B14F-4D97-AF65-F5344CB8AC3E}">
        <p14:creationId xmlns:p14="http://schemas.microsoft.com/office/powerpoint/2010/main" val="2879357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56CF-FF90-4E2E-B62B-9F0671DC5A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9469179-0633-4ED4-B7A4-04A59A24AF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775A267-88A4-4A6B-A0D5-40B46343C0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720D8-4FD9-49A1-BA27-23AAFBFEE4F7}"/>
              </a:ext>
            </a:extLst>
          </p:cNvPr>
          <p:cNvSpPr>
            <a:spLocks noGrp="1"/>
          </p:cNvSpPr>
          <p:nvPr>
            <p:ph type="dt" sz="half" idx="10"/>
          </p:nvPr>
        </p:nvSpPr>
        <p:spPr/>
        <p:txBody>
          <a:bodyPr/>
          <a:lstStyle/>
          <a:p>
            <a:fld id="{8DC7408F-3ECB-4003-9EAA-16FEC53BEB62}" type="datetimeFigureOut">
              <a:rPr lang="en-GB" smtClean="0"/>
              <a:t>06/03/2019</a:t>
            </a:fld>
            <a:endParaRPr lang="en-GB"/>
          </a:p>
        </p:txBody>
      </p:sp>
      <p:sp>
        <p:nvSpPr>
          <p:cNvPr id="6" name="Footer Placeholder 5">
            <a:extLst>
              <a:ext uri="{FF2B5EF4-FFF2-40B4-BE49-F238E27FC236}">
                <a16:creationId xmlns:a16="http://schemas.microsoft.com/office/drawing/2014/main" id="{B48192B2-8538-4C17-9460-2E1C05A760E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57E1F02-1AA1-4F33-ADC2-E1CBC6F92FE4}"/>
              </a:ext>
            </a:extLst>
          </p:cNvPr>
          <p:cNvSpPr>
            <a:spLocks noGrp="1"/>
          </p:cNvSpPr>
          <p:nvPr>
            <p:ph type="sldNum" sz="quarter" idx="12"/>
          </p:nvPr>
        </p:nvSpPr>
        <p:spPr/>
        <p:txBody>
          <a:bodyPr/>
          <a:lstStyle/>
          <a:p>
            <a:fld id="{213FF5A6-6F08-4531-8D8A-C8338F933096}" type="slidenum">
              <a:rPr lang="en-GB" smtClean="0"/>
              <a:t>‹#›</a:t>
            </a:fld>
            <a:endParaRPr lang="en-GB"/>
          </a:p>
        </p:txBody>
      </p:sp>
    </p:spTree>
    <p:extLst>
      <p:ext uri="{BB962C8B-B14F-4D97-AF65-F5344CB8AC3E}">
        <p14:creationId xmlns:p14="http://schemas.microsoft.com/office/powerpoint/2010/main" val="2880163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8C03CB-A4AC-4314-8B4D-83693D456B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56C5343-054A-482D-8B10-D933AC61C4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BBC705-4B1C-4DB8-B4DE-F5C1CF5648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C7408F-3ECB-4003-9EAA-16FEC53BEB62}" type="datetimeFigureOut">
              <a:rPr lang="en-GB" smtClean="0"/>
              <a:t>06/03/2019</a:t>
            </a:fld>
            <a:endParaRPr lang="en-GB"/>
          </a:p>
        </p:txBody>
      </p:sp>
      <p:sp>
        <p:nvSpPr>
          <p:cNvPr id="5" name="Footer Placeholder 4">
            <a:extLst>
              <a:ext uri="{FF2B5EF4-FFF2-40B4-BE49-F238E27FC236}">
                <a16:creationId xmlns:a16="http://schemas.microsoft.com/office/drawing/2014/main" id="{FF075302-7307-45C2-987A-D2FF3B5902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D894227-6241-48F2-B916-D4FD1FDF64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3FF5A6-6F08-4531-8D8A-C8338F933096}" type="slidenum">
              <a:rPr lang="en-GB" smtClean="0"/>
              <a:t>‹#›</a:t>
            </a:fld>
            <a:endParaRPr lang="en-GB"/>
          </a:p>
        </p:txBody>
      </p:sp>
    </p:spTree>
    <p:extLst>
      <p:ext uri="{BB962C8B-B14F-4D97-AF65-F5344CB8AC3E}">
        <p14:creationId xmlns:p14="http://schemas.microsoft.com/office/powerpoint/2010/main" val="2616706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27D94-6484-45EC-9F17-D34509671DA9}"/>
              </a:ext>
            </a:extLst>
          </p:cNvPr>
          <p:cNvSpPr>
            <a:spLocks noGrp="1"/>
          </p:cNvSpPr>
          <p:nvPr>
            <p:ph type="ctrTitle"/>
          </p:nvPr>
        </p:nvSpPr>
        <p:spPr>
          <a:xfrm>
            <a:off x="845433" y="2292667"/>
            <a:ext cx="11079538" cy="2232220"/>
          </a:xfrm>
        </p:spPr>
        <p:txBody>
          <a:bodyPr>
            <a:normAutofit fontScale="90000"/>
          </a:bodyPr>
          <a:lstStyle/>
          <a:p>
            <a:pPr algn="l"/>
            <a:r>
              <a:rPr lang="en-GB" sz="3100" dirty="0">
                <a:latin typeface="Century Gothic" panose="020B0502020202020204" pitchFamily="34" charset="0"/>
              </a:rPr>
              <a:t>The 7th EAHSC</a:t>
            </a:r>
            <a:br>
              <a:rPr lang="en-GB" sz="3100" dirty="0">
                <a:latin typeface="Century Gothic" panose="020B0502020202020204" pitchFamily="34" charset="0"/>
              </a:rPr>
            </a:br>
            <a:br>
              <a:rPr lang="en-GB" sz="3100" dirty="0">
                <a:latin typeface="Century Gothic" panose="020B0502020202020204" pitchFamily="34" charset="0"/>
              </a:rPr>
            </a:br>
            <a:r>
              <a:rPr lang="en-US" sz="3100" b="1" dirty="0">
                <a:latin typeface="Century Gothic" panose="020B0502020202020204" pitchFamily="34" charset="0"/>
              </a:rPr>
              <a:t>From data to information: </a:t>
            </a:r>
            <a:r>
              <a:rPr lang="en-GB" sz="3100" b="1" dirty="0">
                <a:latin typeface="Century Gothic" panose="020B0502020202020204" pitchFamily="34" charset="0"/>
              </a:rPr>
              <a:t>Learning from the Regional Action through Data experience in East and West Africa</a:t>
            </a:r>
            <a:br>
              <a:rPr lang="en-US" sz="2800" b="1" dirty="0">
                <a:latin typeface="Century Gothic" panose="020B0502020202020204" pitchFamily="34" charset="0"/>
              </a:rPr>
            </a:br>
            <a:br>
              <a:rPr lang="en-US" sz="2800" b="1" dirty="0">
                <a:latin typeface="Century Gothic" panose="020B0502020202020204" pitchFamily="34" charset="0"/>
              </a:rPr>
            </a:br>
            <a:r>
              <a:rPr lang="en-US" sz="1800" dirty="0">
                <a:latin typeface="Century Gothic" panose="020B0502020202020204" pitchFamily="34" charset="0"/>
              </a:rPr>
              <a:t>Joel Lehmann, MA (presenter)</a:t>
            </a:r>
            <a:r>
              <a:rPr lang="en-US" sz="1800" baseline="30000" dirty="0">
                <a:latin typeface="Century Gothic" panose="020B0502020202020204" pitchFamily="34" charset="0"/>
              </a:rPr>
              <a:t>1</a:t>
            </a:r>
            <a:r>
              <a:rPr lang="en-US" sz="1800" dirty="0">
                <a:latin typeface="Century Gothic" panose="020B0502020202020204" pitchFamily="34" charset="0"/>
              </a:rPr>
              <a:t>, Uche </a:t>
            </a:r>
            <a:r>
              <a:rPr lang="en-US" sz="1800" dirty="0" err="1">
                <a:latin typeface="Century Gothic" panose="020B0502020202020204" pitchFamily="34" charset="0"/>
              </a:rPr>
              <a:t>Nwokenna</a:t>
            </a:r>
            <a:r>
              <a:rPr lang="en-US" sz="1800" dirty="0">
                <a:latin typeface="Century Gothic" panose="020B0502020202020204" pitchFamily="34" charset="0"/>
              </a:rPr>
              <a:t> MD, MPH</a:t>
            </a:r>
            <a:r>
              <a:rPr lang="en-US" sz="1800" baseline="30000" dirty="0">
                <a:latin typeface="Century Gothic" panose="020B0502020202020204" pitchFamily="34" charset="0"/>
              </a:rPr>
              <a:t>1</a:t>
            </a:r>
            <a:r>
              <a:rPr lang="en-US" sz="1800" dirty="0">
                <a:latin typeface="Century Gothic" panose="020B0502020202020204" pitchFamily="34" charset="0"/>
              </a:rPr>
              <a:t>, Ahmed Bashir, MD</a:t>
            </a:r>
            <a:r>
              <a:rPr lang="en-US" sz="1800" baseline="30000" dirty="0">
                <a:latin typeface="Century Gothic" panose="020B0502020202020204" pitchFamily="34" charset="0"/>
              </a:rPr>
              <a:t> 2</a:t>
            </a:r>
            <a:r>
              <a:rPr lang="en-US" sz="1800" dirty="0">
                <a:latin typeface="Century Gothic" panose="020B0502020202020204" pitchFamily="34" charset="0"/>
              </a:rPr>
              <a:t>, </a:t>
            </a:r>
            <a:br>
              <a:rPr lang="en-US" sz="1800" dirty="0">
                <a:latin typeface="Century Gothic" panose="020B0502020202020204" pitchFamily="34" charset="0"/>
              </a:rPr>
            </a:br>
            <a:r>
              <a:rPr lang="en-US" sz="1800" dirty="0">
                <a:latin typeface="Century Gothic" panose="020B0502020202020204" pitchFamily="34" charset="0"/>
              </a:rPr>
              <a:t>Osman </a:t>
            </a:r>
            <a:r>
              <a:rPr lang="en-US" sz="1800" dirty="0" err="1">
                <a:latin typeface="Century Gothic" panose="020B0502020202020204" pitchFamily="34" charset="0"/>
              </a:rPr>
              <a:t>Bilail</a:t>
            </a:r>
            <a:r>
              <a:rPr lang="en-US" sz="1800" dirty="0">
                <a:latin typeface="Century Gothic" panose="020B0502020202020204" pitchFamily="34" charset="0"/>
              </a:rPr>
              <a:t>, MD</a:t>
            </a:r>
            <a:r>
              <a:rPr lang="en-US" sz="1800" baseline="30000" dirty="0">
                <a:latin typeface="Century Gothic" panose="020B0502020202020204" pitchFamily="34" charset="0"/>
              </a:rPr>
              <a:t> 2</a:t>
            </a:r>
            <a:r>
              <a:rPr lang="en-US" sz="1800" dirty="0">
                <a:latin typeface="Century Gothic" panose="020B0502020202020204" pitchFamily="34" charset="0"/>
              </a:rPr>
              <a:t>, Frank Adjei-</a:t>
            </a:r>
            <a:r>
              <a:rPr lang="en-US" sz="1800" dirty="0" err="1">
                <a:latin typeface="Century Gothic" panose="020B0502020202020204" pitchFamily="34" charset="0"/>
              </a:rPr>
              <a:t>Banin</a:t>
            </a:r>
            <a:r>
              <a:rPr lang="en-US" sz="1800" dirty="0">
                <a:latin typeface="Century Gothic" panose="020B0502020202020204" pitchFamily="34" charset="0"/>
              </a:rPr>
              <a:t>, MSc</a:t>
            </a:r>
            <a:r>
              <a:rPr lang="en-US" sz="1800" baseline="30000" dirty="0">
                <a:latin typeface="Century Gothic" panose="020B0502020202020204" pitchFamily="34" charset="0"/>
              </a:rPr>
              <a:t> 1</a:t>
            </a:r>
            <a:r>
              <a:rPr lang="en-US" sz="1800" dirty="0">
                <a:latin typeface="Century Gothic" panose="020B0502020202020204" pitchFamily="34" charset="0"/>
              </a:rPr>
              <a:t>, Geoffrey </a:t>
            </a:r>
            <a:r>
              <a:rPr lang="en-US" sz="1800" dirty="0" err="1">
                <a:latin typeface="Century Gothic" panose="020B0502020202020204" pitchFamily="34" charset="0"/>
              </a:rPr>
              <a:t>Arunga</a:t>
            </a:r>
            <a:r>
              <a:rPr lang="en-US" sz="1800" dirty="0">
                <a:latin typeface="Century Gothic" panose="020B0502020202020204" pitchFamily="34" charset="0"/>
              </a:rPr>
              <a:t>, BSc</a:t>
            </a:r>
            <a:r>
              <a:rPr lang="en-US" sz="1800" baseline="30000" dirty="0">
                <a:latin typeface="Century Gothic" panose="020B0502020202020204" pitchFamily="34" charset="0"/>
              </a:rPr>
              <a:t> 1 *</a:t>
            </a:r>
            <a:endParaRPr lang="en-GB" sz="1800" dirty="0">
              <a:latin typeface="Century Gothic" panose="020B0502020202020204" pitchFamily="34" charset="0"/>
            </a:endParaRPr>
          </a:p>
        </p:txBody>
      </p:sp>
      <p:grpSp>
        <p:nvGrpSpPr>
          <p:cNvPr id="5" name="Group 4">
            <a:extLst>
              <a:ext uri="{FF2B5EF4-FFF2-40B4-BE49-F238E27FC236}">
                <a16:creationId xmlns:a16="http://schemas.microsoft.com/office/drawing/2014/main" id="{E404DD0D-F38B-4656-B3D7-75D00D88C092}"/>
              </a:ext>
            </a:extLst>
          </p:cNvPr>
          <p:cNvGrpSpPr/>
          <p:nvPr/>
        </p:nvGrpSpPr>
        <p:grpSpPr>
          <a:xfrm>
            <a:off x="1806693" y="5958346"/>
            <a:ext cx="8802258" cy="787294"/>
            <a:chOff x="15167" y="6006674"/>
            <a:chExt cx="8848677" cy="844044"/>
          </a:xfrm>
        </p:grpSpPr>
        <p:pic>
          <p:nvPicPr>
            <p:cNvPr id="6" name="Picture 5">
              <a:extLst>
                <a:ext uri="{FF2B5EF4-FFF2-40B4-BE49-F238E27FC236}">
                  <a16:creationId xmlns:a16="http://schemas.microsoft.com/office/drawing/2014/main" id="{199A693C-C3C1-4FF5-BE08-139860F37BA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357957" y="6123676"/>
              <a:ext cx="1713459" cy="416684"/>
            </a:xfrm>
            <a:prstGeom prst="rect">
              <a:avLst/>
            </a:prstGeom>
          </p:spPr>
        </p:pic>
        <p:pic>
          <p:nvPicPr>
            <p:cNvPr id="7" name="Picture 6">
              <a:extLst>
                <a:ext uri="{FF2B5EF4-FFF2-40B4-BE49-F238E27FC236}">
                  <a16:creationId xmlns:a16="http://schemas.microsoft.com/office/drawing/2014/main" id="{C117E2EC-0899-43D8-A00B-DC61EE34A2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411330" y="6085862"/>
              <a:ext cx="953502" cy="454503"/>
            </a:xfrm>
            <a:prstGeom prst="rect">
              <a:avLst/>
            </a:prstGeom>
          </p:spPr>
        </p:pic>
        <p:pic>
          <p:nvPicPr>
            <p:cNvPr id="8" name="Picture 7">
              <a:extLst>
                <a:ext uri="{FF2B5EF4-FFF2-40B4-BE49-F238E27FC236}">
                  <a16:creationId xmlns:a16="http://schemas.microsoft.com/office/drawing/2014/main" id="{C550459B-25D6-4E57-84C2-C50679A60D48}"/>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704747" y="6006674"/>
              <a:ext cx="645036" cy="656441"/>
            </a:xfrm>
            <a:prstGeom prst="rect">
              <a:avLst/>
            </a:prstGeom>
          </p:spPr>
        </p:pic>
        <p:pic>
          <p:nvPicPr>
            <p:cNvPr id="9" name="Picture 8">
              <a:extLst>
                <a:ext uri="{FF2B5EF4-FFF2-40B4-BE49-F238E27FC236}">
                  <a16:creationId xmlns:a16="http://schemas.microsoft.com/office/drawing/2014/main" id="{BB284476-F739-44C7-A2C6-98937172979C}"/>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689698" y="6006674"/>
              <a:ext cx="1211892" cy="656441"/>
            </a:xfrm>
            <a:prstGeom prst="rect">
              <a:avLst/>
            </a:prstGeom>
          </p:spPr>
        </p:pic>
        <p:pic>
          <p:nvPicPr>
            <p:cNvPr id="10" name="Picture 9">
              <a:extLst>
                <a:ext uri="{FF2B5EF4-FFF2-40B4-BE49-F238E27FC236}">
                  <a16:creationId xmlns:a16="http://schemas.microsoft.com/office/drawing/2014/main" id="{6DF31FB9-A740-4ECF-BCB6-9A01FD621DCB}"/>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8241507" y="6006674"/>
              <a:ext cx="622337" cy="672521"/>
            </a:xfrm>
            <a:prstGeom prst="rect">
              <a:avLst/>
            </a:prstGeom>
          </p:spPr>
        </p:pic>
        <p:pic>
          <p:nvPicPr>
            <p:cNvPr id="11" name="Picture 10">
              <a:extLst>
                <a:ext uri="{FF2B5EF4-FFF2-40B4-BE49-F238E27FC236}">
                  <a16:creationId xmlns:a16="http://schemas.microsoft.com/office/drawing/2014/main" id="{8287716C-4E46-4F83-AE33-1738F02E5950}"/>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5167" y="6006674"/>
              <a:ext cx="2002873" cy="844044"/>
            </a:xfrm>
            <a:prstGeom prst="rect">
              <a:avLst/>
            </a:prstGeom>
          </p:spPr>
        </p:pic>
      </p:grpSp>
      <p:pic>
        <p:nvPicPr>
          <p:cNvPr id="12" name="Picture 11">
            <a:extLst>
              <a:ext uri="{FF2B5EF4-FFF2-40B4-BE49-F238E27FC236}">
                <a16:creationId xmlns:a16="http://schemas.microsoft.com/office/drawing/2014/main" id="{B87A579E-9D29-4DCD-AA59-CDFFFEDB424D}"/>
              </a:ext>
            </a:extLst>
          </p:cNvPr>
          <p:cNvPicPr>
            <a:picLocks noChangeAspect="1"/>
          </p:cNvPicPr>
          <p:nvPr/>
        </p:nvPicPr>
        <p:blipFill>
          <a:blip r:embed="rId8"/>
          <a:stretch>
            <a:fillRect/>
          </a:stretch>
        </p:blipFill>
        <p:spPr>
          <a:xfrm>
            <a:off x="956269" y="562425"/>
            <a:ext cx="740746" cy="749634"/>
          </a:xfrm>
          <a:prstGeom prst="rect">
            <a:avLst/>
          </a:prstGeom>
        </p:spPr>
      </p:pic>
      <p:sp>
        <p:nvSpPr>
          <p:cNvPr id="13" name="TextBox 12">
            <a:extLst>
              <a:ext uri="{FF2B5EF4-FFF2-40B4-BE49-F238E27FC236}">
                <a16:creationId xmlns:a16="http://schemas.microsoft.com/office/drawing/2014/main" id="{651C25CE-DCB7-4E5F-B623-4CA1CA9D9D54}"/>
              </a:ext>
            </a:extLst>
          </p:cNvPr>
          <p:cNvSpPr txBox="1"/>
          <p:nvPr/>
        </p:nvSpPr>
        <p:spPr>
          <a:xfrm>
            <a:off x="845433" y="4926852"/>
            <a:ext cx="9379531" cy="738664"/>
          </a:xfrm>
          <a:prstGeom prst="rect">
            <a:avLst/>
          </a:prstGeom>
          <a:noFill/>
        </p:spPr>
        <p:txBody>
          <a:bodyPr wrap="square" rtlCol="0">
            <a:spAutoFit/>
          </a:bodyPr>
          <a:lstStyle/>
          <a:p>
            <a:r>
              <a:rPr lang="en-US" sz="1400" dirty="0">
                <a:solidFill>
                  <a:schemeClr val="tx1">
                    <a:lumMod val="65000"/>
                    <a:lumOff val="35000"/>
                  </a:schemeClr>
                </a:solidFill>
              </a:rPr>
              <a:t>1. Broadreach Consulting LLC</a:t>
            </a:r>
          </a:p>
          <a:p>
            <a:r>
              <a:rPr lang="en-US" sz="1400" dirty="0">
                <a:solidFill>
                  <a:schemeClr val="tx1">
                    <a:lumMod val="65000"/>
                    <a:lumOff val="35000"/>
                  </a:schemeClr>
                </a:solidFill>
              </a:rPr>
              <a:t>2. Intergovernmental Authority on Development (IGAD</a:t>
            </a:r>
            <a:r>
              <a:rPr lang="en-US" sz="1400" dirty="0"/>
              <a:t>)</a:t>
            </a:r>
            <a:br>
              <a:rPr lang="en-US" sz="1400" dirty="0"/>
            </a:br>
            <a:r>
              <a:rPr lang="en-US" sz="1400" i="1" dirty="0">
                <a:solidFill>
                  <a:schemeClr val="accent2">
                    <a:lumMod val="75000"/>
                  </a:schemeClr>
                </a:solidFill>
              </a:rPr>
              <a:t>[*Academic qualifications for some co-authors to be confirmed]</a:t>
            </a:r>
          </a:p>
        </p:txBody>
      </p:sp>
      <p:sp>
        <p:nvSpPr>
          <p:cNvPr id="3" name="TextBox 2">
            <a:extLst>
              <a:ext uri="{FF2B5EF4-FFF2-40B4-BE49-F238E27FC236}">
                <a16:creationId xmlns:a16="http://schemas.microsoft.com/office/drawing/2014/main" id="{BD77262C-15E0-44E3-945D-9CECDC04808F}"/>
              </a:ext>
            </a:extLst>
          </p:cNvPr>
          <p:cNvSpPr txBox="1"/>
          <p:nvPr/>
        </p:nvSpPr>
        <p:spPr>
          <a:xfrm>
            <a:off x="6499122" y="287349"/>
            <a:ext cx="5692878" cy="369332"/>
          </a:xfrm>
          <a:prstGeom prst="rect">
            <a:avLst/>
          </a:prstGeom>
          <a:noFill/>
        </p:spPr>
        <p:txBody>
          <a:bodyPr wrap="square" rtlCol="0">
            <a:spAutoFit/>
          </a:bodyPr>
          <a:lstStyle/>
          <a:p>
            <a:r>
              <a:rPr lang="en-US" b="1" dirty="0">
                <a:solidFill>
                  <a:schemeClr val="accent2"/>
                </a:solidFill>
              </a:rPr>
              <a:t>PENDING TEAM REVIEW AND FINAL MODIFICATIONS</a:t>
            </a:r>
          </a:p>
        </p:txBody>
      </p:sp>
    </p:spTree>
    <p:extLst>
      <p:ext uri="{BB962C8B-B14F-4D97-AF65-F5344CB8AC3E}">
        <p14:creationId xmlns:p14="http://schemas.microsoft.com/office/powerpoint/2010/main" val="153522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6773D76-AC1D-4C87-9142-A7EF6F38C2A1}"/>
              </a:ext>
            </a:extLst>
          </p:cNvPr>
          <p:cNvPicPr>
            <a:picLocks noChangeAspect="1"/>
          </p:cNvPicPr>
          <p:nvPr/>
        </p:nvPicPr>
        <p:blipFill>
          <a:blip r:embed="rId2"/>
          <a:stretch>
            <a:fillRect/>
          </a:stretch>
        </p:blipFill>
        <p:spPr>
          <a:xfrm>
            <a:off x="507769" y="2021440"/>
            <a:ext cx="5933278" cy="2686767"/>
          </a:xfrm>
          <a:prstGeom prst="rect">
            <a:avLst/>
          </a:prstGeom>
        </p:spPr>
      </p:pic>
      <p:sp>
        <p:nvSpPr>
          <p:cNvPr id="6" name="Title 1">
            <a:extLst>
              <a:ext uri="{FF2B5EF4-FFF2-40B4-BE49-F238E27FC236}">
                <a16:creationId xmlns:a16="http://schemas.microsoft.com/office/drawing/2014/main" id="{D4DA5E4B-A105-487A-8BE4-1133BF6E3A77}"/>
              </a:ext>
            </a:extLst>
          </p:cNvPr>
          <p:cNvSpPr>
            <a:spLocks noGrp="1"/>
          </p:cNvSpPr>
          <p:nvPr>
            <p:ph type="title"/>
          </p:nvPr>
        </p:nvSpPr>
        <p:spPr>
          <a:xfrm>
            <a:off x="507769" y="335171"/>
            <a:ext cx="10901158" cy="1325563"/>
          </a:xfrm>
        </p:spPr>
        <p:txBody>
          <a:bodyPr>
            <a:normAutofit/>
          </a:bodyPr>
          <a:lstStyle/>
          <a:p>
            <a:r>
              <a:rPr lang="en-GB" sz="2800" b="1" dirty="0">
                <a:latin typeface="Century Gothic" panose="020B0502020202020204" pitchFamily="34" charset="0"/>
              </a:rPr>
              <a:t>Examples of regional data contextualization (OECD, ECOWAS)</a:t>
            </a:r>
          </a:p>
        </p:txBody>
      </p:sp>
      <p:sp>
        <p:nvSpPr>
          <p:cNvPr id="2" name="TextBox 1">
            <a:extLst>
              <a:ext uri="{FF2B5EF4-FFF2-40B4-BE49-F238E27FC236}">
                <a16:creationId xmlns:a16="http://schemas.microsoft.com/office/drawing/2014/main" id="{519C5106-076F-41C6-89EC-F6086544F318}"/>
              </a:ext>
            </a:extLst>
          </p:cNvPr>
          <p:cNvSpPr txBox="1"/>
          <p:nvPr/>
        </p:nvSpPr>
        <p:spPr>
          <a:xfrm>
            <a:off x="5074363" y="6025162"/>
            <a:ext cx="3008671" cy="369332"/>
          </a:xfrm>
          <a:prstGeom prst="rect">
            <a:avLst/>
          </a:prstGeom>
          <a:noFill/>
        </p:spPr>
        <p:txBody>
          <a:bodyPr wrap="square" rtlCol="0">
            <a:spAutoFit/>
          </a:bodyPr>
          <a:lstStyle/>
          <a:p>
            <a:r>
              <a:rPr lang="en-US" dirty="0">
                <a:solidFill>
                  <a:schemeClr val="accent2">
                    <a:lumMod val="75000"/>
                  </a:schemeClr>
                </a:solidFill>
              </a:rPr>
              <a:t>[Sources to be added]</a:t>
            </a:r>
          </a:p>
        </p:txBody>
      </p:sp>
      <p:pic>
        <p:nvPicPr>
          <p:cNvPr id="7" name="Picture 6">
            <a:extLst>
              <a:ext uri="{FF2B5EF4-FFF2-40B4-BE49-F238E27FC236}">
                <a16:creationId xmlns:a16="http://schemas.microsoft.com/office/drawing/2014/main" id="{996EFD62-90CB-4300-A5A7-50F05BD24B2B}"/>
              </a:ext>
            </a:extLst>
          </p:cNvPr>
          <p:cNvPicPr/>
          <p:nvPr/>
        </p:nvPicPr>
        <p:blipFill>
          <a:blip r:embed="rId3"/>
          <a:stretch>
            <a:fillRect/>
          </a:stretch>
        </p:blipFill>
        <p:spPr>
          <a:xfrm>
            <a:off x="7315457" y="2485454"/>
            <a:ext cx="3173683" cy="2818297"/>
          </a:xfrm>
          <a:prstGeom prst="rect">
            <a:avLst/>
          </a:prstGeom>
        </p:spPr>
      </p:pic>
      <p:sp>
        <p:nvSpPr>
          <p:cNvPr id="8" name="Rectangle 7">
            <a:extLst>
              <a:ext uri="{FF2B5EF4-FFF2-40B4-BE49-F238E27FC236}">
                <a16:creationId xmlns:a16="http://schemas.microsoft.com/office/drawing/2014/main" id="{2B42E4DC-37B8-4344-8362-964D85599D8D}"/>
              </a:ext>
            </a:extLst>
          </p:cNvPr>
          <p:cNvSpPr/>
          <p:nvPr/>
        </p:nvSpPr>
        <p:spPr>
          <a:xfrm>
            <a:off x="7097269" y="2021440"/>
            <a:ext cx="4829260" cy="796500"/>
          </a:xfrm>
          <a:prstGeom prst="rect">
            <a:avLst/>
          </a:prstGeom>
        </p:spPr>
        <p:txBody>
          <a:bodyPr wrap="square">
            <a:spAutoFit/>
          </a:bodyPr>
          <a:lstStyle/>
          <a:p>
            <a:pPr>
              <a:lnSpc>
                <a:spcPct val="120000"/>
              </a:lnSpc>
              <a:spcAft>
                <a:spcPts val="0"/>
              </a:spcAft>
            </a:pPr>
            <a:r>
              <a:rPr lang="en-GB" sz="1200" b="1"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Equity </a:t>
            </a:r>
            <a:r>
              <a:rPr lang="en-GB" sz="1200" b="1" dirty="0">
                <a:effectLst/>
                <a:latin typeface="Century Gothic" panose="020B0502020202020204" pitchFamily="34" charset="0"/>
                <a:ea typeface="Calibri" panose="020F0502020204030204" pitchFamily="34" charset="0"/>
                <a:cs typeface="Times New Roman" panose="02020603050405020304" pitchFamily="18" charset="0"/>
              </a:rPr>
              <a:t>in ANC </a:t>
            </a:r>
            <a:r>
              <a:rPr lang="en-GB" sz="1200" b="1" dirty="0">
                <a:latin typeface="Century Gothic" panose="020B0502020202020204" pitchFamily="34" charset="0"/>
                <a:ea typeface="Calibri" panose="020F0502020204030204" pitchFamily="34" charset="0"/>
                <a:cs typeface="Times New Roman" panose="02020603050405020304" pitchFamily="18" charset="0"/>
              </a:rPr>
              <a:t>Coverage (4 visits) </a:t>
            </a:r>
            <a:r>
              <a:rPr lang="en-GB" sz="1200" dirty="0">
                <a:latin typeface="Century Gothic" panose="020B0502020202020204" pitchFamily="34" charset="0"/>
                <a:ea typeface="Calibri" panose="020F0502020204030204" pitchFamily="34" charset="0"/>
                <a:cs typeface="Times New Roman" panose="02020603050405020304" pitchFamily="18" charset="0"/>
              </a:rPr>
              <a:t>First and last wealth </a:t>
            </a:r>
            <a:r>
              <a:rPr lang="en-GB" sz="1200" dirty="0">
                <a:effectLst/>
                <a:latin typeface="Century Gothic" panose="020B0502020202020204" pitchFamily="34" charset="0"/>
                <a:ea typeface="Calibri" panose="020F0502020204030204" pitchFamily="34" charset="0"/>
                <a:cs typeface="Times New Roman" panose="02020603050405020304" pitchFamily="18" charset="0"/>
              </a:rPr>
              <a:t>qu</a:t>
            </a:r>
            <a:r>
              <a:rPr lang="en-GB" sz="1200" dirty="0">
                <a:latin typeface="Century Gothic" panose="020B0502020202020204" pitchFamily="34" charset="0"/>
                <a:ea typeface="Calibri" panose="020F0502020204030204" pitchFamily="34" charset="0"/>
                <a:cs typeface="Times New Roman" panose="02020603050405020304" pitchFamily="18" charset="0"/>
              </a:rPr>
              <a:t>intile</a:t>
            </a:r>
            <a:endParaRPr lang="en-GB" sz="1200" dirty="0">
              <a:effectLst/>
              <a:latin typeface="Century Gothic" panose="020B0502020202020204" pitchFamily="34" charset="0"/>
              <a:ea typeface="Calibri" panose="020F0502020204030204" pitchFamily="34" charset="0"/>
              <a:cs typeface="Times New Roman" panose="02020603050405020304" pitchFamily="18" charset="0"/>
            </a:endParaRPr>
          </a:p>
          <a:p>
            <a:pPr>
              <a:lnSpc>
                <a:spcPct val="120000"/>
              </a:lnSpc>
              <a:spcAft>
                <a:spcPts val="0"/>
              </a:spcAft>
            </a:pPr>
            <a:endParaRPr lang="en-GB" sz="2800" b="1" dirty="0">
              <a:effectLst/>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17EA2ECF-6EB8-4307-AFDF-301B6689C2E1}"/>
              </a:ext>
            </a:extLst>
          </p:cNvPr>
          <p:cNvSpPr txBox="1"/>
          <p:nvPr/>
        </p:nvSpPr>
        <p:spPr>
          <a:xfrm>
            <a:off x="6499122" y="287349"/>
            <a:ext cx="5692878" cy="369332"/>
          </a:xfrm>
          <a:prstGeom prst="rect">
            <a:avLst/>
          </a:prstGeom>
          <a:noFill/>
        </p:spPr>
        <p:txBody>
          <a:bodyPr wrap="square" rtlCol="0">
            <a:spAutoFit/>
          </a:bodyPr>
          <a:lstStyle/>
          <a:p>
            <a:r>
              <a:rPr lang="en-US" b="1" dirty="0">
                <a:solidFill>
                  <a:schemeClr val="accent2"/>
                </a:solidFill>
              </a:rPr>
              <a:t>PENDING TEAM REVIEW AND FINAL MODIFICATIONS</a:t>
            </a:r>
          </a:p>
        </p:txBody>
      </p:sp>
    </p:spTree>
    <p:extLst>
      <p:ext uri="{BB962C8B-B14F-4D97-AF65-F5344CB8AC3E}">
        <p14:creationId xmlns:p14="http://schemas.microsoft.com/office/powerpoint/2010/main" val="3809653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B128D-3A43-45FB-B565-4CC59C3DC999}"/>
              </a:ext>
            </a:extLst>
          </p:cNvPr>
          <p:cNvSpPr>
            <a:spLocks noGrp="1"/>
          </p:cNvSpPr>
          <p:nvPr>
            <p:ph idx="1"/>
          </p:nvPr>
        </p:nvSpPr>
        <p:spPr>
          <a:xfrm>
            <a:off x="710648" y="711840"/>
            <a:ext cx="10770704" cy="4351338"/>
          </a:xfrm>
        </p:spPr>
        <p:txBody>
          <a:bodyPr>
            <a:noAutofit/>
          </a:bodyPr>
          <a:lstStyle/>
          <a:p>
            <a:pPr marL="0" indent="0">
              <a:buNone/>
            </a:pPr>
            <a:r>
              <a:rPr lang="en-GB" sz="3200" b="1" dirty="0"/>
              <a:t>Conclusions for the use of technology: Information products</a:t>
            </a:r>
          </a:p>
          <a:p>
            <a:pPr marL="0" indent="0">
              <a:buNone/>
            </a:pPr>
            <a:endParaRPr lang="en-GB" sz="3200" b="1" dirty="0"/>
          </a:p>
        </p:txBody>
      </p:sp>
      <p:sp>
        <p:nvSpPr>
          <p:cNvPr id="4" name="Text Placeholder 2">
            <a:extLst>
              <a:ext uri="{FF2B5EF4-FFF2-40B4-BE49-F238E27FC236}">
                <a16:creationId xmlns:a16="http://schemas.microsoft.com/office/drawing/2014/main" id="{986A8CB9-208D-4B92-857E-E85C8E3C0F4F}"/>
              </a:ext>
            </a:extLst>
          </p:cNvPr>
          <p:cNvSpPr txBox="1">
            <a:spLocks/>
          </p:cNvSpPr>
          <p:nvPr/>
        </p:nvSpPr>
        <p:spPr>
          <a:xfrm>
            <a:off x="710648" y="1490632"/>
            <a:ext cx="11139829"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latin typeface="Century Gothic" panose="020B0502020202020204" pitchFamily="34" charset="0"/>
              </a:rPr>
              <a:t>Information products must take complex decision and deliberation processes into consideration; technology should enable information-sharing in group settings, and facilitate finding of a common ground. </a:t>
            </a:r>
          </a:p>
          <a:p>
            <a:endParaRPr lang="en-GB" sz="2400" dirty="0">
              <a:latin typeface="Century Gothic" panose="020B0502020202020204" pitchFamily="34" charset="0"/>
            </a:endParaRPr>
          </a:p>
          <a:p>
            <a:r>
              <a:rPr lang="en-GB" sz="2400" dirty="0">
                <a:latin typeface="Century Gothic" panose="020B0502020202020204" pitchFamily="34" charset="0"/>
              </a:rPr>
              <a:t>Scorecards / peer comparison methods appear to work as an approach to provide additional meaning to data</a:t>
            </a:r>
          </a:p>
          <a:p>
            <a:endParaRPr lang="en-GB" sz="2400" dirty="0">
              <a:latin typeface="Century Gothic" panose="020B0502020202020204" pitchFamily="34" charset="0"/>
            </a:endParaRPr>
          </a:p>
          <a:p>
            <a:r>
              <a:rPr lang="en-GB" sz="2400" dirty="0">
                <a:latin typeface="Century Gothic" panose="020B0502020202020204" pitchFamily="34" charset="0"/>
              </a:rPr>
              <a:t>For some information, only data from the immediate neighbouring countries is relevant (e.g. outbreaks, migration flows); for others insights, data from the whole region is useful. </a:t>
            </a:r>
          </a:p>
          <a:p>
            <a:r>
              <a:rPr lang="en-GB" sz="2400" dirty="0">
                <a:latin typeface="Century Gothic" panose="020B0502020202020204" pitchFamily="34" charset="0"/>
              </a:rPr>
              <a:t>Technology should therefore allow for </a:t>
            </a:r>
            <a:r>
              <a:rPr lang="en-GB" sz="2400" u="sng" dirty="0">
                <a:latin typeface="Century Gothic" panose="020B0502020202020204" pitchFamily="34" charset="0"/>
              </a:rPr>
              <a:t>targeted</a:t>
            </a:r>
            <a:r>
              <a:rPr lang="en-GB" sz="2400" dirty="0">
                <a:latin typeface="Century Gothic" panose="020B0502020202020204" pitchFamily="34" charset="0"/>
              </a:rPr>
              <a:t> sharing of regional information at the country- (or even individual) level. </a:t>
            </a:r>
          </a:p>
        </p:txBody>
      </p:sp>
      <p:sp>
        <p:nvSpPr>
          <p:cNvPr id="5" name="TextBox 4">
            <a:extLst>
              <a:ext uri="{FF2B5EF4-FFF2-40B4-BE49-F238E27FC236}">
                <a16:creationId xmlns:a16="http://schemas.microsoft.com/office/drawing/2014/main" id="{3F54018A-96D3-4300-92EA-B7870BBB8442}"/>
              </a:ext>
            </a:extLst>
          </p:cNvPr>
          <p:cNvSpPr txBox="1"/>
          <p:nvPr/>
        </p:nvSpPr>
        <p:spPr>
          <a:xfrm>
            <a:off x="6499122" y="287349"/>
            <a:ext cx="5692878" cy="369332"/>
          </a:xfrm>
          <a:prstGeom prst="rect">
            <a:avLst/>
          </a:prstGeom>
          <a:noFill/>
        </p:spPr>
        <p:txBody>
          <a:bodyPr wrap="square" rtlCol="0">
            <a:spAutoFit/>
          </a:bodyPr>
          <a:lstStyle/>
          <a:p>
            <a:r>
              <a:rPr lang="en-US" b="1" dirty="0">
                <a:solidFill>
                  <a:schemeClr val="accent2"/>
                </a:solidFill>
              </a:rPr>
              <a:t>PENDING TEAM REVIEW AND FINAL MODIFICATIONS</a:t>
            </a:r>
          </a:p>
        </p:txBody>
      </p:sp>
    </p:spTree>
    <p:extLst>
      <p:ext uri="{BB962C8B-B14F-4D97-AF65-F5344CB8AC3E}">
        <p14:creationId xmlns:p14="http://schemas.microsoft.com/office/powerpoint/2010/main" val="3516526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EA36DB50-655A-4F5B-9765-BBF3E8E8F92C}"/>
              </a:ext>
            </a:extLst>
          </p:cNvPr>
          <p:cNvSpPr txBox="1"/>
          <p:nvPr/>
        </p:nvSpPr>
        <p:spPr>
          <a:xfrm>
            <a:off x="558799" y="5518596"/>
            <a:ext cx="11074400" cy="923330"/>
          </a:xfrm>
          <a:prstGeom prst="rect">
            <a:avLst/>
          </a:prstGeom>
          <a:noFill/>
        </p:spPr>
        <p:txBody>
          <a:bodyPr wrap="square" rtlCol="0">
            <a:spAutoFit/>
          </a:bodyPr>
          <a:lstStyle/>
          <a:p>
            <a:r>
              <a:rPr lang="en-US" b="1" dirty="0"/>
              <a:t>USAID Disclaimer: </a:t>
            </a:r>
            <a:r>
              <a:rPr lang="en-US" dirty="0"/>
              <a:t>The creation of this material was made possible by the generous support of the American people through the United States Agency for International Development (USAID). The contents are the responsibility of Broadreach LLC and partners, and do not necessarily reflect the views of USAID or the United States Government.  </a:t>
            </a:r>
          </a:p>
        </p:txBody>
      </p:sp>
      <p:grpSp>
        <p:nvGrpSpPr>
          <p:cNvPr id="3" name="Group 2">
            <a:extLst>
              <a:ext uri="{FF2B5EF4-FFF2-40B4-BE49-F238E27FC236}">
                <a16:creationId xmlns:a16="http://schemas.microsoft.com/office/drawing/2014/main" id="{8241BEF5-317D-4E75-8367-1810F20BEBCD}"/>
              </a:ext>
            </a:extLst>
          </p:cNvPr>
          <p:cNvGrpSpPr/>
          <p:nvPr/>
        </p:nvGrpSpPr>
        <p:grpSpPr>
          <a:xfrm>
            <a:off x="1464948" y="4106377"/>
            <a:ext cx="8802258" cy="787294"/>
            <a:chOff x="15167" y="6006674"/>
            <a:chExt cx="8848677" cy="844044"/>
          </a:xfrm>
        </p:grpSpPr>
        <p:pic>
          <p:nvPicPr>
            <p:cNvPr id="4" name="Picture 3">
              <a:extLst>
                <a:ext uri="{FF2B5EF4-FFF2-40B4-BE49-F238E27FC236}">
                  <a16:creationId xmlns:a16="http://schemas.microsoft.com/office/drawing/2014/main" id="{6A1F3E0B-D384-4572-8F37-67CD1271670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357957" y="6123676"/>
              <a:ext cx="1713459" cy="416684"/>
            </a:xfrm>
            <a:prstGeom prst="rect">
              <a:avLst/>
            </a:prstGeom>
          </p:spPr>
        </p:pic>
        <p:pic>
          <p:nvPicPr>
            <p:cNvPr id="5" name="Picture 4">
              <a:extLst>
                <a:ext uri="{FF2B5EF4-FFF2-40B4-BE49-F238E27FC236}">
                  <a16:creationId xmlns:a16="http://schemas.microsoft.com/office/drawing/2014/main" id="{38E7C03F-CE38-4D31-BF80-D7CC750C31C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411330" y="6085862"/>
              <a:ext cx="953502" cy="454503"/>
            </a:xfrm>
            <a:prstGeom prst="rect">
              <a:avLst/>
            </a:prstGeom>
          </p:spPr>
        </p:pic>
        <p:pic>
          <p:nvPicPr>
            <p:cNvPr id="6" name="Picture 5">
              <a:extLst>
                <a:ext uri="{FF2B5EF4-FFF2-40B4-BE49-F238E27FC236}">
                  <a16:creationId xmlns:a16="http://schemas.microsoft.com/office/drawing/2014/main" id="{B977CD74-2D50-426E-A3AA-4101312CF57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704747" y="6006674"/>
              <a:ext cx="645036" cy="656441"/>
            </a:xfrm>
            <a:prstGeom prst="rect">
              <a:avLst/>
            </a:prstGeom>
          </p:spPr>
        </p:pic>
        <p:pic>
          <p:nvPicPr>
            <p:cNvPr id="7" name="Picture 6">
              <a:extLst>
                <a:ext uri="{FF2B5EF4-FFF2-40B4-BE49-F238E27FC236}">
                  <a16:creationId xmlns:a16="http://schemas.microsoft.com/office/drawing/2014/main" id="{86F3EE2F-4457-4062-9872-A5BBA8009D76}"/>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689698" y="6006674"/>
              <a:ext cx="1211892" cy="656441"/>
            </a:xfrm>
            <a:prstGeom prst="rect">
              <a:avLst/>
            </a:prstGeom>
          </p:spPr>
        </p:pic>
        <p:pic>
          <p:nvPicPr>
            <p:cNvPr id="8" name="Picture 7">
              <a:extLst>
                <a:ext uri="{FF2B5EF4-FFF2-40B4-BE49-F238E27FC236}">
                  <a16:creationId xmlns:a16="http://schemas.microsoft.com/office/drawing/2014/main" id="{56103A0C-1AE6-4F82-87D8-6645366A1BAA}"/>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8241507" y="6006674"/>
              <a:ext cx="622337" cy="672521"/>
            </a:xfrm>
            <a:prstGeom prst="rect">
              <a:avLst/>
            </a:prstGeom>
          </p:spPr>
        </p:pic>
        <p:pic>
          <p:nvPicPr>
            <p:cNvPr id="9" name="Picture 8">
              <a:extLst>
                <a:ext uri="{FF2B5EF4-FFF2-40B4-BE49-F238E27FC236}">
                  <a16:creationId xmlns:a16="http://schemas.microsoft.com/office/drawing/2014/main" id="{F11DFD88-B298-4B9D-962F-3FD0FF647EB9}"/>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5167" y="6006674"/>
              <a:ext cx="2002873" cy="844044"/>
            </a:xfrm>
            <a:prstGeom prst="rect">
              <a:avLst/>
            </a:prstGeom>
          </p:spPr>
        </p:pic>
      </p:grpSp>
      <p:sp>
        <p:nvSpPr>
          <p:cNvPr id="12" name="TextBox 11">
            <a:extLst>
              <a:ext uri="{FF2B5EF4-FFF2-40B4-BE49-F238E27FC236}">
                <a16:creationId xmlns:a16="http://schemas.microsoft.com/office/drawing/2014/main" id="{60BA76CD-2FB7-4ECB-B412-05F5FAC60384}"/>
              </a:ext>
            </a:extLst>
          </p:cNvPr>
          <p:cNvSpPr txBox="1"/>
          <p:nvPr/>
        </p:nvSpPr>
        <p:spPr>
          <a:xfrm>
            <a:off x="558799" y="456225"/>
            <a:ext cx="11074400" cy="1508105"/>
          </a:xfrm>
          <a:prstGeom prst="rect">
            <a:avLst/>
          </a:prstGeom>
          <a:noFill/>
        </p:spPr>
        <p:txBody>
          <a:bodyPr wrap="square" rtlCol="0">
            <a:spAutoFit/>
          </a:bodyPr>
          <a:lstStyle/>
          <a:p>
            <a:r>
              <a:rPr lang="en-US" sz="2800" b="1" dirty="0">
                <a:latin typeface="Century Gothic" panose="020B0502020202020204" pitchFamily="34" charset="0"/>
              </a:rPr>
              <a:t>Acknowledgements </a:t>
            </a:r>
          </a:p>
          <a:p>
            <a:endParaRPr lang="en-US" sz="1600" b="1" dirty="0">
              <a:solidFill>
                <a:srgbClr val="FF0000"/>
              </a:solidFill>
              <a:latin typeface="Century Gothic" panose="020B0502020202020204" pitchFamily="34" charset="0"/>
            </a:endParaRPr>
          </a:p>
          <a:p>
            <a:r>
              <a:rPr lang="en-US" sz="1600" dirty="0">
                <a:solidFill>
                  <a:srgbClr val="FF0000"/>
                </a:solidFill>
                <a:latin typeface="Century Gothic" panose="020B0502020202020204" pitchFamily="34" charset="0"/>
              </a:rPr>
              <a:t>[List or persons and institutions involved to be inserted before conference; to include Ministries of Health in Kenya, Uganda, Sudan; RAD Steering Committee and Technical Working Groups; IGAD, Duke and Jembi teams and other organizations and individuals involved.]</a:t>
            </a:r>
          </a:p>
        </p:txBody>
      </p:sp>
      <p:sp>
        <p:nvSpPr>
          <p:cNvPr id="11" name="TextBox 10">
            <a:extLst>
              <a:ext uri="{FF2B5EF4-FFF2-40B4-BE49-F238E27FC236}">
                <a16:creationId xmlns:a16="http://schemas.microsoft.com/office/drawing/2014/main" id="{E5519B7A-809F-4334-855D-1EB7533123BE}"/>
              </a:ext>
            </a:extLst>
          </p:cNvPr>
          <p:cNvSpPr txBox="1"/>
          <p:nvPr/>
        </p:nvSpPr>
        <p:spPr>
          <a:xfrm>
            <a:off x="6499122" y="287349"/>
            <a:ext cx="5692878" cy="369332"/>
          </a:xfrm>
          <a:prstGeom prst="rect">
            <a:avLst/>
          </a:prstGeom>
          <a:noFill/>
        </p:spPr>
        <p:txBody>
          <a:bodyPr wrap="square" rtlCol="0">
            <a:spAutoFit/>
          </a:bodyPr>
          <a:lstStyle/>
          <a:p>
            <a:r>
              <a:rPr lang="en-US" b="1" dirty="0">
                <a:solidFill>
                  <a:schemeClr val="accent2"/>
                </a:solidFill>
              </a:rPr>
              <a:t>PENDING TEAM REVIEW AND FINAL MODIFICATIONS</a:t>
            </a:r>
          </a:p>
        </p:txBody>
      </p:sp>
    </p:spTree>
    <p:extLst>
      <p:ext uri="{BB962C8B-B14F-4D97-AF65-F5344CB8AC3E}">
        <p14:creationId xmlns:p14="http://schemas.microsoft.com/office/powerpoint/2010/main" val="480854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88569-C20B-4427-B2B6-147EA5F16C88}"/>
              </a:ext>
            </a:extLst>
          </p:cNvPr>
          <p:cNvSpPr>
            <a:spLocks noGrp="1"/>
          </p:cNvSpPr>
          <p:nvPr>
            <p:ph type="title"/>
          </p:nvPr>
        </p:nvSpPr>
        <p:spPr>
          <a:xfrm>
            <a:off x="838200" y="2913505"/>
            <a:ext cx="10515600" cy="2852737"/>
          </a:xfrm>
        </p:spPr>
        <p:txBody>
          <a:bodyPr/>
          <a:lstStyle/>
          <a:p>
            <a:r>
              <a:rPr lang="en-US" dirty="0"/>
              <a:t>Appendix</a:t>
            </a:r>
          </a:p>
        </p:txBody>
      </p:sp>
      <p:sp>
        <p:nvSpPr>
          <p:cNvPr id="3" name="TextBox 2">
            <a:extLst>
              <a:ext uri="{FF2B5EF4-FFF2-40B4-BE49-F238E27FC236}">
                <a16:creationId xmlns:a16="http://schemas.microsoft.com/office/drawing/2014/main" id="{5CFC33E2-341B-48FE-8EAE-457C7AD3B757}"/>
              </a:ext>
            </a:extLst>
          </p:cNvPr>
          <p:cNvSpPr txBox="1"/>
          <p:nvPr/>
        </p:nvSpPr>
        <p:spPr>
          <a:xfrm>
            <a:off x="6499122" y="287349"/>
            <a:ext cx="5692878" cy="369332"/>
          </a:xfrm>
          <a:prstGeom prst="rect">
            <a:avLst/>
          </a:prstGeom>
          <a:noFill/>
        </p:spPr>
        <p:txBody>
          <a:bodyPr wrap="square" rtlCol="0">
            <a:spAutoFit/>
          </a:bodyPr>
          <a:lstStyle/>
          <a:p>
            <a:r>
              <a:rPr lang="en-US" b="1" dirty="0">
                <a:solidFill>
                  <a:schemeClr val="accent2"/>
                </a:solidFill>
              </a:rPr>
              <a:t>PENDING TEAM REVIEW AND FINAL MODIFICATIONS</a:t>
            </a:r>
          </a:p>
        </p:txBody>
      </p:sp>
    </p:spTree>
    <p:extLst>
      <p:ext uri="{BB962C8B-B14F-4D97-AF65-F5344CB8AC3E}">
        <p14:creationId xmlns:p14="http://schemas.microsoft.com/office/powerpoint/2010/main" val="3478672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B005146-E214-404A-BA45-02928017FB37}"/>
              </a:ext>
            </a:extLst>
          </p:cNvPr>
          <p:cNvGraphicFramePr>
            <a:graphicFrameLocks noGrp="1"/>
          </p:cNvGraphicFramePr>
          <p:nvPr>
            <p:extLst>
              <p:ext uri="{D42A27DB-BD31-4B8C-83A1-F6EECF244321}">
                <p14:modId xmlns:p14="http://schemas.microsoft.com/office/powerpoint/2010/main" val="3525792729"/>
              </p:ext>
            </p:extLst>
          </p:nvPr>
        </p:nvGraphicFramePr>
        <p:xfrm>
          <a:off x="983226" y="690396"/>
          <a:ext cx="10225548" cy="5477207"/>
        </p:xfrm>
        <a:graphic>
          <a:graphicData uri="http://schemas.openxmlformats.org/drawingml/2006/table">
            <a:tbl>
              <a:tblPr firstRow="1" firstCol="1" bandRow="1">
                <a:tableStyleId>{5C22544A-7EE6-4342-B048-85BDC9FD1C3A}</a:tableStyleId>
              </a:tblPr>
              <a:tblGrid>
                <a:gridCol w="1455174">
                  <a:extLst>
                    <a:ext uri="{9D8B030D-6E8A-4147-A177-3AD203B41FA5}">
                      <a16:colId xmlns:a16="http://schemas.microsoft.com/office/drawing/2014/main" val="3108500059"/>
                    </a:ext>
                  </a:extLst>
                </a:gridCol>
                <a:gridCol w="8770374">
                  <a:extLst>
                    <a:ext uri="{9D8B030D-6E8A-4147-A177-3AD203B41FA5}">
                      <a16:colId xmlns:a16="http://schemas.microsoft.com/office/drawing/2014/main" val="74011096"/>
                    </a:ext>
                  </a:extLst>
                </a:gridCol>
              </a:tblGrid>
              <a:tr h="3596447">
                <a:tc>
                  <a:txBody>
                    <a:bodyPr/>
                    <a:lstStyle/>
                    <a:p>
                      <a:pPr marL="0" indent="0" algn="r">
                        <a:lnSpc>
                          <a:spcPct val="107000"/>
                        </a:lnSpc>
                        <a:spcAft>
                          <a:spcPts val="0"/>
                        </a:spcAft>
                      </a:pPr>
                      <a:r>
                        <a:rPr lang="en-GB" sz="1600" b="0" dirty="0">
                          <a:effectLst/>
                          <a:latin typeface="Century Gothic" panose="020B0502020202020204" pitchFamily="34" charset="0"/>
                        </a:rPr>
                        <a:t>Policies &amp; standard procedures</a:t>
                      </a:r>
                      <a:endParaRPr lang="en-GB" sz="1600" b="0" dirty="0">
                        <a:effectLst/>
                        <a:latin typeface="Century Gothic" panose="020B0502020202020204" pitchFamily="34" charset="0"/>
                        <a:ea typeface="MS Mincho" panose="02020609040205080304" pitchFamily="49" charset="-128"/>
                        <a:cs typeface="Times New Roman" panose="02020603050405020304" pitchFamily="18" charset="0"/>
                      </a:endParaRPr>
                    </a:p>
                  </a:txBody>
                  <a:tcPr marL="64544" marR="64544" marT="0" marB="0" anchor="ctr"/>
                </a:tc>
                <a:tc>
                  <a:txBody>
                    <a:bodyPr/>
                    <a:lstStyle/>
                    <a:p>
                      <a:pPr>
                        <a:lnSpc>
                          <a:spcPct val="107000"/>
                        </a:lnSpc>
                        <a:spcAft>
                          <a:spcPts val="0"/>
                        </a:spcAft>
                      </a:pPr>
                      <a:r>
                        <a:rPr lang="en-GB" sz="1200" dirty="0">
                          <a:solidFill>
                            <a:schemeClr val="tx1"/>
                          </a:solidFill>
                          <a:effectLst/>
                          <a:latin typeface="Century Gothic" panose="020B0502020202020204" pitchFamily="34" charset="0"/>
                        </a:rPr>
                        <a:t>Typical process in Uganda</a:t>
                      </a:r>
                    </a:p>
                    <a:p>
                      <a:pPr marL="342900" lvl="0" indent="-342900">
                        <a:lnSpc>
                          <a:spcPct val="107000"/>
                        </a:lnSpc>
                        <a:spcAft>
                          <a:spcPts val="0"/>
                        </a:spcAft>
                        <a:buFont typeface="+mj-lt"/>
                        <a:buAutoNum type="arabicPeriod"/>
                      </a:pPr>
                      <a:r>
                        <a:rPr lang="en-GB" sz="1200" b="0" dirty="0">
                          <a:solidFill>
                            <a:schemeClr val="tx1"/>
                          </a:solidFill>
                          <a:effectLst/>
                          <a:latin typeface="Century Gothic" panose="020B0502020202020204" pitchFamily="34" charset="0"/>
                        </a:rPr>
                        <a:t>Discussion in MOH technical working groups</a:t>
                      </a:r>
                    </a:p>
                    <a:p>
                      <a:pPr marL="342900" lvl="0" indent="-342900">
                        <a:lnSpc>
                          <a:spcPct val="107000"/>
                        </a:lnSpc>
                        <a:spcAft>
                          <a:spcPts val="0"/>
                        </a:spcAft>
                        <a:buFont typeface="+mj-lt"/>
                        <a:buAutoNum type="arabicPeriod"/>
                      </a:pPr>
                      <a:r>
                        <a:rPr lang="en-GB" sz="1200" b="0" dirty="0">
                          <a:solidFill>
                            <a:schemeClr val="tx1"/>
                          </a:solidFill>
                          <a:effectLst/>
                          <a:latin typeface="Century Gothic" panose="020B0502020202020204" pitchFamily="34" charset="0"/>
                        </a:rPr>
                        <a:t>Technical department review and approval</a:t>
                      </a:r>
                    </a:p>
                    <a:p>
                      <a:pPr marL="342900" lvl="0" indent="-342900">
                        <a:lnSpc>
                          <a:spcPct val="107000"/>
                        </a:lnSpc>
                        <a:spcAft>
                          <a:spcPts val="0"/>
                        </a:spcAft>
                        <a:buFont typeface="+mj-lt"/>
                        <a:buAutoNum type="arabicPeriod"/>
                      </a:pPr>
                      <a:r>
                        <a:rPr lang="en-GB" sz="1200" b="0" dirty="0">
                          <a:solidFill>
                            <a:schemeClr val="tx1"/>
                          </a:solidFill>
                          <a:effectLst/>
                          <a:latin typeface="Century Gothic" panose="020B0502020202020204" pitchFamily="34" charset="0"/>
                        </a:rPr>
                        <a:t>Senior management review and approval</a:t>
                      </a:r>
                    </a:p>
                    <a:p>
                      <a:pPr marL="342900" lvl="0" indent="-342900">
                        <a:lnSpc>
                          <a:spcPct val="107000"/>
                        </a:lnSpc>
                        <a:spcAft>
                          <a:spcPts val="0"/>
                        </a:spcAft>
                        <a:buFont typeface="+mj-lt"/>
                        <a:buAutoNum type="arabicPeriod"/>
                      </a:pPr>
                      <a:r>
                        <a:rPr lang="en-GB" sz="1200" b="0" dirty="0">
                          <a:solidFill>
                            <a:schemeClr val="tx1"/>
                          </a:solidFill>
                          <a:effectLst/>
                          <a:latin typeface="Century Gothic" panose="020B0502020202020204" pitchFamily="34" charset="0"/>
                        </a:rPr>
                        <a:t>Partners’ Advisory Committee review (HIPAC)</a:t>
                      </a:r>
                    </a:p>
                    <a:p>
                      <a:pPr marL="342900" lvl="0" indent="-342900">
                        <a:lnSpc>
                          <a:spcPct val="107000"/>
                        </a:lnSpc>
                        <a:spcAft>
                          <a:spcPts val="0"/>
                        </a:spcAft>
                        <a:buFont typeface="+mj-lt"/>
                        <a:buAutoNum type="arabicPeriod"/>
                      </a:pPr>
                      <a:r>
                        <a:rPr lang="en-GB" sz="1200" b="0" dirty="0">
                          <a:solidFill>
                            <a:schemeClr val="tx1"/>
                          </a:solidFill>
                          <a:effectLst/>
                          <a:latin typeface="Century Gothic" panose="020B0502020202020204" pitchFamily="34" charset="0"/>
                        </a:rPr>
                        <a:t>Top management review and endorsement </a:t>
                      </a:r>
                    </a:p>
                    <a:p>
                      <a:pPr marL="342900" lvl="0" indent="-342900">
                        <a:lnSpc>
                          <a:spcPct val="107000"/>
                        </a:lnSpc>
                        <a:spcAft>
                          <a:spcPts val="0"/>
                        </a:spcAft>
                        <a:buFont typeface="+mj-lt"/>
                        <a:buAutoNum type="arabicPeriod"/>
                      </a:pPr>
                      <a:r>
                        <a:rPr lang="en-GB" sz="1200" b="0" dirty="0">
                          <a:solidFill>
                            <a:schemeClr val="tx1"/>
                          </a:solidFill>
                          <a:effectLst/>
                          <a:latin typeface="Century Gothic" panose="020B0502020202020204" pitchFamily="34" charset="0"/>
                        </a:rPr>
                        <a:t>Discussion by cabinet, parliament (if applicable)</a:t>
                      </a:r>
                    </a:p>
                    <a:p>
                      <a:pPr marL="0" lvl="0" indent="0">
                        <a:lnSpc>
                          <a:spcPct val="107000"/>
                        </a:lnSpc>
                        <a:spcAft>
                          <a:spcPts val="0"/>
                        </a:spcAft>
                        <a:buFont typeface="+mj-lt"/>
                        <a:buNone/>
                      </a:pPr>
                      <a:r>
                        <a:rPr lang="en-GB" sz="1200" b="0" dirty="0">
                          <a:solidFill>
                            <a:schemeClr val="tx1"/>
                          </a:solidFill>
                          <a:effectLst/>
                          <a:latin typeface="Century Gothic" panose="020B0502020202020204" pitchFamily="34" charset="0"/>
                        </a:rPr>
                        <a:t>--&gt; Along the way: Formal/informal consultations with stakeholders from related sectors, civil society coalition and private health sector organisations (to prepare a smooth implementation)</a:t>
                      </a:r>
                    </a:p>
                    <a:p>
                      <a:pPr>
                        <a:lnSpc>
                          <a:spcPct val="107000"/>
                        </a:lnSpc>
                        <a:spcAft>
                          <a:spcPts val="0"/>
                        </a:spcAft>
                      </a:pPr>
                      <a:r>
                        <a:rPr lang="en-GB" sz="1200" dirty="0">
                          <a:solidFill>
                            <a:schemeClr val="tx1"/>
                          </a:solidFill>
                          <a:effectLst/>
                          <a:latin typeface="Century Gothic" panose="020B0502020202020204" pitchFamily="34" charset="0"/>
                        </a:rPr>
                        <a:t> </a:t>
                      </a:r>
                    </a:p>
                    <a:p>
                      <a:pPr>
                        <a:lnSpc>
                          <a:spcPct val="107000"/>
                        </a:lnSpc>
                        <a:spcAft>
                          <a:spcPts val="0"/>
                        </a:spcAft>
                      </a:pPr>
                      <a:r>
                        <a:rPr lang="en-GB" sz="1200" dirty="0">
                          <a:solidFill>
                            <a:schemeClr val="tx1"/>
                          </a:solidFill>
                          <a:effectLst/>
                          <a:latin typeface="Century Gothic" panose="020B0502020202020204" pitchFamily="34" charset="0"/>
                        </a:rPr>
                        <a:t>Typical process in Kenya</a:t>
                      </a:r>
                    </a:p>
                    <a:p>
                      <a:pPr marL="342900" lvl="0" indent="-342900">
                        <a:lnSpc>
                          <a:spcPct val="107000"/>
                        </a:lnSpc>
                        <a:spcAft>
                          <a:spcPts val="0"/>
                        </a:spcAft>
                        <a:buFont typeface="+mj-lt"/>
                        <a:buAutoNum type="arabicPeriod"/>
                      </a:pPr>
                      <a:r>
                        <a:rPr lang="en-GB" sz="1200" b="0" i="0" dirty="0">
                          <a:solidFill>
                            <a:schemeClr val="tx1"/>
                          </a:solidFill>
                          <a:effectLst/>
                          <a:latin typeface="Century Gothic" panose="020B0502020202020204" pitchFamily="34" charset="0"/>
                        </a:rPr>
                        <a:t>Preparation in MOH internal technical team</a:t>
                      </a:r>
                    </a:p>
                    <a:p>
                      <a:pPr marL="342900" lvl="0" indent="-342900">
                        <a:lnSpc>
                          <a:spcPct val="107000"/>
                        </a:lnSpc>
                        <a:spcAft>
                          <a:spcPts val="0"/>
                        </a:spcAft>
                        <a:buFont typeface="+mj-lt"/>
                        <a:buAutoNum type="arabicPeriod"/>
                      </a:pPr>
                      <a:r>
                        <a:rPr lang="en-GB" sz="1200" b="0" i="0" dirty="0">
                          <a:solidFill>
                            <a:schemeClr val="tx1"/>
                          </a:solidFill>
                          <a:effectLst/>
                          <a:latin typeface="Century Gothic" panose="020B0502020202020204" pitchFamily="34" charset="0"/>
                        </a:rPr>
                        <a:t>Review in multi-stakeholder technical working group</a:t>
                      </a:r>
                    </a:p>
                    <a:p>
                      <a:pPr marL="342900" lvl="0" indent="-342900">
                        <a:lnSpc>
                          <a:spcPct val="107000"/>
                        </a:lnSpc>
                        <a:spcAft>
                          <a:spcPts val="0"/>
                        </a:spcAft>
                        <a:buFont typeface="+mj-lt"/>
                        <a:buAutoNum type="arabicPeriod"/>
                      </a:pPr>
                      <a:r>
                        <a:rPr lang="en-GB" sz="1200" b="0" i="0" dirty="0">
                          <a:solidFill>
                            <a:schemeClr val="tx1"/>
                          </a:solidFill>
                          <a:effectLst/>
                          <a:latin typeface="Century Gothic" panose="020B0502020202020204" pitchFamily="34" charset="0"/>
                        </a:rPr>
                        <a:t>Interagency Coordination Committee (ICC) review</a:t>
                      </a:r>
                    </a:p>
                    <a:p>
                      <a:pPr marL="342900" lvl="0" indent="-342900">
                        <a:lnSpc>
                          <a:spcPct val="107000"/>
                        </a:lnSpc>
                        <a:spcAft>
                          <a:spcPts val="0"/>
                        </a:spcAft>
                        <a:buFont typeface="+mj-lt"/>
                        <a:buAutoNum type="arabicPeriod"/>
                      </a:pPr>
                      <a:r>
                        <a:rPr lang="en-GB" sz="1200" b="0" i="0" dirty="0">
                          <a:solidFill>
                            <a:schemeClr val="tx1"/>
                          </a:solidFill>
                          <a:effectLst/>
                          <a:latin typeface="Century Gothic" panose="020B0502020202020204" pitchFamily="34" charset="0"/>
                        </a:rPr>
                        <a:t>Review and approval by MOH Senior Management</a:t>
                      </a:r>
                    </a:p>
                    <a:p>
                      <a:pPr marL="0" lvl="0" indent="0">
                        <a:lnSpc>
                          <a:spcPct val="107000"/>
                        </a:lnSpc>
                        <a:spcAft>
                          <a:spcPts val="0"/>
                        </a:spcAft>
                        <a:buFont typeface="+mj-lt"/>
                        <a:buNone/>
                      </a:pPr>
                      <a:r>
                        <a:rPr lang="en-GB" sz="1200" b="0" i="0" dirty="0">
                          <a:solidFill>
                            <a:schemeClr val="tx1"/>
                          </a:solidFill>
                          <a:effectLst/>
                          <a:latin typeface="Century Gothic" panose="020B0502020202020204" pitchFamily="34" charset="0"/>
                        </a:rPr>
                        <a:t>--&gt; Laws that need to go to parliament typically lead by MOH division for standards and regulation</a:t>
                      </a:r>
                      <a:endParaRPr lang="en-GB" sz="1200" b="0" i="0" dirty="0">
                        <a:solidFill>
                          <a:schemeClr val="tx1"/>
                        </a:solidFill>
                        <a:effectLst/>
                        <a:latin typeface="Century Gothic" panose="020B0502020202020204" pitchFamily="34" charset="0"/>
                        <a:ea typeface="MS Mincho" panose="02020609040205080304" pitchFamily="49" charset="-128"/>
                        <a:cs typeface="Times New Roman" panose="02020603050405020304" pitchFamily="18" charset="0"/>
                      </a:endParaRPr>
                    </a:p>
                  </a:txBody>
                  <a:tcPr marL="64544" marR="64544" marT="0" marB="0" anchor="ctr">
                    <a:solidFill>
                      <a:schemeClr val="accent1">
                        <a:lumMod val="20000"/>
                        <a:lumOff val="80000"/>
                      </a:schemeClr>
                    </a:solidFill>
                  </a:tcPr>
                </a:tc>
                <a:extLst>
                  <a:ext uri="{0D108BD9-81ED-4DB2-BD59-A6C34878D82A}">
                    <a16:rowId xmlns:a16="http://schemas.microsoft.com/office/drawing/2014/main" val="1682726372"/>
                  </a:ext>
                </a:extLst>
              </a:tr>
              <a:tr h="1880760">
                <a:tc>
                  <a:txBody>
                    <a:bodyPr/>
                    <a:lstStyle/>
                    <a:p>
                      <a:pPr algn="r">
                        <a:lnSpc>
                          <a:spcPct val="107000"/>
                        </a:lnSpc>
                        <a:spcAft>
                          <a:spcPts val="0"/>
                        </a:spcAft>
                      </a:pPr>
                      <a:r>
                        <a:rPr lang="en-GB" sz="1600" b="0" dirty="0">
                          <a:effectLst/>
                          <a:latin typeface="Century Gothic" panose="020B0502020202020204" pitchFamily="34" charset="0"/>
                        </a:rPr>
                        <a:t>Operational planning &amp; execution</a:t>
                      </a:r>
                      <a:endParaRPr lang="en-GB" sz="1600" b="0" dirty="0">
                        <a:effectLst/>
                        <a:latin typeface="Century Gothic" panose="020B0502020202020204" pitchFamily="34" charset="0"/>
                        <a:ea typeface="MS Mincho" panose="02020609040205080304" pitchFamily="49" charset="-128"/>
                        <a:cs typeface="Times New Roman" panose="02020603050405020304" pitchFamily="18" charset="0"/>
                      </a:endParaRPr>
                    </a:p>
                  </a:txBody>
                  <a:tcPr marL="64544" marR="64544" marT="0" marB="0" anchor="ctr"/>
                </a:tc>
                <a:tc>
                  <a:txBody>
                    <a:bodyPr/>
                    <a:lstStyle/>
                    <a:p>
                      <a:pPr>
                        <a:lnSpc>
                          <a:spcPct val="107000"/>
                        </a:lnSpc>
                        <a:spcAft>
                          <a:spcPts val="0"/>
                        </a:spcAft>
                      </a:pPr>
                      <a:endParaRPr lang="en-GB" sz="1200" dirty="0">
                        <a:solidFill>
                          <a:schemeClr val="tx1"/>
                        </a:solidFill>
                        <a:effectLst/>
                        <a:latin typeface="Century Gothic" panose="020B0502020202020204" pitchFamily="34" charset="0"/>
                      </a:endParaRPr>
                    </a:p>
                    <a:p>
                      <a:pPr>
                        <a:lnSpc>
                          <a:spcPct val="107000"/>
                        </a:lnSpc>
                        <a:spcAft>
                          <a:spcPts val="0"/>
                        </a:spcAft>
                      </a:pPr>
                      <a:r>
                        <a:rPr lang="en-GB" sz="1200" dirty="0">
                          <a:solidFill>
                            <a:schemeClr val="tx1"/>
                          </a:solidFill>
                          <a:effectLst/>
                          <a:latin typeface="Century Gothic" panose="020B0502020202020204" pitchFamily="34" charset="0"/>
                        </a:rPr>
                        <a:t>Regular meetings to discuss current situation and plan for the operational execution in the subsequent cycle.  Some of the meetings specifically mentioned (varies between programmes)</a:t>
                      </a:r>
                    </a:p>
                    <a:p>
                      <a:pPr>
                        <a:lnSpc>
                          <a:spcPct val="107000"/>
                        </a:lnSpc>
                        <a:spcAft>
                          <a:spcPts val="0"/>
                        </a:spcAft>
                      </a:pPr>
                      <a:r>
                        <a:rPr lang="en-GB" sz="1200" dirty="0">
                          <a:solidFill>
                            <a:schemeClr val="tx1"/>
                          </a:solidFill>
                          <a:effectLst/>
                          <a:latin typeface="Century Gothic" panose="020B0502020202020204" pitchFamily="34" charset="0"/>
                        </a:rPr>
                        <a:t> </a:t>
                      </a:r>
                    </a:p>
                    <a:p>
                      <a:pPr marL="342900" lvl="0" indent="-342900">
                        <a:lnSpc>
                          <a:spcPct val="107000"/>
                        </a:lnSpc>
                        <a:spcAft>
                          <a:spcPts val="0"/>
                        </a:spcAft>
                        <a:buFont typeface="Symbol" panose="05050102010706020507" pitchFamily="18" charset="2"/>
                        <a:buChar char=""/>
                      </a:pPr>
                      <a:r>
                        <a:rPr lang="en-GB" sz="1200" dirty="0">
                          <a:solidFill>
                            <a:schemeClr val="tx1"/>
                          </a:solidFill>
                          <a:effectLst/>
                          <a:latin typeface="Century Gothic" panose="020B0502020202020204" pitchFamily="34" charset="0"/>
                        </a:rPr>
                        <a:t>Monthly divisional meetings (in Uganda)</a:t>
                      </a:r>
                    </a:p>
                    <a:p>
                      <a:pPr marL="342900" lvl="0" indent="-342900">
                        <a:lnSpc>
                          <a:spcPct val="107000"/>
                        </a:lnSpc>
                        <a:spcAft>
                          <a:spcPts val="0"/>
                        </a:spcAft>
                        <a:buFont typeface="Symbol" panose="05050102010706020507" pitchFamily="18" charset="2"/>
                        <a:buChar char=""/>
                      </a:pPr>
                      <a:r>
                        <a:rPr lang="en-GB" sz="1200" dirty="0">
                          <a:solidFill>
                            <a:schemeClr val="tx1"/>
                          </a:solidFill>
                          <a:effectLst/>
                          <a:latin typeface="Century Gothic" panose="020B0502020202020204" pitchFamily="34" charset="0"/>
                        </a:rPr>
                        <a:t>Quarterly review meetings (national/sub-national)</a:t>
                      </a:r>
                    </a:p>
                    <a:p>
                      <a:pPr marL="342900" lvl="0" indent="-342900">
                        <a:lnSpc>
                          <a:spcPct val="107000"/>
                        </a:lnSpc>
                        <a:spcAft>
                          <a:spcPts val="0"/>
                        </a:spcAft>
                        <a:buFont typeface="Symbol" panose="05050102010706020507" pitchFamily="18" charset="2"/>
                        <a:buChar char=""/>
                      </a:pPr>
                      <a:r>
                        <a:rPr lang="en-GB" sz="1200" dirty="0">
                          <a:solidFill>
                            <a:schemeClr val="tx1"/>
                          </a:solidFill>
                          <a:effectLst/>
                          <a:latin typeface="Century Gothic" panose="020B0502020202020204" pitchFamily="34" charset="0"/>
                        </a:rPr>
                        <a:t>Review meetings every 6 months </a:t>
                      </a:r>
                    </a:p>
                    <a:p>
                      <a:pPr marL="342900" lvl="0" indent="-342900">
                        <a:lnSpc>
                          <a:spcPct val="107000"/>
                        </a:lnSpc>
                        <a:spcAft>
                          <a:spcPts val="0"/>
                        </a:spcAft>
                        <a:buFont typeface="Symbol" panose="05050102010706020507" pitchFamily="18" charset="2"/>
                        <a:buChar char=""/>
                      </a:pPr>
                      <a:r>
                        <a:rPr lang="en-GB" sz="1200" dirty="0">
                          <a:solidFill>
                            <a:schemeClr val="tx1"/>
                          </a:solidFill>
                          <a:effectLst/>
                          <a:latin typeface="Century Gothic" panose="020B0502020202020204" pitchFamily="34" charset="0"/>
                        </a:rPr>
                        <a:t>Annual Health Forum and/or Summit</a:t>
                      </a:r>
                      <a:endParaRPr lang="en-GB" sz="1200" dirty="0">
                        <a:solidFill>
                          <a:schemeClr val="tx1"/>
                        </a:solidFill>
                        <a:effectLst/>
                        <a:latin typeface="Century Gothic" panose="020B0502020202020204" pitchFamily="34" charset="0"/>
                        <a:ea typeface="MS Mincho" panose="02020609040205080304" pitchFamily="49" charset="-128"/>
                        <a:cs typeface="Times New Roman" panose="02020603050405020304" pitchFamily="18" charset="0"/>
                      </a:endParaRPr>
                    </a:p>
                  </a:txBody>
                  <a:tcPr marL="64544" marR="64544" marT="0" marB="0" anchor="ctr">
                    <a:solidFill>
                      <a:schemeClr val="accent1">
                        <a:lumMod val="20000"/>
                        <a:lumOff val="80000"/>
                      </a:schemeClr>
                    </a:solidFill>
                  </a:tcPr>
                </a:tc>
                <a:extLst>
                  <a:ext uri="{0D108BD9-81ED-4DB2-BD59-A6C34878D82A}">
                    <a16:rowId xmlns:a16="http://schemas.microsoft.com/office/drawing/2014/main" val="1263551371"/>
                  </a:ext>
                </a:extLst>
              </a:tr>
            </a:tbl>
          </a:graphicData>
        </a:graphic>
      </p:graphicFrame>
      <p:sp>
        <p:nvSpPr>
          <p:cNvPr id="3" name="TextBox 2">
            <a:extLst>
              <a:ext uri="{FF2B5EF4-FFF2-40B4-BE49-F238E27FC236}">
                <a16:creationId xmlns:a16="http://schemas.microsoft.com/office/drawing/2014/main" id="{C45D41DE-1B8A-498C-B881-535C36ACA5FE}"/>
              </a:ext>
            </a:extLst>
          </p:cNvPr>
          <p:cNvSpPr txBox="1"/>
          <p:nvPr/>
        </p:nvSpPr>
        <p:spPr>
          <a:xfrm>
            <a:off x="6499122" y="287349"/>
            <a:ext cx="5692878" cy="369332"/>
          </a:xfrm>
          <a:prstGeom prst="rect">
            <a:avLst/>
          </a:prstGeom>
          <a:noFill/>
        </p:spPr>
        <p:txBody>
          <a:bodyPr wrap="square" rtlCol="0">
            <a:spAutoFit/>
          </a:bodyPr>
          <a:lstStyle/>
          <a:p>
            <a:r>
              <a:rPr lang="en-US" b="1" dirty="0">
                <a:solidFill>
                  <a:schemeClr val="accent2"/>
                </a:solidFill>
              </a:rPr>
              <a:t>PENDING TEAM REVIEW AND FINAL MODIFICATIONS</a:t>
            </a:r>
          </a:p>
        </p:txBody>
      </p:sp>
    </p:spTree>
    <p:extLst>
      <p:ext uri="{BB962C8B-B14F-4D97-AF65-F5344CB8AC3E}">
        <p14:creationId xmlns:p14="http://schemas.microsoft.com/office/powerpoint/2010/main" val="279786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DF16298-F293-4555-87BA-099B09A69BDC}"/>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t="3783" b="1538"/>
          <a:stretch/>
        </p:blipFill>
        <p:spPr>
          <a:xfrm>
            <a:off x="8123949" y="2253673"/>
            <a:ext cx="3883324" cy="4151746"/>
          </a:xfrm>
          <a:prstGeom prst="rect">
            <a:avLst/>
          </a:prstGeom>
        </p:spPr>
      </p:pic>
      <p:sp>
        <p:nvSpPr>
          <p:cNvPr id="6" name="Content Placeholder 2">
            <a:extLst>
              <a:ext uri="{FF2B5EF4-FFF2-40B4-BE49-F238E27FC236}">
                <a16:creationId xmlns:a16="http://schemas.microsoft.com/office/drawing/2014/main" id="{F7976D6D-2827-4472-BAC5-F69BF14FE16D}"/>
              </a:ext>
            </a:extLst>
          </p:cNvPr>
          <p:cNvSpPr>
            <a:spLocks noGrp="1"/>
          </p:cNvSpPr>
          <p:nvPr>
            <p:ph idx="1"/>
          </p:nvPr>
        </p:nvSpPr>
        <p:spPr>
          <a:xfrm>
            <a:off x="414862" y="609447"/>
            <a:ext cx="10031465" cy="4351338"/>
          </a:xfrm>
        </p:spPr>
        <p:txBody>
          <a:bodyPr>
            <a:noAutofit/>
          </a:bodyPr>
          <a:lstStyle/>
          <a:p>
            <a:pPr marL="0" indent="0">
              <a:buNone/>
            </a:pPr>
            <a:r>
              <a:rPr lang="en-GB" b="1" dirty="0">
                <a:latin typeface="Century Gothic" panose="020B0502020202020204" pitchFamily="34" charset="0"/>
              </a:rPr>
              <a:t>About Regional Action through Data (RAD)</a:t>
            </a:r>
          </a:p>
          <a:p>
            <a:pPr marL="0" indent="0">
              <a:buNone/>
            </a:pPr>
            <a:endParaRPr lang="en-GB" sz="1500" b="1" dirty="0">
              <a:solidFill>
                <a:schemeClr val="tx1">
                  <a:lumMod val="65000"/>
                  <a:lumOff val="35000"/>
                </a:schemeClr>
              </a:solidFill>
              <a:latin typeface="Century Gothic" panose="020B0502020202020204" pitchFamily="34" charset="0"/>
            </a:endParaRPr>
          </a:p>
          <a:p>
            <a:pPr marL="0" indent="0">
              <a:buNone/>
            </a:pPr>
            <a:r>
              <a:rPr lang="en-GB" sz="2400" dirty="0">
                <a:latin typeface="Century Gothic" panose="020B0502020202020204" pitchFamily="34" charset="0"/>
              </a:rPr>
              <a:t>A consortium of five organisations to enhance data use for health governance and practice at the regional level in Africa.</a:t>
            </a:r>
          </a:p>
          <a:p>
            <a:pPr marL="0" indent="0">
              <a:buNone/>
            </a:pPr>
            <a:endParaRPr lang="en-GB" sz="2400" dirty="0">
              <a:latin typeface="Century Gothic" panose="020B0502020202020204" pitchFamily="34" charset="0"/>
            </a:endParaRPr>
          </a:p>
          <a:p>
            <a:pPr marL="457200" indent="-457200">
              <a:buFont typeface="+mj-lt"/>
              <a:buAutoNum type="arabicPeriod"/>
            </a:pPr>
            <a:r>
              <a:rPr lang="en-GB" sz="2400" b="1" dirty="0">
                <a:latin typeface="Century Gothic" panose="020B0502020202020204" pitchFamily="34" charset="0"/>
              </a:rPr>
              <a:t>Evidence and insights to support health </a:t>
            </a:r>
            <a:br>
              <a:rPr lang="en-GB" sz="2400" b="1" dirty="0">
                <a:latin typeface="Century Gothic" panose="020B0502020202020204" pitchFamily="34" charset="0"/>
              </a:rPr>
            </a:br>
            <a:r>
              <a:rPr lang="en-GB" sz="2400" b="1" dirty="0">
                <a:latin typeface="Century Gothic" panose="020B0502020202020204" pitchFamily="34" charset="0"/>
              </a:rPr>
              <a:t>governance, coordination and collaboration </a:t>
            </a:r>
            <a:br>
              <a:rPr lang="en-GB" sz="2400" b="1" dirty="0">
                <a:latin typeface="Century Gothic" panose="020B0502020202020204" pitchFamily="34" charset="0"/>
              </a:rPr>
            </a:br>
            <a:r>
              <a:rPr lang="en-GB" sz="2400" b="1" dirty="0">
                <a:latin typeface="Century Gothic" panose="020B0502020202020204" pitchFamily="34" charset="0"/>
              </a:rPr>
              <a:t>at a regional level.</a:t>
            </a:r>
          </a:p>
          <a:p>
            <a:pPr marL="457200" indent="-457200">
              <a:buFont typeface="+mj-lt"/>
              <a:buAutoNum type="arabicPeriod"/>
            </a:pPr>
            <a:r>
              <a:rPr lang="en-GB" sz="2400" dirty="0">
                <a:latin typeface="Century Gothic" panose="020B0502020202020204" pitchFamily="34" charset="0"/>
              </a:rPr>
              <a:t>Continuity of healthcare services across borders</a:t>
            </a:r>
            <a:br>
              <a:rPr lang="en-GB" sz="2400" dirty="0">
                <a:latin typeface="Century Gothic" panose="020B0502020202020204" pitchFamily="34" charset="0"/>
              </a:rPr>
            </a:br>
            <a:r>
              <a:rPr lang="en-GB" sz="2400" dirty="0">
                <a:latin typeface="Century Gothic" panose="020B0502020202020204" pitchFamily="34" charset="0"/>
              </a:rPr>
              <a:t>through provider-level information exchange.</a:t>
            </a:r>
          </a:p>
          <a:p>
            <a:endParaRPr lang="en-GB" sz="2400" u="sng" dirty="0">
              <a:latin typeface="Century Gothic" panose="020B0502020202020204" pitchFamily="34" charset="0"/>
            </a:endParaRPr>
          </a:p>
          <a:p>
            <a:pPr marL="0" indent="0">
              <a:buNone/>
            </a:pPr>
            <a:r>
              <a:rPr lang="en-GB" sz="2400" dirty="0">
                <a:latin typeface="Century Gothic" panose="020B0502020202020204" pitchFamily="34" charset="0"/>
              </a:rPr>
              <a:t>In addition to the Intergovernmental Authority on </a:t>
            </a:r>
            <a:br>
              <a:rPr lang="en-GB" sz="2400" dirty="0">
                <a:latin typeface="Century Gothic" panose="020B0502020202020204" pitchFamily="34" charset="0"/>
              </a:rPr>
            </a:br>
            <a:r>
              <a:rPr lang="en-GB" sz="2400" dirty="0">
                <a:latin typeface="Century Gothic" panose="020B0502020202020204" pitchFamily="34" charset="0"/>
              </a:rPr>
              <a:t>Development (IGAD), the West Africa Health organisation </a:t>
            </a:r>
            <a:br>
              <a:rPr lang="en-GB" sz="2400" dirty="0">
                <a:latin typeface="Century Gothic" panose="020B0502020202020204" pitchFamily="34" charset="0"/>
              </a:rPr>
            </a:br>
            <a:r>
              <a:rPr lang="en-GB" sz="2400" dirty="0">
                <a:latin typeface="Century Gothic" panose="020B0502020202020204" pitchFamily="34" charset="0"/>
              </a:rPr>
              <a:t>(WAHO) is also part of the consortium. </a:t>
            </a:r>
          </a:p>
        </p:txBody>
      </p:sp>
      <p:sp>
        <p:nvSpPr>
          <p:cNvPr id="5" name="TextBox 4">
            <a:extLst>
              <a:ext uri="{FF2B5EF4-FFF2-40B4-BE49-F238E27FC236}">
                <a16:creationId xmlns:a16="http://schemas.microsoft.com/office/drawing/2014/main" id="{C43FE89E-DE1F-4879-8BFB-0A3D5761CA51}"/>
              </a:ext>
            </a:extLst>
          </p:cNvPr>
          <p:cNvSpPr txBox="1"/>
          <p:nvPr/>
        </p:nvSpPr>
        <p:spPr>
          <a:xfrm>
            <a:off x="6499122" y="287349"/>
            <a:ext cx="5692878" cy="369332"/>
          </a:xfrm>
          <a:prstGeom prst="rect">
            <a:avLst/>
          </a:prstGeom>
          <a:noFill/>
        </p:spPr>
        <p:txBody>
          <a:bodyPr wrap="square" rtlCol="0">
            <a:spAutoFit/>
          </a:bodyPr>
          <a:lstStyle/>
          <a:p>
            <a:r>
              <a:rPr lang="en-US" b="1" dirty="0">
                <a:solidFill>
                  <a:schemeClr val="accent2"/>
                </a:solidFill>
              </a:rPr>
              <a:t>PENDING TEAM REVIEW AND FINAL MODIFICATIONS</a:t>
            </a:r>
          </a:p>
        </p:txBody>
      </p:sp>
    </p:spTree>
    <p:extLst>
      <p:ext uri="{BB962C8B-B14F-4D97-AF65-F5344CB8AC3E}">
        <p14:creationId xmlns:p14="http://schemas.microsoft.com/office/powerpoint/2010/main" val="1259330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F7976D6D-2827-4472-BAC5-F69BF14FE16D}"/>
              </a:ext>
            </a:extLst>
          </p:cNvPr>
          <p:cNvSpPr>
            <a:spLocks noGrp="1"/>
          </p:cNvSpPr>
          <p:nvPr>
            <p:ph idx="1"/>
          </p:nvPr>
        </p:nvSpPr>
        <p:spPr>
          <a:xfrm>
            <a:off x="414862" y="609447"/>
            <a:ext cx="11278374" cy="4351338"/>
          </a:xfrm>
        </p:spPr>
        <p:txBody>
          <a:bodyPr>
            <a:noAutofit/>
          </a:bodyPr>
          <a:lstStyle/>
          <a:p>
            <a:pPr marL="0" indent="0">
              <a:buNone/>
            </a:pPr>
            <a:r>
              <a:rPr lang="en-GB" b="1" dirty="0">
                <a:latin typeface="Century Gothic" panose="020B0502020202020204" pitchFamily="34" charset="0"/>
              </a:rPr>
              <a:t>What is RAD trying to achieve?</a:t>
            </a:r>
          </a:p>
        </p:txBody>
      </p:sp>
      <p:sp>
        <p:nvSpPr>
          <p:cNvPr id="5" name="Text Placeholder 2">
            <a:extLst>
              <a:ext uri="{FF2B5EF4-FFF2-40B4-BE49-F238E27FC236}">
                <a16:creationId xmlns:a16="http://schemas.microsoft.com/office/drawing/2014/main" id="{59B76A26-60D9-4D39-A197-254FD5D5ADAF}"/>
              </a:ext>
            </a:extLst>
          </p:cNvPr>
          <p:cNvSpPr txBox="1">
            <a:spLocks/>
          </p:cNvSpPr>
          <p:nvPr/>
        </p:nvSpPr>
        <p:spPr>
          <a:xfrm>
            <a:off x="414862" y="1487355"/>
            <a:ext cx="11500047"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latin typeface="Century Gothic" panose="020B0502020202020204" pitchFamily="34" charset="0"/>
              </a:rPr>
              <a:t>RAD was co-created by the consortium partners to answer a call of the USAID Bureau for Africa to </a:t>
            </a:r>
            <a:r>
              <a:rPr lang="en-US" sz="2400" i="1" dirty="0">
                <a:solidFill>
                  <a:schemeClr val="accent1"/>
                </a:solidFill>
                <a:latin typeface="Century Gothic" panose="020B0502020202020204" pitchFamily="34" charset="0"/>
              </a:rPr>
              <a:t>strengthen the capacity of key African institutions and networks to influence the policies and programs and development partners</a:t>
            </a:r>
            <a:r>
              <a:rPr lang="en-US" sz="2400" dirty="0">
                <a:solidFill>
                  <a:schemeClr val="accent1"/>
                </a:solidFill>
                <a:latin typeface="Century Gothic" panose="020B0502020202020204" pitchFamily="34" charset="0"/>
              </a:rPr>
              <a:t>. </a:t>
            </a:r>
          </a:p>
          <a:p>
            <a:pPr marL="0" indent="0">
              <a:buNone/>
            </a:pPr>
            <a:endParaRPr lang="en-US" sz="2400" dirty="0">
              <a:latin typeface="Century Gothic" panose="020B0502020202020204" pitchFamily="34" charset="0"/>
            </a:endParaRPr>
          </a:p>
          <a:p>
            <a:pPr marL="0" indent="0">
              <a:buNone/>
            </a:pPr>
            <a:r>
              <a:rPr lang="en-US" sz="2400" dirty="0">
                <a:latin typeface="Century Gothic" panose="020B0502020202020204" pitchFamily="34" charset="0"/>
              </a:rPr>
              <a:t>RAD seeks to…</a:t>
            </a:r>
          </a:p>
          <a:p>
            <a:r>
              <a:rPr lang="en-US" sz="2400" dirty="0">
                <a:latin typeface="Century Gothic" panose="020B0502020202020204" pitchFamily="34" charset="0"/>
              </a:rPr>
              <a:t>Contribute to improved health outcomes by </a:t>
            </a:r>
            <a:r>
              <a:rPr lang="en-US" sz="2400" b="1" dirty="0">
                <a:latin typeface="Century Gothic" panose="020B0502020202020204" pitchFamily="34" charset="0"/>
              </a:rPr>
              <a:t>enhancing</a:t>
            </a:r>
            <a:r>
              <a:rPr lang="en-US" sz="2400" dirty="0">
                <a:latin typeface="Century Gothic" panose="020B0502020202020204" pitchFamily="34" charset="0"/>
              </a:rPr>
              <a:t> </a:t>
            </a:r>
            <a:r>
              <a:rPr lang="en-US" sz="2400" b="1" dirty="0">
                <a:latin typeface="Century Gothic" panose="020B0502020202020204" pitchFamily="34" charset="0"/>
              </a:rPr>
              <a:t>how data is used to achieve results.</a:t>
            </a:r>
          </a:p>
          <a:p>
            <a:r>
              <a:rPr lang="en-US" sz="2400" dirty="0">
                <a:latin typeface="Century Gothic" panose="020B0502020202020204" pitchFamily="34" charset="0"/>
              </a:rPr>
              <a:t>Answer to specific health priorities and needs of </a:t>
            </a:r>
            <a:r>
              <a:rPr lang="en-US" sz="2400" b="1" dirty="0">
                <a:latin typeface="Century Gothic" panose="020B0502020202020204" pitchFamily="34" charset="0"/>
              </a:rPr>
              <a:t>regional economic communities </a:t>
            </a:r>
            <a:r>
              <a:rPr lang="en-US" sz="2400" dirty="0">
                <a:latin typeface="Century Gothic" panose="020B0502020202020204" pitchFamily="34" charset="0"/>
              </a:rPr>
              <a:t>and their member states</a:t>
            </a:r>
          </a:p>
          <a:p>
            <a:r>
              <a:rPr lang="en-US" sz="2400" dirty="0">
                <a:latin typeface="Century Gothic" panose="020B0502020202020204" pitchFamily="34" charset="0"/>
              </a:rPr>
              <a:t>Leverage </a:t>
            </a:r>
            <a:r>
              <a:rPr lang="en-US" sz="2400" b="1" dirty="0">
                <a:latin typeface="Century Gothic" panose="020B0502020202020204" pitchFamily="34" charset="0"/>
              </a:rPr>
              <a:t>technology</a:t>
            </a:r>
            <a:r>
              <a:rPr lang="en-US" sz="2400" dirty="0">
                <a:latin typeface="Century Gothic" panose="020B0502020202020204" pitchFamily="34" charset="0"/>
              </a:rPr>
              <a:t>, including </a:t>
            </a:r>
            <a:r>
              <a:rPr lang="en-US" sz="2400" b="1" dirty="0">
                <a:latin typeface="Century Gothic" panose="020B0502020202020204" pitchFamily="34" charset="0"/>
              </a:rPr>
              <a:t>advanced analytics </a:t>
            </a:r>
            <a:r>
              <a:rPr lang="en-US" sz="2400" dirty="0">
                <a:latin typeface="Century Gothic" panose="020B0502020202020204" pitchFamily="34" charset="0"/>
              </a:rPr>
              <a:t>and </a:t>
            </a:r>
            <a:r>
              <a:rPr lang="en-US" sz="2400" b="1" dirty="0">
                <a:latin typeface="Century Gothic" panose="020B0502020202020204" pitchFamily="34" charset="0"/>
              </a:rPr>
              <a:t>tailored information design</a:t>
            </a:r>
            <a:r>
              <a:rPr lang="en-US" sz="2400" dirty="0">
                <a:latin typeface="Century Gothic" panose="020B0502020202020204" pitchFamily="34" charset="0"/>
              </a:rPr>
              <a:t> and dissemination</a:t>
            </a:r>
          </a:p>
          <a:p>
            <a:endParaRPr lang="en-US" sz="2400" dirty="0">
              <a:latin typeface="Century Gothic" panose="020B0502020202020204" pitchFamily="34" charset="0"/>
            </a:endParaRPr>
          </a:p>
          <a:p>
            <a:pPr marL="0" indent="0">
              <a:buNone/>
            </a:pPr>
            <a:endParaRPr lang="en-US" sz="2400" dirty="0">
              <a:latin typeface="Century Gothic" panose="020B0502020202020204" pitchFamily="34" charset="0"/>
            </a:endParaRPr>
          </a:p>
        </p:txBody>
      </p:sp>
      <p:sp>
        <p:nvSpPr>
          <p:cNvPr id="4" name="TextBox 3">
            <a:extLst>
              <a:ext uri="{FF2B5EF4-FFF2-40B4-BE49-F238E27FC236}">
                <a16:creationId xmlns:a16="http://schemas.microsoft.com/office/drawing/2014/main" id="{B16E0CBB-8091-4622-B941-D6AA92D8A2AC}"/>
              </a:ext>
            </a:extLst>
          </p:cNvPr>
          <p:cNvSpPr txBox="1"/>
          <p:nvPr/>
        </p:nvSpPr>
        <p:spPr>
          <a:xfrm>
            <a:off x="6499122" y="287349"/>
            <a:ext cx="5692878" cy="369332"/>
          </a:xfrm>
          <a:prstGeom prst="rect">
            <a:avLst/>
          </a:prstGeom>
          <a:noFill/>
        </p:spPr>
        <p:txBody>
          <a:bodyPr wrap="square" rtlCol="0">
            <a:spAutoFit/>
          </a:bodyPr>
          <a:lstStyle/>
          <a:p>
            <a:r>
              <a:rPr lang="en-US" b="1" dirty="0">
                <a:solidFill>
                  <a:schemeClr val="accent2"/>
                </a:solidFill>
              </a:rPr>
              <a:t>PENDING TEAM REVIEW AND FINAL MODIFICATIONS</a:t>
            </a:r>
          </a:p>
        </p:txBody>
      </p:sp>
    </p:spTree>
    <p:extLst>
      <p:ext uri="{BB962C8B-B14F-4D97-AF65-F5344CB8AC3E}">
        <p14:creationId xmlns:p14="http://schemas.microsoft.com/office/powerpoint/2010/main" val="609740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F7976D6D-2827-4472-BAC5-F69BF14FE16D}"/>
              </a:ext>
            </a:extLst>
          </p:cNvPr>
          <p:cNvSpPr>
            <a:spLocks noGrp="1"/>
          </p:cNvSpPr>
          <p:nvPr>
            <p:ph idx="1"/>
          </p:nvPr>
        </p:nvSpPr>
        <p:spPr>
          <a:xfrm>
            <a:off x="414862" y="609447"/>
            <a:ext cx="11278374" cy="4351338"/>
          </a:xfrm>
        </p:spPr>
        <p:txBody>
          <a:bodyPr>
            <a:noAutofit/>
          </a:bodyPr>
          <a:lstStyle/>
          <a:p>
            <a:pPr marL="0" indent="0">
              <a:buNone/>
            </a:pPr>
            <a:r>
              <a:rPr lang="en-GB" b="1" dirty="0">
                <a:latin typeface="Century Gothic" panose="020B0502020202020204" pitchFamily="34" charset="0"/>
              </a:rPr>
              <a:t>Objectives of the initial landscape analysis in the IGAD region</a:t>
            </a:r>
          </a:p>
        </p:txBody>
      </p:sp>
      <p:sp>
        <p:nvSpPr>
          <p:cNvPr id="5" name="Text Placeholder 2">
            <a:extLst>
              <a:ext uri="{FF2B5EF4-FFF2-40B4-BE49-F238E27FC236}">
                <a16:creationId xmlns:a16="http://schemas.microsoft.com/office/drawing/2014/main" id="{59B76A26-60D9-4D39-A197-254FD5D5ADAF}"/>
              </a:ext>
            </a:extLst>
          </p:cNvPr>
          <p:cNvSpPr txBox="1">
            <a:spLocks/>
          </p:cNvSpPr>
          <p:nvPr/>
        </p:nvSpPr>
        <p:spPr>
          <a:xfrm>
            <a:off x="484134" y="1588955"/>
            <a:ext cx="11139829"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latin typeface="Century Gothic" panose="020B0502020202020204" pitchFamily="34" charset="0"/>
              </a:rPr>
              <a:t>The mandate of IGAD implies that data will be utilized with a perspective beyond individual countries - but it has provide value at the level of constituents (member states)</a:t>
            </a:r>
          </a:p>
          <a:p>
            <a:r>
              <a:rPr lang="en-GB" sz="2400" dirty="0">
                <a:latin typeface="Century Gothic" panose="020B0502020202020204" pitchFamily="34" charset="0"/>
              </a:rPr>
              <a:t>A structured landscape assessment study sought to understand national health priorities, decision-making processes and the data ecosystems</a:t>
            </a:r>
          </a:p>
          <a:p>
            <a:pPr marL="0" indent="0">
              <a:buNone/>
            </a:pPr>
            <a:endParaRPr lang="en-GB" sz="2400" dirty="0">
              <a:latin typeface="Century Gothic" panose="020B0502020202020204" pitchFamily="34" charset="0"/>
            </a:endParaRPr>
          </a:p>
          <a:p>
            <a:pPr marL="0" indent="0">
              <a:buNone/>
            </a:pPr>
            <a:r>
              <a:rPr lang="en-GB" sz="2400" b="1" dirty="0">
                <a:latin typeface="Century Gothic" panose="020B0502020202020204" pitchFamily="34" charset="0"/>
              </a:rPr>
              <a:t>Key research questions addressed</a:t>
            </a:r>
          </a:p>
          <a:p>
            <a:pPr lvl="1"/>
            <a:r>
              <a:rPr lang="en-GB" sz="2000" dirty="0">
                <a:latin typeface="Century Gothic" panose="020B0502020202020204" pitchFamily="34" charset="0"/>
              </a:rPr>
              <a:t>What is the decision making processes at the national level?</a:t>
            </a:r>
          </a:p>
          <a:p>
            <a:pPr lvl="1"/>
            <a:r>
              <a:rPr lang="en-GB" sz="2000" dirty="0">
                <a:latin typeface="Century Gothic" panose="020B0502020202020204" pitchFamily="34" charset="0"/>
              </a:rPr>
              <a:t>What are the potential needs for data and information from the region?</a:t>
            </a:r>
          </a:p>
          <a:p>
            <a:pPr lvl="1"/>
            <a:r>
              <a:rPr lang="en-GB" sz="2000" dirty="0">
                <a:latin typeface="Century Gothic" panose="020B0502020202020204" pitchFamily="34" charset="0"/>
              </a:rPr>
              <a:t>Are there important existing projects that are related to the scope of RAD?</a:t>
            </a:r>
          </a:p>
        </p:txBody>
      </p:sp>
      <p:sp>
        <p:nvSpPr>
          <p:cNvPr id="4" name="TextBox 3">
            <a:extLst>
              <a:ext uri="{FF2B5EF4-FFF2-40B4-BE49-F238E27FC236}">
                <a16:creationId xmlns:a16="http://schemas.microsoft.com/office/drawing/2014/main" id="{36C870B5-C19E-4037-8CEE-431DCF18BD11}"/>
              </a:ext>
            </a:extLst>
          </p:cNvPr>
          <p:cNvSpPr txBox="1"/>
          <p:nvPr/>
        </p:nvSpPr>
        <p:spPr>
          <a:xfrm>
            <a:off x="6499122" y="287349"/>
            <a:ext cx="5692878" cy="369332"/>
          </a:xfrm>
          <a:prstGeom prst="rect">
            <a:avLst/>
          </a:prstGeom>
          <a:noFill/>
        </p:spPr>
        <p:txBody>
          <a:bodyPr wrap="square" rtlCol="0">
            <a:spAutoFit/>
          </a:bodyPr>
          <a:lstStyle/>
          <a:p>
            <a:r>
              <a:rPr lang="en-US" b="1" dirty="0">
                <a:solidFill>
                  <a:schemeClr val="accent2"/>
                </a:solidFill>
              </a:rPr>
              <a:t>PENDING TEAM REVIEW AND FINAL MODIFICATIONS</a:t>
            </a:r>
          </a:p>
        </p:txBody>
      </p:sp>
    </p:spTree>
    <p:extLst>
      <p:ext uri="{BB962C8B-B14F-4D97-AF65-F5344CB8AC3E}">
        <p14:creationId xmlns:p14="http://schemas.microsoft.com/office/powerpoint/2010/main" val="178805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B128D-3A43-45FB-B565-4CC59C3DC999}"/>
              </a:ext>
            </a:extLst>
          </p:cNvPr>
          <p:cNvSpPr>
            <a:spLocks noGrp="1"/>
          </p:cNvSpPr>
          <p:nvPr>
            <p:ph idx="1"/>
          </p:nvPr>
        </p:nvSpPr>
        <p:spPr>
          <a:xfrm>
            <a:off x="710648" y="711840"/>
            <a:ext cx="10770704" cy="4351338"/>
          </a:xfrm>
        </p:spPr>
        <p:txBody>
          <a:bodyPr>
            <a:noAutofit/>
          </a:bodyPr>
          <a:lstStyle/>
          <a:p>
            <a:pPr marL="0" indent="0">
              <a:buNone/>
            </a:pPr>
            <a:r>
              <a:rPr lang="en-GB" sz="3200" b="1" dirty="0">
                <a:latin typeface="Century Gothic" panose="020B0502020202020204" pitchFamily="34" charset="0"/>
              </a:rPr>
              <a:t>Methodology</a:t>
            </a:r>
          </a:p>
          <a:p>
            <a:pPr marL="0" indent="0">
              <a:buNone/>
            </a:pPr>
            <a:endParaRPr lang="en-GB" sz="3200" b="1" dirty="0"/>
          </a:p>
          <a:p>
            <a:pPr marL="0" indent="0">
              <a:buNone/>
            </a:pPr>
            <a:endParaRPr lang="en-GB" sz="3200" b="1" dirty="0"/>
          </a:p>
        </p:txBody>
      </p:sp>
      <p:sp>
        <p:nvSpPr>
          <p:cNvPr id="4" name="Text Placeholder 2">
            <a:extLst>
              <a:ext uri="{FF2B5EF4-FFF2-40B4-BE49-F238E27FC236}">
                <a16:creationId xmlns:a16="http://schemas.microsoft.com/office/drawing/2014/main" id="{D2FFFADB-8032-42F9-A690-CEA628E5BBB6}"/>
              </a:ext>
            </a:extLst>
          </p:cNvPr>
          <p:cNvSpPr txBox="1">
            <a:spLocks/>
          </p:cNvSpPr>
          <p:nvPr/>
        </p:nvSpPr>
        <p:spPr>
          <a:xfrm>
            <a:off x="605080" y="1410659"/>
            <a:ext cx="11213333"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900" b="1" dirty="0">
                <a:latin typeface="Century Gothic" panose="020B0502020202020204" pitchFamily="34" charset="0"/>
              </a:rPr>
              <a:t>Countries covered for physical interviews: </a:t>
            </a:r>
            <a:r>
              <a:rPr lang="en-GB" sz="1900" dirty="0">
                <a:latin typeface="Century Gothic" panose="020B0502020202020204" pitchFamily="34" charset="0"/>
              </a:rPr>
              <a:t>Uganda and Kenya</a:t>
            </a:r>
          </a:p>
          <a:p>
            <a:r>
              <a:rPr lang="en-GB" sz="1900" b="1" dirty="0">
                <a:latin typeface="Century Gothic" panose="020B0502020202020204" pitchFamily="34" charset="0"/>
              </a:rPr>
              <a:t>Data collection method: </a:t>
            </a:r>
            <a:r>
              <a:rPr lang="en-GB" sz="1900" dirty="0">
                <a:latin typeface="Century Gothic" panose="020B0502020202020204" pitchFamily="34" charset="0"/>
              </a:rPr>
              <a:t>Semi-structured qualitative interviews, individually or in groups </a:t>
            </a:r>
          </a:p>
          <a:p>
            <a:r>
              <a:rPr lang="en-GB" sz="1900" b="1" dirty="0">
                <a:latin typeface="Century Gothic" panose="020B0502020202020204" pitchFamily="34" charset="0"/>
              </a:rPr>
              <a:t>Participants: </a:t>
            </a:r>
            <a:r>
              <a:rPr lang="en-GB" sz="1900" dirty="0">
                <a:latin typeface="Century Gothic" panose="020B0502020202020204" pitchFamily="34" charset="0"/>
              </a:rPr>
              <a:t>Leading or designated key informants in national health programmes</a:t>
            </a:r>
          </a:p>
          <a:p>
            <a:pPr lvl="1"/>
            <a:r>
              <a:rPr lang="en-GB" sz="1900" dirty="0">
                <a:latin typeface="Century Gothic" panose="020B0502020202020204" pitchFamily="34" charset="0"/>
              </a:rPr>
              <a:t>National TB, Malaria, Immunization, RH MCH programmes (per availability)</a:t>
            </a:r>
          </a:p>
          <a:p>
            <a:pPr lvl="1"/>
            <a:r>
              <a:rPr lang="en-GB" sz="1900" dirty="0">
                <a:latin typeface="Century Gothic" panose="020B0502020202020204" pitchFamily="34" charset="0"/>
              </a:rPr>
              <a:t>MoH HIS Departments</a:t>
            </a:r>
          </a:p>
          <a:p>
            <a:pPr lvl="1"/>
            <a:r>
              <a:rPr lang="en-GB" sz="1900" dirty="0">
                <a:latin typeface="Century Gothic" panose="020B0502020202020204" pitchFamily="34" charset="0"/>
              </a:rPr>
              <a:t>Disease Surveillance and Response Units</a:t>
            </a:r>
          </a:p>
          <a:p>
            <a:pPr lvl="1"/>
            <a:r>
              <a:rPr lang="en-GB" sz="1900" dirty="0">
                <a:latin typeface="Century Gothic" panose="020B0502020202020204" pitchFamily="34" charset="0"/>
              </a:rPr>
              <a:t>(For sub-purpose 2, visits and interviews at the facility-level at border sites)</a:t>
            </a:r>
          </a:p>
          <a:p>
            <a:r>
              <a:rPr lang="en-GB" sz="1900" b="1" dirty="0">
                <a:latin typeface="Century Gothic" panose="020B0502020202020204" pitchFamily="34" charset="0"/>
              </a:rPr>
              <a:t>Data processing: </a:t>
            </a:r>
            <a:r>
              <a:rPr lang="en-GB" sz="1900" dirty="0">
                <a:latin typeface="Century Gothic" panose="020B0502020202020204" pitchFamily="34" charset="0"/>
              </a:rPr>
              <a:t>Verbatim transcription of audio-recording, or detailed notes for all interviews</a:t>
            </a:r>
          </a:p>
          <a:p>
            <a:r>
              <a:rPr lang="en-GB" sz="1900" b="1" dirty="0">
                <a:latin typeface="Century Gothic" panose="020B0502020202020204" pitchFamily="34" charset="0"/>
              </a:rPr>
              <a:t>Analysis:</a:t>
            </a:r>
            <a:r>
              <a:rPr lang="en-GB" sz="1900" dirty="0">
                <a:latin typeface="Century Gothic" panose="020B0502020202020204" pitchFamily="34" charset="0"/>
              </a:rPr>
              <a:t> Thematic coding and analysis in report of operational findings (qualitative analysis)</a:t>
            </a:r>
          </a:p>
          <a:p>
            <a:r>
              <a:rPr lang="en-GB" sz="1900" b="1" dirty="0">
                <a:latin typeface="Century Gothic" panose="020B0502020202020204" pitchFamily="34" charset="0"/>
              </a:rPr>
              <a:t>Additional validation of findings </a:t>
            </a:r>
            <a:r>
              <a:rPr lang="en-GB" sz="1900" dirty="0">
                <a:latin typeface="Century Gothic" panose="020B0502020202020204" pitchFamily="34" charset="0"/>
              </a:rPr>
              <a:t>in Sudan and during TWG meeting</a:t>
            </a:r>
          </a:p>
          <a:p>
            <a:r>
              <a:rPr lang="en-GB" sz="1900" b="1" dirty="0">
                <a:latin typeface="Century Gothic" panose="020B0502020202020204" pitchFamily="34" charset="0"/>
              </a:rPr>
              <a:t>Dissemination:</a:t>
            </a:r>
            <a:r>
              <a:rPr lang="en-GB" sz="1900" dirty="0">
                <a:latin typeface="Century Gothic" panose="020B0502020202020204" pitchFamily="34" charset="0"/>
              </a:rPr>
              <a:t> Findings are predominantly for project use; plan to make report publicly available. </a:t>
            </a:r>
          </a:p>
          <a:p>
            <a:endParaRPr lang="en-GB" sz="2000" dirty="0">
              <a:latin typeface="Century Gothic" panose="020B0502020202020204" pitchFamily="34" charset="0"/>
            </a:endParaRPr>
          </a:p>
        </p:txBody>
      </p:sp>
      <p:sp>
        <p:nvSpPr>
          <p:cNvPr id="5" name="TextBox 4">
            <a:extLst>
              <a:ext uri="{FF2B5EF4-FFF2-40B4-BE49-F238E27FC236}">
                <a16:creationId xmlns:a16="http://schemas.microsoft.com/office/drawing/2014/main" id="{44D7C930-28F9-45BD-B721-52075AC54D3B}"/>
              </a:ext>
            </a:extLst>
          </p:cNvPr>
          <p:cNvSpPr txBox="1"/>
          <p:nvPr/>
        </p:nvSpPr>
        <p:spPr>
          <a:xfrm>
            <a:off x="6499122" y="287349"/>
            <a:ext cx="5692878" cy="369332"/>
          </a:xfrm>
          <a:prstGeom prst="rect">
            <a:avLst/>
          </a:prstGeom>
          <a:noFill/>
        </p:spPr>
        <p:txBody>
          <a:bodyPr wrap="square" rtlCol="0">
            <a:spAutoFit/>
          </a:bodyPr>
          <a:lstStyle/>
          <a:p>
            <a:r>
              <a:rPr lang="en-US" b="1" dirty="0">
                <a:solidFill>
                  <a:schemeClr val="accent2"/>
                </a:solidFill>
              </a:rPr>
              <a:t>PENDING TEAM REVIEW AND FINAL MODIFICATIONS</a:t>
            </a:r>
          </a:p>
        </p:txBody>
      </p:sp>
    </p:spTree>
    <p:extLst>
      <p:ext uri="{BB962C8B-B14F-4D97-AF65-F5344CB8AC3E}">
        <p14:creationId xmlns:p14="http://schemas.microsoft.com/office/powerpoint/2010/main" val="3498998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B128D-3A43-45FB-B565-4CC59C3DC999}"/>
              </a:ext>
            </a:extLst>
          </p:cNvPr>
          <p:cNvSpPr>
            <a:spLocks noGrp="1"/>
          </p:cNvSpPr>
          <p:nvPr>
            <p:ph idx="1"/>
          </p:nvPr>
        </p:nvSpPr>
        <p:spPr>
          <a:xfrm>
            <a:off x="590576" y="601004"/>
            <a:ext cx="10770704" cy="572014"/>
          </a:xfrm>
        </p:spPr>
        <p:txBody>
          <a:bodyPr>
            <a:noAutofit/>
          </a:bodyPr>
          <a:lstStyle/>
          <a:p>
            <a:pPr marL="0" indent="0">
              <a:buNone/>
            </a:pPr>
            <a:r>
              <a:rPr lang="en-GB" sz="3200" b="1" dirty="0"/>
              <a:t>Key finding about decision-making process: It’s interactive</a:t>
            </a:r>
          </a:p>
          <a:p>
            <a:pPr marL="0" indent="0">
              <a:buNone/>
            </a:pPr>
            <a:endParaRPr lang="en-GB" sz="3200" b="1" dirty="0"/>
          </a:p>
          <a:p>
            <a:pPr marL="0" indent="0">
              <a:buNone/>
            </a:pPr>
            <a:endParaRPr lang="en-GB" sz="3200" b="1" dirty="0"/>
          </a:p>
        </p:txBody>
      </p:sp>
      <p:sp>
        <p:nvSpPr>
          <p:cNvPr id="4" name="Text Placeholder 2">
            <a:extLst>
              <a:ext uri="{FF2B5EF4-FFF2-40B4-BE49-F238E27FC236}">
                <a16:creationId xmlns:a16="http://schemas.microsoft.com/office/drawing/2014/main" id="{8D666EC5-5331-4F48-9DBF-F0E21E9B3556}"/>
              </a:ext>
            </a:extLst>
          </p:cNvPr>
          <p:cNvSpPr txBox="1">
            <a:spLocks/>
          </p:cNvSpPr>
          <p:nvPr/>
        </p:nvSpPr>
        <p:spPr>
          <a:xfrm>
            <a:off x="406013" y="1478119"/>
            <a:ext cx="11139829"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0850"/>
            <a:r>
              <a:rPr lang="en-GB" sz="2000" b="1" dirty="0">
                <a:latin typeface="Century Gothic" panose="020B0502020202020204" pitchFamily="34" charset="0"/>
              </a:rPr>
              <a:t>Strategic decision-making </a:t>
            </a:r>
            <a:r>
              <a:rPr lang="en-GB" sz="2000" dirty="0">
                <a:latin typeface="Century Gothic" panose="020B0502020202020204" pitchFamily="34" charset="0"/>
              </a:rPr>
              <a:t>in Kenya and Uganda is often an inclusive, deliberative process as opposed to top-down decision-making</a:t>
            </a:r>
          </a:p>
          <a:p>
            <a:pPr marL="450850"/>
            <a:r>
              <a:rPr lang="en-GB" sz="2000" dirty="0">
                <a:latin typeface="Century Gothic" panose="020B0502020202020204" pitchFamily="34" charset="0"/>
              </a:rPr>
              <a:t>The development of a cycle strategy is typically preceded by a review of monitoring and evaluation indicators collection of data from multiple sources including surveys and field visits. Developing a new plan can take 6-12 months and involves consultation of multiple stakeholders</a:t>
            </a:r>
          </a:p>
          <a:p>
            <a:pPr marL="450850"/>
            <a:r>
              <a:rPr lang="en-GB" sz="2000" dirty="0">
                <a:latin typeface="Century Gothic" panose="020B0502020202020204" pitchFamily="34" charset="0"/>
              </a:rPr>
              <a:t>It is not necessarily a search for a “single objective truth”; multiple perspectives and needs are accommodated</a:t>
            </a:r>
          </a:p>
          <a:p>
            <a:pPr marL="450850"/>
            <a:endParaRPr lang="en-GB" sz="2000" dirty="0">
              <a:latin typeface="Century Gothic" panose="020B0502020202020204" pitchFamily="34" charset="0"/>
            </a:endParaRPr>
          </a:p>
          <a:p>
            <a:pPr marL="450850"/>
            <a:r>
              <a:rPr lang="en-GB" sz="2000" b="1" dirty="0">
                <a:latin typeface="Century Gothic" panose="020B0502020202020204" pitchFamily="34" charset="0"/>
              </a:rPr>
              <a:t>Operational and clinical decision-making </a:t>
            </a:r>
            <a:r>
              <a:rPr lang="en-GB" sz="2000" dirty="0">
                <a:latin typeface="Century Gothic" panose="020B0502020202020204" pitchFamily="34" charset="0"/>
              </a:rPr>
              <a:t>are guided by domain or programme-specific cyclical strategies, annual work plans, and technical policies</a:t>
            </a:r>
          </a:p>
          <a:p>
            <a:pPr marL="450850"/>
            <a:r>
              <a:rPr lang="en-GB" sz="2000" dirty="0">
                <a:latin typeface="Century Gothic" panose="020B0502020202020204" pitchFamily="34" charset="0"/>
              </a:rPr>
              <a:t>Regular review meetings in teams to discuss progress and potential correctional and supervisory measures </a:t>
            </a:r>
          </a:p>
        </p:txBody>
      </p:sp>
      <p:sp>
        <p:nvSpPr>
          <p:cNvPr id="5" name="TextBox 4">
            <a:extLst>
              <a:ext uri="{FF2B5EF4-FFF2-40B4-BE49-F238E27FC236}">
                <a16:creationId xmlns:a16="http://schemas.microsoft.com/office/drawing/2014/main" id="{CDBAF3B0-419A-41AD-89F9-0B22FFC9B032}"/>
              </a:ext>
            </a:extLst>
          </p:cNvPr>
          <p:cNvSpPr txBox="1"/>
          <p:nvPr/>
        </p:nvSpPr>
        <p:spPr>
          <a:xfrm>
            <a:off x="6499122" y="287349"/>
            <a:ext cx="5692878" cy="369332"/>
          </a:xfrm>
          <a:prstGeom prst="rect">
            <a:avLst/>
          </a:prstGeom>
          <a:noFill/>
        </p:spPr>
        <p:txBody>
          <a:bodyPr wrap="square" rtlCol="0">
            <a:spAutoFit/>
          </a:bodyPr>
          <a:lstStyle/>
          <a:p>
            <a:r>
              <a:rPr lang="en-US" b="1" dirty="0">
                <a:solidFill>
                  <a:schemeClr val="accent2"/>
                </a:solidFill>
              </a:rPr>
              <a:t>PENDING TEAM REVIEW AND FINAL MODIFICATIONS</a:t>
            </a:r>
          </a:p>
        </p:txBody>
      </p:sp>
    </p:spTree>
    <p:extLst>
      <p:ext uri="{BB962C8B-B14F-4D97-AF65-F5344CB8AC3E}">
        <p14:creationId xmlns:p14="http://schemas.microsoft.com/office/powerpoint/2010/main" val="331651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B128D-3A43-45FB-B565-4CC59C3DC999}"/>
              </a:ext>
            </a:extLst>
          </p:cNvPr>
          <p:cNvSpPr>
            <a:spLocks noGrp="1"/>
          </p:cNvSpPr>
          <p:nvPr>
            <p:ph idx="1"/>
          </p:nvPr>
        </p:nvSpPr>
        <p:spPr>
          <a:xfrm>
            <a:off x="710648" y="505363"/>
            <a:ext cx="10770704" cy="4351338"/>
          </a:xfrm>
        </p:spPr>
        <p:txBody>
          <a:bodyPr>
            <a:noAutofit/>
          </a:bodyPr>
          <a:lstStyle/>
          <a:p>
            <a:pPr marL="0" indent="0">
              <a:buNone/>
            </a:pPr>
            <a:r>
              <a:rPr lang="en-GB" sz="3200" b="1" dirty="0"/>
              <a:t>Key findings about information tools in use</a:t>
            </a:r>
          </a:p>
          <a:p>
            <a:pPr marL="0" indent="0">
              <a:buNone/>
            </a:pPr>
            <a:endParaRPr lang="en-GB" sz="3200" b="1" dirty="0"/>
          </a:p>
          <a:p>
            <a:pPr marL="0" indent="0">
              <a:buNone/>
            </a:pPr>
            <a:endParaRPr lang="en-GB" sz="3200" b="1" dirty="0"/>
          </a:p>
        </p:txBody>
      </p:sp>
      <p:sp>
        <p:nvSpPr>
          <p:cNvPr id="4" name="Text Placeholder 2">
            <a:extLst>
              <a:ext uri="{FF2B5EF4-FFF2-40B4-BE49-F238E27FC236}">
                <a16:creationId xmlns:a16="http://schemas.microsoft.com/office/drawing/2014/main" id="{CE4978D6-818A-430F-BAEE-645366C2CB2D}"/>
              </a:ext>
            </a:extLst>
          </p:cNvPr>
          <p:cNvSpPr txBox="1">
            <a:spLocks/>
          </p:cNvSpPr>
          <p:nvPr/>
        </p:nvSpPr>
        <p:spPr>
          <a:xfrm>
            <a:off x="621786" y="1371318"/>
            <a:ext cx="11139829"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latin typeface="Century Gothic" panose="020B0502020202020204" pitchFamily="34" charset="0"/>
              </a:rPr>
              <a:t>Evidence is an important part of decision-making</a:t>
            </a:r>
          </a:p>
          <a:p>
            <a:r>
              <a:rPr lang="en-GB" sz="2000" dirty="0">
                <a:latin typeface="Century Gothic" panose="020B0502020202020204" pitchFamily="34" charset="0"/>
              </a:rPr>
              <a:t>Routine data (DHIS2) used for burden of disease and service coverage, resource prioritization. Example data-to-action tools for routine data:</a:t>
            </a: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r>
              <a:rPr lang="en-GB" sz="2000" dirty="0">
                <a:solidFill>
                  <a:schemeClr val="accent1"/>
                </a:solidFill>
                <a:latin typeface="Century Gothic" panose="020B0502020202020204" pitchFamily="34" charset="0"/>
              </a:rPr>
              <a:t>Regional data and information sharing is not fully structured or planned. It often happens during regional thematic meetings or conferences through physical interactions</a:t>
            </a: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pPr marL="0" indent="0">
              <a:buNone/>
            </a:pPr>
            <a:r>
              <a:rPr lang="en-GB" sz="2000" dirty="0">
                <a:latin typeface="Century Gothic" panose="020B0502020202020204" pitchFamily="34" charset="0"/>
              </a:rPr>
              <a:t> </a:t>
            </a:r>
          </a:p>
          <a:p>
            <a:endParaRPr lang="en-GB" sz="2000" dirty="0">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423C251C-764F-4CCC-9CF8-D53E789EF0A7}"/>
              </a:ext>
            </a:extLst>
          </p:cNvPr>
          <p:cNvGraphicFramePr>
            <a:graphicFrameLocks noGrp="1"/>
          </p:cNvGraphicFramePr>
          <p:nvPr>
            <p:extLst>
              <p:ext uri="{D42A27DB-BD31-4B8C-83A1-F6EECF244321}">
                <p14:modId xmlns:p14="http://schemas.microsoft.com/office/powerpoint/2010/main" val="3307724713"/>
              </p:ext>
            </p:extLst>
          </p:nvPr>
        </p:nvGraphicFramePr>
        <p:xfrm>
          <a:off x="2032000" y="2554252"/>
          <a:ext cx="8128000" cy="2465039"/>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984601162"/>
                    </a:ext>
                  </a:extLst>
                </a:gridCol>
                <a:gridCol w="4064000">
                  <a:extLst>
                    <a:ext uri="{9D8B030D-6E8A-4147-A177-3AD203B41FA5}">
                      <a16:colId xmlns:a16="http://schemas.microsoft.com/office/drawing/2014/main" val="2712430321"/>
                    </a:ext>
                  </a:extLst>
                </a:gridCol>
              </a:tblGrid>
              <a:tr h="370840">
                <a:tc>
                  <a:txBody>
                    <a:bodyPr/>
                    <a:lstStyle/>
                    <a:p>
                      <a:pPr algn="ctr"/>
                      <a:r>
                        <a:rPr lang="en-US" dirty="0"/>
                        <a:t>Uganda</a:t>
                      </a:r>
                    </a:p>
                  </a:txBody>
                  <a:tcPr/>
                </a:tc>
                <a:tc>
                  <a:txBody>
                    <a:bodyPr/>
                    <a:lstStyle/>
                    <a:p>
                      <a:pPr algn="ctr"/>
                      <a:r>
                        <a:rPr lang="en-US" dirty="0"/>
                        <a:t>Kenya</a:t>
                      </a:r>
                    </a:p>
                  </a:txBody>
                  <a:tcPr/>
                </a:tc>
                <a:extLst>
                  <a:ext uri="{0D108BD9-81ED-4DB2-BD59-A6C34878D82A}">
                    <a16:rowId xmlns:a16="http://schemas.microsoft.com/office/drawing/2014/main" val="3139791673"/>
                  </a:ext>
                </a:extLst>
              </a:tr>
              <a:tr h="1027399">
                <a:tc gridSpan="2">
                  <a:txBody>
                    <a:bodyPr/>
                    <a:lstStyle/>
                    <a:p>
                      <a:pPr marL="457200" marR="0" lvl="1" indent="0" algn="ctr" defTabSz="914400" rtl="0" eaLnBrk="1" fontAlgn="auto" latinLnBrk="0" hangingPunct="1">
                        <a:lnSpc>
                          <a:spcPct val="100000"/>
                        </a:lnSpc>
                        <a:spcBef>
                          <a:spcPts val="0"/>
                        </a:spcBef>
                        <a:spcAft>
                          <a:spcPts val="0"/>
                        </a:spcAft>
                        <a:buClrTx/>
                        <a:buSzTx/>
                        <a:buFontTx/>
                        <a:buNone/>
                        <a:tabLst/>
                        <a:defRPr/>
                      </a:pPr>
                      <a:r>
                        <a:rPr lang="en-GB" sz="2000" dirty="0">
                          <a:latin typeface="Century Gothic" panose="020B0502020202020204" pitchFamily="34" charset="0"/>
                        </a:rPr>
                        <a:t>RMNCH Scorecards</a:t>
                      </a:r>
                    </a:p>
                    <a:p>
                      <a:pPr marL="457200" marR="0" lvl="1" indent="0" algn="ctr" defTabSz="914400" rtl="0" eaLnBrk="1" fontAlgn="auto" latinLnBrk="0" hangingPunct="1">
                        <a:lnSpc>
                          <a:spcPct val="100000"/>
                        </a:lnSpc>
                        <a:spcBef>
                          <a:spcPts val="0"/>
                        </a:spcBef>
                        <a:spcAft>
                          <a:spcPts val="0"/>
                        </a:spcAft>
                        <a:buClrTx/>
                        <a:buSzTx/>
                        <a:buFontTx/>
                        <a:buNone/>
                        <a:tabLst/>
                        <a:defRPr/>
                      </a:pPr>
                      <a:r>
                        <a:rPr lang="en-GB" sz="2000" dirty="0">
                          <a:latin typeface="Century Gothic" panose="020B0502020202020204" pitchFamily="34" charset="0"/>
                        </a:rPr>
                        <a:t>Emergency Operations Centre (EOC)</a:t>
                      </a:r>
                    </a:p>
                    <a:p>
                      <a:pPr marL="457200" marR="0" lvl="1" indent="0" algn="ctr" defTabSz="914400" rtl="0" eaLnBrk="1" fontAlgn="auto" latinLnBrk="0" hangingPunct="1">
                        <a:lnSpc>
                          <a:spcPct val="100000"/>
                        </a:lnSpc>
                        <a:spcBef>
                          <a:spcPts val="0"/>
                        </a:spcBef>
                        <a:spcAft>
                          <a:spcPts val="0"/>
                        </a:spcAft>
                        <a:buClrTx/>
                        <a:buSzTx/>
                        <a:buFontTx/>
                        <a:buNone/>
                        <a:tabLst/>
                        <a:defRPr/>
                      </a:pPr>
                      <a:r>
                        <a:rPr lang="en-GB" sz="2000" dirty="0">
                          <a:latin typeface="Century Gothic" panose="020B0502020202020204" pitchFamily="34" charset="0"/>
                        </a:rPr>
                        <a:t>Epidemiological bulletins</a:t>
                      </a:r>
                    </a:p>
                  </a:txBody>
                  <a:tcPr anchor="ctr"/>
                </a:tc>
                <a:tc hMerge="1">
                  <a:txBody>
                    <a:bodyPr/>
                    <a:lstStyle/>
                    <a:p>
                      <a:endParaRPr lang="en-US" dirty="0"/>
                    </a:p>
                  </a:txBody>
                  <a:tcPr/>
                </a:tc>
                <a:extLst>
                  <a:ext uri="{0D108BD9-81ED-4DB2-BD59-A6C34878D82A}">
                    <a16:rowId xmlns:a16="http://schemas.microsoft.com/office/drawing/2014/main" val="1629709248"/>
                  </a:ext>
                </a:extLst>
              </a:tr>
              <a:tr h="370840">
                <a:tc>
                  <a:txBody>
                    <a:bodyPr/>
                    <a:lstStyle/>
                    <a:p>
                      <a:pPr marL="176213" lvl="1" indent="0"/>
                      <a:r>
                        <a:rPr lang="en-GB" sz="1600" dirty="0">
                          <a:latin typeface="Century Gothic" panose="020B0502020202020204" pitchFamily="34" charset="0"/>
                        </a:rPr>
                        <a:t>- Maternal and perinatal mortality report &amp; printed dashboard </a:t>
                      </a:r>
                    </a:p>
                    <a:p>
                      <a:pPr marL="176213" lvl="1" indent="0"/>
                      <a:r>
                        <a:rPr lang="en-GB" sz="1600" dirty="0">
                          <a:latin typeface="Century Gothic" panose="020B0502020202020204" pitchFamily="34" charset="0"/>
                        </a:rPr>
                        <a:t>- Lives-saved Tool (</a:t>
                      </a:r>
                      <a:r>
                        <a:rPr lang="en-GB" sz="1600" dirty="0" err="1">
                          <a:latin typeface="Century Gothic" panose="020B0502020202020204" pitchFamily="34" charset="0"/>
                        </a:rPr>
                        <a:t>LiST</a:t>
                      </a:r>
                      <a:r>
                        <a:rPr lang="en-GB" sz="1600" dirty="0">
                          <a:latin typeface="Century Gothic" panose="020B0502020202020204" pitchFamily="34" charset="0"/>
                        </a:rPr>
                        <a:t>)</a:t>
                      </a:r>
                    </a:p>
                    <a:p>
                      <a:pPr marL="176213" lvl="1" indent="0"/>
                      <a:r>
                        <a:rPr lang="en-GB" sz="1600" dirty="0">
                          <a:latin typeface="Century Gothic" panose="020B0502020202020204" pitchFamily="34" charset="0"/>
                        </a:rPr>
                        <a:t>- District Leagues Table </a:t>
                      </a:r>
                    </a:p>
                  </a:txBody>
                  <a:tcPr anchor="ctr"/>
                </a:tc>
                <a:tc>
                  <a:txBody>
                    <a:bodyPr/>
                    <a:lstStyle/>
                    <a:p>
                      <a:r>
                        <a:rPr lang="en-US" sz="1600" dirty="0">
                          <a:latin typeface="Century Gothic" panose="020B0502020202020204" pitchFamily="34" charset="0"/>
                        </a:rPr>
                        <a:t>- TIBU Dashboard</a:t>
                      </a:r>
                    </a:p>
                    <a:p>
                      <a:r>
                        <a:rPr lang="en-US" sz="1600" dirty="0">
                          <a:latin typeface="Century Gothic" panose="020B0502020202020204" pitchFamily="34" charset="0"/>
                        </a:rPr>
                        <a:t>- HIV Situation Room</a:t>
                      </a:r>
                    </a:p>
                    <a:p>
                      <a:r>
                        <a:rPr lang="en-US" sz="1600" dirty="0">
                          <a:latin typeface="Century Gothic" panose="020B0502020202020204" pitchFamily="34" charset="0"/>
                        </a:rPr>
                        <a:t>- FP Commodity Dashboard</a:t>
                      </a:r>
                    </a:p>
                    <a:p>
                      <a:r>
                        <a:rPr lang="en-US" sz="1600" dirty="0">
                          <a:latin typeface="Century Gothic" panose="020B0502020202020204" pitchFamily="34" charset="0"/>
                        </a:rPr>
                        <a:t>- Malaria surveillance bulletin </a:t>
                      </a:r>
                    </a:p>
                  </a:txBody>
                  <a:tcPr anchor="ctr"/>
                </a:tc>
                <a:extLst>
                  <a:ext uri="{0D108BD9-81ED-4DB2-BD59-A6C34878D82A}">
                    <a16:rowId xmlns:a16="http://schemas.microsoft.com/office/drawing/2014/main" val="3058977023"/>
                  </a:ext>
                </a:extLst>
              </a:tr>
            </a:tbl>
          </a:graphicData>
        </a:graphic>
      </p:graphicFrame>
      <p:sp>
        <p:nvSpPr>
          <p:cNvPr id="5" name="TextBox 4">
            <a:extLst>
              <a:ext uri="{FF2B5EF4-FFF2-40B4-BE49-F238E27FC236}">
                <a16:creationId xmlns:a16="http://schemas.microsoft.com/office/drawing/2014/main" id="{4249F321-4FFE-4FA0-9B21-812BEE7A9569}"/>
              </a:ext>
            </a:extLst>
          </p:cNvPr>
          <p:cNvSpPr txBox="1"/>
          <p:nvPr/>
        </p:nvSpPr>
        <p:spPr>
          <a:xfrm>
            <a:off x="6499122" y="287349"/>
            <a:ext cx="5692878" cy="369332"/>
          </a:xfrm>
          <a:prstGeom prst="rect">
            <a:avLst/>
          </a:prstGeom>
          <a:noFill/>
        </p:spPr>
        <p:txBody>
          <a:bodyPr wrap="square" rtlCol="0">
            <a:spAutoFit/>
          </a:bodyPr>
          <a:lstStyle/>
          <a:p>
            <a:r>
              <a:rPr lang="en-US" b="1" dirty="0">
                <a:solidFill>
                  <a:schemeClr val="accent2"/>
                </a:solidFill>
              </a:rPr>
              <a:t>PENDING TEAM REVIEW AND FINAL MODIFICATIONS</a:t>
            </a:r>
          </a:p>
        </p:txBody>
      </p:sp>
    </p:spTree>
    <p:extLst>
      <p:ext uri="{BB962C8B-B14F-4D97-AF65-F5344CB8AC3E}">
        <p14:creationId xmlns:p14="http://schemas.microsoft.com/office/powerpoint/2010/main" val="346902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B128D-3A43-45FB-B565-4CC59C3DC999}"/>
              </a:ext>
            </a:extLst>
          </p:cNvPr>
          <p:cNvSpPr>
            <a:spLocks noGrp="1"/>
          </p:cNvSpPr>
          <p:nvPr>
            <p:ph idx="1"/>
          </p:nvPr>
        </p:nvSpPr>
        <p:spPr>
          <a:xfrm>
            <a:off x="710648" y="711840"/>
            <a:ext cx="10770704" cy="4351338"/>
          </a:xfrm>
        </p:spPr>
        <p:txBody>
          <a:bodyPr>
            <a:noAutofit/>
          </a:bodyPr>
          <a:lstStyle/>
          <a:p>
            <a:pPr marL="0" indent="0">
              <a:buNone/>
            </a:pPr>
            <a:r>
              <a:rPr lang="en-GB" b="1" dirty="0"/>
              <a:t>Findings on thematic priorities for information from the region</a:t>
            </a:r>
          </a:p>
          <a:p>
            <a:pPr marL="0" indent="0">
              <a:buNone/>
            </a:pPr>
            <a:endParaRPr lang="en-GB" sz="3200" b="1" dirty="0"/>
          </a:p>
          <a:p>
            <a:pPr marL="0" indent="0">
              <a:buNone/>
            </a:pPr>
            <a:endParaRPr lang="en-GB" sz="3200" b="1" dirty="0"/>
          </a:p>
        </p:txBody>
      </p:sp>
      <p:graphicFrame>
        <p:nvGraphicFramePr>
          <p:cNvPr id="2" name="Table 1">
            <a:extLst>
              <a:ext uri="{FF2B5EF4-FFF2-40B4-BE49-F238E27FC236}">
                <a16:creationId xmlns:a16="http://schemas.microsoft.com/office/drawing/2014/main" id="{5A19E00E-E33A-4165-90F1-C081324985DC}"/>
              </a:ext>
            </a:extLst>
          </p:cNvPr>
          <p:cNvGraphicFramePr>
            <a:graphicFrameLocks noGrp="1"/>
          </p:cNvGraphicFramePr>
          <p:nvPr>
            <p:extLst>
              <p:ext uri="{D42A27DB-BD31-4B8C-83A1-F6EECF244321}">
                <p14:modId xmlns:p14="http://schemas.microsoft.com/office/powerpoint/2010/main" val="1255860304"/>
              </p:ext>
            </p:extLst>
          </p:nvPr>
        </p:nvGraphicFramePr>
        <p:xfrm>
          <a:off x="710648" y="1858297"/>
          <a:ext cx="10871752" cy="4232020"/>
        </p:xfrm>
        <a:graphic>
          <a:graphicData uri="http://schemas.openxmlformats.org/drawingml/2006/table">
            <a:tbl>
              <a:tblPr firstRow="1" firstCol="1" bandRow="1">
                <a:tableStyleId>{5C22544A-7EE6-4342-B048-85BDC9FD1C3A}</a:tableStyleId>
              </a:tblPr>
              <a:tblGrid>
                <a:gridCol w="5218204">
                  <a:extLst>
                    <a:ext uri="{9D8B030D-6E8A-4147-A177-3AD203B41FA5}">
                      <a16:colId xmlns:a16="http://schemas.microsoft.com/office/drawing/2014/main" val="2550683451"/>
                    </a:ext>
                  </a:extLst>
                </a:gridCol>
                <a:gridCol w="5653548">
                  <a:extLst>
                    <a:ext uri="{9D8B030D-6E8A-4147-A177-3AD203B41FA5}">
                      <a16:colId xmlns:a16="http://schemas.microsoft.com/office/drawing/2014/main" val="165346534"/>
                    </a:ext>
                  </a:extLst>
                </a:gridCol>
              </a:tblGrid>
              <a:tr h="528355">
                <a:tc>
                  <a:txBody>
                    <a:bodyPr/>
                    <a:lstStyle/>
                    <a:p>
                      <a:pPr algn="ctr">
                        <a:lnSpc>
                          <a:spcPct val="107000"/>
                        </a:lnSpc>
                        <a:spcAft>
                          <a:spcPts val="800"/>
                        </a:spcAft>
                      </a:pPr>
                      <a:r>
                        <a:rPr lang="en-GB" sz="2200" b="0" u="none" dirty="0">
                          <a:effectLst/>
                          <a:latin typeface="Century Gothic" panose="020B0502020202020204" pitchFamily="34" charset="0"/>
                        </a:rPr>
                        <a:t>Information for </a:t>
                      </a:r>
                      <a:r>
                        <a:rPr lang="en-GB" sz="2200" b="0" u="sng" dirty="0">
                          <a:effectLst/>
                          <a:latin typeface="Century Gothic" panose="020B0502020202020204" pitchFamily="34" charset="0"/>
                        </a:rPr>
                        <a:t>operational</a:t>
                      </a:r>
                      <a:r>
                        <a:rPr lang="en-GB" sz="2200" b="0" dirty="0">
                          <a:effectLst/>
                          <a:latin typeface="Century Gothic" panose="020B0502020202020204" pitchFamily="34" charset="0"/>
                        </a:rPr>
                        <a:t> planning </a:t>
                      </a:r>
                      <a:endParaRPr lang="en-GB" sz="2200" b="0" dirty="0">
                        <a:effectLst/>
                        <a:latin typeface="Century Gothic" panose="020B050202020202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2200" b="0" dirty="0">
                          <a:effectLst/>
                          <a:latin typeface="Century Gothic" panose="020B0502020202020204" pitchFamily="34" charset="0"/>
                        </a:rPr>
                        <a:t>Information for </a:t>
                      </a:r>
                      <a:r>
                        <a:rPr lang="en-GB" sz="2200" b="0" u="sng" dirty="0">
                          <a:effectLst/>
                          <a:latin typeface="Century Gothic" panose="020B0502020202020204" pitchFamily="34" charset="0"/>
                        </a:rPr>
                        <a:t>strategic</a:t>
                      </a:r>
                      <a:r>
                        <a:rPr lang="en-GB" sz="2200" b="0" dirty="0">
                          <a:effectLst/>
                          <a:latin typeface="Century Gothic" panose="020B0502020202020204" pitchFamily="34" charset="0"/>
                        </a:rPr>
                        <a:t> planning</a:t>
                      </a:r>
                      <a:endParaRPr lang="en-GB" sz="2200" b="0" dirty="0">
                        <a:effectLst/>
                        <a:latin typeface="Century Gothic" panose="020B0502020202020204" pitchFamily="34"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60241829"/>
                  </a:ext>
                </a:extLst>
              </a:tr>
              <a:tr h="3703665">
                <a:tc>
                  <a:txBody>
                    <a:bodyPr/>
                    <a:lstStyle/>
                    <a:p>
                      <a:pPr marL="342900" lvl="0" indent="-342900">
                        <a:lnSpc>
                          <a:spcPct val="107000"/>
                        </a:lnSpc>
                        <a:spcAft>
                          <a:spcPts val="0"/>
                        </a:spcAft>
                        <a:buFont typeface="Symbol" panose="05050102010706020507" pitchFamily="18" charset="2"/>
                        <a:buChar char=""/>
                      </a:pPr>
                      <a:r>
                        <a:rPr lang="en-GB" sz="1600" b="0" dirty="0">
                          <a:solidFill>
                            <a:schemeClr val="tx1"/>
                          </a:solidFill>
                          <a:effectLst/>
                          <a:latin typeface="Century Gothic" panose="020B0502020202020204" pitchFamily="34" charset="0"/>
                        </a:rPr>
                        <a:t>Outbreaks or suspected cases of epidemic-prone diseases close to national borders</a:t>
                      </a:r>
                    </a:p>
                    <a:p>
                      <a:pPr marL="342900" lvl="0" indent="-342900">
                        <a:lnSpc>
                          <a:spcPct val="107000"/>
                        </a:lnSpc>
                        <a:spcAft>
                          <a:spcPts val="0"/>
                        </a:spcAft>
                        <a:buFont typeface="Symbol" panose="05050102010706020507" pitchFamily="18" charset="2"/>
                        <a:buChar char=""/>
                      </a:pPr>
                      <a:r>
                        <a:rPr lang="en-GB" sz="1600" b="0" dirty="0">
                          <a:solidFill>
                            <a:schemeClr val="tx1"/>
                          </a:solidFill>
                          <a:effectLst/>
                          <a:latin typeface="Century Gothic" panose="020B0502020202020204" pitchFamily="34" charset="0"/>
                        </a:rPr>
                        <a:t>Quantification of migratory flows and service utilization across the border to allow for better planning</a:t>
                      </a:r>
                    </a:p>
                    <a:p>
                      <a:pPr marL="342900" lvl="0" indent="-342900">
                        <a:lnSpc>
                          <a:spcPct val="107000"/>
                        </a:lnSpc>
                        <a:spcAft>
                          <a:spcPts val="0"/>
                        </a:spcAft>
                        <a:buFont typeface="Symbol" panose="05050102010706020507" pitchFamily="18" charset="2"/>
                        <a:buChar char=""/>
                      </a:pPr>
                      <a:r>
                        <a:rPr lang="en-GB" sz="1600" b="0" dirty="0">
                          <a:solidFill>
                            <a:schemeClr val="tx1"/>
                          </a:solidFill>
                          <a:effectLst/>
                          <a:latin typeface="Century Gothic" panose="020B0502020202020204" pitchFamily="34" charset="0"/>
                        </a:rPr>
                        <a:t>Information about cases of insecticide and antimalarial drug resistance</a:t>
                      </a:r>
                    </a:p>
                    <a:p>
                      <a:pPr marL="342900" lvl="0" indent="-342900">
                        <a:lnSpc>
                          <a:spcPct val="107000"/>
                        </a:lnSpc>
                        <a:spcAft>
                          <a:spcPts val="0"/>
                        </a:spcAft>
                        <a:buFont typeface="Symbol" panose="05050102010706020507" pitchFamily="18" charset="2"/>
                        <a:buChar char=""/>
                      </a:pPr>
                      <a:r>
                        <a:rPr lang="en-GB" sz="1600" b="0" dirty="0">
                          <a:solidFill>
                            <a:schemeClr val="tx1"/>
                          </a:solidFill>
                          <a:effectLst/>
                          <a:latin typeface="Century Gothic" panose="020B0502020202020204" pitchFamily="34" charset="0"/>
                        </a:rPr>
                        <a:t>Immunization coverage rates in border areas</a:t>
                      </a:r>
                    </a:p>
                    <a:p>
                      <a:pPr marL="342900" lvl="0" indent="-342900">
                        <a:lnSpc>
                          <a:spcPct val="107000"/>
                        </a:lnSpc>
                        <a:spcAft>
                          <a:spcPts val="0"/>
                        </a:spcAft>
                        <a:buFont typeface="Symbol" panose="05050102010706020507" pitchFamily="18" charset="2"/>
                        <a:buChar char=""/>
                      </a:pPr>
                      <a:r>
                        <a:rPr lang="en-GB" sz="1600" b="0" dirty="0">
                          <a:solidFill>
                            <a:schemeClr val="tx1"/>
                          </a:solidFill>
                          <a:effectLst/>
                          <a:latin typeface="Century Gothic" panose="020B0502020202020204" pitchFamily="34" charset="0"/>
                        </a:rPr>
                        <a:t>DR and MDR TB burden in neighbouring countries</a:t>
                      </a:r>
                    </a:p>
                    <a:p>
                      <a:pPr marL="342900" lvl="0" indent="-342900">
                        <a:lnSpc>
                          <a:spcPct val="107000"/>
                        </a:lnSpc>
                        <a:spcAft>
                          <a:spcPts val="0"/>
                        </a:spcAft>
                        <a:buFont typeface="Symbol" panose="05050102010706020507" pitchFamily="18" charset="2"/>
                        <a:buChar char=""/>
                      </a:pPr>
                      <a:r>
                        <a:rPr lang="en-GB" sz="1600" b="0" dirty="0">
                          <a:solidFill>
                            <a:schemeClr val="tx1"/>
                          </a:solidFill>
                          <a:effectLst/>
                          <a:latin typeface="Century Gothic" panose="020B0502020202020204" pitchFamily="34" charset="0"/>
                        </a:rPr>
                        <a:t>Easy access to information/summaries on treatment guidelines and policies in the region</a:t>
                      </a:r>
                      <a:endParaRPr lang="en-GB" sz="1600" b="0" dirty="0">
                        <a:solidFill>
                          <a:schemeClr val="tx1"/>
                        </a:solidFill>
                        <a:effectLst/>
                        <a:latin typeface="Century Gothic" panose="020B0502020202020204" pitchFamily="34" charset="0"/>
                        <a:ea typeface="MS Mincho" panose="02020609040205080304" pitchFamily="49" charset="-128"/>
                        <a:cs typeface="Times New Roman" panose="02020603050405020304" pitchFamily="18" charset="0"/>
                      </a:endParaRPr>
                    </a:p>
                  </a:txBody>
                  <a:tcPr marL="68580" marR="68580" marT="0" marB="0" anchor="ctr">
                    <a:solidFill>
                      <a:schemeClr val="bg1"/>
                    </a:solidFill>
                  </a:tcPr>
                </a:tc>
                <a:tc>
                  <a:txBody>
                    <a:bodyPr/>
                    <a:lstStyle/>
                    <a:p>
                      <a:pPr marL="342900" lvl="0" indent="-342900">
                        <a:lnSpc>
                          <a:spcPct val="107000"/>
                        </a:lnSpc>
                        <a:spcAft>
                          <a:spcPts val="0"/>
                        </a:spcAft>
                        <a:buFont typeface="Symbol" panose="05050102010706020507" pitchFamily="18" charset="2"/>
                        <a:buChar char=""/>
                      </a:pPr>
                      <a:r>
                        <a:rPr lang="en-GB" sz="1600" dirty="0">
                          <a:solidFill>
                            <a:schemeClr val="tx1"/>
                          </a:solidFill>
                          <a:effectLst/>
                          <a:latin typeface="Century Gothic" panose="020B0502020202020204" pitchFamily="34" charset="0"/>
                        </a:rPr>
                        <a:t>Lessons learned from the introduction of new policies and guidelines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600" dirty="0">
                          <a:solidFill>
                            <a:schemeClr val="tx1"/>
                          </a:solidFill>
                          <a:effectLst/>
                          <a:latin typeface="Century Gothic" panose="020B0502020202020204" pitchFamily="34" charset="0"/>
                        </a:rPr>
                        <a:t>Population beliefs, attitudes and practices for populations who live close to the border or with a similar culture to the population in country</a:t>
                      </a:r>
                    </a:p>
                    <a:p>
                      <a:pPr marL="342900" lvl="0" indent="-342900">
                        <a:lnSpc>
                          <a:spcPct val="107000"/>
                        </a:lnSpc>
                        <a:spcAft>
                          <a:spcPts val="0"/>
                        </a:spcAft>
                        <a:buFont typeface="Symbol" panose="05050102010706020507" pitchFamily="18" charset="2"/>
                        <a:buChar char=""/>
                      </a:pPr>
                      <a:r>
                        <a:rPr lang="en-GB" sz="1600" dirty="0">
                          <a:solidFill>
                            <a:schemeClr val="tx1"/>
                          </a:solidFill>
                          <a:effectLst/>
                          <a:latin typeface="Century Gothic" panose="020B0502020202020204" pitchFamily="34" charset="0"/>
                        </a:rPr>
                        <a:t>Good practices and cost-effective approaches to solve common problems, such as the coordination and data collation for maternal health, TB case detection</a:t>
                      </a:r>
                    </a:p>
                    <a:p>
                      <a:pPr marL="342900" lvl="0" indent="-342900">
                        <a:lnSpc>
                          <a:spcPct val="107000"/>
                        </a:lnSpc>
                        <a:spcAft>
                          <a:spcPts val="0"/>
                        </a:spcAft>
                        <a:buFont typeface="Symbol" panose="05050102010706020507" pitchFamily="18" charset="2"/>
                        <a:buChar char=""/>
                      </a:pPr>
                      <a:r>
                        <a:rPr lang="en-GB" sz="1600" dirty="0">
                          <a:solidFill>
                            <a:schemeClr val="tx1"/>
                          </a:solidFill>
                          <a:effectLst/>
                          <a:latin typeface="Century Gothic" panose="020B0502020202020204" pitchFamily="34" charset="0"/>
                        </a:rPr>
                        <a:t>Clear information about the </a:t>
                      </a:r>
                      <a:r>
                        <a:rPr lang="en-GB" sz="1600" u="sng" dirty="0">
                          <a:solidFill>
                            <a:schemeClr val="tx1"/>
                          </a:solidFill>
                          <a:effectLst/>
                          <a:latin typeface="Century Gothic" panose="020B0502020202020204" pitchFamily="34" charset="0"/>
                        </a:rPr>
                        <a:t>cost</a:t>
                      </a:r>
                      <a:r>
                        <a:rPr lang="en-GB" sz="1600" dirty="0">
                          <a:solidFill>
                            <a:schemeClr val="tx1"/>
                          </a:solidFill>
                          <a:effectLst/>
                          <a:latin typeface="Century Gothic" panose="020B0502020202020204" pitchFamily="34" charset="0"/>
                        </a:rPr>
                        <a:t> of successful interventions in other countries </a:t>
                      </a:r>
                    </a:p>
                    <a:p>
                      <a:pPr marL="342900" lvl="0" indent="-342900">
                        <a:lnSpc>
                          <a:spcPct val="107000"/>
                        </a:lnSpc>
                        <a:spcAft>
                          <a:spcPts val="800"/>
                        </a:spcAft>
                        <a:buFont typeface="Symbol" panose="05050102010706020507" pitchFamily="18" charset="2"/>
                        <a:buChar char=""/>
                      </a:pPr>
                      <a:r>
                        <a:rPr lang="en-GB" sz="1600" dirty="0">
                          <a:solidFill>
                            <a:schemeClr val="tx1"/>
                          </a:solidFill>
                          <a:effectLst/>
                          <a:latin typeface="Century Gothic" panose="020B0502020202020204" pitchFamily="34" charset="0"/>
                        </a:rPr>
                        <a:t>Availability of specialized and highly specialized medical services in various countries</a:t>
                      </a:r>
                      <a:endParaRPr lang="en-GB" sz="1600" dirty="0">
                        <a:solidFill>
                          <a:schemeClr val="tx1"/>
                        </a:solidFill>
                        <a:effectLst/>
                        <a:latin typeface="Century Gothic" panose="020B0502020202020204" pitchFamily="34" charset="0"/>
                        <a:ea typeface="MS Mincho" panose="02020609040205080304" pitchFamily="49" charset="-128"/>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3799410919"/>
                  </a:ext>
                </a:extLst>
              </a:tr>
            </a:tbl>
          </a:graphicData>
        </a:graphic>
      </p:graphicFrame>
      <p:sp>
        <p:nvSpPr>
          <p:cNvPr id="4" name="TextBox 3">
            <a:extLst>
              <a:ext uri="{FF2B5EF4-FFF2-40B4-BE49-F238E27FC236}">
                <a16:creationId xmlns:a16="http://schemas.microsoft.com/office/drawing/2014/main" id="{6F8964E4-4F15-4C9F-A282-78EFB7C5C9A7}"/>
              </a:ext>
            </a:extLst>
          </p:cNvPr>
          <p:cNvSpPr txBox="1"/>
          <p:nvPr/>
        </p:nvSpPr>
        <p:spPr>
          <a:xfrm>
            <a:off x="6499122" y="287349"/>
            <a:ext cx="5692878" cy="369332"/>
          </a:xfrm>
          <a:prstGeom prst="rect">
            <a:avLst/>
          </a:prstGeom>
          <a:noFill/>
        </p:spPr>
        <p:txBody>
          <a:bodyPr wrap="square" rtlCol="0">
            <a:spAutoFit/>
          </a:bodyPr>
          <a:lstStyle/>
          <a:p>
            <a:r>
              <a:rPr lang="en-US" b="1" dirty="0">
                <a:solidFill>
                  <a:schemeClr val="accent2"/>
                </a:solidFill>
              </a:rPr>
              <a:t>PENDING TEAM REVIEW AND FINAL MODIFICATIONS</a:t>
            </a:r>
          </a:p>
        </p:txBody>
      </p:sp>
    </p:spTree>
    <p:extLst>
      <p:ext uri="{BB962C8B-B14F-4D97-AF65-F5344CB8AC3E}">
        <p14:creationId xmlns:p14="http://schemas.microsoft.com/office/powerpoint/2010/main" val="2882563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B128D-3A43-45FB-B565-4CC59C3DC999}"/>
              </a:ext>
            </a:extLst>
          </p:cNvPr>
          <p:cNvSpPr>
            <a:spLocks noGrp="1"/>
          </p:cNvSpPr>
          <p:nvPr>
            <p:ph idx="1"/>
          </p:nvPr>
        </p:nvSpPr>
        <p:spPr>
          <a:xfrm>
            <a:off x="710648" y="711840"/>
            <a:ext cx="10770704" cy="4351338"/>
          </a:xfrm>
        </p:spPr>
        <p:txBody>
          <a:bodyPr>
            <a:noAutofit/>
          </a:bodyPr>
          <a:lstStyle/>
          <a:p>
            <a:pPr marL="0" indent="0">
              <a:buNone/>
            </a:pPr>
            <a:r>
              <a:rPr lang="en-GB" sz="3200" b="1" dirty="0"/>
              <a:t>Conclusions for the use of technology: General</a:t>
            </a:r>
          </a:p>
          <a:p>
            <a:pPr marL="0" indent="0">
              <a:buNone/>
            </a:pPr>
            <a:endParaRPr lang="en-GB" sz="3200" b="1" dirty="0"/>
          </a:p>
        </p:txBody>
      </p:sp>
      <p:sp>
        <p:nvSpPr>
          <p:cNvPr id="4" name="Text Placeholder 2">
            <a:extLst>
              <a:ext uri="{FF2B5EF4-FFF2-40B4-BE49-F238E27FC236}">
                <a16:creationId xmlns:a16="http://schemas.microsoft.com/office/drawing/2014/main" id="{2AE3119E-18C7-434F-8EDE-8BB7E13066C2}"/>
              </a:ext>
            </a:extLst>
          </p:cNvPr>
          <p:cNvSpPr txBox="1">
            <a:spLocks/>
          </p:cNvSpPr>
          <p:nvPr/>
        </p:nvSpPr>
        <p:spPr>
          <a:xfrm>
            <a:off x="526085" y="1794822"/>
            <a:ext cx="11139829"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latin typeface="Century Gothic" panose="020B0502020202020204" pitchFamily="34" charset="0"/>
              </a:rPr>
              <a:t>To fully leverage available technology, need to further facilitate a routine processes information sharing at the regional level e.g. related to potential outbreaks (polio is already happening) or drug/insecticide resistances. </a:t>
            </a:r>
          </a:p>
          <a:p>
            <a:r>
              <a:rPr lang="en-GB" sz="2400" dirty="0">
                <a:latin typeface="Century Gothic" panose="020B0502020202020204" pitchFamily="34" charset="0"/>
              </a:rPr>
              <a:t>Routine sharing of national experiences with new policies or intervention approaches would provide added value to other REC members</a:t>
            </a:r>
          </a:p>
          <a:p>
            <a:r>
              <a:rPr lang="en-GB" sz="2400" dirty="0">
                <a:latin typeface="Century Gothic" panose="020B0502020202020204" pitchFamily="34" charset="0"/>
              </a:rPr>
              <a:t>Financial information should be included where possible</a:t>
            </a:r>
          </a:p>
          <a:p>
            <a:r>
              <a:rPr lang="en-GB" sz="2400" dirty="0">
                <a:latin typeface="Century Gothic" panose="020B0502020202020204" pitchFamily="34" charset="0"/>
              </a:rPr>
              <a:t>Quantifiable regional health indicators can be used for countries to contextualize their status and progress, and for regional harmonization of priority-setting and interventions</a:t>
            </a:r>
          </a:p>
          <a:p>
            <a:endParaRPr lang="en-GB" sz="2400" dirty="0">
              <a:latin typeface="Century Gothic" panose="020B0502020202020204" pitchFamily="34" charset="0"/>
            </a:endParaRPr>
          </a:p>
        </p:txBody>
      </p:sp>
      <p:sp>
        <p:nvSpPr>
          <p:cNvPr id="5" name="TextBox 4">
            <a:extLst>
              <a:ext uri="{FF2B5EF4-FFF2-40B4-BE49-F238E27FC236}">
                <a16:creationId xmlns:a16="http://schemas.microsoft.com/office/drawing/2014/main" id="{118AEB56-7FEA-4079-82CB-11F6E5B39D19}"/>
              </a:ext>
            </a:extLst>
          </p:cNvPr>
          <p:cNvSpPr txBox="1"/>
          <p:nvPr/>
        </p:nvSpPr>
        <p:spPr>
          <a:xfrm>
            <a:off x="6499122" y="287349"/>
            <a:ext cx="5692878" cy="369332"/>
          </a:xfrm>
          <a:prstGeom prst="rect">
            <a:avLst/>
          </a:prstGeom>
          <a:noFill/>
        </p:spPr>
        <p:txBody>
          <a:bodyPr wrap="square" rtlCol="0">
            <a:spAutoFit/>
          </a:bodyPr>
          <a:lstStyle/>
          <a:p>
            <a:r>
              <a:rPr lang="en-US" b="1" dirty="0">
                <a:solidFill>
                  <a:schemeClr val="accent2"/>
                </a:solidFill>
              </a:rPr>
              <a:t>PENDING TEAM REVIEW AND FINAL MODIFICATIONS</a:t>
            </a:r>
          </a:p>
        </p:txBody>
      </p:sp>
    </p:spTree>
    <p:extLst>
      <p:ext uri="{BB962C8B-B14F-4D97-AF65-F5344CB8AC3E}">
        <p14:creationId xmlns:p14="http://schemas.microsoft.com/office/powerpoint/2010/main" val="2925178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1291</Words>
  <Application>Microsoft Office PowerPoint</Application>
  <PresentationFormat>Widescreen</PresentationFormat>
  <Paragraphs>147</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Century Gothic</vt:lpstr>
      <vt:lpstr>Symbol</vt:lpstr>
      <vt:lpstr>Office Theme</vt:lpstr>
      <vt:lpstr>The 7th EAHSC  From data to information: Learning from the Regional Action through Data experience in East and West Africa  Joel Lehmann, MA (presenter)1, Uche Nwokenna MD, MPH1, Ahmed Bashir, MD 2,  Osman Bilail, MD 2, Frank Adjei-Banin, MSc 1, Geoffrey Arunga, BSc 1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Examples of regional data contextualization (OECD, ECOWAS)</vt:lpstr>
      <vt:lpstr>PowerPoint Presentation</vt:lpstr>
      <vt:lpstr>PowerPoint Presentation</vt:lpstr>
      <vt:lpstr>Appendix</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 Regional Action Through Data</dc:title>
  <dc:creator>Joel Lehmann</dc:creator>
  <cp:lastModifiedBy>Joel Lehmann</cp:lastModifiedBy>
  <cp:revision>68</cp:revision>
  <dcterms:created xsi:type="dcterms:W3CDTF">2017-12-05T19:22:04Z</dcterms:created>
  <dcterms:modified xsi:type="dcterms:W3CDTF">2019-03-06T13:14:54Z</dcterms:modified>
</cp:coreProperties>
</file>