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58" r:id="rId3"/>
    <p:sldId id="259" r:id="rId4"/>
    <p:sldId id="263" r:id="rId5"/>
    <p:sldId id="264" r:id="rId6"/>
    <p:sldId id="286" r:id="rId7"/>
    <p:sldId id="268" r:id="rId8"/>
    <p:sldId id="270" r:id="rId9"/>
    <p:sldId id="273" r:id="rId10"/>
    <p:sldId id="275" r:id="rId11"/>
    <p:sldId id="283" r:id="rId12"/>
    <p:sldId id="276" r:id="rId13"/>
    <p:sldId id="277" r:id="rId14"/>
    <p:sldId id="282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9DEE9-C0C2-4FF6-86CF-D865A18D367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55275-663B-4E84-8538-A5C7D871EB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F11FA-1916-4509-88F8-4479BA23D7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F11FA-1916-4509-88F8-4479BA23D7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B8719-805A-4693-BF7D-976CCF9B4FB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762C-A493-4EC4-88E3-07DAB66866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Geographical and behavioral risks associated with </a:t>
            </a:r>
            <a:r>
              <a:rPr lang="en-US" sz="2800" b="1" i="1" dirty="0" smtClean="0">
                <a:latin typeface="Century Gothic" pitchFamily="34" charset="0"/>
              </a:rPr>
              <a:t>Schistosoma </a:t>
            </a:r>
            <a:r>
              <a:rPr lang="en-US" sz="2800" b="1" i="1" dirty="0" err="1" smtClean="0">
                <a:latin typeface="Century Gothic" pitchFamily="34" charset="0"/>
              </a:rPr>
              <a:t>haematobium</a:t>
            </a:r>
            <a:r>
              <a:rPr lang="en-US" sz="2800" b="1" i="1" dirty="0" smtClean="0">
                <a:latin typeface="Century Gothic" pitchFamily="34" charset="0"/>
              </a:rPr>
              <a:t> </a:t>
            </a:r>
            <a:r>
              <a:rPr lang="en-US" sz="2800" b="1" dirty="0" smtClean="0">
                <a:latin typeface="Century Gothic" pitchFamily="34" charset="0"/>
              </a:rPr>
              <a:t>infection in an area of </a:t>
            </a:r>
            <a:br>
              <a:rPr lang="en-US" sz="2800" b="1" dirty="0" smtClean="0">
                <a:latin typeface="Century Gothic" pitchFamily="34" charset="0"/>
              </a:rPr>
            </a:br>
            <a:r>
              <a:rPr lang="en-US" sz="2800" b="1" dirty="0" smtClean="0">
                <a:latin typeface="Century Gothic" pitchFamily="34" charset="0"/>
              </a:rPr>
              <a:t>complex transmission</a:t>
            </a:r>
            <a:r>
              <a:rPr lang="en-US" sz="3100" b="1" dirty="0" smtClean="0">
                <a:latin typeface="Century Gothic" pitchFamily="34" charset="0"/>
              </a:rPr>
              <a:t/>
            </a:r>
            <a:br>
              <a:rPr lang="en-US" sz="3100" b="1" dirty="0" smtClean="0">
                <a:latin typeface="Century Gothic" pitchFamily="34" charset="0"/>
              </a:rPr>
            </a:br>
            <a:endParaRPr lang="en-US" sz="31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1242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3100" b="1" dirty="0" smtClean="0">
                <a:latin typeface="Century Gothic" pitchFamily="34" charset="0"/>
              </a:rPr>
              <a:t>Teckla Angelo1,2, </a:t>
            </a:r>
            <a:r>
              <a:rPr lang="en-US" sz="3100" dirty="0" err="1" smtClean="0">
                <a:latin typeface="Century Gothic" pitchFamily="34" charset="0"/>
              </a:rPr>
              <a:t>Joram</a:t>
            </a:r>
            <a:r>
              <a:rPr lang="en-US" sz="3100" b="1" dirty="0" smtClean="0">
                <a:latin typeface="Century Gothic" pitchFamily="34" charset="0"/>
              </a:rPr>
              <a:t> </a:t>
            </a:r>
            <a:r>
              <a:rPr lang="en-US" sz="3100" dirty="0">
                <a:latin typeface="Century Gothic" pitchFamily="34" charset="0"/>
              </a:rPr>
              <a:t>Buza</a:t>
            </a:r>
            <a:r>
              <a:rPr lang="en-US" sz="3100" baseline="30000" dirty="0">
                <a:latin typeface="Century Gothic" pitchFamily="34" charset="0"/>
              </a:rPr>
              <a:t>1</a:t>
            </a:r>
            <a:r>
              <a:rPr lang="en-US" sz="3100" dirty="0">
                <a:latin typeface="Century Gothic" pitchFamily="34" charset="0"/>
              </a:rPr>
              <a:t>, Safari M. Kinung’hi</a:t>
            </a:r>
            <a:r>
              <a:rPr lang="en-US" sz="3100" baseline="30000" dirty="0">
                <a:latin typeface="Century Gothic" pitchFamily="34" charset="0"/>
              </a:rPr>
              <a:t>2</a:t>
            </a:r>
            <a:r>
              <a:rPr lang="en-US" sz="3100" dirty="0">
                <a:latin typeface="Century Gothic" pitchFamily="34" charset="0"/>
              </a:rPr>
              <a:t>, Henry Curtis Kariuki</a:t>
            </a:r>
            <a:r>
              <a:rPr lang="en-US" sz="3100" baseline="30000" dirty="0">
                <a:latin typeface="Century Gothic" pitchFamily="34" charset="0"/>
              </a:rPr>
              <a:t>3</a:t>
            </a:r>
            <a:r>
              <a:rPr lang="en-US" sz="3100" dirty="0">
                <a:latin typeface="Century Gothic" pitchFamily="34" charset="0"/>
              </a:rPr>
              <a:t>, Joseph </a:t>
            </a:r>
            <a:r>
              <a:rPr lang="en-US" sz="3100" dirty="0" err="1">
                <a:latin typeface="Century Gothic" pitchFamily="34" charset="0"/>
              </a:rPr>
              <a:t>Rogathe</a:t>
            </a:r>
            <a:r>
              <a:rPr lang="en-US" sz="3100" dirty="0">
                <a:latin typeface="Century Gothic" pitchFamily="34" charset="0"/>
              </a:rPr>
              <a:t> Mwanga</a:t>
            </a:r>
            <a:r>
              <a:rPr lang="en-US" sz="3100" baseline="30000" dirty="0">
                <a:latin typeface="Century Gothic" pitchFamily="34" charset="0"/>
              </a:rPr>
              <a:t>2</a:t>
            </a:r>
            <a:r>
              <a:rPr lang="en-US" sz="3100" dirty="0">
                <a:latin typeface="Century Gothic" pitchFamily="34" charset="0"/>
              </a:rPr>
              <a:t>, David </a:t>
            </a:r>
            <a:r>
              <a:rPr lang="en-US" sz="3100" dirty="0" err="1">
                <a:latin typeface="Century Gothic" pitchFamily="34" charset="0"/>
              </a:rPr>
              <a:t>Zadock</a:t>
            </a:r>
            <a:r>
              <a:rPr lang="en-US" sz="3100" dirty="0">
                <a:latin typeface="Century Gothic" pitchFamily="34" charset="0"/>
              </a:rPr>
              <a:t> Munisi</a:t>
            </a:r>
            <a:r>
              <a:rPr lang="en-US" sz="3100" baseline="30000" dirty="0">
                <a:latin typeface="Century Gothic" pitchFamily="34" charset="0"/>
              </a:rPr>
              <a:t>1</a:t>
            </a:r>
            <a:r>
              <a:rPr lang="en-US" sz="3100" dirty="0">
                <a:latin typeface="Century Gothic" pitchFamily="34" charset="0"/>
              </a:rPr>
              <a:t> and </a:t>
            </a:r>
            <a:r>
              <a:rPr lang="en-US" sz="3100" dirty="0" err="1">
                <a:latin typeface="Century Gothic" pitchFamily="34" charset="0"/>
              </a:rPr>
              <a:t>Shona</a:t>
            </a:r>
            <a:r>
              <a:rPr lang="en-US" sz="3100" dirty="0">
                <a:latin typeface="Century Gothic" pitchFamily="34" charset="0"/>
              </a:rPr>
              <a:t> Wilson</a:t>
            </a:r>
            <a:r>
              <a:rPr lang="en-US" sz="3100" baseline="30000" dirty="0">
                <a:latin typeface="Century Gothic" pitchFamily="34" charset="0"/>
              </a:rPr>
              <a:t>4  </a:t>
            </a:r>
            <a:endParaRPr lang="en-US" sz="3100" dirty="0">
              <a:latin typeface="Century Gothic" pitchFamily="34" charset="0"/>
            </a:endParaRPr>
          </a:p>
          <a:p>
            <a:pPr>
              <a:buNone/>
            </a:pPr>
            <a:r>
              <a:rPr lang="en-US" dirty="0">
                <a:latin typeface="Century Gothic" pitchFamily="34" charset="0"/>
              </a:rPr>
              <a:t> 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en-US" sz="2300" dirty="0">
                <a:latin typeface="Century Gothic" pitchFamily="34" charset="0"/>
              </a:rPr>
              <a:t>Department of Global Health, School of Life Sciences and Bioengineering, Nelson Mandela African Institution of Science and Technology, P. O. Box 447, </a:t>
            </a:r>
            <a:r>
              <a:rPr lang="en-US" sz="2300" dirty="0" err="1">
                <a:latin typeface="Century Gothic" pitchFamily="34" charset="0"/>
              </a:rPr>
              <a:t>Arusha</a:t>
            </a:r>
            <a:r>
              <a:rPr lang="en-US" sz="2300" dirty="0">
                <a:latin typeface="Century Gothic" pitchFamily="34" charset="0"/>
              </a:rPr>
              <a:t>, Tanzania.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en-US" sz="2300" dirty="0">
                <a:latin typeface="Century Gothic" pitchFamily="34" charset="0"/>
              </a:rPr>
              <a:t>National Institute for Medical Research, Mwanza Centre, P. O. Box 1462, Mwanza, Tanzania.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en-US" sz="2300" dirty="0">
                <a:latin typeface="Century Gothic" pitchFamily="34" charset="0"/>
              </a:rPr>
              <a:t>Kenya Methodist University, School of Medicine and Health Sciences, P.O. Box 267, </a:t>
            </a:r>
            <a:r>
              <a:rPr lang="en-US" sz="2300" dirty="0" err="1">
                <a:latin typeface="Century Gothic" pitchFamily="34" charset="0"/>
              </a:rPr>
              <a:t>Meru</a:t>
            </a:r>
            <a:r>
              <a:rPr lang="en-US" sz="2300" dirty="0">
                <a:latin typeface="Century Gothic" pitchFamily="34" charset="0"/>
              </a:rPr>
              <a:t>, Kenya.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en-US" sz="2300" dirty="0">
                <a:latin typeface="Century Gothic" pitchFamily="34" charset="0"/>
              </a:rPr>
              <a:t>Department of Pathology, University of Cambridge, Tennis Court Road CB2 1QP, United Kingdom</a:t>
            </a:r>
            <a:r>
              <a:rPr lang="en-US" dirty="0">
                <a:latin typeface="Century Gothic" pitchFamily="34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1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599" y="457200"/>
            <a:ext cx="914401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152401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sz="2800" b="1" dirty="0" smtClean="0">
                <a:latin typeface="Century Gothic" pitchFamily="34" charset="0"/>
              </a:rPr>
              <a:t>7th East African Health &amp; Scientific Conference</a:t>
            </a:r>
            <a:r>
              <a:rPr lang="en-US" sz="2800" dirty="0" smtClean="0">
                <a:latin typeface="Century Gothic" pitchFamily="34" charset="0"/>
              </a:rPr>
              <a:t>  </a:t>
            </a:r>
            <a:r>
              <a:rPr lang="en-US" sz="2800" b="1" dirty="0" smtClean="0">
                <a:latin typeface="Century Gothic" pitchFamily="34" charset="0"/>
              </a:rPr>
              <a:t>Dar </a:t>
            </a:r>
            <a:r>
              <a:rPr lang="en-US" sz="2800" b="1" dirty="0" err="1" smtClean="0">
                <a:latin typeface="Century Gothic" pitchFamily="34" charset="0"/>
              </a:rPr>
              <a:t>es</a:t>
            </a:r>
            <a:r>
              <a:rPr lang="en-US" sz="2800" b="1" dirty="0" smtClean="0">
                <a:latin typeface="Century Gothic" pitchFamily="34" charset="0"/>
              </a:rPr>
              <a:t> Salaam - Tanzania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b="1" dirty="0" smtClean="0">
                <a:latin typeface="Century Gothic" pitchFamily="34" charset="0"/>
              </a:rPr>
              <a:t>27th – 29th March 2019 </a:t>
            </a:r>
            <a:endParaRPr lang="en-US" sz="28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28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199"/>
          <a:ext cx="8466190" cy="454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292"/>
                <a:gridCol w="385300"/>
                <a:gridCol w="136423"/>
                <a:gridCol w="954958"/>
                <a:gridCol w="1711427"/>
                <a:gridCol w="914400"/>
                <a:gridCol w="1066800"/>
                <a:gridCol w="1718274"/>
                <a:gridCol w="76200"/>
                <a:gridCol w="728116"/>
              </a:tblGrid>
              <a:tr h="71267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 rowSpan="2" grid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N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 rowSpan="2" hMerge="1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Pre-treatment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48895" marR="0" indent="-48895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Re-infection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0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Number(%)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OR (95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% CI)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P-value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Number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OR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95% CI)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P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-value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243">
                <a:tc gridSpan="10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Sex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Girls </a:t>
                      </a: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146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37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(25.34)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7(4.79)</a:t>
                      </a: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 marL="50800" marR="50800" marT="50800" marB="50800"/>
                </a:tc>
              </a:tr>
              <a:tr h="492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Boys </a:t>
                      </a: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104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(48.08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2.57(1.49–4.50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0.0001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(33.65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8.95(3.94–23.15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0.0001</a:t>
                      </a:r>
                    </a:p>
                  </a:txBody>
                  <a:tcPr marL="50800" marR="50800" marT="50800" marB="50800"/>
                </a:tc>
              </a:tr>
              <a:tr h="392243">
                <a:tc gridSpan="10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Age (years)</a:t>
                      </a:r>
                      <a:endParaRPr lang="en-US" sz="1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6–8 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87</a:t>
                      </a: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(19.54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endParaRPr lang="en-US">
                        <a:latin typeface="Century Gothic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(13.79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entury Gothic" pitchFamily="34" charset="0"/>
                      </a:endParaRPr>
                    </a:p>
                  </a:txBody>
                  <a:tcPr marL="50800" marR="50800" marT="50800" marB="50800"/>
                </a:tc>
              </a:tr>
              <a:tr h="492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9–11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84</a:t>
                      </a: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(36.90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2.38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(1.19–4.91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(17.85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1.24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(0.49–3.11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0.648</a:t>
                      </a:r>
                    </a:p>
                  </a:txBody>
                  <a:tcPr marL="50800" marR="50800" marT="50800" marB="50800"/>
                </a:tc>
              </a:tr>
              <a:tr h="492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12–14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79</a:t>
                      </a: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(49.37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3.75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(1.88–7.73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0.0001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(18.98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1.17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0.47–2.93)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0.734</a:t>
                      </a: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810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Pre-treatment infection and one-year post-treatment  prevalence of </a:t>
            </a:r>
            <a:r>
              <a:rPr lang="en-US" sz="2400" b="1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S. </a:t>
            </a:r>
            <a:r>
              <a:rPr lang="en-US" sz="2400" b="1" i="1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haematobium</a:t>
            </a:r>
            <a:r>
              <a:rPr lang="en-US" sz="2400" b="1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by demographic characteristics</a:t>
            </a:r>
            <a:endParaRPr lang="en-US" sz="24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358-08C1-4E35-836F-D4003ACC719F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Results cont…</a:t>
            </a:r>
            <a:endParaRPr lang="en-US" sz="28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38100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022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Water contact activity 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No. of individuals (%)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OR (95% CI)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P-value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</a:tr>
              <a:tr h="4296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Livestock watering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203 (81.2)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1.22 (0.60–2.58)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0.596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</a:tr>
              <a:tr h="4296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Fetching water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209 (83.6)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1.16(0.52–2.69)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0.725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</a:tr>
              <a:tr h="4296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Swimming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60 (24)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0.85(0.43–1.63)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0.627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</a:tr>
              <a:tr h="4296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Irrigation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95 (38)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0.99 (0.56–1.76)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0.979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</a:tr>
              <a:tr h="4296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Crossing water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179 (71.6)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1.13 (0.60–2.14)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0.715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</a:tr>
              <a:tr h="4296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Paddy farming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129 (51.6)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1.28 (0.72–2.26)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0.397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</a:tr>
              <a:tr h="4296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Other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99 (39.6)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1.33 (0.75–2.35)</a:t>
                      </a:r>
                      <a:endParaRPr lang="en-US" sz="16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 pitchFamily="34" charset="0"/>
                          <a:ea typeface="Verdana" pitchFamily="34" charset="0"/>
                          <a:cs typeface="Verdana" pitchFamily="34" charset="0"/>
                        </a:rPr>
                        <a:t>0.325</a:t>
                      </a:r>
                      <a:endParaRPr lang="en-US" sz="16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entury Gothic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114300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Water contact activities as risk factors for infection and re-infection</a:t>
            </a:r>
            <a:endParaRPr lang="en-US" sz="24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1107-05BF-45FA-BBC4-CDD74BEDDB71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Results cont…</a:t>
            </a:r>
            <a:endParaRPr lang="en-US" sz="28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officeArt object" descr="Picture 7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981200"/>
            <a:ext cx="6705599" cy="44958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5800" y="1066801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Household allocation to snail site and mean household intensity of </a:t>
            </a:r>
            <a:r>
              <a:rPr lang="en-US" sz="2400" b="1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S. </a:t>
            </a:r>
            <a:r>
              <a:rPr lang="en-US" sz="2400" b="1" i="1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haematobium</a:t>
            </a:r>
            <a:r>
              <a:rPr lang="en-US" sz="2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infection</a:t>
            </a:r>
            <a:endParaRPr lang="en-US" sz="24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941B-5209-4FF6-BB4D-2BC4C25D7CF0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Results cont…</a:t>
            </a:r>
            <a:endParaRPr lang="en-US" sz="2800" dirty="0">
              <a:latin typeface="Century Gothic" pitchFamily="34" charset="0"/>
            </a:endParaRPr>
          </a:p>
        </p:txBody>
      </p:sp>
      <p:pic>
        <p:nvPicPr>
          <p:cNvPr id="4" name="officeArt object" descr="Picture 10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2133600"/>
            <a:ext cx="6934200" cy="3810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12954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S.  </a:t>
            </a:r>
            <a:r>
              <a:rPr lang="en-US" sz="2400" i="1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haematobium</a:t>
            </a:r>
            <a:r>
              <a:rPr lang="en-US" sz="2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pre-treatment infection in relation to snail habitats</a:t>
            </a:r>
            <a:endParaRPr lang="en-US" sz="24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18AC-CAF9-4D87-92CB-AF14DAAF2705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conclusion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600" dirty="0">
                <a:latin typeface="Century Gothic" pitchFamily="34" charset="0"/>
              </a:rPr>
              <a:t>Interaction between </a:t>
            </a:r>
            <a:r>
              <a:rPr lang="en-US" sz="1600" dirty="0" err="1">
                <a:latin typeface="Century Gothic" pitchFamily="34" charset="0"/>
              </a:rPr>
              <a:t>malacological</a:t>
            </a:r>
            <a:r>
              <a:rPr lang="en-US" sz="1600" dirty="0">
                <a:latin typeface="Century Gothic" pitchFamily="34" charset="0"/>
              </a:rPr>
              <a:t> surveys with </a:t>
            </a:r>
            <a:r>
              <a:rPr lang="en-US" sz="1600" dirty="0" err="1">
                <a:latin typeface="Century Gothic" pitchFamily="34" charset="0"/>
              </a:rPr>
              <a:t>cercarial</a:t>
            </a:r>
            <a:r>
              <a:rPr lang="en-US" sz="1600" dirty="0">
                <a:latin typeface="Century Gothic" pitchFamily="34" charset="0"/>
              </a:rPr>
              <a:t> shedding combined with GPS mapping in endemic settings can help detection of transmission sources even in areas </a:t>
            </a:r>
            <a:r>
              <a:rPr lang="en-US" sz="1600" dirty="0" err="1" smtClean="0">
                <a:latin typeface="Century Gothic" pitchFamily="34" charset="0"/>
              </a:rPr>
              <a:t>wih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complex transmission </a:t>
            </a:r>
            <a:r>
              <a:rPr lang="en-US" sz="1600" dirty="0" smtClean="0">
                <a:latin typeface="Century Gothic" pitchFamily="34" charset="0"/>
              </a:rPr>
              <a:t>networks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Acknowledgement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33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NM-AIST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0" y="1600200"/>
            <a:ext cx="1447800" cy="380999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NIMR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BDB0-05AA-4C5F-8F45-B7636D0A4FAC}" type="datetime1">
              <a:rPr lang="en-US" smtClean="0"/>
              <a:pPr/>
              <a:t>3/1/2019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7066" y="2902329"/>
            <a:ext cx="1587137" cy="19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encrypted-tbn1.gstatic.com/images?q=tbn:ANd9GcTKOVsF5pkyxQL-JWjWkVoYrA_iEpNITf5htOWEIiC6HkXt2qKHToaSQ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102" y="1686300"/>
            <a:ext cx="2271156" cy="188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410200"/>
            <a:ext cx="7989125" cy="103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 descr="C:\Users\User\Desktop\kemulogo110cl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581400"/>
            <a:ext cx="3389348" cy="1638795"/>
          </a:xfrm>
          <a:prstGeom prst="rect">
            <a:avLst/>
          </a:prstGeom>
          <a:noFill/>
        </p:spPr>
      </p:pic>
      <p:pic>
        <p:nvPicPr>
          <p:cNvPr id="12" name="Picture 11" descr="NM-Emble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895600"/>
            <a:ext cx="1828800" cy="190906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Presentation outline</a:t>
            </a:r>
            <a:endParaRPr lang="en-US" sz="28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Background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Problem statement and justification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Objectives of the study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Methodology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Results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Discussion and conclusions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466C-718F-4FCB-B4CA-7FD110ED5CFA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2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Background</a:t>
            </a:r>
            <a:endParaRPr lang="en-US" sz="28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49" y="1825625"/>
            <a:ext cx="4332861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Schistosoma </a:t>
            </a:r>
            <a:r>
              <a:rPr lang="en-US" sz="1600" i="1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haematobium</a:t>
            </a: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, is a digenetic </a:t>
            </a:r>
            <a:r>
              <a:rPr lang="en-US" sz="16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trematode</a:t>
            </a: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that causes </a:t>
            </a:r>
            <a:r>
              <a:rPr lang="en-US" sz="16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urogenital</a:t>
            </a: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schistosomiasis in humans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affecting 112 million individuals in more than  53 endemic countries (</a:t>
            </a:r>
            <a:r>
              <a:rPr lang="en-US" sz="16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Botelho</a:t>
            </a: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et al., </a:t>
            </a: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2018)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85% of cases are from SSA (King et al 2011)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631-828D-4E68-9E68-9594899E4771}" type="datetime1">
              <a:rPr lang="en-US" smtClean="0"/>
              <a:pPr/>
              <a:t>3/1/2019</a:t>
            </a:fld>
            <a:endParaRPr lang="en-US"/>
          </a:p>
        </p:txBody>
      </p:sp>
      <p:pic>
        <p:nvPicPr>
          <p:cNvPr id="3074" name="Picture 2" descr="C:\Users\User\Desktop\s.haematobium photo\schistosoma-pair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9595" y="1818168"/>
            <a:ext cx="3341282" cy="4359349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4116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Background</a:t>
            </a:r>
            <a:r>
              <a:rPr lang="en-US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endParaRPr lang="en-US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411" y="1211481"/>
            <a:ext cx="3868340" cy="1186914"/>
          </a:xfrm>
        </p:spPr>
        <p:txBody>
          <a:bodyPr/>
          <a:lstStyle/>
          <a:p>
            <a:r>
              <a:rPr lang="en-US" b="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Human direct water contact  (</a:t>
            </a:r>
            <a:r>
              <a:rPr lang="en-US" b="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cercariae</a:t>
            </a:r>
            <a:r>
              <a:rPr lang="en-US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66801"/>
            <a:ext cx="3887391" cy="990600"/>
          </a:xfrm>
        </p:spPr>
        <p:txBody>
          <a:bodyPr>
            <a:normAutofit/>
          </a:bodyPr>
          <a:lstStyle/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In poor sanitation,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C65D-9135-425B-A43A-F6834171FF1B}" type="datetime1">
              <a:rPr lang="en-US" smtClean="0"/>
              <a:pPr/>
              <a:t>3/1/2019</a:t>
            </a:fld>
            <a:endParaRPr lang="en-US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870" y="2125683"/>
            <a:ext cx="3680284" cy="4063980"/>
          </a:xfrm>
          <a:prstGeom prst="rect">
            <a:avLst/>
          </a:prstGeom>
        </p:spPr>
      </p:pic>
      <p:pic>
        <p:nvPicPr>
          <p:cNvPr id="12" name="Picture 2" descr="Image result for person urinate 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1" y="1524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819400"/>
            <a:ext cx="8683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819400"/>
            <a:ext cx="931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2057400"/>
            <a:ext cx="76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ulinu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90800"/>
            <a:ext cx="1219200" cy="1066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72000" y="36576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lacking access to clean safe water</a:t>
            </a:r>
            <a:endParaRPr lang="en-US" sz="2400" dirty="0">
              <a:latin typeface="Century Gothic" pitchFamily="34" charset="0"/>
            </a:endParaRP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6172200" y="3276600"/>
            <a:ext cx="4397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8001000" y="3200400"/>
            <a:ext cx="4397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5029200" y="3352800"/>
            <a:ext cx="4397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1676400" y="3124200"/>
            <a:ext cx="4397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9" name="Content Placeholder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419600"/>
            <a:ext cx="3886200" cy="1767444"/>
          </a:xfrm>
          <a:prstGeom prst="rect">
            <a:avLst/>
          </a:prstGeom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Background cont…</a:t>
            </a:r>
            <a:endParaRPr lang="en-US" sz="28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Wingdings" pitchFamily="2" charset="2"/>
              <a:buChar char="q"/>
            </a:pPr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Risk group are </a:t>
            </a:r>
          </a:p>
          <a:p>
            <a:pPr marL="1200150" lvl="3" indent="-342900"/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school children</a:t>
            </a:r>
          </a:p>
          <a:p>
            <a:pPr marL="1200150" lvl="3" indent="-342900"/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Adolescents</a:t>
            </a:r>
          </a:p>
          <a:p>
            <a:pPr marL="1200150" lvl="3" indent="-342900"/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Fisherman</a:t>
            </a:r>
          </a:p>
          <a:p>
            <a:pPr marL="1200150" lvl="3" indent="-342900"/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farmers</a:t>
            </a:r>
          </a:p>
          <a:p>
            <a:pPr marL="1200150" lvl="3" indent="-342900"/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women of child bearing </a:t>
            </a:r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</a:t>
            </a:r>
            <a:endParaRPr lang="en-US" alt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125" lvl="1" indent="-365125">
              <a:spcBef>
                <a:spcPts val="1000"/>
              </a:spcBef>
              <a:buFont typeface="Wingdings" pitchFamily="2" charset="2"/>
              <a:buChar char="q"/>
            </a:pPr>
            <a:r>
              <a:rPr lang="en-US" sz="19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Pathological effect of </a:t>
            </a:r>
            <a:r>
              <a:rPr lang="en-US" sz="19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Urogenital</a:t>
            </a:r>
            <a:r>
              <a:rPr lang="en-US" sz="19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schistosomiasis</a:t>
            </a:r>
          </a:p>
          <a:p>
            <a:pPr marL="1222375" lvl="3" indent="-365125"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19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Haematuria</a:t>
            </a:r>
            <a:endParaRPr lang="en-US" sz="19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1222375" lvl="3" indent="-365125"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19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kidney damage</a:t>
            </a:r>
          </a:p>
          <a:p>
            <a:pPr marL="1222375" lvl="3" indent="-365125"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19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lesions in the      bladder</a:t>
            </a:r>
          </a:p>
          <a:p>
            <a:pPr marL="1222375" lvl="3" indent="-365125"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19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Infertility </a:t>
            </a:r>
          </a:p>
          <a:p>
            <a:pPr marL="1222375" lvl="3" indent="-365125"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19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bladder cancer</a:t>
            </a:r>
          </a:p>
          <a:p>
            <a:pPr marL="1222375" lvl="3" indent="-365125"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19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death</a:t>
            </a:r>
          </a:p>
          <a:p>
            <a:pPr marL="1200150" lvl="3" indent="-342900">
              <a:buNone/>
            </a:pPr>
            <a:endParaRPr lang="en-US" alt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 descr="E:\video\14737790286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1600200"/>
            <a:ext cx="3276600" cy="4525963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509-1EC3-40C7-A638-BB0ED5B4FE1C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Problem statement and Objectives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>
                <a:latin typeface="Century Gothic" pitchFamily="34" charset="0"/>
              </a:rPr>
              <a:t>Studies on micro-geographical schistosomiasis transmission patterns reveal that there is discrepancy in infection intensities among </a:t>
            </a:r>
            <a:r>
              <a:rPr lang="en-US" sz="1600" dirty="0" smtClean="0">
                <a:latin typeface="Century Gothic" pitchFamily="34" charset="0"/>
              </a:rPr>
              <a:t>households that </a:t>
            </a:r>
            <a:r>
              <a:rPr lang="en-US" sz="1600" dirty="0">
                <a:latin typeface="Century Gothic" pitchFamily="34" charset="0"/>
              </a:rPr>
              <a:t>is mainly associated </a:t>
            </a:r>
            <a:r>
              <a:rPr lang="en-US" sz="1600" dirty="0" smtClean="0">
                <a:latin typeface="Century Gothic" pitchFamily="34" charset="0"/>
              </a:rPr>
              <a:t>with</a:t>
            </a:r>
          </a:p>
          <a:p>
            <a:pPr>
              <a:buNone/>
            </a:pPr>
            <a:endParaRPr lang="en-US" sz="1600" dirty="0" smtClean="0">
              <a:latin typeface="Century Gothic" pitchFamily="34" charset="0"/>
            </a:endParaRPr>
          </a:p>
          <a:p>
            <a:pPr lvl="1"/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diverse water contact behavior </a:t>
            </a:r>
            <a:endParaRPr lang="en-US" sz="1600" dirty="0" smtClean="0">
              <a:latin typeface="Century Gothic" pitchFamily="34" charset="0"/>
            </a:endParaRPr>
          </a:p>
          <a:p>
            <a:pPr lvl="1"/>
            <a:r>
              <a:rPr lang="en-US" sz="1600" dirty="0" smtClean="0">
                <a:latin typeface="Century Gothic" pitchFamily="34" charset="0"/>
              </a:rPr>
              <a:t>the </a:t>
            </a:r>
            <a:r>
              <a:rPr lang="en-US" sz="1600" dirty="0">
                <a:latin typeface="Century Gothic" pitchFamily="34" charset="0"/>
              </a:rPr>
              <a:t>distribution of snail hosts </a:t>
            </a:r>
            <a:endParaRPr lang="en-US" sz="1600" dirty="0" smtClean="0">
              <a:latin typeface="Century Gothic" pitchFamily="34" charset="0"/>
            </a:endParaRPr>
          </a:p>
          <a:p>
            <a:pPr lvl="1"/>
            <a:endParaRPr lang="en-US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In </a:t>
            </a:r>
            <a:r>
              <a:rPr lang="en-US" sz="1600" dirty="0" err="1" smtClean="0">
                <a:latin typeface="Century Gothic" pitchFamily="34" charset="0"/>
              </a:rPr>
              <a:t>Shinyanga</a:t>
            </a:r>
            <a:r>
              <a:rPr lang="en-US" sz="1600" dirty="0" smtClean="0">
                <a:latin typeface="Century Gothic" pitchFamily="34" charset="0"/>
              </a:rPr>
              <a:t> transmission of urinary schistosomiasis is complex, occurring within networks of temporary ponds, and streams requiring potential tools necessary for the  detection of transmission hotspots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Century Gothic" pitchFamily="34" charset="0"/>
              </a:rPr>
              <a:t>Objectives</a:t>
            </a:r>
          </a:p>
          <a:p>
            <a:pPr>
              <a:buFont typeface="Wingdings" pitchFamily="2" charset="2"/>
              <a:buChar char="q"/>
            </a:pPr>
            <a:r>
              <a:rPr lang="en-US" sz="1700" dirty="0" smtClean="0">
                <a:latin typeface="Century Gothic" pitchFamily="34" charset="0"/>
              </a:rPr>
              <a:t>To  understand the  micro-geographical patterns in transmission of urinary schistosomiasis, in </a:t>
            </a:r>
            <a:r>
              <a:rPr lang="en-US" sz="1700" dirty="0" err="1" smtClean="0">
                <a:latin typeface="Century Gothic" pitchFamily="34" charset="0"/>
              </a:rPr>
              <a:t>Shinyanga</a:t>
            </a:r>
            <a:endParaRPr lang="en-US" sz="17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700" dirty="0" smtClean="0">
                <a:latin typeface="Century Gothic" pitchFamily="34" charset="0"/>
              </a:rPr>
              <a:t> To investigate the </a:t>
            </a:r>
            <a:r>
              <a:rPr lang="en-US" sz="1700" dirty="0" err="1" smtClean="0">
                <a:latin typeface="Century Gothic" pitchFamily="34" charset="0"/>
              </a:rPr>
              <a:t>combiniation</a:t>
            </a:r>
            <a:r>
              <a:rPr lang="en-US" sz="1700" dirty="0" smtClean="0">
                <a:latin typeface="Century Gothic" pitchFamily="34" charset="0"/>
              </a:rPr>
              <a:t> of  school-aged parasitological surveys with </a:t>
            </a:r>
            <a:r>
              <a:rPr lang="en-US" sz="1700" dirty="0" err="1" smtClean="0">
                <a:latin typeface="Century Gothic" pitchFamily="34" charset="0"/>
              </a:rPr>
              <a:t>malacology</a:t>
            </a:r>
            <a:r>
              <a:rPr lang="en-US" sz="1700" dirty="0" smtClean="0">
                <a:latin typeface="Century Gothic" pitchFamily="34" charset="0"/>
              </a:rPr>
              <a:t> surveys, behavioral questionnaires and GPS mapping of household, with the intention of determining their usefulness as tools for identifying transmission hotspots</a:t>
            </a:r>
            <a:r>
              <a:rPr lang="en-US" sz="1700" dirty="0" smtClean="0"/>
              <a:t>. </a:t>
            </a:r>
          </a:p>
          <a:p>
            <a:pPr>
              <a:buFont typeface="Wingdings" pitchFamily="2" charset="2"/>
              <a:buChar char="q"/>
            </a:pPr>
            <a:endParaRPr lang="en-US" sz="2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Methodology</a:t>
            </a:r>
            <a:endParaRPr lang="en-US" sz="28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Study </a:t>
            </a:r>
            <a:r>
              <a:rPr lang="en-US" sz="24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site, design and sampling procedures</a:t>
            </a:r>
            <a:endParaRPr lang="en-US" sz="2400" b="1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The study was a prospective longitudinal parasitological and </a:t>
            </a:r>
            <a:r>
              <a:rPr lang="en-US" sz="17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malacological</a:t>
            </a: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survey  conducted </a:t>
            </a: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sz="17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Ikingwamanoti</a:t>
            </a: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village</a:t>
            </a:r>
          </a:p>
          <a:p>
            <a:pPr>
              <a:buNone/>
            </a:pPr>
            <a:endParaRPr lang="en-US" sz="17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A cohort of  282 school children aged 6 to 14 years were randomly selected to be recruited in the study</a:t>
            </a:r>
          </a:p>
          <a:p>
            <a:pPr>
              <a:buNone/>
            </a:pPr>
            <a:endParaRPr lang="en-US" sz="17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Urine samples, were collected and recorded at different time points</a:t>
            </a:r>
          </a:p>
          <a:p>
            <a:pPr>
              <a:buNone/>
            </a:pPr>
            <a:endParaRPr lang="en-US" sz="17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7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Malacological</a:t>
            </a: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studies involved snail sampling on monthly basis</a:t>
            </a:r>
          </a:p>
          <a:p>
            <a:pPr>
              <a:buNone/>
            </a:pPr>
            <a:endParaRPr lang="en-US" sz="17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Snail sampling sites were conveniently identified through conversation with  local leaders based on human activities conducted in the area </a:t>
            </a:r>
          </a:p>
          <a:p>
            <a:pPr>
              <a:buFont typeface="Wingdings" pitchFamily="2" charset="2"/>
              <a:buChar char="q"/>
            </a:pPr>
            <a:endParaRPr lang="en-US" sz="17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14400" lvl="2" indent="0">
              <a:buNone/>
            </a:pPr>
            <a:endParaRPr lang="en-US" sz="17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14400" lvl="2" indent="0">
              <a:buNone/>
            </a:pPr>
            <a:endParaRPr lang="en-US" sz="17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914400" lvl="2" indent="0">
              <a:buNone/>
            </a:pP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   </a:t>
            </a:r>
          </a:p>
          <a:p>
            <a:pPr marL="457200" lvl="1" indent="0">
              <a:buNone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36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B69-540F-4302-8E1C-C87C7279086D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7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Methodology cont…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Parasitological examination of </a:t>
            </a:r>
            <a:r>
              <a:rPr lang="en-US" sz="1600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S. </a:t>
            </a:r>
            <a:r>
              <a:rPr lang="en-US" sz="1600" i="1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haematobium</a:t>
            </a:r>
            <a:endParaRPr lang="en-US" sz="16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Content Placeholder 3" descr="C:\Users\Dr Humphrey\Downloads\IMAG0745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1717" y="2209800"/>
            <a:ext cx="3684588" cy="2057400"/>
          </a:xfr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Urine filtration</a:t>
            </a:r>
          </a:p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/>
          </a:p>
        </p:txBody>
      </p:sp>
      <p:pic>
        <p:nvPicPr>
          <p:cNvPr id="7" name="Picture 4" descr="urine filtration slides.pn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9050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1AF9-C0FE-4184-AFFB-875F154D2E56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343400"/>
            <a:ext cx="3604084" cy="2082780"/>
          </a:xfrm>
          <a:prstGeom prst="rect">
            <a:avLst/>
          </a:prstGeom>
        </p:spPr>
      </p:pic>
      <p:pic>
        <p:nvPicPr>
          <p:cNvPr id="17" name="Picture 2" descr="C:\Users\User\Desktop\field picture\IMG_20160915_131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267200"/>
            <a:ext cx="3276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Methodology cont….</a:t>
            </a:r>
            <a:endParaRPr lang="en-US" sz="2800" b="1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Malacological</a:t>
            </a: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surveys</a:t>
            </a:r>
          </a:p>
          <a:p>
            <a:pPr marL="457200" lvl="1" indent="0">
              <a:buNone/>
            </a:pPr>
            <a:r>
              <a:rPr lang="en-US" sz="17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Ikingwamanoti</a:t>
            </a: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7 habitats with 30  </a:t>
            </a: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sites</a:t>
            </a:r>
          </a:p>
          <a:p>
            <a:pPr>
              <a:buFont typeface="Wingdings" pitchFamily="2" charset="2"/>
              <a:buChar char="q"/>
            </a:pP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Snail collection</a:t>
            </a:r>
          </a:p>
          <a:p>
            <a:pPr lvl="1">
              <a:buFont typeface="Wingdings" pitchFamily="2" charset="2"/>
              <a:buChar char="v"/>
            </a:pP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Using a handheld scoop one person </a:t>
            </a:r>
          </a:p>
          <a:p>
            <a:pPr lvl="1">
              <a:buFont typeface="Wingdings" pitchFamily="2" charset="2"/>
              <a:buChar char="v"/>
            </a:pPr>
            <a:r>
              <a:rPr lang="en-US" sz="17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collects snails for about 10 minutes per site</a:t>
            </a:r>
          </a:p>
          <a:p>
            <a:pPr>
              <a:buNone/>
            </a:pPr>
            <a:r>
              <a:rPr lang="en-US" sz="2400" b="1" dirty="0" smtClean="0">
                <a:latin typeface="Century Gothic" pitchFamily="34" charset="0"/>
              </a:rPr>
              <a:t>Household Mapping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Each households of each child attending </a:t>
            </a:r>
            <a:r>
              <a:rPr lang="en-US" sz="1600" dirty="0" err="1" smtClean="0">
                <a:latin typeface="Century Gothic" pitchFamily="34" charset="0"/>
              </a:rPr>
              <a:t>Ikingwamanoti</a:t>
            </a:r>
            <a:r>
              <a:rPr lang="en-US" sz="1600" dirty="0" smtClean="0">
                <a:latin typeface="Century Gothic" pitchFamily="34" charset="0"/>
              </a:rPr>
              <a:t> Primary School was mapped using a hand held GPS.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    Household and  snail sampling site co-ordinates, were imported in </a:t>
            </a:r>
            <a:r>
              <a:rPr lang="en-US" sz="1600" dirty="0" err="1" smtClean="0">
                <a:latin typeface="Century Gothic" pitchFamily="34" charset="0"/>
              </a:rPr>
              <a:t>ArcView</a:t>
            </a:r>
            <a:r>
              <a:rPr lang="en-US" sz="1600" dirty="0" smtClean="0">
                <a:latin typeface="Century Gothic" pitchFamily="34" charset="0"/>
              </a:rPr>
              <a:t> software.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 For each habitat, a central co-ordinate was assigned from those of the associated snail sampling sites, using visualization from satellite images to guide the assignment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. The distances of school-</a:t>
            </a:r>
            <a:r>
              <a:rPr lang="en-US" sz="1600" dirty="0" err="1" smtClean="0">
                <a:latin typeface="Century Gothic" pitchFamily="34" charset="0"/>
              </a:rPr>
              <a:t>childrens</a:t>
            </a:r>
            <a:r>
              <a:rPr lang="en-US" sz="1600" dirty="0" smtClean="0">
                <a:latin typeface="Century Gothic" pitchFamily="34" charset="0"/>
              </a:rPr>
              <a:t>’ residence from these snail habitats were calculated and the children assigned to the nearest habitat .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 smtClean="0"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sz="28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4536-78CF-437D-AC01-D884DE54BCFF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362-C15D-490B-8ACA-C6F686AA3DF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2" descr="E:\IMG_20160217_11364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35650" y="1447801"/>
            <a:ext cx="300355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55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800</Words>
  <Application>Microsoft Office PowerPoint</Application>
  <PresentationFormat>On-screen Show (4:3)</PresentationFormat>
  <Paragraphs>212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Geographical and behavioral risks associated with Schistosoma haematobium infection in an area of  complex transmission </vt:lpstr>
      <vt:lpstr>Presentation outline</vt:lpstr>
      <vt:lpstr>Background</vt:lpstr>
      <vt:lpstr>Background </vt:lpstr>
      <vt:lpstr>Background cont…</vt:lpstr>
      <vt:lpstr>Problem statement and Objectives</vt:lpstr>
      <vt:lpstr>Methodology</vt:lpstr>
      <vt:lpstr>Methodology cont…</vt:lpstr>
      <vt:lpstr>Methodology cont….</vt:lpstr>
      <vt:lpstr>Results</vt:lpstr>
      <vt:lpstr>Results cont…</vt:lpstr>
      <vt:lpstr>Results cont…</vt:lpstr>
      <vt:lpstr>Results cont…</vt:lpstr>
      <vt:lpstr>conclusion</vt:lpstr>
      <vt:lpstr>Acknowledgement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</cp:revision>
  <dcterms:created xsi:type="dcterms:W3CDTF">2019-03-01T07:55:13Z</dcterms:created>
  <dcterms:modified xsi:type="dcterms:W3CDTF">2019-03-01T20:16:10Z</dcterms:modified>
</cp:coreProperties>
</file>