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62" r:id="rId3"/>
    <p:sldId id="258" r:id="rId4"/>
    <p:sldId id="260" r:id="rId5"/>
    <p:sldId id="267" r:id="rId6"/>
    <p:sldId id="289" r:id="rId7"/>
    <p:sldId id="268" r:id="rId8"/>
    <p:sldId id="272" r:id="rId9"/>
    <p:sldId id="274" r:id="rId10"/>
    <p:sldId id="292" r:id="rId11"/>
    <p:sldId id="277" r:id="rId12"/>
    <p:sldId id="28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CHAP\ITDEPT\EAST%20AFRICAN%20HEALTH%20RESEARCH%20COMMISSION\Copy%20of%20Malaria%20CO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CHAP\ITDEPT\EAST%20AFRICAN%20HEALTH%20RESEARCH%20COMMISSION\Copy%20of%20Malaria%20CO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CHAP\ITDEPT\EAST%20AFRICAN%20HEALTH%20RESEARCH%20COMMISSION\Copy%20of%20Malaria%20CO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Top five diagnoses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top_diag!$B$3</c:f>
              <c:strCache>
                <c:ptCount val="1"/>
                <c:pt idx="0">
                  <c:v>Malaria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top_diag!$C$2:$T$2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Sept_18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top_diag!$C$3:$T$3</c:f>
              <c:numCache>
                <c:formatCode>General</c:formatCode>
                <c:ptCount val="18"/>
                <c:pt idx="0">
                  <c:v>26</c:v>
                </c:pt>
                <c:pt idx="1">
                  <c:v>244</c:v>
                </c:pt>
                <c:pt idx="2">
                  <c:v>142</c:v>
                </c:pt>
                <c:pt idx="3">
                  <c:v>122</c:v>
                </c:pt>
                <c:pt idx="4">
                  <c:v>118</c:v>
                </c:pt>
                <c:pt idx="5">
                  <c:v>187</c:v>
                </c:pt>
                <c:pt idx="6">
                  <c:v>171</c:v>
                </c:pt>
                <c:pt idx="7">
                  <c:v>107</c:v>
                </c:pt>
                <c:pt idx="8">
                  <c:v>162</c:v>
                </c:pt>
                <c:pt idx="9">
                  <c:v>139</c:v>
                </c:pt>
                <c:pt idx="10">
                  <c:v>247</c:v>
                </c:pt>
                <c:pt idx="11">
                  <c:v>359</c:v>
                </c:pt>
                <c:pt idx="12">
                  <c:v>376</c:v>
                </c:pt>
                <c:pt idx="13">
                  <c:v>303</c:v>
                </c:pt>
                <c:pt idx="14">
                  <c:v>169</c:v>
                </c:pt>
                <c:pt idx="15">
                  <c:v>59</c:v>
                </c:pt>
                <c:pt idx="16">
                  <c:v>182</c:v>
                </c:pt>
                <c:pt idx="17">
                  <c:v>108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top_diag!$B$4</c:f>
              <c:strCache>
                <c:ptCount val="1"/>
                <c:pt idx="0">
                  <c:v>Pneumonia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top_diag!$C$2:$T$2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Sept_18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top_diag!$C$4:$T$4</c:f>
              <c:numCache>
                <c:formatCode>General</c:formatCode>
                <c:ptCount val="18"/>
                <c:pt idx="0">
                  <c:v>9</c:v>
                </c:pt>
                <c:pt idx="1">
                  <c:v>109</c:v>
                </c:pt>
                <c:pt idx="2">
                  <c:v>65</c:v>
                </c:pt>
                <c:pt idx="3">
                  <c:v>22</c:v>
                </c:pt>
                <c:pt idx="4">
                  <c:v>55</c:v>
                </c:pt>
                <c:pt idx="5">
                  <c:v>68</c:v>
                </c:pt>
                <c:pt idx="6">
                  <c:v>76</c:v>
                </c:pt>
                <c:pt idx="7">
                  <c:v>98</c:v>
                </c:pt>
                <c:pt idx="8">
                  <c:v>117</c:v>
                </c:pt>
                <c:pt idx="9">
                  <c:v>117</c:v>
                </c:pt>
                <c:pt idx="10">
                  <c:v>82</c:v>
                </c:pt>
                <c:pt idx="11">
                  <c:v>130</c:v>
                </c:pt>
                <c:pt idx="12">
                  <c:v>114</c:v>
                </c:pt>
                <c:pt idx="13">
                  <c:v>161</c:v>
                </c:pt>
                <c:pt idx="14">
                  <c:v>97</c:v>
                </c:pt>
                <c:pt idx="15">
                  <c:v>52</c:v>
                </c:pt>
                <c:pt idx="16">
                  <c:v>153</c:v>
                </c:pt>
                <c:pt idx="17">
                  <c:v>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top_diag!$B$5</c:f>
              <c:strCache>
                <c:ptCount val="1"/>
                <c:pt idx="0">
                  <c:v>Upper Respiratory Tract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top_diag!$C$2:$T$2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Sept_18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top_diag!$C$5:$T$5</c:f>
              <c:numCache>
                <c:formatCode>General</c:formatCode>
                <c:ptCount val="18"/>
                <c:pt idx="0">
                  <c:v>2</c:v>
                </c:pt>
                <c:pt idx="1">
                  <c:v>117</c:v>
                </c:pt>
                <c:pt idx="2">
                  <c:v>69</c:v>
                </c:pt>
                <c:pt idx="3">
                  <c:v>105</c:v>
                </c:pt>
                <c:pt idx="4">
                  <c:v>25</c:v>
                </c:pt>
                <c:pt idx="5">
                  <c:v>36</c:v>
                </c:pt>
                <c:pt idx="6">
                  <c:v>40</c:v>
                </c:pt>
                <c:pt idx="7">
                  <c:v>50</c:v>
                </c:pt>
                <c:pt idx="8">
                  <c:v>59</c:v>
                </c:pt>
                <c:pt idx="9">
                  <c:v>58</c:v>
                </c:pt>
                <c:pt idx="10">
                  <c:v>27</c:v>
                </c:pt>
                <c:pt idx="11">
                  <c:v>39</c:v>
                </c:pt>
                <c:pt idx="12">
                  <c:v>47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top_diag!$B$6</c:f>
              <c:strCache>
                <c:ptCount val="1"/>
                <c:pt idx="0">
                  <c:v>Corryza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top_diag!$C$2:$T$2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Sept_18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top_diag!$C$6:$T$6</c:f>
              <c:numCache>
                <c:formatCode>General</c:formatCode>
                <c:ptCount val="18"/>
                <c:pt idx="0">
                  <c:v>0</c:v>
                </c:pt>
                <c:pt idx="1">
                  <c:v>33</c:v>
                </c:pt>
                <c:pt idx="2">
                  <c:v>7</c:v>
                </c:pt>
                <c:pt idx="3">
                  <c:v>10</c:v>
                </c:pt>
                <c:pt idx="4">
                  <c:v>17</c:v>
                </c:pt>
                <c:pt idx="5">
                  <c:v>9</c:v>
                </c:pt>
                <c:pt idx="6">
                  <c:v>14</c:v>
                </c:pt>
                <c:pt idx="7">
                  <c:v>13</c:v>
                </c:pt>
                <c:pt idx="8">
                  <c:v>38</c:v>
                </c:pt>
                <c:pt idx="9">
                  <c:v>38</c:v>
                </c:pt>
                <c:pt idx="10">
                  <c:v>21</c:v>
                </c:pt>
                <c:pt idx="11">
                  <c:v>29</c:v>
                </c:pt>
                <c:pt idx="12">
                  <c:v>28</c:v>
                </c:pt>
                <c:pt idx="13">
                  <c:v>34</c:v>
                </c:pt>
                <c:pt idx="14">
                  <c:v>8</c:v>
                </c:pt>
                <c:pt idx="15">
                  <c:v>8</c:v>
                </c:pt>
                <c:pt idx="16">
                  <c:v>18</c:v>
                </c:pt>
                <c:pt idx="17">
                  <c:v>20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top_diag!$B$7</c:f>
              <c:strCache>
                <c:ptCount val="1"/>
                <c:pt idx="0">
                  <c:v>Lumbago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top_diag!$C$2:$T$2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Sept_18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top_diag!$C$7:$T$7</c:f>
              <c:numCache>
                <c:formatCode>General</c:formatCode>
                <c:ptCount val="18"/>
                <c:pt idx="0">
                  <c:v>1</c:v>
                </c:pt>
                <c:pt idx="1">
                  <c:v>26</c:v>
                </c:pt>
                <c:pt idx="2">
                  <c:v>18</c:v>
                </c:pt>
                <c:pt idx="3">
                  <c:v>21</c:v>
                </c:pt>
                <c:pt idx="4">
                  <c:v>5</c:v>
                </c:pt>
                <c:pt idx="5">
                  <c:v>22</c:v>
                </c:pt>
                <c:pt idx="6">
                  <c:v>20</c:v>
                </c:pt>
                <c:pt idx="7">
                  <c:v>18</c:v>
                </c:pt>
                <c:pt idx="8">
                  <c:v>30</c:v>
                </c:pt>
                <c:pt idx="9">
                  <c:v>29</c:v>
                </c:pt>
                <c:pt idx="10">
                  <c:v>20</c:v>
                </c:pt>
                <c:pt idx="11">
                  <c:v>28</c:v>
                </c:pt>
                <c:pt idx="12">
                  <c:v>25</c:v>
                </c:pt>
                <c:pt idx="13">
                  <c:v>12</c:v>
                </c:pt>
                <c:pt idx="14">
                  <c:v>24</c:v>
                </c:pt>
                <c:pt idx="15">
                  <c:v>4</c:v>
                </c:pt>
                <c:pt idx="16">
                  <c:v>10</c:v>
                </c:pt>
                <c:pt idx="17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121856"/>
        <c:axId val="178121464"/>
      </c:lineChart>
      <c:catAx>
        <c:axId val="17812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21464"/>
        <c:crosses val="autoZero"/>
        <c:auto val="1"/>
        <c:lblAlgn val="ctr"/>
        <c:lblOffset val="100"/>
        <c:noMultiLvlLbl val="0"/>
      </c:catAx>
      <c:valAx>
        <c:axId val="17812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</a:t>
                </a:r>
                <a:r>
                  <a:rPr lang="en-GB" baseline="0"/>
                  <a:t> of cases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Female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gender!$A$3</c:f>
              <c:strCache>
                <c:ptCount val="1"/>
                <c:pt idx="0">
                  <c:v>Malaria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gender!$B$2:$S$2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Sept_18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gender!$B$3:$S$3</c:f>
              <c:numCache>
                <c:formatCode>General</c:formatCode>
                <c:ptCount val="18"/>
                <c:pt idx="0">
                  <c:v>20</c:v>
                </c:pt>
                <c:pt idx="1">
                  <c:v>155</c:v>
                </c:pt>
                <c:pt idx="2">
                  <c:v>82</c:v>
                </c:pt>
                <c:pt idx="3">
                  <c:v>63</c:v>
                </c:pt>
                <c:pt idx="4">
                  <c:v>53</c:v>
                </c:pt>
                <c:pt idx="5">
                  <c:v>108</c:v>
                </c:pt>
                <c:pt idx="6">
                  <c:v>98</c:v>
                </c:pt>
                <c:pt idx="7">
                  <c:v>64</c:v>
                </c:pt>
                <c:pt idx="8">
                  <c:v>106</c:v>
                </c:pt>
                <c:pt idx="9">
                  <c:v>64</c:v>
                </c:pt>
                <c:pt idx="10">
                  <c:v>147</c:v>
                </c:pt>
                <c:pt idx="11">
                  <c:v>225</c:v>
                </c:pt>
                <c:pt idx="12">
                  <c:v>212</c:v>
                </c:pt>
                <c:pt idx="13">
                  <c:v>192</c:v>
                </c:pt>
                <c:pt idx="14">
                  <c:v>105</c:v>
                </c:pt>
                <c:pt idx="15">
                  <c:v>36</c:v>
                </c:pt>
                <c:pt idx="16">
                  <c:v>102</c:v>
                </c:pt>
                <c:pt idx="17">
                  <c:v>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gender!$A$4</c:f>
              <c:strCache>
                <c:ptCount val="1"/>
                <c:pt idx="0">
                  <c:v>pneumonia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gender!$B$2:$S$2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Sept_18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gender!$B$4:$S$4</c:f>
              <c:numCache>
                <c:formatCode>General</c:formatCode>
                <c:ptCount val="18"/>
                <c:pt idx="0">
                  <c:v>6</c:v>
                </c:pt>
                <c:pt idx="1">
                  <c:v>74</c:v>
                </c:pt>
                <c:pt idx="2">
                  <c:v>31</c:v>
                </c:pt>
                <c:pt idx="3">
                  <c:v>11</c:v>
                </c:pt>
                <c:pt idx="4">
                  <c:v>31</c:v>
                </c:pt>
                <c:pt idx="5">
                  <c:v>37</c:v>
                </c:pt>
                <c:pt idx="6">
                  <c:v>49</c:v>
                </c:pt>
                <c:pt idx="7">
                  <c:v>53</c:v>
                </c:pt>
                <c:pt idx="8">
                  <c:v>76</c:v>
                </c:pt>
                <c:pt idx="9">
                  <c:v>66</c:v>
                </c:pt>
                <c:pt idx="10">
                  <c:v>50</c:v>
                </c:pt>
                <c:pt idx="11">
                  <c:v>84</c:v>
                </c:pt>
                <c:pt idx="12">
                  <c:v>63</c:v>
                </c:pt>
                <c:pt idx="13">
                  <c:v>107</c:v>
                </c:pt>
                <c:pt idx="14">
                  <c:v>59</c:v>
                </c:pt>
                <c:pt idx="15">
                  <c:v>31</c:v>
                </c:pt>
                <c:pt idx="16">
                  <c:v>100</c:v>
                </c:pt>
                <c:pt idx="17">
                  <c:v>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gender!$A$5</c:f>
              <c:strCache>
                <c:ptCount val="1"/>
                <c:pt idx="0">
                  <c:v>Upper Respiratory Tract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gender!$B$2:$S$2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Sept_18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gender!$B$5:$S$5</c:f>
              <c:numCache>
                <c:formatCode>General</c:formatCode>
                <c:ptCount val="18"/>
                <c:pt idx="0">
                  <c:v>2</c:v>
                </c:pt>
                <c:pt idx="1">
                  <c:v>77</c:v>
                </c:pt>
                <c:pt idx="2">
                  <c:v>46</c:v>
                </c:pt>
                <c:pt idx="3">
                  <c:v>65</c:v>
                </c:pt>
                <c:pt idx="4">
                  <c:v>20</c:v>
                </c:pt>
                <c:pt idx="5">
                  <c:v>22</c:v>
                </c:pt>
                <c:pt idx="6">
                  <c:v>23</c:v>
                </c:pt>
                <c:pt idx="7">
                  <c:v>21</c:v>
                </c:pt>
                <c:pt idx="8">
                  <c:v>32</c:v>
                </c:pt>
                <c:pt idx="9">
                  <c:v>29</c:v>
                </c:pt>
                <c:pt idx="10">
                  <c:v>16</c:v>
                </c:pt>
                <c:pt idx="11">
                  <c:v>25</c:v>
                </c:pt>
                <c:pt idx="12">
                  <c:v>25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gender!$A$6</c:f>
              <c:strCache>
                <c:ptCount val="1"/>
                <c:pt idx="0">
                  <c:v>PID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gender!$B$2:$S$2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Sept_18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gender!$B$6:$S$6</c:f>
              <c:numCache>
                <c:formatCode>General</c:formatCode>
                <c:ptCount val="18"/>
                <c:pt idx="0">
                  <c:v>0</c:v>
                </c:pt>
                <c:pt idx="1">
                  <c:v>21</c:v>
                </c:pt>
                <c:pt idx="2">
                  <c:v>8</c:v>
                </c:pt>
                <c:pt idx="3">
                  <c:v>22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22</c:v>
                </c:pt>
                <c:pt idx="8">
                  <c:v>22</c:v>
                </c:pt>
                <c:pt idx="9">
                  <c:v>27</c:v>
                </c:pt>
                <c:pt idx="10">
                  <c:v>18</c:v>
                </c:pt>
                <c:pt idx="11">
                  <c:v>28</c:v>
                </c:pt>
                <c:pt idx="12">
                  <c:v>25</c:v>
                </c:pt>
                <c:pt idx="13">
                  <c:v>15</c:v>
                </c:pt>
                <c:pt idx="14">
                  <c:v>9</c:v>
                </c:pt>
                <c:pt idx="15">
                  <c:v>2</c:v>
                </c:pt>
                <c:pt idx="16">
                  <c:v>23</c:v>
                </c:pt>
                <c:pt idx="17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861928"/>
        <c:axId val="161866632"/>
      </c:lineChart>
      <c:catAx>
        <c:axId val="16186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66632"/>
        <c:crosses val="autoZero"/>
        <c:auto val="1"/>
        <c:lblAlgn val="ctr"/>
        <c:lblOffset val="100"/>
        <c:noMultiLvlLbl val="0"/>
      </c:catAx>
      <c:valAx>
        <c:axId val="16186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</a:t>
                </a:r>
                <a:r>
                  <a:rPr lang="en-GB" baseline="0"/>
                  <a:t> of cases diagnosed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61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Trend in</a:t>
            </a:r>
            <a:r>
              <a:rPr lang="en-US" baseline="0"/>
              <a:t> </a:t>
            </a:r>
            <a:r>
              <a:rPr lang="en-US"/>
              <a:t>Malaria for individuals</a:t>
            </a:r>
            <a:r>
              <a:rPr lang="en-US" baseline="0"/>
              <a:t> five and above years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agegroup!$A$22</c:f>
              <c:strCache>
                <c:ptCount val="1"/>
                <c:pt idx="0">
                  <c:v>Malaria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agegroup!$B$21:$S$21</c:f>
              <c:strCache>
                <c:ptCount val="18"/>
                <c:pt idx="0">
                  <c:v>Jul_17</c:v>
                </c:pt>
                <c:pt idx="1">
                  <c:v>Aug_17</c:v>
                </c:pt>
                <c:pt idx="2">
                  <c:v>Sept_17</c:v>
                </c:pt>
                <c:pt idx="3">
                  <c:v>Oct_17</c:v>
                </c:pt>
                <c:pt idx="4">
                  <c:v>Nov_17</c:v>
                </c:pt>
                <c:pt idx="5">
                  <c:v>Dec_17</c:v>
                </c:pt>
                <c:pt idx="6">
                  <c:v>Jan_18</c:v>
                </c:pt>
                <c:pt idx="7">
                  <c:v>Feb_18</c:v>
                </c:pt>
                <c:pt idx="8">
                  <c:v>Mar_18</c:v>
                </c:pt>
                <c:pt idx="9">
                  <c:v>Apr_18</c:v>
                </c:pt>
                <c:pt idx="10">
                  <c:v>May_18</c:v>
                </c:pt>
                <c:pt idx="11">
                  <c:v>Jun_18</c:v>
                </c:pt>
                <c:pt idx="12">
                  <c:v>Jul_18</c:v>
                </c:pt>
                <c:pt idx="13">
                  <c:v>Aug_18</c:v>
                </c:pt>
                <c:pt idx="14">
                  <c:v>Sep_18</c:v>
                </c:pt>
                <c:pt idx="15">
                  <c:v>Oct_18</c:v>
                </c:pt>
                <c:pt idx="16">
                  <c:v>Nov_18</c:v>
                </c:pt>
                <c:pt idx="17">
                  <c:v>Dec_18</c:v>
                </c:pt>
              </c:strCache>
            </c:strRef>
          </c:cat>
          <c:val>
            <c:numRef>
              <c:f>agegroup!$B$22:$S$22</c:f>
              <c:numCache>
                <c:formatCode>General</c:formatCode>
                <c:ptCount val="18"/>
                <c:pt idx="0">
                  <c:v>18</c:v>
                </c:pt>
                <c:pt idx="1">
                  <c:v>148</c:v>
                </c:pt>
                <c:pt idx="2">
                  <c:v>89</c:v>
                </c:pt>
                <c:pt idx="3">
                  <c:v>69</c:v>
                </c:pt>
                <c:pt idx="4">
                  <c:v>74</c:v>
                </c:pt>
                <c:pt idx="5">
                  <c:v>109</c:v>
                </c:pt>
                <c:pt idx="6">
                  <c:v>96</c:v>
                </c:pt>
                <c:pt idx="7">
                  <c:v>70</c:v>
                </c:pt>
                <c:pt idx="8">
                  <c:v>130</c:v>
                </c:pt>
                <c:pt idx="9">
                  <c:v>83</c:v>
                </c:pt>
                <c:pt idx="10">
                  <c:v>158</c:v>
                </c:pt>
                <c:pt idx="11">
                  <c:v>216</c:v>
                </c:pt>
                <c:pt idx="12">
                  <c:v>246</c:v>
                </c:pt>
                <c:pt idx="13">
                  <c:v>192</c:v>
                </c:pt>
                <c:pt idx="14">
                  <c:v>113</c:v>
                </c:pt>
                <c:pt idx="15">
                  <c:v>37</c:v>
                </c:pt>
                <c:pt idx="16">
                  <c:v>123</c:v>
                </c:pt>
                <c:pt idx="17">
                  <c:v>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smooth val="0"/>
        <c:axId val="94293976"/>
        <c:axId val="94286528"/>
      </c:lineChart>
      <c:catAx>
        <c:axId val="94293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86528"/>
        <c:crosses val="autoZero"/>
        <c:auto val="1"/>
        <c:lblAlgn val="ctr"/>
        <c:lblOffset val="100"/>
        <c:noMultiLvlLbl val="0"/>
      </c:catAx>
      <c:valAx>
        <c:axId val="942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</a:t>
                </a:r>
                <a:r>
                  <a:rPr lang="en-GB" baseline="0"/>
                  <a:t> of cases diagnosed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9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FB981-2A7D-4527-A934-6CB8C16E9251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356-F5FC-471D-A582-BB9DBBBC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27A30-5080-4FD7-A3A9-D5E3785B125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3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6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6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5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6E08-5964-4616-9EB2-480CABEB633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9B689-2B3B-46CA-9EE2-4A3B324F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91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0"/>
            <a:ext cx="183991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1947525" cy="6323013"/>
          </a:xfrm>
        </p:spPr>
        <p:txBody>
          <a:bodyPr>
            <a:normAutofit fontScale="90000"/>
          </a:bodyPr>
          <a:lstStyle/>
          <a:p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GB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3200" b="1" i="1" dirty="0" smtClean="0">
                <a:latin typeface="Century Gothic" panose="020B0502020202020204" pitchFamily="34" charset="0"/>
              </a:rPr>
            </a:br>
            <a:r>
              <a:rPr lang="en-US" altLang="en-US" sz="3100" b="1" dirty="0" smtClean="0">
                <a:latin typeface="Century Gothic" panose="020B0502020202020204" pitchFamily="34" charset="0"/>
              </a:rPr>
              <a:t>THE 7TH EAST AFRICAN HEALTH AND SCIENTIFIC</a:t>
            </a:r>
            <a:br>
              <a:rPr lang="en-US" altLang="en-US" sz="3100" b="1" dirty="0" smtClean="0">
                <a:latin typeface="Century Gothic" panose="020B0502020202020204" pitchFamily="34" charset="0"/>
              </a:rPr>
            </a:br>
            <a:r>
              <a:rPr lang="en-US" altLang="en-US" sz="3100" b="1" dirty="0" smtClean="0">
                <a:latin typeface="Century Gothic" panose="020B0502020202020204" pitchFamily="34" charset="0"/>
              </a:rPr>
              <a:t> CONFERENCE</a:t>
            </a:r>
            <a:br>
              <a:rPr lang="en-US" altLang="en-US" sz="3100" b="1" dirty="0" smtClean="0">
                <a:latin typeface="Century Gothic" panose="020B0502020202020204" pitchFamily="34" charset="0"/>
              </a:rPr>
            </a:br>
            <a:r>
              <a:rPr lang="en-US" altLang="en-US" sz="3100" b="1" dirty="0" smtClean="0">
                <a:latin typeface="Century Gothic" panose="020B0502020202020204" pitchFamily="34" charset="0"/>
              </a:rPr>
              <a:t> 27th – 29th March 2019 </a:t>
            </a:r>
            <a:r>
              <a:rPr lang="en-US" altLang="en-US" sz="31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3100" b="1" i="1" dirty="0" smtClean="0">
                <a:latin typeface="Century Gothic" panose="020B0502020202020204" pitchFamily="34" charset="0"/>
              </a:rPr>
            </a:br>
            <a:r>
              <a:rPr lang="en-US" altLang="en-US" sz="3100" b="1" i="1" dirty="0" smtClean="0">
                <a:latin typeface="Century Gothic" panose="020B0502020202020204" pitchFamily="34" charset="0"/>
              </a:rPr>
              <a:t> </a:t>
            </a:r>
            <a:r>
              <a:rPr lang="en-GB" altLang="en-US" sz="31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Nyerere International Convention Centre (NICC)</a:t>
            </a:r>
            <a:br>
              <a:rPr lang="en-GB" altLang="en-US" sz="31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en-GB" altLang="en-US" sz="31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Dar es Salaam, Tanzania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/>
            </a:r>
            <a:br>
              <a:rPr lang="en-GB" altLang="en-US" sz="2800" dirty="0" smtClean="0">
                <a:latin typeface="Century Gothic" panose="020B0502020202020204" pitchFamily="34" charset="0"/>
              </a:rPr>
            </a:br>
            <a:r>
              <a:rPr lang="en-GB" altLang="en-US" sz="28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2800" b="1" i="1" dirty="0" smtClean="0">
                <a:latin typeface="Century Gothic" panose="020B0502020202020204" pitchFamily="34" charset="0"/>
              </a:rPr>
            </a:br>
            <a:r>
              <a:rPr lang="en-GB" altLang="en-US" sz="28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2800" b="1" i="1" dirty="0" smtClean="0">
                <a:latin typeface="Century Gothic" panose="020B0502020202020204" pitchFamily="34" charset="0"/>
              </a:rPr>
            </a:br>
            <a:r>
              <a:rPr lang="en-GB" altLang="en-US" sz="28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2800" b="1" i="1" dirty="0" smtClean="0">
                <a:latin typeface="Century Gothic" panose="020B0502020202020204" pitchFamily="34" charset="0"/>
              </a:rPr>
            </a:br>
            <a:r>
              <a:rPr lang="en-GB" altLang="en-US" sz="28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2800" b="1" i="1" dirty="0" smtClean="0">
                <a:latin typeface="Century Gothic" panose="020B0502020202020204" pitchFamily="34" charset="0"/>
              </a:rPr>
            </a:br>
            <a:r>
              <a:rPr lang="en-GB" altLang="en-US" sz="28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2800" b="1" i="1" dirty="0" smtClean="0">
                <a:latin typeface="Century Gothic" panose="020B0502020202020204" pitchFamily="34" charset="0"/>
              </a:rPr>
            </a:br>
            <a:r>
              <a:rPr lang="en-GB" altLang="en-US" sz="28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2800" b="1" i="1" dirty="0" smtClean="0">
                <a:latin typeface="Century Gothic" panose="020B0502020202020204" pitchFamily="34" charset="0"/>
              </a:rPr>
            </a:br>
            <a:r>
              <a:rPr lang="en-GB" altLang="en-US" sz="28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2800" b="1" i="1" dirty="0" smtClean="0">
                <a:latin typeface="Century Gothic" panose="020B0502020202020204" pitchFamily="34" charset="0"/>
              </a:rPr>
            </a:br>
            <a:r>
              <a:rPr lang="en-US" altLang="en-US" sz="2400" b="1" dirty="0" smtClean="0">
                <a:latin typeface="Century Gothic" panose="020B0502020202020204" pitchFamily="34" charset="0"/>
              </a:rPr>
              <a:t/>
            </a:r>
            <a:br>
              <a:rPr lang="en-US" altLang="en-US" sz="2400" b="1" dirty="0" smtClean="0">
                <a:latin typeface="Century Gothic" panose="020B0502020202020204" pitchFamily="34" charset="0"/>
              </a:rPr>
            </a:br>
            <a:r>
              <a:rPr lang="en-US" altLang="en-US" sz="2400" dirty="0" err="1" smtClean="0">
                <a:latin typeface="Century Gothic" panose="020B0502020202020204" pitchFamily="34" charset="0"/>
              </a:rPr>
              <a:t>Makerere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University Centre for Health and Population research (MUCHAP)</a:t>
            </a:r>
            <a:r>
              <a:rPr lang="en-GB" altLang="en-US" sz="2400" b="1" dirty="0" smtClean="0">
                <a:latin typeface="Century Gothic" panose="020B0502020202020204" pitchFamily="34" charset="0"/>
              </a:rPr>
              <a:t/>
            </a:r>
            <a:br>
              <a:rPr lang="en-GB" altLang="en-US" sz="2400" b="1" dirty="0" smtClean="0">
                <a:latin typeface="Century Gothic" panose="020B0502020202020204" pitchFamily="34" charset="0"/>
              </a:rPr>
            </a:br>
            <a:r>
              <a:rPr lang="en-GB" altLang="en-US" sz="2800" b="1" i="1" dirty="0" smtClean="0">
                <a:latin typeface="Century Gothic" panose="020B0502020202020204" pitchFamily="34" charset="0"/>
              </a:rPr>
              <a:t/>
            </a:r>
            <a:br>
              <a:rPr lang="en-GB" altLang="en-US" sz="2800" b="1" i="1" dirty="0" smtClean="0">
                <a:latin typeface="Century Gothic" panose="020B0502020202020204" pitchFamily="34" charset="0"/>
              </a:rPr>
            </a:br>
            <a:r>
              <a:rPr lang="en-US" altLang="en-US" sz="2800" b="1" dirty="0" smtClean="0">
                <a:latin typeface="Century Gothic" panose="020B0502020202020204" pitchFamily="34" charset="0"/>
              </a:rPr>
              <a:t/>
            </a:r>
            <a:br>
              <a:rPr lang="en-US" altLang="en-US" sz="2800" b="1" dirty="0" smtClean="0">
                <a:latin typeface="Century Gothic" panose="020B0502020202020204" pitchFamily="34" charset="0"/>
              </a:rPr>
            </a:br>
            <a:endParaRPr lang="en-GB" altLang="en-US" sz="18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53" name="Subtitle 2"/>
          <p:cNvSpPr>
            <a:spLocks noGrp="1"/>
          </p:cNvSpPr>
          <p:nvPr>
            <p:ph type="subTitle" idx="1"/>
          </p:nvPr>
        </p:nvSpPr>
        <p:spPr>
          <a:xfrm>
            <a:off x="312738" y="2770188"/>
            <a:ext cx="11587162" cy="12668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‘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’Is an electronic health records system(EHRS) possible at community level? A case of embedding EHRS within the health and demographic surveillance site in rural Eastern Uganda.’’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Dan Kajungu, PhD,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Collins Gyezaho</a:t>
            </a:r>
            <a:r>
              <a:rPr lang="en-US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Davis </a:t>
            </a:r>
            <a:r>
              <a:rPr lang="en-US" b="1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Natukwatsa</a:t>
            </a:r>
            <a:r>
              <a:rPr lang="en-US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E8707A-D8FB-48D9-ACF1-8D0D62E5CE3E}" type="slidenum">
              <a:rPr lang="en-GB" altLang="en-US">
                <a:solidFill>
                  <a:srgbClr val="898989"/>
                </a:solidFill>
                <a:latin typeface="Century Gothic" panose="020B0502020202020204" pitchFamily="34" charset="0"/>
              </a:rPr>
              <a:pPr/>
              <a:t>1</a:t>
            </a:fld>
            <a:endParaRPr lang="en-GB" altLang="en-US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663"/>
            <a:ext cx="45339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5551714"/>
            <a:ext cx="2155825" cy="126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4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3646498"/>
              </p:ext>
            </p:extLst>
          </p:nvPr>
        </p:nvGraphicFramePr>
        <p:xfrm>
          <a:off x="470264" y="1175657"/>
          <a:ext cx="5527312" cy="501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5409968"/>
              </p:ext>
            </p:extLst>
          </p:nvPr>
        </p:nvGraphicFramePr>
        <p:xfrm>
          <a:off x="6172200" y="1175657"/>
          <a:ext cx="5741126" cy="501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256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34504"/>
            <a:ext cx="6877050" cy="5089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Benefits of the system to stakeholders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39952" y="704851"/>
            <a:ext cx="11285323" cy="5934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Century Gothic" panose="020B0502020202020204" pitchFamily="34" charset="0"/>
              </a:rPr>
              <a:t>Healthcare workers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Medicines Stock </a:t>
            </a:r>
            <a:r>
              <a:rPr lang="en-US" sz="1600" dirty="0">
                <a:latin typeface="Century Gothic" panose="020B0502020202020204" pitchFamily="34" charset="0"/>
              </a:rPr>
              <a:t>control at </a:t>
            </a:r>
            <a:r>
              <a:rPr lang="en-US" sz="1600" dirty="0" smtClean="0">
                <a:latin typeface="Century Gothic" panose="020B0502020202020204" pitchFamily="34" charset="0"/>
              </a:rPr>
              <a:t>Pharmacy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 smtClean="0">
                <a:latin typeface="Century Gothic" panose="020B0502020202020204" pitchFamily="34" charset="0"/>
              </a:rPr>
              <a:t>Report generation (weekly, monthly, annually, quarterly etc.)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Computer </a:t>
            </a:r>
            <a:r>
              <a:rPr lang="en-US" sz="1600" dirty="0" smtClean="0">
                <a:latin typeface="Century Gothic" panose="020B0502020202020204" pitchFamily="34" charset="0"/>
              </a:rPr>
              <a:t>skills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Access to patient medical history by clinicians improves patient care.</a:t>
            </a:r>
          </a:p>
          <a:p>
            <a:pPr marL="0" indent="0">
              <a:buNone/>
            </a:pPr>
            <a:r>
              <a:rPr lang="en-US" sz="1600" b="1" dirty="0" smtClean="0">
                <a:latin typeface="Century Gothic" panose="020B0502020202020204" pitchFamily="34" charset="0"/>
              </a:rPr>
              <a:t>Patients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Patients no longer have to carry exercise books.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Reduced time spent at the facility.</a:t>
            </a:r>
          </a:p>
          <a:p>
            <a:pPr marL="0" indent="0">
              <a:buNone/>
            </a:pPr>
            <a:r>
              <a:rPr lang="en-US" sz="1600" b="1" dirty="0" smtClean="0">
                <a:latin typeface="Century Gothic" panose="020B0502020202020204" pitchFamily="34" charset="0"/>
              </a:rPr>
              <a:t>Researchers and health system (DHO,MOH…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etc</a:t>
            </a:r>
            <a:r>
              <a:rPr lang="en-US" sz="1600" b="1" dirty="0" smtClean="0">
                <a:latin typeface="Century Gothic" panose="020B0502020202020204" pitchFamily="34" charset="0"/>
              </a:rPr>
              <a:t>)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HDSS provides accurate denominator when calculating disease </a:t>
            </a:r>
            <a:r>
              <a:rPr lang="en-US" sz="1600" dirty="0" smtClean="0">
                <a:latin typeface="Century Gothic" panose="020B0502020202020204" pitchFamily="34" charset="0"/>
              </a:rPr>
              <a:t>prevalence.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Collect real-time patient data, including healthcare data related to vital statistics, disease incidence, outbreaks, and public-health emergencies by village and Location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endParaRPr lang="en-US" sz="1600" b="1" dirty="0" smtClean="0">
              <a:latin typeface="Century Gothic" panose="020B0502020202020204" pitchFamily="34" charset="0"/>
            </a:endParaRPr>
          </a:p>
          <a:p>
            <a:r>
              <a:rPr lang="en-US" sz="1600" dirty="0" smtClean="0">
                <a:latin typeface="Century Gothic" panose="020B0502020202020204" pitchFamily="34" charset="0"/>
              </a:rPr>
              <a:t>Understand population </a:t>
            </a:r>
            <a:r>
              <a:rPr lang="en-US" sz="1600" dirty="0">
                <a:latin typeface="Century Gothic" panose="020B0502020202020204" pitchFamily="34" charset="0"/>
              </a:rPr>
              <a:t>Health </a:t>
            </a:r>
            <a:r>
              <a:rPr lang="en-US" sz="1600" dirty="0" smtClean="0">
                <a:latin typeface="Century Gothic" panose="020B0502020202020204" pitchFamily="34" charset="0"/>
              </a:rPr>
              <a:t>Status/trends and outcomes.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Disease burden data helps in planning for health services 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Evaluation of risk factors for illness and ADRs, e. g nutritional or socioeconomic status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endParaRPr lang="en-US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 smtClean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04" y="747790"/>
            <a:ext cx="11146766" cy="577969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Routine morbidity surveillance information is vital in planning for health products at facility, enhances adherence to guidelines </a:t>
            </a:r>
            <a:r>
              <a:rPr lang="en-US" sz="1600" dirty="0" smtClean="0">
                <a:latin typeface="Century Gothic" panose="020B0502020202020204" pitchFamily="34" charset="0"/>
              </a:rPr>
              <a:t>and </a:t>
            </a:r>
            <a:r>
              <a:rPr lang="en-US" sz="1600" dirty="0">
                <a:latin typeface="Century Gothic" panose="020B0502020202020204" pitchFamily="34" charset="0"/>
              </a:rPr>
              <a:t>most </a:t>
            </a:r>
            <a:r>
              <a:rPr lang="en-US" sz="1600" dirty="0" smtClean="0">
                <a:latin typeface="Century Gothic" panose="020B0502020202020204" pitchFamily="34" charset="0"/>
              </a:rPr>
              <a:t>importantly, </a:t>
            </a:r>
            <a:r>
              <a:rPr lang="en-US" sz="1600" dirty="0">
                <a:latin typeface="Century Gothic" panose="020B0502020202020204" pitchFamily="34" charset="0"/>
              </a:rPr>
              <a:t>informing policy and guiding future health care </a:t>
            </a:r>
            <a:r>
              <a:rPr lang="en-US" sz="1600" dirty="0" smtClean="0">
                <a:latin typeface="Century Gothic" panose="020B0502020202020204" pitchFamily="34" charset="0"/>
              </a:rPr>
              <a:t>interventions.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A </a:t>
            </a:r>
            <a:r>
              <a:rPr lang="en-GB" sz="1600" dirty="0">
                <a:latin typeface="Century Gothic" panose="020B0502020202020204" pitchFamily="34" charset="0"/>
              </a:rPr>
              <a:t>good linkage system between HF morbidity data and HDSS population </a:t>
            </a:r>
            <a:r>
              <a:rPr lang="en-GB" sz="1600" dirty="0" smtClean="0">
                <a:latin typeface="Century Gothic" panose="020B0502020202020204" pitchFamily="34" charset="0"/>
              </a:rPr>
              <a:t>helps to </a:t>
            </a:r>
            <a:r>
              <a:rPr lang="en-GB" sz="1600" dirty="0">
                <a:latin typeface="Century Gothic" panose="020B0502020202020204" pitchFamily="34" charset="0"/>
              </a:rPr>
              <a:t>answer </a:t>
            </a:r>
            <a:r>
              <a:rPr lang="en-GB" sz="1600" dirty="0" smtClean="0">
                <a:latin typeface="Century Gothic" panose="020B0502020202020204" pitchFamily="34" charset="0"/>
              </a:rPr>
              <a:t>scientific questions on determinants of health outcomes.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buFont typeface="Arial" charset="0"/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Strengthens the health </a:t>
            </a:r>
            <a:r>
              <a:rPr lang="en-GB" sz="1600" dirty="0">
                <a:latin typeface="Century Gothic" panose="020B0502020202020204" pitchFamily="34" charset="0"/>
              </a:rPr>
              <a:t>facilities and provide quality morbidity and mortality data.</a:t>
            </a:r>
          </a:p>
          <a:p>
            <a:pPr>
              <a:buFont typeface="Arial" charset="0"/>
              <a:buNone/>
            </a:pP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34504"/>
            <a:ext cx="6429555" cy="5089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Conclusions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139"/>
            <a:ext cx="257968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00" y="2595566"/>
            <a:ext cx="4095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172075"/>
            <a:ext cx="22288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muchap.org/images/partners/karolinska-institu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44" y="5035119"/>
            <a:ext cx="31861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2028825" y="354013"/>
            <a:ext cx="6594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Collaborators and partners</a:t>
            </a:r>
            <a:endParaRPr lang="en-US" altLang="en-US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7" name="Picture 14" descr="Mak logo revis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77" y="3687298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92" y="368729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Image result for UBOS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347" y="4051300"/>
            <a:ext cx="24923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Image result for ministry of health Ugan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83" y="5035119"/>
            <a:ext cx="180181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6" descr="https://upload.wikimedia.org/wikipedia/en/thumb/2/20/London_School_of_Hygiene_%26_Tropical_Medicine_logo.svg/1280px-London_School_of_Hygiene_%26_Tropical_Medicine_logo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00" y="5364956"/>
            <a:ext cx="1905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080" y="1024721"/>
            <a:ext cx="105678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Century Gothic" panose="020B0502020202020204" pitchFamily="34" charset="0"/>
              </a:rPr>
              <a:t>Districts leadership –Technical and political (Iganga &amp; Mayuge)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Century Gothic" panose="020B0502020202020204" pitchFamily="34" charset="0"/>
              </a:rPr>
              <a:t>Healthcare providers at </a:t>
            </a:r>
            <a:r>
              <a:rPr lang="en-US" sz="2000" b="1" dirty="0" err="1">
                <a:latin typeface="Century Gothic" panose="020B0502020202020204" pitchFamily="34" charset="0"/>
              </a:rPr>
              <a:t>Busowobi</a:t>
            </a:r>
            <a:r>
              <a:rPr lang="en-US" sz="2000" b="1" dirty="0">
                <a:latin typeface="Century Gothic" panose="020B0502020202020204" pitchFamily="34" charset="0"/>
              </a:rPr>
              <a:t> HC III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Century Gothic" panose="020B0502020202020204" pitchFamily="34" charset="0"/>
              </a:rPr>
              <a:t>Community members in Iganga Mayuge HDSS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i="1" dirty="0" smtClean="0">
                <a:latin typeface="Century Gothic" panose="020B0502020202020204" pitchFamily="34" charset="0"/>
              </a:rPr>
              <a:t>Morbidity Surveillance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701674"/>
            <a:ext cx="11820524" cy="60325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600" dirty="0" smtClean="0">
                <a:latin typeface="Century Gothic" panose="020B0502020202020204" pitchFamily="34" charset="0"/>
              </a:rPr>
              <a:t>The collection, analysis and interpretation of data on individuals or groups to detect the occurrence of certain events and their putative causes for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en-US" altLang="en-US" sz="1600" dirty="0" smtClean="0">
                <a:latin typeface="Century Gothic" panose="020B0502020202020204" pitchFamily="34" charset="0"/>
              </a:rPr>
              <a:t>prevention or control of certain diseases and other health conditions,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en-US" altLang="en-US" sz="1600" dirty="0" smtClean="0">
                <a:latin typeface="Century Gothic" panose="020B0502020202020204" pitchFamily="34" charset="0"/>
              </a:rPr>
              <a:t>formulation of interventions, and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en-US" altLang="en-US" sz="1600" dirty="0" smtClean="0">
                <a:latin typeface="Century Gothic" panose="020B0502020202020204" pitchFamily="34" charset="0"/>
              </a:rPr>
              <a:t>evaluation of the impact of programs</a:t>
            </a:r>
          </a:p>
          <a:p>
            <a:pPr>
              <a:lnSpc>
                <a:spcPct val="150000"/>
              </a:lnSpc>
            </a:pPr>
            <a:endParaRPr lang="en-US" altLang="en-US" sz="16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 smtClean="0">
                <a:latin typeface="Century Gothic" panose="020B0502020202020204" pitchFamily="34" charset="0"/>
              </a:rPr>
              <a:t>Generally, surveillance requires three functions in this sequence:  (1) </a:t>
            </a:r>
            <a:r>
              <a:rPr lang="en-US" alt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data collection</a:t>
            </a:r>
            <a:r>
              <a:rPr lang="en-US" altLang="en-US" sz="1600" dirty="0" smtClean="0">
                <a:latin typeface="Century Gothic" panose="020B0502020202020204" pitchFamily="34" charset="0"/>
              </a:rPr>
              <a:t>, (2) </a:t>
            </a:r>
            <a:r>
              <a:rPr lang="en-US" alt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analysis and interpretations</a:t>
            </a:r>
            <a:r>
              <a:rPr lang="en-US" altLang="en-US" sz="1600" dirty="0" smtClean="0">
                <a:latin typeface="Century Gothic" panose="020B0502020202020204" pitchFamily="34" charset="0"/>
              </a:rPr>
              <a:t>, and (3) </a:t>
            </a:r>
            <a:r>
              <a:rPr lang="en-US" alt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decision making</a:t>
            </a:r>
            <a:endParaRPr lang="en-US" altLang="en-US" sz="1600" b="1" i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 smtClean="0">
                <a:latin typeface="Century Gothic" panose="020B0502020202020204" pitchFamily="34" charset="0"/>
              </a:rPr>
              <a:t>Morbidity data </a:t>
            </a:r>
            <a:r>
              <a:rPr lang="en-US" altLang="en-US" sz="1600" b="1" i="1" dirty="0">
                <a:latin typeface="Century Gothic" panose="020B0502020202020204" pitchFamily="34" charset="0"/>
              </a:rPr>
              <a:t>-</a:t>
            </a:r>
            <a:r>
              <a:rPr lang="en-US" altLang="en-US" sz="1600" dirty="0" smtClean="0">
                <a:latin typeface="Century Gothic" panose="020B0502020202020204" pitchFamily="34" charset="0"/>
              </a:rPr>
              <a:t>derived from regularly available sources such as health centers /hospitals, industry and schools.  Morbidity data may also be obtained via surveys of representative samples of populations -- e.g., HDSS, National Health Interview Survey, etc.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65377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9844"/>
            <a:ext cx="10839994" cy="42381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entury Gothic" panose="020B0502020202020204" pitchFamily="34" charset="0"/>
              </a:rPr>
              <a:t>To strengthen the collection of 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morbidity and mortality data </a:t>
            </a:r>
            <a:r>
              <a:rPr lang="en-US" sz="1600" dirty="0" smtClean="0">
                <a:latin typeface="Century Gothic" panose="020B0502020202020204" pitchFamily="34" charset="0"/>
              </a:rPr>
              <a:t>on defined HDSS population thru. 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linkage </a:t>
            </a:r>
            <a:r>
              <a:rPr lang="en-US" sz="1600" dirty="0" smtClean="0">
                <a:latin typeface="Century Gothic" panose="020B0502020202020204" pitchFamily="34" charset="0"/>
              </a:rPr>
              <a:t>of these 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data to demographic data </a:t>
            </a:r>
            <a:r>
              <a:rPr lang="en-US" sz="1600" dirty="0" smtClean="0">
                <a:latin typeface="Century Gothic" panose="020B0502020202020204" pitchFamily="34" charset="0"/>
              </a:rPr>
              <a:t>of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residents in the HDSS</a:t>
            </a:r>
          </a:p>
          <a:p>
            <a:pPr>
              <a:buFontTx/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entury Gothic" panose="020B0502020202020204" pitchFamily="34" charset="0"/>
              </a:rPr>
              <a:t>To setup a system that monitors in </a:t>
            </a:r>
            <a:r>
              <a:rPr lang="en-US" sz="1600" u="sng" dirty="0" smtClean="0">
                <a:latin typeface="Century Gothic" panose="020B0502020202020204" pitchFamily="34" charset="0"/>
              </a:rPr>
              <a:t>real-time</a:t>
            </a:r>
            <a:r>
              <a:rPr lang="en-US" sz="1600" dirty="0" smtClean="0">
                <a:latin typeface="Century Gothic" panose="020B0502020202020204" pitchFamily="34" charset="0"/>
              </a:rPr>
              <a:t> the 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disease burden, drug utilization, health-seeking behavior, ante and postnatal care, vaccination, contraceptive use, risk factors, adverse drug events, morbidity trends and patterns </a:t>
            </a:r>
            <a:r>
              <a:rPr lang="en-US" sz="1600" dirty="0" smtClean="0">
                <a:latin typeface="Century Gothic" panose="020B0502020202020204" pitchFamily="34" charset="0"/>
              </a:rPr>
              <a:t>in a population cohort in rural Uganda</a:t>
            </a:r>
          </a:p>
          <a:p>
            <a:pPr marL="0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entury Gothic" panose="020B0502020202020204" pitchFamily="34" charset="0"/>
              </a:rPr>
              <a:t>To 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build capacity </a:t>
            </a:r>
            <a:r>
              <a:rPr lang="en-US" sz="1600" dirty="0" smtClean="0">
                <a:latin typeface="Century Gothic" panose="020B0502020202020204" pitchFamily="34" charset="0"/>
              </a:rPr>
              <a:t>for pharmacovigilance (passive &amp; active) and </a:t>
            </a:r>
            <a:r>
              <a:rPr lang="en-US" sz="1600" dirty="0" err="1" smtClean="0">
                <a:latin typeface="Century Gothic" panose="020B0502020202020204" pitchFamily="34" charset="0"/>
              </a:rPr>
              <a:t>Pharmacoepidemiological</a:t>
            </a:r>
            <a:r>
              <a:rPr lang="en-US" sz="1600" dirty="0" smtClean="0">
                <a:latin typeface="Century Gothic" panose="020B0502020202020204" pitchFamily="34" charset="0"/>
              </a:rPr>
              <a:t> studies on drugs and vaccines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65" y="940525"/>
            <a:ext cx="112580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A full integration of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surveillance platform data </a:t>
            </a:r>
            <a:r>
              <a:rPr lang="en-US" sz="1600" dirty="0">
                <a:latin typeface="Century Gothic" panose="020B0502020202020204" pitchFamily="34" charset="0"/>
              </a:rPr>
              <a:t>with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Health Facility </a:t>
            </a:r>
            <a:r>
              <a:rPr lang="en-US" sz="1600" dirty="0">
                <a:latin typeface="Century Gothic" panose="020B0502020202020204" pitchFamily="34" charset="0"/>
              </a:rPr>
              <a:t>data capable of </a:t>
            </a:r>
            <a:r>
              <a:rPr lang="en-US" sz="16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timely</a:t>
            </a:r>
            <a:r>
              <a:rPr lang="en-US" sz="1600" dirty="0">
                <a:latin typeface="Century Gothic" panose="020B0502020202020204" pitchFamily="34" charset="0"/>
              </a:rPr>
              <a:t> delivery of </a:t>
            </a:r>
            <a:r>
              <a:rPr lang="en-US" sz="16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high quality </a:t>
            </a:r>
            <a:r>
              <a:rPr lang="en-US" sz="1600" dirty="0">
                <a:latin typeface="Century Gothic" panose="020B0502020202020204" pitchFamily="34" charset="0"/>
              </a:rPr>
              <a:t>cause or pathogen-specific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mortality and morbidity </a:t>
            </a:r>
            <a:r>
              <a:rPr lang="en-US" sz="1600" dirty="0">
                <a:latin typeface="Century Gothic" panose="020B0502020202020204" pitchFamily="34" charset="0"/>
              </a:rPr>
              <a:t>data.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254" y="2158179"/>
            <a:ext cx="1073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Objectives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60043"/>
            <a:ext cx="11096223" cy="6475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41"/>
          <p:cNvSpPr txBox="1">
            <a:spLocks/>
          </p:cNvSpPr>
          <p:nvPr/>
        </p:nvSpPr>
        <p:spPr bwMode="auto">
          <a:xfrm>
            <a:off x="667809" y="305565"/>
            <a:ext cx="10754783" cy="67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5441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349" kern="0" dirty="0">
                <a:solidFill>
                  <a:srgbClr val="FF0000"/>
                </a:solidFill>
                <a:latin typeface="Arial"/>
              </a:rPr>
              <a:t>                             </a:t>
            </a:r>
            <a:r>
              <a:rPr lang="en-GB" kern="0" dirty="0">
                <a:solidFill>
                  <a:srgbClr val="FF0000"/>
                </a:solidFill>
                <a:latin typeface="Arial"/>
              </a:rPr>
              <a:t>HDSS equation for the denominator</a:t>
            </a:r>
          </a:p>
          <a:p>
            <a:pPr lvl="0" algn="ctr"/>
            <a:endParaRPr lang="en-GB" sz="1650" b="0" kern="0" dirty="0">
              <a:solidFill>
                <a:srgbClr val="6BB1C9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1" y="1067108"/>
            <a:ext cx="1117600" cy="76190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lIns="108831" tIns="54415" rIns="108831" bIns="54415" rtlCol="0" anchor="ctr"/>
          <a:lstStyle/>
          <a:p>
            <a:pPr algn="ctr" defTabSz="1088229">
              <a:defRPr/>
            </a:pPr>
            <a:endParaRPr lang="en-GB" sz="9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40" y="4038521"/>
            <a:ext cx="2576806" cy="1310221"/>
          </a:xfrm>
          <a:prstGeom prst="rect">
            <a:avLst/>
          </a:prstGeom>
          <a:noFill/>
        </p:spPr>
        <p:txBody>
          <a:bodyPr wrap="square" lIns="108831" tIns="54415" rIns="108831" bIns="54415" rtlCol="0">
            <a:spAutoFit/>
          </a:bodyPr>
          <a:lstStyle/>
          <a:p>
            <a:pPr algn="ctr"/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Census</a:t>
            </a:r>
          </a:p>
          <a:p>
            <a:pPr algn="ctr"/>
            <a:r>
              <a:rPr lang="en-GB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(Unique ID given)</a:t>
            </a:r>
          </a:p>
          <a:p>
            <a:pPr algn="ctr"/>
            <a:r>
              <a:rPr lang="en-GB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(Rural/Urban/</a:t>
            </a:r>
          </a:p>
          <a:p>
            <a:pPr algn="ctr"/>
            <a:r>
              <a:rPr lang="en-GB" i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</a:t>
            </a:r>
            <a:r>
              <a:rPr lang="en-GB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-Urban)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3733760"/>
            <a:ext cx="6680195" cy="0"/>
          </a:xfrm>
          <a:prstGeom prst="straightConnector1">
            <a:avLst/>
          </a:prstGeom>
          <a:ln w="120650" cmpd="thickThin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2" y="1829010"/>
            <a:ext cx="833967" cy="66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3426024" y="3572616"/>
            <a:ext cx="1015945" cy="1610785"/>
          </a:xfrm>
          <a:prstGeom prst="curvedConnector2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 flipH="1" flipV="1">
            <a:off x="7025302" y="3655488"/>
            <a:ext cx="1015945" cy="1610785"/>
          </a:xfrm>
          <a:prstGeom prst="curvedConnector2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3962401" y="2613210"/>
            <a:ext cx="1701795" cy="1004950"/>
          </a:xfrm>
          <a:prstGeom prst="curvedConnector2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10" idx="2"/>
          </p:cNvCxnSpPr>
          <p:nvPr/>
        </p:nvCxnSpPr>
        <p:spPr>
          <a:xfrm flipV="1">
            <a:off x="6908798" y="2498848"/>
            <a:ext cx="1737787" cy="1119313"/>
          </a:xfrm>
          <a:prstGeom prst="curvedConnector2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3" y="5014419"/>
            <a:ext cx="1930400" cy="694540"/>
          </a:xfrm>
          <a:prstGeom prst="rect">
            <a:avLst/>
          </a:prstGeom>
          <a:noFill/>
        </p:spPr>
        <p:txBody>
          <a:bodyPr wrap="square" lIns="108831" tIns="54415" rIns="108831" bIns="54415" rtlCol="0">
            <a:spAutoFit/>
          </a:bodyPr>
          <a:lstStyle/>
          <a:p>
            <a:r>
              <a:rPr lang="en-GB" sz="3799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200" y="1871579"/>
            <a:ext cx="1930400" cy="694540"/>
          </a:xfrm>
          <a:prstGeom prst="rect">
            <a:avLst/>
          </a:prstGeom>
          <a:noFill/>
        </p:spPr>
        <p:txBody>
          <a:bodyPr wrap="square" lIns="108831" tIns="54415" rIns="108831" bIns="54415" rtlCol="0">
            <a:spAutoFit/>
          </a:bodyPr>
          <a:lstStyle/>
          <a:p>
            <a:pPr algn="ctr"/>
            <a:r>
              <a:rPr lang="en-GB" sz="3799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441" y="160043"/>
            <a:ext cx="4152900" cy="848557"/>
          </a:xfrm>
          <a:prstGeom prst="rect">
            <a:avLst/>
          </a:prstGeom>
          <a:noFill/>
        </p:spPr>
        <p:txBody>
          <a:bodyPr wrap="square" lIns="108831" tIns="54415" rIns="108831" bIns="54415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and Demographic Surveillance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63566" y="1352277"/>
            <a:ext cx="2813906" cy="600150"/>
          </a:xfrm>
          <a:prstGeom prst="rect">
            <a:avLst/>
          </a:prstGeom>
          <a:noFill/>
        </p:spPr>
        <p:txBody>
          <a:bodyPr wrap="square" lIns="45707" tIns="22853" rIns="45707" bIns="22853" rtlCol="0">
            <a:spAutoFit/>
          </a:bodyPr>
          <a:lstStyle/>
          <a:p>
            <a:r>
              <a:rPr lang="en-GB" b="1" dirty="0">
                <a:solidFill>
                  <a:srgbClr val="216BA9"/>
                </a:solidFill>
              </a:rPr>
              <a:t>Verbal Autopsy on all deaths</a:t>
            </a:r>
          </a:p>
          <a:p>
            <a:r>
              <a:rPr lang="en-GB" b="1" dirty="0">
                <a:solidFill>
                  <a:srgbClr val="FF0000"/>
                </a:solidFill>
              </a:rPr>
              <a:t>WHO </a:t>
            </a:r>
            <a:r>
              <a:rPr lang="en-GB" b="1" dirty="0" smtClean="0">
                <a:solidFill>
                  <a:srgbClr val="FF0000"/>
                </a:solidFill>
              </a:rPr>
              <a:t>tools, 2016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8079" y="5017091"/>
            <a:ext cx="1923043" cy="661705"/>
          </a:xfrm>
          <a:prstGeom prst="rect">
            <a:avLst/>
          </a:prstGeom>
          <a:noFill/>
        </p:spPr>
        <p:txBody>
          <a:bodyPr wrap="square" lIns="45707" tIns="22853" rIns="45707" bIns="22853" rtlCol="0">
            <a:spAutoFit/>
          </a:bodyPr>
          <a:lstStyle/>
          <a:p>
            <a:r>
              <a:rPr lang="en-GB" sz="2000" b="1" dirty="0">
                <a:solidFill>
                  <a:srgbClr val="6929A2"/>
                </a:solidFill>
              </a:rPr>
              <a:t>In-migrate after </a:t>
            </a:r>
            <a:r>
              <a:rPr lang="en-GB" sz="2000" b="1" dirty="0" smtClean="0">
                <a:solidFill>
                  <a:srgbClr val="6929A2"/>
                </a:solidFill>
              </a:rPr>
              <a:t>4 </a:t>
            </a:r>
            <a:r>
              <a:rPr lang="en-GB" sz="2000" b="1" dirty="0">
                <a:solidFill>
                  <a:srgbClr val="6929A2"/>
                </a:solidFill>
              </a:rPr>
              <a:t>months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64418" y="1905415"/>
            <a:ext cx="1923043" cy="600150"/>
          </a:xfrm>
          <a:prstGeom prst="rect">
            <a:avLst/>
          </a:prstGeom>
          <a:noFill/>
        </p:spPr>
        <p:txBody>
          <a:bodyPr wrap="square" lIns="45707" tIns="22853" rIns="45707" bIns="22853" rtlCol="0">
            <a:spAutoFit/>
          </a:bodyPr>
          <a:lstStyle/>
          <a:p>
            <a:r>
              <a:rPr lang="en-GB" b="1" dirty="0">
                <a:solidFill>
                  <a:srgbClr val="6929A2"/>
                </a:solidFill>
              </a:rPr>
              <a:t>Out-migrate after </a:t>
            </a:r>
            <a:r>
              <a:rPr lang="en-GB" b="1" dirty="0" smtClean="0">
                <a:solidFill>
                  <a:srgbClr val="6929A2"/>
                </a:solidFill>
              </a:rPr>
              <a:t>4 </a:t>
            </a:r>
            <a:r>
              <a:rPr lang="en-GB" b="1" dirty="0">
                <a:solidFill>
                  <a:srgbClr val="6929A2"/>
                </a:solidFill>
              </a:rPr>
              <a:t>months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36913" y="5899516"/>
            <a:ext cx="2630938" cy="600150"/>
          </a:xfrm>
          <a:prstGeom prst="rect">
            <a:avLst/>
          </a:prstGeom>
          <a:noFill/>
        </p:spPr>
        <p:txBody>
          <a:bodyPr wrap="square" lIns="45707" tIns="22853" rIns="45707" bIns="22853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Follow up of pregnancies and their outcomes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7461" y="3225995"/>
            <a:ext cx="3251207" cy="507689"/>
          </a:xfrm>
          <a:prstGeom prst="rect">
            <a:avLst/>
          </a:prstGeom>
          <a:noFill/>
        </p:spPr>
        <p:txBody>
          <a:bodyPr wrap="square" lIns="45707" tIns="22853" rIns="45707" bIns="22853" rtlCol="0">
            <a:spAutoFit/>
          </a:bodyPr>
          <a:lstStyle/>
          <a:p>
            <a:r>
              <a:rPr lang="en-GB" sz="2999" b="1" dirty="0">
                <a:solidFill>
                  <a:srgbClr val="F88B00"/>
                </a:solidFill>
              </a:rPr>
              <a:t>Dynamic Cohort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46" y="5793009"/>
            <a:ext cx="795345" cy="842970"/>
          </a:xfrm>
          <a:prstGeom prst="rect">
            <a:avLst/>
          </a:prstGeom>
        </p:spPr>
      </p:pic>
      <p:grpSp>
        <p:nvGrpSpPr>
          <p:cNvPr id="24" name="Group 34"/>
          <p:cNvGrpSpPr/>
          <p:nvPr/>
        </p:nvGrpSpPr>
        <p:grpSpPr>
          <a:xfrm>
            <a:off x="670985" y="2762150"/>
            <a:ext cx="1860187" cy="1406462"/>
            <a:chOff x="576814" y="5524125"/>
            <a:chExt cx="4486189" cy="281328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9" r="48315"/>
            <a:stretch/>
          </p:blipFill>
          <p:spPr>
            <a:xfrm>
              <a:off x="1893956" y="5606521"/>
              <a:ext cx="918707" cy="137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70" y="6883671"/>
              <a:ext cx="1274269" cy="145374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45" y="6897993"/>
              <a:ext cx="921123" cy="13509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95" r="-1287"/>
            <a:stretch/>
          </p:blipFill>
          <p:spPr>
            <a:xfrm>
              <a:off x="2917557" y="5524125"/>
              <a:ext cx="1020321" cy="14143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2" t="2139" r="14475"/>
            <a:stretch/>
          </p:blipFill>
          <p:spPr>
            <a:xfrm>
              <a:off x="576814" y="6451936"/>
              <a:ext cx="1212247" cy="16252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413" y="6607123"/>
              <a:ext cx="1509590" cy="1641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79" y="4864188"/>
            <a:ext cx="1314848" cy="968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oup 35"/>
          <p:cNvGrpSpPr/>
          <p:nvPr/>
        </p:nvGrpSpPr>
        <p:grpSpPr>
          <a:xfrm>
            <a:off x="9752179" y="2727460"/>
            <a:ext cx="1895528" cy="1406462"/>
            <a:chOff x="576814" y="5524125"/>
            <a:chExt cx="4486189" cy="281328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9" r="48315"/>
            <a:stretch/>
          </p:blipFill>
          <p:spPr>
            <a:xfrm>
              <a:off x="1893956" y="5606521"/>
              <a:ext cx="918707" cy="137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70" y="6883671"/>
              <a:ext cx="1274269" cy="14537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45" y="6897993"/>
              <a:ext cx="921123" cy="135098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95" r="-1287"/>
            <a:stretch/>
          </p:blipFill>
          <p:spPr>
            <a:xfrm>
              <a:off x="2917557" y="5524125"/>
              <a:ext cx="1020321" cy="14143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2" t="2139" r="14475"/>
            <a:stretch/>
          </p:blipFill>
          <p:spPr>
            <a:xfrm>
              <a:off x="576814" y="6451936"/>
              <a:ext cx="1212247" cy="16252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413" y="6607123"/>
              <a:ext cx="1509590" cy="1641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9" name="Group 46"/>
          <p:cNvGrpSpPr/>
          <p:nvPr/>
        </p:nvGrpSpPr>
        <p:grpSpPr>
          <a:xfrm>
            <a:off x="5652444" y="4653901"/>
            <a:ext cx="932019" cy="1139108"/>
            <a:chOff x="11329865" y="8323188"/>
            <a:chExt cx="2904989" cy="3476485"/>
          </a:xfrm>
        </p:grpSpPr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29865" y="9595748"/>
              <a:ext cx="2904989" cy="220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 descr="from os22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00687" y="8323188"/>
              <a:ext cx="1219693" cy="1543674"/>
            </a:xfrm>
            <a:prstGeom prst="rect">
              <a:avLst/>
            </a:prstGeom>
          </p:spPr>
        </p:pic>
        <p:pic>
          <p:nvPicPr>
            <p:cNvPr id="42" name="Picture 41" descr="from os22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90740" y="8323188"/>
              <a:ext cx="1219693" cy="1543674"/>
            </a:xfrm>
            <a:prstGeom prst="rect">
              <a:avLst/>
            </a:prstGeom>
          </p:spPr>
        </p:pic>
      </p:grpSp>
      <p:grpSp>
        <p:nvGrpSpPr>
          <p:cNvPr id="43" name="Group 47"/>
          <p:cNvGrpSpPr/>
          <p:nvPr/>
        </p:nvGrpSpPr>
        <p:grpSpPr>
          <a:xfrm>
            <a:off x="5569422" y="1147648"/>
            <a:ext cx="863770" cy="1362723"/>
            <a:chOff x="11329865" y="8077199"/>
            <a:chExt cx="2904989" cy="3722474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29865" y="9595748"/>
              <a:ext cx="2904989" cy="220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from os22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09079" y="8310319"/>
              <a:ext cx="1219693" cy="1543673"/>
            </a:xfrm>
            <a:prstGeom prst="rect">
              <a:avLst/>
            </a:prstGeom>
          </p:spPr>
        </p:pic>
        <p:pic>
          <p:nvPicPr>
            <p:cNvPr id="46" name="Picture 45" descr="from os22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006157" y="8077199"/>
              <a:ext cx="1219693" cy="1543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00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Individual records Collection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674" y="1690688"/>
            <a:ext cx="10264462" cy="491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551"/>
            <a:ext cx="10515600" cy="8221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Data Linkage system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238" y="1365360"/>
            <a:ext cx="10341562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48937" y="4167051"/>
            <a:ext cx="3741429" cy="1254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Clinical evaluation, diagnostics, medicines prescribed and vaccines, ANC, Immunization and other health 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entury Gothic" panose="020B0502020202020204" pitchFamily="34" charset="0"/>
              </a:rPr>
              <a:t>Patient flow and LAN @</a:t>
            </a:r>
            <a:r>
              <a:rPr lang="en-GB" sz="2800" dirty="0" smtClean="0">
                <a:latin typeface="Century Gothic" panose="020B0502020202020204" pitchFamily="34" charset="0"/>
              </a:rPr>
              <a:t>Health Facility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7585657" y="2397311"/>
            <a:ext cx="3052293" cy="502109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-40314"/>
            <a:ext cx="10515600" cy="739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96" y="1418077"/>
            <a:ext cx="4810796" cy="358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0158"/>
            <a:ext cx="6826744" cy="5917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606" y="5470851"/>
            <a:ext cx="500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Out Patient Department (OPD), Triage, Laboratory, Clinics, Pharmacy, Maternity, </a:t>
            </a:r>
            <a:r>
              <a:rPr lang="en-GB" sz="1600" dirty="0" smtClean="0">
                <a:latin typeface="Century Gothic" panose="020B0502020202020204" pitchFamily="34" charset="0"/>
              </a:rPr>
              <a:t>Vaccinations</a:t>
            </a:r>
            <a:endParaRPr lang="en-GB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8186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What is involved in setting up the system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Solar system (not national electricity grid</a:t>
            </a:r>
            <a:r>
              <a:rPr lang="en-GB" sz="1600" dirty="0" smtClean="0">
                <a:latin typeface="Century Gothic" panose="020B0502020202020204" pitchFamily="34" charset="0"/>
              </a:rPr>
              <a:t>), Inverter, Server, Portable Notebook computers,</a:t>
            </a:r>
            <a:r>
              <a:rPr lang="en-GB" sz="1600" dirty="0">
                <a:latin typeface="Century Gothic" panose="020B0502020202020204" pitchFamily="34" charset="0"/>
              </a:rPr>
              <a:t> Networking (switch, cables </a:t>
            </a:r>
            <a:r>
              <a:rPr lang="en-GB" sz="1600" dirty="0" smtClean="0">
                <a:latin typeface="Century Gothic" panose="020B0502020202020204" pitchFamily="34" charset="0"/>
              </a:rPr>
              <a:t>etc.), </a:t>
            </a:r>
            <a:r>
              <a:rPr lang="en-GB" sz="1600" dirty="0">
                <a:latin typeface="Century Gothic" panose="020B0502020202020204" pitchFamily="34" charset="0"/>
              </a:rPr>
              <a:t>Printing health cards (Identifier information</a:t>
            </a:r>
            <a:r>
              <a:rPr lang="en-GB" sz="1600" dirty="0" smtClean="0">
                <a:latin typeface="Century Gothic" panose="020B0502020202020204" pitchFamily="34" charset="0"/>
              </a:rPr>
              <a:t>),</a:t>
            </a:r>
            <a:r>
              <a:rPr lang="en-GB" sz="1600" dirty="0">
                <a:latin typeface="Century Gothic" panose="020B0502020202020204" pitchFamily="34" charset="0"/>
              </a:rPr>
              <a:t> Barcode </a:t>
            </a:r>
            <a:r>
              <a:rPr lang="en-GB" sz="1600" dirty="0" smtClean="0">
                <a:latin typeface="Century Gothic" panose="020B0502020202020204" pitchFamily="34" charset="0"/>
              </a:rPr>
              <a:t>scanner,</a:t>
            </a:r>
            <a:r>
              <a:rPr lang="en-GB" sz="1600" dirty="0">
                <a:latin typeface="Century Gothic" panose="020B0502020202020204" pitchFamily="34" charset="0"/>
              </a:rPr>
              <a:t> System programming (software development</a:t>
            </a:r>
            <a:r>
              <a:rPr lang="en-GB" sz="1600" dirty="0" smtClean="0">
                <a:latin typeface="Century Gothic" panose="020B0502020202020204" pitchFamily="34" charset="0"/>
              </a:rPr>
              <a:t>),</a:t>
            </a:r>
            <a:r>
              <a:rPr lang="en-GB" sz="1600" dirty="0">
                <a:latin typeface="Century Gothic" panose="020B0502020202020204" pitchFamily="34" charset="0"/>
              </a:rPr>
              <a:t> Training </a:t>
            </a:r>
            <a:r>
              <a:rPr lang="en-GB" sz="1600" dirty="0" smtClean="0">
                <a:latin typeface="Century Gothic" panose="020B0502020202020204" pitchFamily="34" charset="0"/>
              </a:rPr>
              <a:t>,</a:t>
            </a:r>
            <a:r>
              <a:rPr lang="en-GB" sz="1600" dirty="0">
                <a:latin typeface="Century Gothic" panose="020B0502020202020204" pitchFamily="34" charset="0"/>
              </a:rPr>
              <a:t> Health workers motivation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0" y="1906074"/>
            <a:ext cx="10130307" cy="4504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53" y="6410795"/>
            <a:ext cx="4543425" cy="4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REPORTS/OUTPUTS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841863"/>
            <a:ext cx="4542109" cy="43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7290 </a:t>
            </a:r>
            <a:r>
              <a:rPr lang="en-US" sz="1600" dirty="0">
                <a:latin typeface="Century Gothic" panose="020B0502020202020204" pitchFamily="34" charset="0"/>
              </a:rPr>
              <a:t>patient visits have been recorded in the system </a:t>
            </a:r>
            <a:r>
              <a:rPr lang="en-US" sz="1600" dirty="0" smtClean="0">
                <a:latin typeface="Century Gothic" panose="020B0502020202020204" pitchFamily="34" charset="0"/>
              </a:rPr>
              <a:t>(Since July 2017)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1980 patients </a:t>
            </a:r>
            <a:r>
              <a:rPr lang="en-US" sz="1600" dirty="0">
                <a:latin typeface="Century Gothic" panose="020B0502020202020204" pitchFamily="34" charset="0"/>
              </a:rPr>
              <a:t>data have been linked to the HDSS data using the HDSS unique identifier. </a:t>
            </a:r>
          </a:p>
          <a:p>
            <a:pPr mar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US" sz="1600" dirty="0">
                <a:latin typeface="Century Gothic" panose="020B0502020202020204" pitchFamily="34" charset="0"/>
              </a:rPr>
              <a:t> health facility covered and planning to extend to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five</a:t>
            </a:r>
            <a:r>
              <a:rPr lang="en-US" sz="1600" dirty="0">
                <a:latin typeface="Century Gothic" panose="020B0502020202020204" pitchFamily="34" charset="0"/>
              </a:rPr>
              <a:t> HCs in the HDSS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04271383"/>
              </p:ext>
            </p:extLst>
          </p:nvPr>
        </p:nvGraphicFramePr>
        <p:xfrm>
          <a:off x="5590903" y="1690688"/>
          <a:ext cx="6035039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39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726</Words>
  <Application>Microsoft Office PowerPoint</Application>
  <PresentationFormat>Widescreen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Open Sans</vt:lpstr>
      <vt:lpstr>Times New Roman</vt:lpstr>
      <vt:lpstr>Wingdings</vt:lpstr>
      <vt:lpstr>Office Theme</vt:lpstr>
      <vt:lpstr>                                                                  THE 7TH EAST AFRICAN HEALTH AND SCIENTIFIC  CONFERENCE  27th – 29th March 2019   Nyerere International Convention Centre (NICC) Dar es Salaam, Tanzania         Makerere University Centre for Health and Population research (MUCHAP)   </vt:lpstr>
      <vt:lpstr>Morbidity Surveillance </vt:lpstr>
      <vt:lpstr>GOAL</vt:lpstr>
      <vt:lpstr>PowerPoint Presentation</vt:lpstr>
      <vt:lpstr>Individual records Collection Process</vt:lpstr>
      <vt:lpstr>Data Linkage system</vt:lpstr>
      <vt:lpstr>Patient flow and LAN @Health Facility </vt:lpstr>
      <vt:lpstr>What is involved in setting up the system</vt:lpstr>
      <vt:lpstr>REPORTS/OUTPUTS</vt:lpstr>
      <vt:lpstr>PowerPoint Presentation</vt:lpstr>
      <vt:lpstr>Benefits of the system to stakeholders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collins gyezaho</cp:lastModifiedBy>
  <cp:revision>101</cp:revision>
  <dcterms:created xsi:type="dcterms:W3CDTF">2018-09-17T09:09:44Z</dcterms:created>
  <dcterms:modified xsi:type="dcterms:W3CDTF">2019-03-15T06:47:17Z</dcterms:modified>
</cp:coreProperties>
</file>