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56" r:id="rId3"/>
    <p:sldId id="263" r:id="rId4"/>
    <p:sldId id="264" r:id="rId5"/>
    <p:sldId id="269" r:id="rId6"/>
    <p:sldId id="268" r:id="rId7"/>
    <p:sldId id="271" r:id="rId8"/>
    <p:sldId id="265" r:id="rId9"/>
    <p:sldId id="266" r:id="rId10"/>
    <p:sldId id="267" r:id="rId11"/>
    <p:sldId id="260" r:id="rId12"/>
    <p:sldId id="261" r:id="rId13"/>
    <p:sldId id="262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8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150EC2-6C09-4C50-872E-4FF1107D05E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B2F768-5726-44B7-8961-AA9EC419D5D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600" b="1" noProof="0" dirty="0" smtClean="0">
              <a:solidFill>
                <a:schemeClr val="tx1"/>
              </a:solidFill>
              <a:latin typeface="Century Gothic" pitchFamily="34" charset="0"/>
            </a:rPr>
            <a:t>Data </a:t>
          </a:r>
          <a:r>
            <a:rPr lang="en-US" sz="1600" b="1" noProof="0" dirty="0" smtClean="0">
              <a:solidFill>
                <a:schemeClr val="tx1"/>
              </a:solidFill>
              <a:latin typeface="Century Gothic" pitchFamily="34" charset="0"/>
            </a:rPr>
            <a:t>Analysis</a:t>
          </a:r>
        </a:p>
      </dgm:t>
    </dgm:pt>
    <dgm:pt modelId="{B1CBB0E4-88ED-45C9-8F25-FB1B50426E4E}" type="parTrans" cxnId="{24F2B6EA-A35F-4F81-B1E2-5790EB0645BE}">
      <dgm:prSet/>
      <dgm:spPr/>
      <dgm:t>
        <a:bodyPr/>
        <a:lstStyle/>
        <a:p>
          <a:endParaRPr lang="en-US"/>
        </a:p>
      </dgm:t>
    </dgm:pt>
    <dgm:pt modelId="{FDF805AC-C8C9-4613-A830-52D36703BDEE}" type="sibTrans" cxnId="{24F2B6EA-A35F-4F81-B1E2-5790EB0645BE}">
      <dgm:prSet/>
      <dgm:spPr>
        <a:solidFill>
          <a:schemeClr val="accent2"/>
        </a:solidFill>
      </dgm:spPr>
      <dgm:t>
        <a:bodyPr/>
        <a:lstStyle/>
        <a:p>
          <a:endParaRPr lang="en-US" dirty="0"/>
        </a:p>
      </dgm:t>
    </dgm:pt>
    <dgm:pt modelId="{B1574C46-BECE-400B-8093-C84310D0337B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 lIns="0" tIns="0" rIns="0" bIns="0"/>
        <a:lstStyle/>
        <a:p>
          <a:pPr algn="l"/>
          <a:r>
            <a:rPr lang="en-US" sz="1600" b="1" noProof="0" dirty="0" smtClean="0">
              <a:solidFill>
                <a:schemeClr val="tx1"/>
              </a:solidFill>
              <a:latin typeface="Century Gothic" pitchFamily="34" charset="0"/>
            </a:rPr>
            <a:t>Response</a:t>
          </a:r>
        </a:p>
      </dgm:t>
    </dgm:pt>
    <dgm:pt modelId="{56DE2482-7FFA-4595-AEA9-CBAA37CE559F}" type="parTrans" cxnId="{18CBC690-8361-478A-8E15-F0E5BB4F3623}">
      <dgm:prSet/>
      <dgm:spPr/>
      <dgm:t>
        <a:bodyPr/>
        <a:lstStyle/>
        <a:p>
          <a:endParaRPr lang="en-US"/>
        </a:p>
      </dgm:t>
    </dgm:pt>
    <dgm:pt modelId="{57471220-56BE-43E3-90D5-D51BF4991956}" type="sibTrans" cxnId="{18CBC690-8361-478A-8E15-F0E5BB4F3623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3095757-7A8D-4907-9E9E-F3AD2624153D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sz="1600" b="1" noProof="0" dirty="0" smtClean="0">
              <a:solidFill>
                <a:schemeClr val="tx1"/>
              </a:solidFill>
              <a:latin typeface="Century Gothic" pitchFamily="34" charset="0"/>
            </a:rPr>
            <a:t>Data </a:t>
          </a:r>
          <a:r>
            <a:rPr lang="en-US" sz="1600" b="1" noProof="0" dirty="0" smtClean="0">
              <a:solidFill>
                <a:schemeClr val="tx1"/>
              </a:solidFill>
              <a:latin typeface="Century Gothic" pitchFamily="34" charset="0"/>
            </a:rPr>
            <a:t>Collect</a:t>
          </a:r>
        </a:p>
      </dgm:t>
    </dgm:pt>
    <dgm:pt modelId="{FE12A56A-0005-4645-921A-A59BF1106E50}" type="parTrans" cxnId="{31163364-6AA3-4B47-8DAB-1B79FBE523A9}">
      <dgm:prSet/>
      <dgm:spPr/>
      <dgm:t>
        <a:bodyPr/>
        <a:lstStyle/>
        <a:p>
          <a:endParaRPr lang="en-US"/>
        </a:p>
      </dgm:t>
    </dgm:pt>
    <dgm:pt modelId="{46A73858-AFAA-45FD-8693-2A0FF03561D1}" type="sibTrans" cxnId="{31163364-6AA3-4B47-8DAB-1B79FBE523A9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C93A8310-58B8-4810-905D-FECAD41BF861}" type="pres">
      <dgm:prSet presAssocID="{3D150EC2-6C09-4C50-872E-4FF1107D05E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D44A72-8BF7-4C83-9B76-A4E3724C4DC3}" type="pres">
      <dgm:prSet presAssocID="{99B2F768-5726-44B7-8961-AA9EC419D5DB}" presName="node" presStyleLbl="node1" presStyleIdx="0" presStyleCnt="3" custScaleX="131329" custScaleY="116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40652-9221-4F52-A4E7-2CC9AFE87557}" type="pres">
      <dgm:prSet presAssocID="{FDF805AC-C8C9-4613-A830-52D36703BDE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555A190-4FC0-41D6-AC89-2096663DE88F}" type="pres">
      <dgm:prSet presAssocID="{FDF805AC-C8C9-4613-A830-52D36703BDEE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0DC08272-6F55-4FA0-9487-9E49A0CF6974}" type="pres">
      <dgm:prSet presAssocID="{B1574C46-BECE-400B-8093-C84310D0337B}" presName="node" presStyleLbl="node1" presStyleIdx="1" presStyleCnt="3" custScaleX="124389" custScaleY="116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0871C-7A91-450E-819C-164AF4AD026B}" type="pres">
      <dgm:prSet presAssocID="{57471220-56BE-43E3-90D5-D51BF4991956}" presName="sibTrans" presStyleLbl="sibTrans2D1" presStyleIdx="1" presStyleCnt="3" custScaleX="105809"/>
      <dgm:spPr/>
      <dgm:t>
        <a:bodyPr/>
        <a:lstStyle/>
        <a:p>
          <a:endParaRPr lang="en-US"/>
        </a:p>
      </dgm:t>
    </dgm:pt>
    <dgm:pt modelId="{CB7B0FE2-B5A4-4812-8B39-269AC5D5838E}" type="pres">
      <dgm:prSet presAssocID="{57471220-56BE-43E3-90D5-D51BF499195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05DCBEB-71E2-494A-9F25-E5985E13C3BA}" type="pres">
      <dgm:prSet presAssocID="{C3095757-7A8D-4907-9E9E-F3AD2624153D}" presName="node" presStyleLbl="node1" presStyleIdx="2" presStyleCnt="3" custScaleX="130977" custScaleY="1160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B3F86-9CF9-42EF-A73B-12CEE785C129}" type="pres">
      <dgm:prSet presAssocID="{46A73858-AFAA-45FD-8693-2A0FF03561D1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A43A06C-DD8B-444D-98B6-FE4A91B82CBF}" type="pres">
      <dgm:prSet presAssocID="{46A73858-AFAA-45FD-8693-2A0FF03561D1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E6770A7-B8B1-451C-8363-F3A035C94574}" type="presOf" srcId="{B1574C46-BECE-400B-8093-C84310D0337B}" destId="{0DC08272-6F55-4FA0-9487-9E49A0CF6974}" srcOrd="0" destOrd="0" presId="urn:microsoft.com/office/officeart/2005/8/layout/cycle2"/>
    <dgm:cxn modelId="{834014F6-1B77-4390-BCFB-27BAC88C91C4}" type="presOf" srcId="{C3095757-7A8D-4907-9E9E-F3AD2624153D}" destId="{105DCBEB-71E2-494A-9F25-E5985E13C3BA}" srcOrd="0" destOrd="0" presId="urn:microsoft.com/office/officeart/2005/8/layout/cycle2"/>
    <dgm:cxn modelId="{31163364-6AA3-4B47-8DAB-1B79FBE523A9}" srcId="{3D150EC2-6C09-4C50-872E-4FF1107D05EE}" destId="{C3095757-7A8D-4907-9E9E-F3AD2624153D}" srcOrd="2" destOrd="0" parTransId="{FE12A56A-0005-4645-921A-A59BF1106E50}" sibTransId="{46A73858-AFAA-45FD-8693-2A0FF03561D1}"/>
    <dgm:cxn modelId="{1132CF0F-434D-45A0-8855-70AE4D01F6FF}" type="presOf" srcId="{57471220-56BE-43E3-90D5-D51BF4991956}" destId="{CB7B0FE2-B5A4-4812-8B39-269AC5D5838E}" srcOrd="1" destOrd="0" presId="urn:microsoft.com/office/officeart/2005/8/layout/cycle2"/>
    <dgm:cxn modelId="{DA08F0FF-9764-4540-848E-6FD13C03D3DB}" type="presOf" srcId="{46A73858-AFAA-45FD-8693-2A0FF03561D1}" destId="{3A43A06C-DD8B-444D-98B6-FE4A91B82CBF}" srcOrd="1" destOrd="0" presId="urn:microsoft.com/office/officeart/2005/8/layout/cycle2"/>
    <dgm:cxn modelId="{7C69ACC2-EE8E-4BC7-9686-D3BF80AC90FC}" type="presOf" srcId="{3D150EC2-6C09-4C50-872E-4FF1107D05EE}" destId="{C93A8310-58B8-4810-905D-FECAD41BF861}" srcOrd="0" destOrd="0" presId="urn:microsoft.com/office/officeart/2005/8/layout/cycle2"/>
    <dgm:cxn modelId="{A5652523-097D-406C-90A7-FC72683E6659}" type="presOf" srcId="{57471220-56BE-43E3-90D5-D51BF4991956}" destId="{D060871C-7A91-450E-819C-164AF4AD026B}" srcOrd="0" destOrd="0" presId="urn:microsoft.com/office/officeart/2005/8/layout/cycle2"/>
    <dgm:cxn modelId="{18CBC690-8361-478A-8E15-F0E5BB4F3623}" srcId="{3D150EC2-6C09-4C50-872E-4FF1107D05EE}" destId="{B1574C46-BECE-400B-8093-C84310D0337B}" srcOrd="1" destOrd="0" parTransId="{56DE2482-7FFA-4595-AEA9-CBAA37CE559F}" sibTransId="{57471220-56BE-43E3-90D5-D51BF4991956}"/>
    <dgm:cxn modelId="{A6DD716C-A83F-4F86-BF7C-A0D3014832D7}" type="presOf" srcId="{46A73858-AFAA-45FD-8693-2A0FF03561D1}" destId="{D7EB3F86-9CF9-42EF-A73B-12CEE785C129}" srcOrd="0" destOrd="0" presId="urn:microsoft.com/office/officeart/2005/8/layout/cycle2"/>
    <dgm:cxn modelId="{24F2B6EA-A35F-4F81-B1E2-5790EB0645BE}" srcId="{3D150EC2-6C09-4C50-872E-4FF1107D05EE}" destId="{99B2F768-5726-44B7-8961-AA9EC419D5DB}" srcOrd="0" destOrd="0" parTransId="{B1CBB0E4-88ED-45C9-8F25-FB1B50426E4E}" sibTransId="{FDF805AC-C8C9-4613-A830-52D36703BDEE}"/>
    <dgm:cxn modelId="{2A52D106-2BC3-4E31-846E-2515DF1E42EB}" type="presOf" srcId="{FDF805AC-C8C9-4613-A830-52D36703BDEE}" destId="{36F40652-9221-4F52-A4E7-2CC9AFE87557}" srcOrd="0" destOrd="0" presId="urn:microsoft.com/office/officeart/2005/8/layout/cycle2"/>
    <dgm:cxn modelId="{F50FC5B2-C70E-4919-A692-D3BE861D87F1}" type="presOf" srcId="{FDF805AC-C8C9-4613-A830-52D36703BDEE}" destId="{0555A190-4FC0-41D6-AC89-2096663DE88F}" srcOrd="1" destOrd="0" presId="urn:microsoft.com/office/officeart/2005/8/layout/cycle2"/>
    <dgm:cxn modelId="{2DCA6629-1AB2-46A6-9AD0-4C457DBEE0B2}" type="presOf" srcId="{99B2F768-5726-44B7-8961-AA9EC419D5DB}" destId="{8CD44A72-8BF7-4C83-9B76-A4E3724C4DC3}" srcOrd="0" destOrd="0" presId="urn:microsoft.com/office/officeart/2005/8/layout/cycle2"/>
    <dgm:cxn modelId="{14CAF755-8D52-4C01-8A6F-1FA825991EEE}" type="presParOf" srcId="{C93A8310-58B8-4810-905D-FECAD41BF861}" destId="{8CD44A72-8BF7-4C83-9B76-A4E3724C4DC3}" srcOrd="0" destOrd="0" presId="urn:microsoft.com/office/officeart/2005/8/layout/cycle2"/>
    <dgm:cxn modelId="{97A23CAC-B6E6-47AF-A69D-3A97AE80C43E}" type="presParOf" srcId="{C93A8310-58B8-4810-905D-FECAD41BF861}" destId="{36F40652-9221-4F52-A4E7-2CC9AFE87557}" srcOrd="1" destOrd="0" presId="urn:microsoft.com/office/officeart/2005/8/layout/cycle2"/>
    <dgm:cxn modelId="{BDDDAF30-5BC5-4B99-90E1-46C494D32D6A}" type="presParOf" srcId="{36F40652-9221-4F52-A4E7-2CC9AFE87557}" destId="{0555A190-4FC0-41D6-AC89-2096663DE88F}" srcOrd="0" destOrd="0" presId="urn:microsoft.com/office/officeart/2005/8/layout/cycle2"/>
    <dgm:cxn modelId="{664D0B75-6E5F-4CE9-BAA5-6F1D948BDFAC}" type="presParOf" srcId="{C93A8310-58B8-4810-905D-FECAD41BF861}" destId="{0DC08272-6F55-4FA0-9487-9E49A0CF6974}" srcOrd="2" destOrd="0" presId="urn:microsoft.com/office/officeart/2005/8/layout/cycle2"/>
    <dgm:cxn modelId="{6C7E1641-6713-43FA-A25E-1694427439B0}" type="presParOf" srcId="{C93A8310-58B8-4810-905D-FECAD41BF861}" destId="{D060871C-7A91-450E-819C-164AF4AD026B}" srcOrd="3" destOrd="0" presId="urn:microsoft.com/office/officeart/2005/8/layout/cycle2"/>
    <dgm:cxn modelId="{FE835876-AEC1-4677-BEB9-D4FFA697C7CB}" type="presParOf" srcId="{D060871C-7A91-450E-819C-164AF4AD026B}" destId="{CB7B0FE2-B5A4-4812-8B39-269AC5D5838E}" srcOrd="0" destOrd="0" presId="urn:microsoft.com/office/officeart/2005/8/layout/cycle2"/>
    <dgm:cxn modelId="{800504F4-F1B2-4427-A36E-B4064A76F645}" type="presParOf" srcId="{C93A8310-58B8-4810-905D-FECAD41BF861}" destId="{105DCBEB-71E2-494A-9F25-E5985E13C3BA}" srcOrd="4" destOrd="0" presId="urn:microsoft.com/office/officeart/2005/8/layout/cycle2"/>
    <dgm:cxn modelId="{0BA04BC2-9761-4DBD-850D-9F3F77C45137}" type="presParOf" srcId="{C93A8310-58B8-4810-905D-FECAD41BF861}" destId="{D7EB3F86-9CF9-42EF-A73B-12CEE785C129}" srcOrd="5" destOrd="0" presId="urn:microsoft.com/office/officeart/2005/8/layout/cycle2"/>
    <dgm:cxn modelId="{504F396E-8E21-4F8B-ACB7-B5EED7C961A9}" type="presParOf" srcId="{D7EB3F86-9CF9-42EF-A73B-12CEE785C129}" destId="{3A43A06C-DD8B-444D-98B6-FE4A91B82CBF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29F37-0EC2-4E56-964A-F7BD70AD25BA}" type="datetimeFigureOut">
              <a:rPr lang="en-US" smtClean="0"/>
              <a:pPr/>
              <a:t>3/28/2019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7571-179A-4DE6-BCBE-63DE6B7D11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8059-C687-4842-B538-BF6D3A17B39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69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62BA-B424-40C5-80D1-43E8DC2609CC}" type="datetime1">
              <a:rPr lang="en-US" smtClean="0"/>
              <a:pPr/>
              <a:t>3/28/2019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085CE-F066-4A7F-81A2-3E8FF97E8349}" type="datetime1">
              <a:rPr lang="en-US" smtClean="0"/>
              <a:pPr/>
              <a:t>3/28/2019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21F8-AA54-4088-B1FF-326625C1368D}" type="datetime1">
              <a:rPr lang="en-US" smtClean="0"/>
              <a:pPr/>
              <a:t>3/28/2019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64D3E-9267-44E1-82D9-9B2DA4B99809}" type="datetime1">
              <a:rPr lang="en-US" smtClean="0"/>
              <a:pPr/>
              <a:t>3/28/2019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128C-D3CF-44F5-93A1-D41E3EE21386}" type="datetime1">
              <a:rPr lang="en-US" smtClean="0"/>
              <a:pPr/>
              <a:t>3/28/2019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4187-E603-4205-B195-392F7B020AAD}" type="datetime1">
              <a:rPr lang="en-US" smtClean="0"/>
              <a:pPr/>
              <a:t>3/28/2019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9EEEC-FF7E-44C3-8AF4-0FC4FC82F39D}" type="datetime1">
              <a:rPr lang="en-US" smtClean="0"/>
              <a:pPr/>
              <a:t>3/28/2019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81555-9311-42F7-85D5-47077BF0D62C}" type="datetime1">
              <a:rPr lang="en-US" smtClean="0"/>
              <a:pPr/>
              <a:t>3/28/2019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9CDD-A987-474D-82FA-B6E4136A3599}" type="datetime1">
              <a:rPr lang="en-US" smtClean="0"/>
              <a:pPr/>
              <a:t>3/28/2019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BB5A7-B510-46E2-82FB-F497F7ACDD9E}" type="datetime1">
              <a:rPr lang="en-US" smtClean="0"/>
              <a:pPr/>
              <a:t>3/28/2019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C8C8-7219-4F4E-BB53-03F1D06077B7}" type="datetime1">
              <a:rPr lang="en-US" smtClean="0"/>
              <a:pPr/>
              <a:t>3/28/2019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B2511-8190-454F-A03F-C83C3EDF21E3}" type="datetime1">
              <a:rPr lang="en-US" smtClean="0"/>
              <a:pPr/>
              <a:t>3/28/2019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418A-9A65-414E-B474-8209B1E3D29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85776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1178723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1857364"/>
            <a:ext cx="9144000" cy="10715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        MONITORING OF EMERGENCY OBSTETRICAL CARE </a:t>
            </a:r>
          </a:p>
          <a:p>
            <a:pPr algn="ctr"/>
            <a:r>
              <a:rPr lang="en-US" sz="23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BY DIGITAL MAPPING SYSTEM IN BURUNDI </a:t>
            </a:r>
            <a:endParaRPr lang="fr-FR" sz="23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857628"/>
            <a:ext cx="9144000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SYLVESTRE  BAZIKAMWE, </a:t>
            </a:r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DEPARTMENT OF OBSTETRICS/GYNECOLOGY.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RAMADHAN  NYANDWI,  DOCTORAL SCHOOL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PROSPER  NIYONGABO,  NATIONAL INSTITUTE OF PUBLIC HEALTH,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EUGENE NDIRAHISHA,  DEPARTEMENT OF INTERNAL MEDICINE</a:t>
            </a:r>
          </a:p>
          <a:p>
            <a:pPr>
              <a:spcBef>
                <a:spcPts val="1200"/>
              </a:spcBef>
            </a:pPr>
            <a:r>
              <a:rPr lang="fr-FR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	</a:t>
            </a:r>
            <a:endParaRPr lang="fr-FR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500298" cy="365125"/>
          </a:xfrm>
        </p:spPr>
        <p:txBody>
          <a:bodyPr/>
          <a:lstStyle/>
          <a:p>
            <a:fld id="{A778418A-9A65-414E-B474-8209B1E3D299}" type="slidenum">
              <a:rPr lang="fr-FR" sz="2400" smtClean="0">
                <a:solidFill>
                  <a:schemeClr val="tx1"/>
                </a:solidFill>
                <a:latin typeface="Century Gothic" pitchFamily="34" charset="0"/>
              </a:rPr>
              <a:pPr/>
              <a:t>1</a:t>
            </a:fld>
            <a:endParaRPr lang="fr-FR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357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</a:rPr>
              <a:t>7</a:t>
            </a:r>
            <a:r>
              <a:rPr lang="fr-FR" sz="2400" b="1" baseline="30000" dirty="0" smtClean="0">
                <a:solidFill>
                  <a:schemeClr val="tx1"/>
                </a:solidFill>
                <a:latin typeface="Century Gothic" pitchFamily="34" charset="0"/>
              </a:rPr>
              <a:t>TH </a:t>
            </a:r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</a:rPr>
              <a:t>  EAST   AFRICAN  HEALTH AND SCIENTIFIC CONFERENCE  </a:t>
            </a:r>
          </a:p>
          <a:p>
            <a:pPr algn="ctr">
              <a:spcBef>
                <a:spcPts val="1200"/>
              </a:spcBef>
            </a:pPr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</a:rPr>
              <a:t>DAR ES SALAM-TANZANIA  2019 </a:t>
            </a:r>
            <a:endParaRPr lang="fr-FR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1178723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214578" cy="365125"/>
          </a:xfrm>
        </p:spPr>
        <p:txBody>
          <a:bodyPr/>
          <a:lstStyle/>
          <a:p>
            <a:fld id="{A778418A-9A65-414E-B474-8209B1E3D299}" type="slidenum">
              <a:rPr lang="fr-FR" sz="2400" smtClean="0">
                <a:latin typeface="Century Gothic" pitchFamily="34" charset="0"/>
              </a:rPr>
              <a:pPr/>
              <a:t>10</a:t>
            </a:fld>
            <a:endParaRPr lang="fr-FR" sz="2400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1142984"/>
            <a:ext cx="8572560" cy="4714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3. Results and comments</a:t>
            </a:r>
          </a:p>
          <a:p>
            <a:pPr algn="just">
              <a:tabLst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52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Hospitals and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60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Health Centers have been monitored: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Among Hospital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: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9 (17%) 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delivered the total of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9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Comprehensive EmOC signal functions 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(9 functions), whereas 98% hospitals offered 5 signal functions or more.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On the other hand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1 (2%)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Health Center performed the total of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7 Basic EmOC signal functions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and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22 (37%) Health Centers offered at least 5 Basic EmOC functions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during the period of the monitoring. </a:t>
            </a:r>
          </a:p>
          <a:p>
            <a:pPr algn="just">
              <a:spcAft>
                <a:spcPts val="1200"/>
              </a:spcAft>
              <a:tabLst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 </a:t>
            </a:r>
          </a:p>
          <a:p>
            <a:pPr>
              <a:spcAft>
                <a:spcPts val="1200"/>
              </a:spcAft>
              <a:tabLst>
                <a:tab pos="900113" algn="l"/>
              </a:tabLst>
            </a:pPr>
            <a:endParaRPr lang="fr-FR" sz="2400" b="1" dirty="0"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 Monitoring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of Emergency Obstetrical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Care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by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Digital Mapping System in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Burundi 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1178723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714356"/>
            <a:ext cx="2143108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7429520" y="785794"/>
            <a:ext cx="171448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857224" y="0"/>
            <a:ext cx="7500990" cy="642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Map</a:t>
            </a:r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</a:rPr>
              <a:t> of 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BEmOC</a:t>
            </a:r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Facilities</a:t>
            </a:r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</a:rPr>
              <a:t>  in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Burundian</a:t>
            </a:r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</a:rPr>
              <a:t> Network</a:t>
            </a:r>
            <a:endParaRPr lang="fr-FR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714356"/>
            <a:ext cx="53721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1178723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714356"/>
            <a:ext cx="1928794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215206" y="714356"/>
            <a:ext cx="1928794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28596" y="428604"/>
            <a:ext cx="7929618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Map</a:t>
            </a:r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</a:rPr>
              <a:t> of 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BEmOC and CEmOC</a:t>
            </a:r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Facilities</a:t>
            </a:r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</a:rPr>
              <a:t>  in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Burundian</a:t>
            </a:r>
            <a:r>
              <a:rPr lang="fr-FR" sz="2400" b="1" dirty="0" smtClean="0">
                <a:solidFill>
                  <a:schemeClr val="tx1"/>
                </a:solidFill>
                <a:latin typeface="Century Gothic" pitchFamily="34" charset="0"/>
              </a:rPr>
              <a:t> Network</a:t>
            </a:r>
          </a:p>
          <a:p>
            <a:pPr algn="ctr"/>
            <a:endParaRPr lang="fr-FR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785794"/>
            <a:ext cx="5429288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1178723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357166"/>
            <a:ext cx="9144000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tx1"/>
                </a:solidFill>
                <a:latin typeface="Century Gothic" pitchFamily="34" charset="0"/>
              </a:rPr>
              <a:t>        	                  4. </a:t>
            </a:r>
            <a:r>
              <a:rPr lang="fr-FR" sz="2600" b="1" dirty="0" smtClean="0">
                <a:solidFill>
                  <a:schemeClr val="tx1"/>
                </a:solidFill>
                <a:latin typeface="Century Gothic" pitchFamily="34" charset="0"/>
              </a:rPr>
              <a:t>Conclusion</a:t>
            </a:r>
            <a:endParaRPr lang="fr-FR" sz="2600" b="1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1571612"/>
            <a:ext cx="8215370" cy="3929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The EmOC functions coverage is not enough; only few of Health Facilities deliver the total EmOC signal functions. </a:t>
            </a:r>
          </a:p>
          <a:p>
            <a:endParaRPr lang="en-US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There is a need to reinforce the health facilities in area with high density of population in order to lower the global maternal mortality rate. </a:t>
            </a:r>
          </a:p>
          <a:p>
            <a:pPr algn="just"/>
            <a:endParaRPr lang="en-US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To satisfy this need government and its partners would play a key role. </a:t>
            </a:r>
            <a:endParaRPr lang="en-US" sz="24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endParaRPr lang="en-US" sz="24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1178723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0" y="357166"/>
            <a:ext cx="9144000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 smtClean="0">
                <a:solidFill>
                  <a:schemeClr val="tx1"/>
                </a:solidFill>
                <a:latin typeface="Century Gothic" pitchFamily="34" charset="0"/>
              </a:rPr>
              <a:t>        	             ACKNOWLEDGEMENT</a:t>
            </a:r>
            <a:r>
              <a:rPr lang="fr-FR" sz="2800" b="1" dirty="0" smtClean="0">
                <a:latin typeface="Century Gothic" pitchFamily="34" charset="0"/>
              </a:rPr>
              <a:t> </a:t>
            </a:r>
            <a:endParaRPr lang="fr-FR" sz="2800" b="1" dirty="0">
              <a:latin typeface="Century Gothi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48" y="1857364"/>
            <a:ext cx="8001056" cy="3214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We thank all who participated in this survey especially the </a:t>
            </a:r>
            <a:r>
              <a:rPr lang="en-US" sz="2400" smtClean="0">
                <a:solidFill>
                  <a:schemeClr val="tx1"/>
                </a:solidFill>
                <a:latin typeface="Century Gothic" pitchFamily="34" charset="0"/>
              </a:rPr>
              <a:t>UNFPA Burundi as 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well as the EAHRC for this great opportunity to share experience and practices </a:t>
            </a:r>
          </a:p>
          <a:p>
            <a:endParaRPr lang="en-US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          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Without forgetting the audience for  your attention during this presentation </a:t>
            </a:r>
            <a:endParaRPr lang="en-US" sz="24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1178723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214578" cy="365125"/>
          </a:xfrm>
        </p:spPr>
        <p:txBody>
          <a:bodyPr/>
          <a:lstStyle/>
          <a:p>
            <a:fld id="{A778418A-9A65-414E-B474-8209B1E3D299}" type="slidenum">
              <a:rPr lang="fr-FR" sz="2400" smtClean="0">
                <a:latin typeface="Century Gothic" pitchFamily="34" charset="0"/>
              </a:rPr>
              <a:pPr/>
              <a:t>2</a:t>
            </a:fld>
            <a:endParaRPr lang="fr-FR" sz="2400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96" y="1571612"/>
            <a:ext cx="3929090" cy="435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4200"/>
              </a:spcAft>
            </a:pPr>
            <a:r>
              <a:rPr lang="en-US" sz="2800" b="1" dirty="0" smtClean="0">
                <a:solidFill>
                  <a:schemeClr val="tx1"/>
                </a:solidFill>
                <a:latin typeface="Century Gothic" pitchFamily="34" charset="0"/>
              </a:rPr>
              <a:t>Outline</a:t>
            </a:r>
          </a:p>
          <a:p>
            <a:pPr marL="177800" indent="-177800">
              <a:spcAft>
                <a:spcPts val="1200"/>
              </a:spcAft>
              <a:buFont typeface="+mj-lt"/>
              <a:buAutoNum type="arabicPeriod"/>
              <a:tabLst>
                <a:tab pos="273050" algn="l"/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 Context</a:t>
            </a:r>
          </a:p>
          <a:p>
            <a:pPr marL="177800" indent="-177800">
              <a:spcAft>
                <a:spcPts val="1200"/>
              </a:spcAft>
              <a:buFont typeface="+mj-lt"/>
              <a:buAutoNum type="arabicPeriod"/>
              <a:tabLst>
                <a:tab pos="273050" algn="l"/>
                <a:tab pos="900113" algn="l"/>
              </a:tabLst>
            </a:pPr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Material and Methods</a:t>
            </a:r>
          </a:p>
          <a:p>
            <a:pPr marL="177800" indent="-177800">
              <a:spcAft>
                <a:spcPts val="1200"/>
              </a:spcAft>
              <a:buFont typeface="+mj-lt"/>
              <a:buAutoNum type="arabicPeriod"/>
              <a:tabLst>
                <a:tab pos="273050" algn="l"/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 Results and Comments </a:t>
            </a:r>
          </a:p>
          <a:p>
            <a:pPr marL="177800" indent="-177800">
              <a:spcAft>
                <a:spcPts val="1200"/>
              </a:spcAft>
              <a:buFont typeface="+mj-lt"/>
              <a:buAutoNum type="arabicPeriod"/>
              <a:tabLst>
                <a:tab pos="273050" algn="l"/>
                <a:tab pos="900113" algn="l"/>
              </a:tabLst>
            </a:pPr>
            <a:r>
              <a:rPr lang="en-US" sz="2400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Conclusion </a:t>
            </a:r>
          </a:p>
          <a:p>
            <a:pPr marL="177800" indent="-177800">
              <a:tabLst>
                <a:tab pos="273050" algn="l"/>
                <a:tab pos="900113" algn="l"/>
              </a:tabLst>
            </a:pPr>
            <a:endParaRPr lang="fr-FR" sz="2400" b="1" dirty="0"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1429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	     Monitoring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of Emergency Obstetrical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Care</a:t>
            </a:r>
          </a:p>
          <a:p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     In Health Facilities by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Digital Mapping System in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Burundi </a:t>
            </a:r>
            <a:endParaRPr lang="fr-FR" sz="24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1178723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214578" cy="365125"/>
          </a:xfrm>
        </p:spPr>
        <p:txBody>
          <a:bodyPr/>
          <a:lstStyle/>
          <a:p>
            <a:fld id="{A778418A-9A65-414E-B474-8209B1E3D299}" type="slidenum">
              <a:rPr lang="fr-FR" sz="2400" smtClean="0">
                <a:latin typeface="Century Gothic" pitchFamily="34" charset="0"/>
              </a:rPr>
              <a:pPr/>
              <a:t>3</a:t>
            </a:fld>
            <a:endParaRPr lang="fr-FR" sz="2400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1000108"/>
            <a:ext cx="8572560" cy="4786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77800">
              <a:spcAft>
                <a:spcPts val="600"/>
              </a:spcAft>
              <a:buFont typeface="+mj-lt"/>
              <a:buAutoNum type="arabicPeriod"/>
              <a:tabLst>
                <a:tab pos="273050" algn="l"/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 Context </a:t>
            </a:r>
          </a:p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Burundi has a slow regression of the maternal mortality 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rate according </a:t>
            </a:r>
            <a:r>
              <a:rPr lang="en-US" sz="2400" dirty="0">
                <a:solidFill>
                  <a:schemeClr val="tx1"/>
                </a:solidFill>
                <a:latin typeface="Century Gothic" pitchFamily="34" charset="0"/>
              </a:rPr>
              <a:t>to the follow-up achieved by UN population 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division</a:t>
            </a:r>
          </a:p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endParaRPr lang="en-US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r>
              <a:rPr lang="en-US" sz="2400" dirty="0" smtClean="0"/>
              <a:t>. </a:t>
            </a:r>
            <a:endParaRPr lang="fr-FR" sz="2400" b="1" dirty="0"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 Monitoring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of Emergency Obstetrical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Care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by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Digital Mapping System in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Burundi 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000372"/>
            <a:ext cx="7643866" cy="29241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428596" y="2571744"/>
            <a:ext cx="764386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solidFill>
                  <a:schemeClr val="tx1"/>
                </a:solidFill>
                <a:latin typeface="Century Gothic" pitchFamily="34" charset="0"/>
              </a:rPr>
              <a:t>Trends in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maternal</a:t>
            </a:r>
            <a:r>
              <a:rPr lang="fr-FR" sz="20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entury Gothic" pitchFamily="34" charset="0"/>
              </a:rPr>
              <a:t>Mortality in Burundi </a:t>
            </a:r>
            <a:r>
              <a:rPr lang="fr-FR" sz="2000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endParaRPr lang="fr-FR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1178723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214578" cy="365125"/>
          </a:xfrm>
        </p:spPr>
        <p:txBody>
          <a:bodyPr/>
          <a:lstStyle/>
          <a:p>
            <a:fld id="{A778418A-9A65-414E-B474-8209B1E3D299}" type="slidenum">
              <a:rPr lang="fr-FR" sz="2400" smtClean="0">
                <a:latin typeface="Century Gothic" pitchFamily="34" charset="0"/>
              </a:rPr>
              <a:pPr/>
              <a:t>4</a:t>
            </a:fld>
            <a:endParaRPr lang="fr-FR" sz="2400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1000108"/>
            <a:ext cx="8572560" cy="49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7800" indent="-177800">
              <a:spcAft>
                <a:spcPts val="600"/>
              </a:spcAft>
              <a:buFont typeface="+mj-lt"/>
              <a:buAutoNum type="arabicPeriod"/>
              <a:tabLst>
                <a:tab pos="273050" algn="l"/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 Context  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(cont’d)</a:t>
            </a:r>
          </a:p>
          <a:p>
            <a:pPr algn="just">
              <a:spcAft>
                <a:spcPts val="1800"/>
              </a:spcAft>
              <a:tabLst>
                <a:tab pos="273050" algn="l"/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During the period from 2010 and 2016 many interventions have been done by the government of Burundi to lower the rate of maternal deaths.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(source: Burundi National Reproductive Program annual reports)  </a:t>
            </a:r>
          </a:p>
          <a:p>
            <a:pPr algn="just">
              <a:spcAft>
                <a:spcPts val="1800"/>
              </a:spcAft>
              <a:tabLst>
                <a:tab pos="273050" algn="l"/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In 2016-2017 a new DHS was done in Burundi  which found that the Maternal Mortality rate was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334/100.000 Live Births (Burundi DHS 2016-2017)</a:t>
            </a:r>
          </a:p>
          <a:p>
            <a:pPr algn="just">
              <a:spcAft>
                <a:spcPts val="1200"/>
              </a:spcAft>
              <a:tabLst>
                <a:tab pos="273050" algn="l"/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This maternal mortality remains too High and the country didn’t achieve the OMD 4 and 5</a:t>
            </a:r>
          </a:p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endParaRPr lang="en-US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r>
              <a:rPr lang="en-US" sz="2400" dirty="0" smtClean="0"/>
              <a:t>. </a:t>
            </a:r>
            <a:endParaRPr lang="fr-FR" sz="2400" b="1" dirty="0"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 Monitoring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of Emergency Obstetrical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Care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by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Digital Mapping System in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Burundi 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1178723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214578" cy="365125"/>
          </a:xfrm>
        </p:spPr>
        <p:txBody>
          <a:bodyPr/>
          <a:lstStyle/>
          <a:p>
            <a:fld id="{A778418A-9A65-414E-B474-8209B1E3D299}" type="slidenum">
              <a:rPr lang="fr-FR" sz="2400" smtClean="0">
                <a:latin typeface="Century Gothic" pitchFamily="34" charset="0"/>
              </a:rPr>
              <a:pPr/>
              <a:t>5</a:t>
            </a:fld>
            <a:endParaRPr lang="fr-FR" sz="2400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1000108"/>
            <a:ext cx="8786874" cy="4929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273050" algn="l"/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    We needed to change strategy to have excellent</a:t>
            </a:r>
          </a:p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    geographic coverage In Emoc in Burundi. </a:t>
            </a:r>
          </a:p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endParaRPr lang="en-US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spcAft>
                <a:spcPts val="1200"/>
              </a:spcAft>
              <a:buFont typeface="Symbol" pitchFamily="18" charset="2"/>
              <a:buChar char="¾"/>
              <a:tabLst>
                <a:tab pos="273050" algn="l"/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Replacing the "all-everywhere " that has not yielded 	sufficient results </a:t>
            </a:r>
          </a:p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endParaRPr lang="en-US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buFont typeface="Symbol" pitchFamily="18" charset="2"/>
              <a:buChar char="¾"/>
              <a:tabLst>
                <a:tab pos="273050" algn="l"/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with "excellence in some key places"  to improve the </a:t>
            </a:r>
          </a:p>
          <a:p>
            <a:pPr marL="355600" algn="just">
              <a:tabLst>
                <a:tab pos="355600" algn="l"/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quality of care, especially for the ability to deliver             EmOC to contribute to the achievement of the     Sustainable Development Goals (SDGs). </a:t>
            </a:r>
          </a:p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endParaRPr lang="en-US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r>
              <a:rPr lang="en-US" sz="2400" dirty="0" smtClean="0"/>
              <a:t>. </a:t>
            </a:r>
            <a:endParaRPr lang="fr-FR" sz="2400" b="1" dirty="0"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tabLst>
                <a:tab pos="900113" algn="l"/>
              </a:tabLst>
            </a:pPr>
            <a:endParaRPr lang="en-US" sz="2800" b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/>
          <p:nvPr/>
        </p:nvCxnSpPr>
        <p:spPr>
          <a:xfrm flipH="1">
            <a:off x="6860622" y="2348880"/>
            <a:ext cx="447682" cy="271946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2502518" y="2748659"/>
            <a:ext cx="1274742" cy="183386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H="1">
            <a:off x="7764422" y="4121092"/>
            <a:ext cx="1140728" cy="332608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2549" y="142852"/>
            <a:ext cx="8931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altLang="en-US" b="1" kern="0" dirty="0" smtClean="0">
                <a:solidFill>
                  <a:srgbClr val="000099">
                    <a:lumMod val="75000"/>
                  </a:srgbClr>
                </a:solidFill>
                <a:latin typeface="Century Gothic" pitchFamily="34" charset="0"/>
                <a:sym typeface="Times New Roman Bold" charset="0"/>
              </a:rPr>
              <a:t>           Implementation of National Maternity Network  in Burundi  </a:t>
            </a:r>
            <a:endParaRPr lang="en-US" altLang="en-US" sz="1800" b="1" kern="0" dirty="0">
              <a:solidFill>
                <a:srgbClr val="000099">
                  <a:lumMod val="75000"/>
                </a:srgbClr>
              </a:solidFill>
              <a:latin typeface="Century Gothic" pitchFamily="34" charset="0"/>
              <a:sym typeface="Times New Roman Bold" charset="0"/>
            </a:endParaRPr>
          </a:p>
        </p:txBody>
      </p:sp>
      <p:sp>
        <p:nvSpPr>
          <p:cNvPr id="81" name="Title 1"/>
          <p:cNvSpPr txBox="1">
            <a:spLocks/>
          </p:cNvSpPr>
          <p:nvPr/>
        </p:nvSpPr>
        <p:spPr>
          <a:xfrm>
            <a:off x="457200" y="13106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71604" y="571480"/>
            <a:ext cx="4041218" cy="500066"/>
          </a:xfrm>
          <a:prstGeom prst="rect">
            <a:avLst/>
          </a:prstGeom>
          <a:solidFill>
            <a:srgbClr val="F79646"/>
          </a:solidFill>
          <a:ln w="127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prstClr val="white"/>
                </a:solidFill>
                <a:latin typeface="Century Gothic" pitchFamily="34" charset="0"/>
                <a:cs typeface="+mn-cs"/>
              </a:rPr>
              <a:t>EmOC Network Design </a:t>
            </a:r>
            <a:endParaRPr lang="fr-FR" sz="1600" b="1" kern="0" dirty="0">
              <a:solidFill>
                <a:prstClr val="white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593102" y="1361850"/>
            <a:ext cx="1291291" cy="570328"/>
          </a:xfrm>
          <a:prstGeom prst="rightArrow">
            <a:avLst>
              <a:gd name="adj1" fmla="val 92825"/>
              <a:gd name="adj2" fmla="val 14961"/>
            </a:avLst>
          </a:prstGeom>
          <a:noFill/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r>
              <a:rPr lang="en-US" sz="1600" b="1" kern="0" dirty="0" smtClean="0">
                <a:solidFill>
                  <a:prstClr val="black"/>
                </a:solidFill>
                <a:latin typeface="Century Gothic" pitchFamily="34" charset="0"/>
              </a:rPr>
              <a:t>Advocacy</a:t>
            </a:r>
            <a:endParaRPr lang="en-US" sz="1600" b="1" kern="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3" name="Rounded Rectangle 22"/>
          <p:cNvSpPr>
            <a:spLocks noChangeAspect="1"/>
          </p:cNvSpPr>
          <p:nvPr/>
        </p:nvSpPr>
        <p:spPr>
          <a:xfrm>
            <a:off x="1586752" y="1233854"/>
            <a:ext cx="127747" cy="148166"/>
          </a:xfrm>
          <a:prstGeom prst="round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dirty="0">
                <a:solidFill>
                  <a:prstClr val="white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24" name="Right Arrow 23"/>
          <p:cNvSpPr/>
          <p:nvPr/>
        </p:nvSpPr>
        <p:spPr>
          <a:xfrm>
            <a:off x="2968065" y="1365212"/>
            <a:ext cx="1667807" cy="570328"/>
          </a:xfrm>
          <a:prstGeom prst="rightArrow">
            <a:avLst>
              <a:gd name="adj1" fmla="val 92825"/>
              <a:gd name="adj2" fmla="val 14961"/>
            </a:avLst>
          </a:prstGeom>
          <a:noFill/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algn="ctr" defTabSz="685800">
              <a:defRPr/>
            </a:pP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Design </a:t>
            </a:r>
            <a:endParaRPr lang="fr-FR" sz="1600" b="1" kern="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5" name="Rounded Rectangle 24"/>
          <p:cNvSpPr>
            <a:spLocks noChangeAspect="1"/>
          </p:cNvSpPr>
          <p:nvPr/>
        </p:nvSpPr>
        <p:spPr>
          <a:xfrm>
            <a:off x="2961715" y="1237217"/>
            <a:ext cx="127747" cy="148166"/>
          </a:xfrm>
          <a:prstGeom prst="round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dirty="0">
                <a:solidFill>
                  <a:prstClr val="white"/>
                </a:solidFill>
                <a:latin typeface="Calibri"/>
                <a:cs typeface="+mn-cs"/>
              </a:rPr>
              <a:t>2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3822326" y="2128328"/>
            <a:ext cx="2106996" cy="800605"/>
          </a:xfrm>
          <a:prstGeom prst="rightArrow">
            <a:avLst>
              <a:gd name="adj1" fmla="val 92825"/>
              <a:gd name="adj2" fmla="val 14961"/>
            </a:avLst>
          </a:prstGeom>
          <a:noFill/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lIns="0" rIns="0" rtlCol="0" anchor="ctr"/>
          <a:lstStyle/>
          <a:p>
            <a:pPr defTabSz="685800">
              <a:defRPr/>
            </a:pPr>
            <a:r>
              <a:rPr lang="en-US" sz="1600" b="1" kern="0" dirty="0" smtClean="0">
                <a:solidFill>
                  <a:prstClr val="black"/>
                </a:solidFill>
                <a:latin typeface="Century Gothic" pitchFamily="34" charset="0"/>
              </a:rPr>
              <a:t>  Prioritization</a:t>
            </a: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  and </a:t>
            </a:r>
          </a:p>
          <a:p>
            <a:pPr marL="88900" defTabSz="685800">
              <a:defRPr/>
            </a:pP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 </a:t>
            </a:r>
            <a:r>
              <a:rPr lang="en-US" sz="1600" b="1" kern="0" dirty="0" smtClean="0">
                <a:solidFill>
                  <a:prstClr val="black"/>
                </a:solidFill>
                <a:latin typeface="Century Gothic" pitchFamily="34" charset="0"/>
              </a:rPr>
              <a:t>Mapping  </a:t>
            </a: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of     EmoC </a:t>
            </a:r>
            <a:r>
              <a:rPr lang="en-US" sz="1600" b="1" kern="0" dirty="0" smtClean="0">
                <a:solidFill>
                  <a:prstClr val="black"/>
                </a:solidFill>
                <a:latin typeface="Century Gothic" pitchFamily="34" charset="0"/>
              </a:rPr>
              <a:t>Facilities</a:t>
            </a:r>
            <a:endParaRPr lang="en-US" sz="1600" b="1" kern="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27" name="Rounded Rectangle 26"/>
          <p:cNvSpPr>
            <a:spLocks noChangeAspect="1"/>
          </p:cNvSpPr>
          <p:nvPr/>
        </p:nvSpPr>
        <p:spPr>
          <a:xfrm>
            <a:off x="3812241" y="2000333"/>
            <a:ext cx="127747" cy="148166"/>
          </a:xfrm>
          <a:prstGeom prst="roundRect">
            <a:avLst/>
          </a:prstGeom>
          <a:solidFill>
            <a:srgbClr val="8064A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50" b="1" kern="0" dirty="0">
                <a:solidFill>
                  <a:prstClr val="white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15008" y="571480"/>
            <a:ext cx="3244477" cy="500066"/>
          </a:xfrm>
          <a:prstGeom prst="rect">
            <a:avLst/>
          </a:prstGeom>
          <a:solidFill>
            <a:srgbClr val="F79646"/>
          </a:solidFill>
          <a:ln w="127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kern="0" dirty="0" smtClean="0">
                <a:solidFill>
                  <a:prstClr val="white"/>
                </a:solidFill>
                <a:latin typeface="Century Gothic" pitchFamily="34" charset="0"/>
                <a:cs typeface="+mn-cs"/>
              </a:rPr>
              <a:t>Implementation</a:t>
            </a:r>
            <a:r>
              <a:rPr lang="fr-FR" sz="1600" b="1" kern="0" dirty="0" smtClean="0">
                <a:solidFill>
                  <a:prstClr val="white"/>
                </a:solidFill>
                <a:latin typeface="Century Gothic" pitchFamily="34" charset="0"/>
                <a:cs typeface="+mn-cs"/>
              </a:rPr>
              <a:t> of  EmOC monitoring </a:t>
            </a:r>
            <a:endParaRPr lang="fr-FR" sz="1600" b="1" kern="0" dirty="0">
              <a:solidFill>
                <a:prstClr val="white"/>
              </a:solidFill>
              <a:latin typeface="Century Gothic" pitchFamily="34" charset="0"/>
              <a:cs typeface="+mn-cs"/>
            </a:endParaRPr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xmlns="" val="2906344541"/>
              </p:ext>
            </p:extLst>
          </p:nvPr>
        </p:nvGraphicFramePr>
        <p:xfrm>
          <a:off x="4820770" y="1233854"/>
          <a:ext cx="4992220" cy="258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Rectangle 30"/>
          <p:cNvSpPr/>
          <p:nvPr/>
        </p:nvSpPr>
        <p:spPr>
          <a:xfrm>
            <a:off x="142844" y="571480"/>
            <a:ext cx="1321550" cy="50006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12700" cap="flat" cmpd="sng" algn="ctr">
            <a:solidFill>
              <a:schemeClr val="accent3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kern="0" dirty="0" smtClean="0">
                <a:solidFill>
                  <a:prstClr val="white"/>
                </a:solidFill>
                <a:latin typeface="Century Gothic" pitchFamily="34" charset="0"/>
                <a:cs typeface="+mn-cs"/>
              </a:rPr>
              <a:t>Basic Information  </a:t>
            </a:r>
            <a:endParaRPr lang="fr-FR" sz="1600" b="1" kern="0" dirty="0">
              <a:solidFill>
                <a:prstClr val="white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85852" y="5894401"/>
            <a:ext cx="242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kern="0" dirty="0" smtClean="0">
                <a:solidFill>
                  <a:srgbClr val="000099">
                    <a:lumMod val="75000"/>
                  </a:srgbClr>
                </a:solidFill>
                <a:latin typeface="Arial"/>
              </a:rPr>
              <a:t>Geographic information System (GIS</a:t>
            </a:r>
            <a:r>
              <a:rPr lang="en-US" sz="1400" kern="0" dirty="0" smtClean="0">
                <a:solidFill>
                  <a:srgbClr val="000099">
                    <a:lumMod val="75000"/>
                  </a:srgbClr>
                </a:solidFill>
                <a:latin typeface="Arial"/>
              </a:rPr>
              <a:t>)</a:t>
            </a:r>
            <a:endParaRPr lang="en-US" sz="1400" kern="0" dirty="0">
              <a:solidFill>
                <a:srgbClr val="000099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6851" y="4804611"/>
            <a:ext cx="1272781" cy="11254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8" cstate="print"/>
          <a:srcRect l="26565" t="24609" r="25840" b="12392"/>
          <a:stretch/>
        </p:blipFill>
        <p:spPr>
          <a:xfrm>
            <a:off x="3571868" y="4786322"/>
            <a:ext cx="1765583" cy="131392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28992" y="6215082"/>
            <a:ext cx="20281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kern="0" dirty="0" smtClean="0">
                <a:latin typeface="Arial"/>
              </a:rPr>
              <a:t>Data collect sheet</a:t>
            </a:r>
            <a:r>
              <a:rPr lang="en-US" sz="1600" b="1" kern="0" dirty="0" smtClean="0">
                <a:solidFill>
                  <a:srgbClr val="000099">
                    <a:lumMod val="75000"/>
                  </a:srgbClr>
                </a:solidFill>
                <a:latin typeface="Arial"/>
              </a:rPr>
              <a:t>’</a:t>
            </a:r>
            <a:endParaRPr lang="en-US" sz="1600" b="1" kern="0" dirty="0">
              <a:solidFill>
                <a:srgbClr val="000099">
                  <a:lumMod val="75000"/>
                </a:srgbClr>
              </a:solidFill>
              <a:latin typeface="Arial"/>
            </a:endParaRPr>
          </a:p>
        </p:txBody>
      </p:sp>
      <p:pic>
        <p:nvPicPr>
          <p:cNvPr id="41" name="Picture 40"/>
          <p:cNvPicPr/>
          <p:nvPr/>
        </p:nvPicPr>
        <p:blipFill rotWithShape="1">
          <a:blip r:embed="rId9" cstate="print"/>
          <a:srcRect l="962" t="25371" r="1923" b="11915"/>
          <a:stretch/>
        </p:blipFill>
        <p:spPr bwMode="auto">
          <a:xfrm>
            <a:off x="5429256" y="4929198"/>
            <a:ext cx="1895111" cy="1183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5286380" y="6215082"/>
            <a:ext cx="2207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kern="0" dirty="0" smtClean="0">
                <a:latin typeface="Century Gothic" pitchFamily="34" charset="0"/>
              </a:rPr>
              <a:t>Data Analysis Tool</a:t>
            </a:r>
            <a:endParaRPr lang="en-US" sz="1600" b="1" kern="0" dirty="0">
              <a:latin typeface="Century Gothic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15206" y="4786322"/>
            <a:ext cx="207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buFont typeface="Century Gothic" pitchFamily="34" charset="0"/>
              <a:buChar char="▬"/>
            </a:pPr>
            <a:r>
              <a:rPr lang="en-US" sz="1600" b="1" kern="0" dirty="0" smtClean="0">
                <a:solidFill>
                  <a:srgbClr val="000099">
                    <a:lumMod val="75000"/>
                  </a:srgbClr>
                </a:solidFill>
                <a:latin typeface="Century Gothic" pitchFamily="34" charset="0"/>
              </a:rPr>
              <a:t>Monitoring        Response tool</a:t>
            </a:r>
          </a:p>
          <a:p>
            <a:pPr>
              <a:buFont typeface="Century Gothic" pitchFamily="34" charset="0"/>
              <a:buChar char="▬"/>
            </a:pPr>
            <a:r>
              <a:rPr lang="en-US" sz="1600" b="1" kern="0" dirty="0" smtClean="0">
                <a:solidFill>
                  <a:srgbClr val="000099">
                    <a:lumMod val="75000"/>
                  </a:srgbClr>
                </a:solidFill>
                <a:latin typeface="Century Gothic" pitchFamily="34" charset="0"/>
              </a:rPr>
              <a:t>Implementation</a:t>
            </a:r>
          </a:p>
          <a:p>
            <a:r>
              <a:rPr lang="en-US" sz="1600" b="1" kern="0" dirty="0" smtClean="0">
                <a:solidFill>
                  <a:srgbClr val="000099">
                    <a:lumMod val="75000"/>
                  </a:srgbClr>
                </a:solidFill>
                <a:latin typeface="Century Gothic" pitchFamily="34" charset="0"/>
              </a:rPr>
              <a:t>    Team</a:t>
            </a:r>
          </a:p>
          <a:p>
            <a:pPr marL="171450" indent="-171450">
              <a:buFont typeface="Century Gothic" pitchFamily="34" charset="0"/>
              <a:buChar char="▬"/>
            </a:pPr>
            <a:r>
              <a:rPr lang="en-US" sz="1600" b="1" kern="0" dirty="0" smtClean="0">
                <a:solidFill>
                  <a:srgbClr val="000099">
                    <a:lumMod val="75000"/>
                  </a:srgbClr>
                </a:solidFill>
                <a:latin typeface="Century Gothic" pitchFamily="34" charset="0"/>
              </a:rPr>
              <a:t>Mentorship</a:t>
            </a:r>
            <a:endParaRPr lang="en-US" sz="1600" b="1" kern="0" dirty="0">
              <a:solidFill>
                <a:srgbClr val="000099">
                  <a:lumMod val="75000"/>
                </a:srgbClr>
              </a:solidFill>
              <a:latin typeface="Century Gothic" pitchFamily="34" charset="0"/>
            </a:endParaRPr>
          </a:p>
        </p:txBody>
      </p:sp>
      <p:sp>
        <p:nvSpPr>
          <p:cNvPr id="45" name="Right Arrow 44"/>
          <p:cNvSpPr/>
          <p:nvPr/>
        </p:nvSpPr>
        <p:spPr>
          <a:xfrm>
            <a:off x="142844" y="1714488"/>
            <a:ext cx="1571636" cy="2714644"/>
          </a:xfrm>
          <a:prstGeom prst="rightArrow">
            <a:avLst>
              <a:gd name="adj1" fmla="val 92825"/>
              <a:gd name="adj2" fmla="val 11589"/>
            </a:avLst>
          </a:prstGeom>
          <a:noFill/>
          <a:ln w="19050" cap="flat" cmpd="sng" algn="ctr">
            <a:solidFill>
              <a:srgbClr val="8064A2">
                <a:lumMod val="75000"/>
              </a:srgbClr>
            </a:solidFill>
            <a:prstDash val="sysDot"/>
          </a:ln>
          <a:effectLst/>
        </p:spPr>
        <p:txBody>
          <a:bodyPr lIns="0" rIns="0" rtlCol="0" anchor="ctr"/>
          <a:lstStyle/>
          <a:p>
            <a:pPr marL="214313" indent="-127397" defTabSz="685800">
              <a:buFont typeface="Wingdings" panose="05000000000000000000" pitchFamily="2" charset="2"/>
              <a:buChar char="§"/>
              <a:defRPr/>
            </a:pP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National </a:t>
            </a:r>
            <a:r>
              <a:rPr lang="fr-FR" sz="1600" b="1" kern="0" dirty="0" err="1" smtClean="0">
                <a:solidFill>
                  <a:prstClr val="black"/>
                </a:solidFill>
                <a:latin typeface="Century Gothic" pitchFamily="34" charset="0"/>
              </a:rPr>
              <a:t>Strategic</a:t>
            </a: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 Plan </a:t>
            </a:r>
          </a:p>
          <a:p>
            <a:pPr marL="214313" indent="-127397" defTabSz="6858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EmOC National </a:t>
            </a:r>
            <a:r>
              <a:rPr lang="fr-FR" sz="1600" b="1" kern="0" dirty="0" err="1" smtClean="0">
                <a:solidFill>
                  <a:prstClr val="black"/>
                </a:solidFill>
                <a:latin typeface="Century Gothic" pitchFamily="34" charset="0"/>
              </a:rPr>
              <a:t>Needs</a:t>
            </a: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  </a:t>
            </a:r>
            <a:r>
              <a:rPr lang="fr-FR" sz="1600" b="1" kern="0" dirty="0" err="1" smtClean="0">
                <a:solidFill>
                  <a:prstClr val="black"/>
                </a:solidFill>
                <a:latin typeface="Century Gothic" pitchFamily="34" charset="0"/>
              </a:rPr>
              <a:t>Assessment</a:t>
            </a:r>
            <a:endParaRPr lang="fr-FR" sz="1600" b="1" kern="0" dirty="0">
              <a:solidFill>
                <a:prstClr val="black"/>
              </a:solidFill>
              <a:latin typeface="Century Gothic" pitchFamily="34" charset="0"/>
            </a:endParaRPr>
          </a:p>
          <a:p>
            <a:pPr marL="214313" indent="-127397" defTabSz="685800">
              <a:spcBef>
                <a:spcPts val="1200"/>
              </a:spcBef>
              <a:buFont typeface="Wingdings" panose="05000000000000000000" pitchFamily="2" charset="2"/>
              <a:buChar char="§"/>
              <a:defRPr/>
            </a:pP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DHS</a:t>
            </a:r>
            <a:r>
              <a:rPr lang="fr-FR" sz="1600" b="1" kern="0" dirty="0">
                <a:solidFill>
                  <a:prstClr val="black"/>
                </a:solidFill>
                <a:latin typeface="Century Gothic" pitchFamily="34" charset="0"/>
              </a:rPr>
              <a:t>, </a:t>
            </a: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SARA</a:t>
            </a:r>
            <a:r>
              <a:rPr lang="fr-FR" sz="1200" b="1" kern="0" dirty="0" smtClean="0">
                <a:solidFill>
                  <a:prstClr val="black"/>
                </a:solidFill>
                <a:latin typeface="Calibri"/>
              </a:rPr>
              <a:t> </a:t>
            </a:r>
            <a:endParaRPr lang="fr-FR" sz="75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0" y="5072074"/>
            <a:ext cx="2074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/>
            <a:r>
              <a:rPr lang="en-US" sz="1600" b="1" kern="0" dirty="0" smtClean="0">
                <a:solidFill>
                  <a:srgbClr val="000099">
                    <a:lumMod val="75000"/>
                  </a:srgbClr>
                </a:solidFill>
                <a:latin typeface="Arial"/>
              </a:rPr>
              <a:t> National EmOC</a:t>
            </a:r>
          </a:p>
          <a:p>
            <a:pPr marL="171450" indent="-171450"/>
            <a:r>
              <a:rPr lang="en-US" sz="1600" b="1" kern="0" dirty="0" smtClean="0">
                <a:solidFill>
                  <a:srgbClr val="000099">
                    <a:lumMod val="75000"/>
                  </a:srgbClr>
                </a:solidFill>
                <a:latin typeface="Arial"/>
              </a:rPr>
              <a:t> Model </a:t>
            </a:r>
            <a:endParaRPr lang="en-US" sz="1600" b="1" kern="0" dirty="0">
              <a:solidFill>
                <a:srgbClr val="000099">
                  <a:lumMod val="75000"/>
                </a:srgbClr>
              </a:solidFill>
              <a:latin typeface="Arial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996673" y="1952840"/>
            <a:ext cx="2084708" cy="296169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693024" y="3552918"/>
            <a:ext cx="1230779" cy="125169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outerShdw sx="1000" sy="1000" rotWithShape="0">
              <a:srgbClr val="000000"/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Left-Right Arrow 29"/>
          <p:cNvSpPr/>
          <p:nvPr/>
        </p:nvSpPr>
        <p:spPr>
          <a:xfrm>
            <a:off x="2285984" y="4000504"/>
            <a:ext cx="6668915" cy="768760"/>
          </a:xfrm>
          <a:prstGeom prst="leftRightArrow">
            <a:avLst>
              <a:gd name="adj1" fmla="val 64406"/>
              <a:gd name="adj2" fmla="val 50000"/>
            </a:avLst>
          </a:prstGeom>
          <a:solidFill>
            <a:srgbClr val="FFFFFF"/>
          </a:solidFill>
          <a:ln w="19050" cap="flat" cmpd="sng" algn="ctr">
            <a:solidFill>
              <a:schemeClr val="accent2"/>
            </a:solidFill>
            <a:prstDash val="sysDash"/>
          </a:ln>
          <a:effectLst/>
        </p:spPr>
        <p:txBody>
          <a:bodyPr lIns="0" rIns="0"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kern="0" dirty="0" smtClean="0">
                <a:solidFill>
                  <a:prstClr val="black"/>
                </a:solidFill>
                <a:latin typeface="Century Gothic" pitchFamily="34" charset="0"/>
              </a:rPr>
              <a:t>Periodic</a:t>
            </a: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  </a:t>
            </a:r>
            <a:r>
              <a:rPr lang="en-US" sz="1600" b="1" kern="0" dirty="0" smtClean="0">
                <a:solidFill>
                  <a:prstClr val="black"/>
                </a:solidFill>
                <a:latin typeface="Century Gothic" pitchFamily="34" charset="0"/>
              </a:rPr>
              <a:t>Review</a:t>
            </a: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  of the  </a:t>
            </a:r>
            <a:r>
              <a:rPr lang="fr-FR" sz="1600" b="1" kern="0" dirty="0">
                <a:solidFill>
                  <a:prstClr val="black"/>
                </a:solidFill>
                <a:latin typeface="Century Gothic" pitchFamily="34" charset="0"/>
              </a:rPr>
              <a:t>performance </a:t>
            </a: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and  </a:t>
            </a:r>
            <a:r>
              <a:rPr lang="en-US" sz="1600" b="1" kern="0" dirty="0" smtClean="0">
                <a:solidFill>
                  <a:prstClr val="black"/>
                </a:solidFill>
                <a:latin typeface="Century Gothic" pitchFamily="34" charset="0"/>
              </a:rPr>
              <a:t>improvement        of  </a:t>
            </a:r>
            <a:r>
              <a:rPr lang="fr-FR" sz="1600" b="1" kern="0" dirty="0" smtClean="0">
                <a:solidFill>
                  <a:prstClr val="black"/>
                </a:solidFill>
                <a:latin typeface="Century Gothic" pitchFamily="34" charset="0"/>
              </a:rPr>
              <a:t>system – Monitoring  Evaluation </a:t>
            </a:r>
            <a:r>
              <a:rPr lang="fr-FR" sz="1050" b="1" kern="0" dirty="0">
                <a:solidFill>
                  <a:prstClr val="black"/>
                </a:solidFill>
              </a:rPr>
              <a:t>– </a:t>
            </a:r>
            <a:endParaRPr lang="fr-FR" sz="75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8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2" grpId="0"/>
      <p:bldP spid="44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latin typeface="Century Gothic" pitchFamily="34" charset="0"/>
              </a:rPr>
              <a:t>Burundi </a:t>
            </a:r>
            <a:r>
              <a:rPr lang="fr-FR" sz="3600" dirty="0" err="1" smtClean="0">
                <a:latin typeface="Century Gothic" pitchFamily="34" charset="0"/>
              </a:rPr>
              <a:t>EmOC</a:t>
            </a:r>
            <a:r>
              <a:rPr lang="fr-FR" sz="3600" dirty="0" smtClean="0">
                <a:latin typeface="Century Gothic" pitchFamily="34" charset="0"/>
              </a:rPr>
              <a:t> </a:t>
            </a:r>
            <a:r>
              <a:rPr lang="fr-FR" sz="3600" dirty="0" err="1" smtClean="0">
                <a:latin typeface="Century Gothic" pitchFamily="34" charset="0"/>
              </a:rPr>
              <a:t>coverage</a:t>
            </a:r>
            <a:r>
              <a:rPr lang="fr-FR" sz="3600" dirty="0" smtClean="0">
                <a:latin typeface="Century Gothic" pitchFamily="34" charset="0"/>
              </a:rPr>
              <a:t> </a:t>
            </a:r>
            <a:r>
              <a:rPr lang="fr-FR" sz="3600" dirty="0" err="1" smtClean="0">
                <a:latin typeface="Century Gothic" pitchFamily="34" charset="0"/>
              </a:rPr>
              <a:t>Map</a:t>
            </a:r>
            <a:endParaRPr lang="fr-FR" sz="3600" dirty="0">
              <a:latin typeface="Century Gothic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71604" y="1600200"/>
            <a:ext cx="6143668" cy="504351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418A-9A65-414E-B474-8209B1E3D299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171575"/>
            <a:ext cx="41148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1178723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214578" cy="365125"/>
          </a:xfrm>
        </p:spPr>
        <p:txBody>
          <a:bodyPr/>
          <a:lstStyle/>
          <a:p>
            <a:fld id="{A778418A-9A65-414E-B474-8209B1E3D299}" type="slidenum">
              <a:rPr lang="fr-FR" sz="2400" smtClean="0">
                <a:latin typeface="Century Gothic" pitchFamily="34" charset="0"/>
              </a:rPr>
              <a:pPr/>
              <a:t>8</a:t>
            </a:fld>
            <a:endParaRPr lang="fr-FR" sz="2400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20" y="1357298"/>
            <a:ext cx="8572560" cy="4143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Bef>
                <a:spcPts val="1200"/>
              </a:spcBef>
              <a:spcAft>
                <a:spcPts val="1200"/>
              </a:spcAft>
              <a:tabLst>
                <a:tab pos="273050" algn="l"/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The aim was : 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To determine physical access to Facilities Strengthened in Emergency Obstetrical Care by geographic areas with High Density of Population          (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In average time of 2 hours or less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). </a:t>
            </a:r>
          </a:p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2. Material and Methods </a:t>
            </a:r>
          </a:p>
          <a:p>
            <a:pPr algn="just">
              <a:spcAft>
                <a:spcPts val="1200"/>
              </a:spcAft>
              <a:tabLst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Prior to this study, a selection and prioritization of some Health Facilities have been done using  AccessMod 5.0; in the purpose of the national policy which was to reinforce few Health Facilities in EmOC with high impact national wide (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The Emoc Maternity Network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).  </a:t>
            </a:r>
            <a:endParaRPr lang="en-US" sz="24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spcAft>
                <a:spcPts val="1200"/>
              </a:spcAft>
              <a:tabLst>
                <a:tab pos="900113" algn="l"/>
              </a:tabLst>
            </a:pPr>
            <a:endParaRPr lang="fr-FR" sz="2400" b="1" dirty="0"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 Monitoring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of Emergency Obstetrical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Care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by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Digital Mapping System in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Burundi 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5"/>
          <p:cNvCxnSpPr/>
          <p:nvPr/>
        </p:nvCxnSpPr>
        <p:spPr>
          <a:xfrm>
            <a:off x="11787238" y="1785926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0" y="928670"/>
            <a:ext cx="9144000" cy="1588"/>
          </a:xfrm>
          <a:prstGeom prst="line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0" y="5929330"/>
            <a:ext cx="9144000" cy="1588"/>
          </a:xfrm>
          <a:prstGeom prst="line">
            <a:avLst/>
          </a:prstGeom>
          <a:ln w="31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214578" cy="365125"/>
          </a:xfrm>
        </p:spPr>
        <p:txBody>
          <a:bodyPr/>
          <a:lstStyle/>
          <a:p>
            <a:fld id="{A778418A-9A65-414E-B474-8209B1E3D299}" type="slidenum">
              <a:rPr lang="fr-FR" sz="2400" smtClean="0">
                <a:latin typeface="Century Gothic" pitchFamily="34" charset="0"/>
              </a:rPr>
              <a:pPr/>
              <a:t>9</a:t>
            </a:fld>
            <a:endParaRPr lang="fr-FR" sz="2400" dirty="0">
              <a:latin typeface="Century Gothic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4282" y="1428736"/>
            <a:ext cx="8929718" cy="4357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endParaRPr lang="en-US" sz="24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>
              <a:spcAft>
                <a:spcPts val="1200"/>
              </a:spcAft>
              <a:tabLst>
                <a:tab pos="273050" algn="l"/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2. Material and Methods 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(cont’d) </a:t>
            </a:r>
          </a:p>
          <a:p>
            <a:pPr algn="just">
              <a:spcAft>
                <a:spcPts val="1200"/>
              </a:spcAft>
              <a:tabLst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Then,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the Emoc Maternity Network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was monitored </a:t>
            </a:r>
          </a:p>
          <a:p>
            <a:pPr algn="just">
              <a:spcAft>
                <a:spcPts val="1200"/>
              </a:spcAft>
              <a:tabLst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for the period from January to March 2018 using:</a:t>
            </a:r>
          </a:p>
          <a:p>
            <a:pPr algn="just">
              <a:spcAft>
                <a:spcPts val="1200"/>
              </a:spcAft>
              <a:buFont typeface="Century Gothic" pitchFamily="34" charset="0"/>
              <a:buChar char="▬"/>
              <a:tabLst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EmOC signal functions 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(Basic and Comprehensive)</a:t>
            </a:r>
          </a:p>
          <a:p>
            <a:pPr algn="just">
              <a:spcAft>
                <a:spcPts val="1200"/>
              </a:spcAft>
              <a:buFont typeface="Century Gothic" pitchFamily="34" charset="0"/>
              <a:buChar char="▬"/>
              <a:tabLst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Geographic localization by density of Population </a:t>
            </a: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(GPS)</a:t>
            </a:r>
          </a:p>
          <a:p>
            <a:pPr algn="just">
              <a:spcAft>
                <a:spcPts val="1200"/>
              </a:spcAft>
              <a:buFont typeface="Century Gothic" pitchFamily="34" charset="0"/>
              <a:buChar char="▬"/>
              <a:tabLst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Maps were generated in </a:t>
            </a: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Quantum GIS 2.18. </a:t>
            </a:r>
          </a:p>
          <a:p>
            <a:pPr algn="just">
              <a:spcAft>
                <a:spcPts val="1200"/>
              </a:spcAft>
              <a:buFont typeface="Century Gothic" pitchFamily="34" charset="0"/>
              <a:buChar char="▬"/>
              <a:tabLst>
                <a:tab pos="900113" algn="l"/>
              </a:tabLst>
            </a:pPr>
            <a:r>
              <a:rPr lang="en-US" sz="2400" b="1" dirty="0" smtClean="0">
                <a:solidFill>
                  <a:schemeClr val="tx1"/>
                </a:solidFill>
                <a:latin typeface="Century Gothic" pitchFamily="34" charset="0"/>
              </a:rPr>
              <a:t> Data base in Excel Sheet and QGIS Table</a:t>
            </a:r>
            <a:endParaRPr lang="en-US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spcAft>
                <a:spcPts val="1200"/>
              </a:spcAft>
              <a:tabLst>
                <a:tab pos="900113" algn="l"/>
              </a:tabLst>
            </a:pPr>
            <a:endParaRPr lang="en-US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spcAft>
                <a:spcPts val="1200"/>
              </a:spcAft>
              <a:tabLst>
                <a:tab pos="900113" algn="l"/>
              </a:tabLst>
            </a:pPr>
            <a:endParaRPr lang="en-US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spcAft>
                <a:spcPts val="1200"/>
              </a:spcAft>
              <a:tabLst>
                <a:tab pos="900113" algn="l"/>
              </a:tabLst>
            </a:pPr>
            <a:endParaRPr lang="en-US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just">
              <a:spcAft>
                <a:spcPts val="1200"/>
              </a:spcAft>
              <a:tabLst>
                <a:tab pos="900113" algn="l"/>
              </a:tabLst>
            </a:pPr>
            <a:r>
              <a:rPr lang="en-US" sz="2400" dirty="0" smtClean="0">
                <a:solidFill>
                  <a:schemeClr val="tx1"/>
                </a:solidFill>
                <a:latin typeface="Century Gothic" pitchFamily="34" charset="0"/>
              </a:rPr>
              <a:t>  </a:t>
            </a:r>
          </a:p>
          <a:p>
            <a:pPr>
              <a:spcAft>
                <a:spcPts val="1200"/>
              </a:spcAft>
              <a:tabLst>
                <a:tab pos="900113" algn="l"/>
              </a:tabLst>
            </a:pPr>
            <a:endParaRPr lang="fr-FR" sz="2400" b="1" dirty="0">
              <a:latin typeface="Century Gothic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  Monitoring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of Emergency Obstetrical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Care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by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Digital Mapping System in </a:t>
            </a:r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itchFamily="34" charset="0"/>
              </a:rPr>
              <a:t>Burundi </a:t>
            </a:r>
            <a:endParaRPr lang="fr-FR" sz="2800" dirty="0">
              <a:solidFill>
                <a:schemeClr val="tx1">
                  <a:lumMod val="50000"/>
                  <a:lumOff val="5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687</Words>
  <Application>Microsoft Office PowerPoint</Application>
  <PresentationFormat>Affichage à l'écran (4:3)</PresentationFormat>
  <Paragraphs>123</Paragraphs>
  <Slides>14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Burundi EmOC coverage Map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Dell</cp:lastModifiedBy>
  <cp:revision>107</cp:revision>
  <dcterms:created xsi:type="dcterms:W3CDTF">2019-02-26T17:32:44Z</dcterms:created>
  <dcterms:modified xsi:type="dcterms:W3CDTF">2019-03-28T05:03:47Z</dcterms:modified>
</cp:coreProperties>
</file>