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A92-6F21-4F02-BA84-A94C2B480F7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5D66D-9B96-439A-B832-004AE8489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A92-6F21-4F02-BA84-A94C2B480F7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5D66D-9B96-439A-B832-004AE8489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A92-6F21-4F02-BA84-A94C2B480F7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5D66D-9B96-439A-B832-004AE8489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69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A92-6F21-4F02-BA84-A94C2B480F7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5D66D-9B96-439A-B832-004AE8489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23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A92-6F21-4F02-BA84-A94C2B480F7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5D66D-9B96-439A-B832-004AE8489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18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A92-6F21-4F02-BA84-A94C2B480F7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5D66D-9B96-439A-B832-004AE8489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92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A92-6F21-4F02-BA84-A94C2B480F7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5D66D-9B96-439A-B832-004AE8489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56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A92-6F21-4F02-BA84-A94C2B480F7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5D66D-9B96-439A-B832-004AE8489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19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A92-6F21-4F02-BA84-A94C2B480F7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5D66D-9B96-439A-B832-004AE8489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26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A92-6F21-4F02-BA84-A94C2B480F7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5D66D-9B96-439A-B832-004AE8489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60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A92-6F21-4F02-BA84-A94C2B480F7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5D66D-9B96-439A-B832-004AE8489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89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5BA92-6F21-4F02-BA84-A94C2B480F7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5D66D-9B96-439A-B832-004AE8489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13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7th East African Health &amp; Scientific Conference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Point of Care Implementation of </a:t>
            </a:r>
            <a:r>
              <a:rPr lang="en-US" sz="2400" b="1" dirty="0" err="1">
                <a:solidFill>
                  <a:schemeClr val="tx1"/>
                </a:solidFill>
              </a:rPr>
              <a:t>KenyaEMR</a:t>
            </a:r>
            <a:r>
              <a:rPr lang="en-US" sz="2400" b="1" dirty="0">
                <a:solidFill>
                  <a:schemeClr val="tx1"/>
                </a:solidFill>
              </a:rPr>
              <a:t> System at Kakamega County General Hospital, (</a:t>
            </a:r>
            <a:r>
              <a:rPr lang="en-US" sz="2400" b="1" dirty="0" smtClean="0">
                <a:solidFill>
                  <a:schemeClr val="tx1"/>
                </a:solidFill>
              </a:rPr>
              <a:t>KCGTRH)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Presenter: DR.AMADIVA KIBISU,MBCHB 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CO-AUTHOR: JOSPHINE OTIENO,HRIO</a:t>
            </a:r>
            <a:endParaRPr lang="en-GB" sz="2400" b="1" dirty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chemeClr val="tx1"/>
                </a:solidFill>
              </a:rPr>
              <a:t>OTHER AUTHORS: P.MUSENI,C.AYISI,K.MUIRURI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3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Background /Introduction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Many developing countries worldwide are currently embracing( Electronic Medical Records) EMR technology to improve their healthcare systems. </a:t>
            </a:r>
            <a:endParaRPr lang="en-US" sz="1600" dirty="0" smtClean="0"/>
          </a:p>
          <a:p>
            <a:r>
              <a:rPr lang="en-US" sz="1600" dirty="0" smtClean="0"/>
              <a:t>In </a:t>
            </a:r>
            <a:r>
              <a:rPr lang="en-US" sz="1600" dirty="0"/>
              <a:t>Western Kenya, </a:t>
            </a:r>
            <a:r>
              <a:rPr lang="en-US" sz="1600" dirty="0" err="1"/>
              <a:t>KenyaEMR</a:t>
            </a:r>
            <a:r>
              <a:rPr lang="en-US" sz="1600" dirty="0"/>
              <a:t> and </a:t>
            </a:r>
            <a:r>
              <a:rPr lang="en-US" sz="1600" dirty="0" err="1"/>
              <a:t>OpenMRS</a:t>
            </a:r>
            <a:r>
              <a:rPr lang="en-US" sz="1600" dirty="0"/>
              <a:t> </a:t>
            </a:r>
            <a:r>
              <a:rPr lang="en-US" sz="1600" dirty="0" err="1" smtClean="0"/>
              <a:t>systems,have</a:t>
            </a:r>
            <a:r>
              <a:rPr lang="en-US" sz="1600" dirty="0" smtClean="0"/>
              <a:t> been in use and </a:t>
            </a:r>
            <a:r>
              <a:rPr lang="en-US" sz="1600" dirty="0"/>
              <a:t>are customized and configured to meet Ministry of Health (MOH) standards. </a:t>
            </a:r>
            <a:endParaRPr lang="en-US" sz="1600" dirty="0" smtClean="0"/>
          </a:p>
          <a:p>
            <a:r>
              <a:rPr lang="en-US" sz="1600" dirty="0" smtClean="0"/>
              <a:t>Clinical </a:t>
            </a:r>
            <a:r>
              <a:rPr lang="en-US" sz="1600" dirty="0"/>
              <a:t>documentation using manual systems is challenging when it comes to access and retrieval of patient </a:t>
            </a:r>
            <a:r>
              <a:rPr lang="en-US" sz="1600" dirty="0" err="1" smtClean="0"/>
              <a:t>information,and</a:t>
            </a:r>
            <a:r>
              <a:rPr lang="en-US" sz="1600" dirty="0" smtClean="0"/>
              <a:t> therefore need for a system that solves all these challenges.</a:t>
            </a:r>
          </a:p>
        </p:txBody>
      </p:sp>
    </p:spTree>
    <p:extLst>
      <p:ext uri="{BB962C8B-B14F-4D97-AF65-F5344CB8AC3E}">
        <p14:creationId xmlns:p14="http://schemas.microsoft.com/office/powerpoint/2010/main" val="209628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BACKGROUND,CONTINUATION…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/>
              <a:t>Importance of  </a:t>
            </a:r>
            <a:r>
              <a:rPr lang="en-US" sz="2600" dirty="0" smtClean="0"/>
              <a:t>Point of care (POC),using electronic systems </a:t>
            </a:r>
          </a:p>
          <a:p>
            <a:pPr>
              <a:buFont typeface="Wingdings" pitchFamily="2" charset="2"/>
              <a:buChar char="Ø"/>
            </a:pPr>
            <a:r>
              <a:rPr lang="en-US" sz="1700" dirty="0"/>
              <a:t> </a:t>
            </a:r>
            <a:r>
              <a:rPr lang="en-US" sz="1700" dirty="0" smtClean="0"/>
              <a:t>F</a:t>
            </a:r>
            <a:r>
              <a:rPr lang="en-US" sz="1700" dirty="0" smtClean="0"/>
              <a:t>acilitates faster capture, easier access and retrieval of patient information. </a:t>
            </a:r>
          </a:p>
          <a:p>
            <a:pPr>
              <a:buFont typeface="Wingdings" pitchFamily="2" charset="2"/>
              <a:buChar char="Ø"/>
            </a:pPr>
            <a:r>
              <a:rPr lang="en-US" sz="1700" dirty="0" smtClean="0"/>
              <a:t>There is real-time data entry for patient management</a:t>
            </a:r>
          </a:p>
          <a:p>
            <a:pPr>
              <a:buFont typeface="Wingdings" pitchFamily="2" charset="2"/>
              <a:buChar char="Ø"/>
            </a:pPr>
            <a:r>
              <a:rPr lang="en-US" sz="1700" dirty="0" smtClean="0"/>
              <a:t> </a:t>
            </a:r>
            <a:r>
              <a:rPr lang="en-US" sz="1700" dirty="0"/>
              <a:t>I</a:t>
            </a:r>
            <a:r>
              <a:rPr lang="en-US" sz="1700" dirty="0" smtClean="0"/>
              <a:t>nformation is securely shared electronically among care providers, </a:t>
            </a:r>
          </a:p>
          <a:p>
            <a:pPr>
              <a:buFont typeface="Wingdings" pitchFamily="2" charset="2"/>
              <a:buChar char="Ø"/>
            </a:pPr>
            <a:r>
              <a:rPr lang="en-US" sz="1700" dirty="0" smtClean="0"/>
              <a:t>Documentation is legible and more complete </a:t>
            </a:r>
          </a:p>
          <a:p>
            <a:pPr>
              <a:buFont typeface="Wingdings" pitchFamily="2" charset="2"/>
              <a:buChar char="Ø"/>
            </a:pPr>
            <a:r>
              <a:rPr lang="en-US" sz="1700" dirty="0" smtClean="0"/>
              <a:t>privacy and security of patient data is enhanced </a:t>
            </a:r>
            <a:r>
              <a:rPr lang="en-US" dirty="0" smtClean="0"/>
              <a:t>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97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Objective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600" dirty="0" smtClean="0"/>
              <a:t>To </a:t>
            </a:r>
            <a:r>
              <a:rPr lang="en-US" sz="1600" dirty="0"/>
              <a:t>assess the implementation and use of POC EMR over manual systems at </a:t>
            </a:r>
            <a:r>
              <a:rPr lang="en-US" sz="1600" b="1" dirty="0"/>
              <a:t>KCGTRH.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2818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Materials and Methods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 smtClean="0"/>
              <a:t>The implementation study period was between July 2015 and July 2018. </a:t>
            </a:r>
          </a:p>
          <a:p>
            <a:pPr marL="0" indent="0">
              <a:buNone/>
            </a:pPr>
            <a:r>
              <a:rPr lang="en-GB" sz="1600" dirty="0" smtClean="0"/>
              <a:t>                                   Facility readiness assessment , June 2015</a:t>
            </a:r>
          </a:p>
          <a:p>
            <a:pPr marL="0" indent="0">
              <a:buNone/>
            </a:pPr>
            <a:r>
              <a:rPr lang="en-GB" sz="1600" dirty="0"/>
              <a:t> </a:t>
            </a:r>
            <a:r>
              <a:rPr lang="en-GB" sz="1600" dirty="0" smtClean="0"/>
              <a:t>                                System users training in July 2015.</a:t>
            </a:r>
          </a:p>
          <a:p>
            <a:pPr marL="0" indent="0">
              <a:buNone/>
            </a:pPr>
            <a:r>
              <a:rPr lang="en-GB" sz="1600" dirty="0" smtClean="0"/>
              <a:t>                                  Hardware / installation of </a:t>
            </a:r>
            <a:r>
              <a:rPr lang="en-GB" sz="1600" dirty="0" err="1" smtClean="0"/>
              <a:t>KenyaEMR</a:t>
            </a:r>
            <a:r>
              <a:rPr lang="en-GB" sz="1600" dirty="0" smtClean="0"/>
              <a:t> system. </a:t>
            </a:r>
          </a:p>
          <a:p>
            <a:pPr marL="0" indent="0">
              <a:buNone/>
            </a:pPr>
            <a:r>
              <a:rPr lang="en-GB" sz="1600" dirty="0" smtClean="0"/>
              <a:t>  Retrospective data entry of HIV/AIDS patient’s records </a:t>
            </a:r>
            <a:r>
              <a:rPr lang="en-GB" sz="1600" dirty="0"/>
              <a:t>:</a:t>
            </a:r>
            <a:r>
              <a:rPr lang="en-GB" sz="1600" dirty="0" smtClean="0"/>
              <a:t>August </a:t>
            </a:r>
            <a:r>
              <a:rPr lang="en-GB" sz="1600" dirty="0"/>
              <a:t>-</a:t>
            </a:r>
            <a:r>
              <a:rPr lang="en-GB" sz="1600" dirty="0" smtClean="0"/>
              <a:t>October 2015</a:t>
            </a:r>
          </a:p>
          <a:p>
            <a:pPr marL="0" indent="0">
              <a:buNone/>
            </a:pPr>
            <a:r>
              <a:rPr lang="en-GB" sz="1600" dirty="0"/>
              <a:t> </a:t>
            </a:r>
            <a:r>
              <a:rPr lang="en-GB" sz="1600" dirty="0" smtClean="0"/>
              <a:t>               Use of </a:t>
            </a:r>
            <a:r>
              <a:rPr lang="en-GB" sz="1600" dirty="0" err="1" smtClean="0"/>
              <a:t>KenyaEMR</a:t>
            </a:r>
            <a:r>
              <a:rPr lang="en-GB" sz="1600" dirty="0" smtClean="0"/>
              <a:t> . In depth discussions on users </a:t>
            </a:r>
          </a:p>
          <a:p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                         Information retrieved from the EMR. </a:t>
            </a:r>
          </a:p>
          <a:p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             Follow ups and periodic updates : quarterly by partners.</a:t>
            </a:r>
          </a:p>
          <a:p>
            <a:endParaRPr lang="en-GB" sz="1600" dirty="0" smtClean="0"/>
          </a:p>
          <a:p>
            <a:endParaRPr lang="en-GB" sz="2000" dirty="0"/>
          </a:p>
        </p:txBody>
      </p:sp>
      <p:sp>
        <p:nvSpPr>
          <p:cNvPr id="9" name="Down Arrow 8"/>
          <p:cNvSpPr/>
          <p:nvPr/>
        </p:nvSpPr>
        <p:spPr>
          <a:xfrm>
            <a:off x="3635896" y="2138090"/>
            <a:ext cx="484632" cy="216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own Arrow 9"/>
          <p:cNvSpPr/>
          <p:nvPr/>
        </p:nvSpPr>
        <p:spPr>
          <a:xfrm>
            <a:off x="3635896" y="2773191"/>
            <a:ext cx="484632" cy="216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Down Arrow 10"/>
          <p:cNvSpPr/>
          <p:nvPr/>
        </p:nvSpPr>
        <p:spPr>
          <a:xfrm>
            <a:off x="3607826" y="2436272"/>
            <a:ext cx="484632" cy="216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own Arrow 11"/>
          <p:cNvSpPr/>
          <p:nvPr/>
        </p:nvSpPr>
        <p:spPr>
          <a:xfrm>
            <a:off x="3689083" y="3501008"/>
            <a:ext cx="484632" cy="216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own Arrow 12"/>
          <p:cNvSpPr/>
          <p:nvPr/>
        </p:nvSpPr>
        <p:spPr>
          <a:xfrm>
            <a:off x="3689083" y="3068960"/>
            <a:ext cx="484632" cy="216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own Arrow 13"/>
          <p:cNvSpPr/>
          <p:nvPr/>
        </p:nvSpPr>
        <p:spPr>
          <a:xfrm>
            <a:off x="3689083" y="4149080"/>
            <a:ext cx="484632" cy="216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4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/>
              <a:t>Results/Discussion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10,000 client files had been entered into the EMR by January 2016.</a:t>
            </a:r>
          </a:p>
          <a:p>
            <a:r>
              <a:rPr lang="en-GB" sz="1600" dirty="0" smtClean="0"/>
              <a:t>Approximaximately,288 reports have been generated.  </a:t>
            </a:r>
          </a:p>
          <a:p>
            <a:r>
              <a:rPr lang="en-GB" sz="1600" dirty="0" smtClean="0"/>
              <a:t>Users reported :</a:t>
            </a:r>
          </a:p>
          <a:p>
            <a:pPr>
              <a:buFont typeface="Wingdings" pitchFamily="2" charset="2"/>
              <a:buChar char="Ø"/>
            </a:pPr>
            <a:r>
              <a:rPr lang="en-GB" sz="1600" dirty="0" smtClean="0"/>
              <a:t>  Faster and easier retrieval of patient information, </a:t>
            </a:r>
          </a:p>
          <a:p>
            <a:pPr>
              <a:buFont typeface="Wingdings" pitchFamily="2" charset="2"/>
              <a:buChar char="Ø"/>
            </a:pPr>
            <a:r>
              <a:rPr lang="en-GB" sz="1600" dirty="0" smtClean="0"/>
              <a:t>  Total accessibility of patient information,</a:t>
            </a:r>
          </a:p>
          <a:p>
            <a:pPr>
              <a:buFont typeface="Wingdings" pitchFamily="2" charset="2"/>
              <a:buChar char="Ø"/>
            </a:pPr>
            <a:r>
              <a:rPr lang="en-GB" sz="1600" dirty="0" smtClean="0"/>
              <a:t> Enhanced privacy and confidentiality of patient information, </a:t>
            </a:r>
          </a:p>
          <a:p>
            <a:pPr>
              <a:buFont typeface="Wingdings" pitchFamily="2" charset="2"/>
              <a:buChar char="Ø"/>
            </a:pPr>
            <a:r>
              <a:rPr lang="en-GB" sz="1600" dirty="0" smtClean="0"/>
              <a:t> Decision support systems such as alerts and flags,</a:t>
            </a:r>
          </a:p>
          <a:p>
            <a:pPr>
              <a:buFont typeface="Wingdings" pitchFamily="2" charset="2"/>
              <a:buChar char="Ø"/>
            </a:pPr>
            <a:r>
              <a:rPr lang="en-GB" sz="1600" dirty="0" smtClean="0"/>
              <a:t>  Auto-generation of more accurate reports hence addressing reporting burden issues, and </a:t>
            </a:r>
          </a:p>
          <a:p>
            <a:pPr>
              <a:buFont typeface="Wingdings" pitchFamily="2" charset="2"/>
              <a:buChar char="Ø"/>
            </a:pPr>
            <a:r>
              <a:rPr lang="en-GB" sz="1600" dirty="0" smtClean="0"/>
              <a:t> Reduced report generation time compared to manual systems</a:t>
            </a:r>
          </a:p>
          <a:p>
            <a:pPr>
              <a:buFont typeface="Wingdings" pitchFamily="2" charset="2"/>
              <a:buChar char="Ø"/>
            </a:pPr>
            <a:endParaRPr lang="en-GB" sz="16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15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CONCLUSION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EMR improves quality of documentation and data management.</a:t>
            </a:r>
          </a:p>
          <a:p>
            <a:r>
              <a:rPr lang="en-GB" sz="1600" dirty="0" smtClean="0"/>
              <a:t>Staff dedication and partners support resulted in quick EMR implementation and sustainable systems.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04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Recommendation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EMR should be embraced by all healthcare facilities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80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ACKNOWLEDGEMENTS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All CCC staff</a:t>
            </a:r>
          </a:p>
          <a:p>
            <a:r>
              <a:rPr lang="en-GB" sz="1600" dirty="0" smtClean="0"/>
              <a:t>Kakamega County government, department of health</a:t>
            </a:r>
          </a:p>
          <a:p>
            <a:r>
              <a:rPr lang="en-GB" sz="1600" dirty="0" smtClean="0"/>
              <a:t>Kakamega County Teaching and Referral Hospital</a:t>
            </a:r>
          </a:p>
          <a:p>
            <a:r>
              <a:rPr lang="en-GB" sz="1600" dirty="0" smtClean="0"/>
              <a:t>Palladium </a:t>
            </a:r>
          </a:p>
          <a:p>
            <a:r>
              <a:rPr lang="en-GB" sz="1600" dirty="0" err="1" smtClean="0"/>
              <a:t>Aphia</a:t>
            </a:r>
            <a:r>
              <a:rPr lang="en-GB" sz="1600" dirty="0" smtClean="0"/>
              <a:t> plus/</a:t>
            </a:r>
            <a:r>
              <a:rPr lang="en-GB" sz="1600" dirty="0" err="1" smtClean="0"/>
              <a:t>Ampath</a:t>
            </a:r>
            <a:endParaRPr lang="en-GB" sz="1600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17032"/>
            <a:ext cx="446948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84426"/>
            <a:ext cx="32004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46" y="5157192"/>
            <a:ext cx="3168352" cy="1580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211539"/>
            <a:ext cx="3028950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89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399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7th East African Health &amp; Scientific Conference</vt:lpstr>
      <vt:lpstr>Background /Introduction </vt:lpstr>
      <vt:lpstr>BACKGROUND,CONTINUATION…</vt:lpstr>
      <vt:lpstr>Objective </vt:lpstr>
      <vt:lpstr>Materials and Methods</vt:lpstr>
      <vt:lpstr>Results/Discussion</vt:lpstr>
      <vt:lpstr>CONCLUSION</vt:lpstr>
      <vt:lpstr>Recommendation</vt:lpstr>
      <vt:lpstr>ACKNOWLEDGEMENTS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7th East African Health &amp; Scientific Conference</dc:title>
  <dc:creator>Lluma, Rose</dc:creator>
  <cp:lastModifiedBy>Lluma, Rose</cp:lastModifiedBy>
  <cp:revision>18</cp:revision>
  <dcterms:created xsi:type="dcterms:W3CDTF">2019-03-01T05:49:16Z</dcterms:created>
  <dcterms:modified xsi:type="dcterms:W3CDTF">2019-03-01T11:28:41Z</dcterms:modified>
</cp:coreProperties>
</file>