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52" r:id="rId5"/>
    <p:sldId id="353" r:id="rId6"/>
    <p:sldId id="354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4" r:id="rId15"/>
    <p:sldId id="311" r:id="rId16"/>
  </p:sldIdLst>
  <p:sldSz cx="9144000" cy="5143500" type="screen16x9"/>
  <p:notesSz cx="6858000" cy="145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ker, Elaine" initials="BE" lastIdx="3" clrIdx="0">
    <p:extLst>
      <p:ext uri="{19B8F6BF-5375-455C-9EA6-DF929625EA0E}">
        <p15:presenceInfo xmlns:p15="http://schemas.microsoft.com/office/powerpoint/2012/main" userId="S::ebaker@path.org::7298c97b-554b-4dbf-a376-af96ec6fd7f4" providerId="AD"/>
      </p:ext>
    </p:extLst>
  </p:cmAuthor>
  <p:cmAuthor id="2" name="Nicodemus, Emma" initials="NE" lastIdx="1" clrIdx="1">
    <p:extLst>
      <p:ext uri="{19B8F6BF-5375-455C-9EA6-DF929625EA0E}">
        <p15:presenceInfo xmlns:p15="http://schemas.microsoft.com/office/powerpoint/2012/main" userId="S::ekomugisha@path.org::a7224b40-45a6-4d0a-af08-994ff5890378" providerId="AD"/>
      </p:ext>
    </p:extLst>
  </p:cmAuthor>
  <p:cmAuthor id="3" name="Bayona, Joyce" initials="BJ" lastIdx="3" clrIdx="2">
    <p:extLst>
      <p:ext uri="{19B8F6BF-5375-455C-9EA6-DF929625EA0E}">
        <p15:presenceInfo xmlns:p15="http://schemas.microsoft.com/office/powerpoint/2012/main" userId="S::jbayona@path.org::1f90eb3b-ffb4-4649-9605-e7e72f628487" providerId="AD"/>
      </p:ext>
    </p:extLst>
  </p:cmAuthor>
  <p:cmAuthor id="4" name="Mugeta, Stephano" initials="MS" lastIdx="3" clrIdx="3">
    <p:extLst>
      <p:ext uri="{19B8F6BF-5375-455C-9EA6-DF929625EA0E}">
        <p15:presenceInfo xmlns:p15="http://schemas.microsoft.com/office/powerpoint/2012/main" userId="S::smugeta@path.org::08c97f62-559d-4c9c-956f-d5d6af9f0772" providerId="AD"/>
      </p:ext>
    </p:extLst>
  </p:cmAuthor>
  <p:cmAuthor id="5" name="Patrick, Jacqueline" initials="PJ" lastIdx="13" clrIdx="4">
    <p:extLst>
      <p:ext uri="{19B8F6BF-5375-455C-9EA6-DF929625EA0E}">
        <p15:presenceInfo xmlns:p15="http://schemas.microsoft.com/office/powerpoint/2012/main" userId="S::jpatrick@path.org::bc135b1b122877d1" providerId="AD"/>
      </p:ext>
    </p:extLst>
  </p:cmAuthor>
  <p:cmAuthor id="6" name="Bayona, Joyce" initials="BJ [2]" lastIdx="7" clrIdx="5">
    <p:extLst>
      <p:ext uri="{19B8F6BF-5375-455C-9EA6-DF929625EA0E}">
        <p15:presenceInfo xmlns:p15="http://schemas.microsoft.com/office/powerpoint/2012/main" userId="S-1-5-21-1559300689-131104032-281947949-352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249"/>
    <a:srgbClr val="37609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47F72-32B3-32FE-E19F-52E564D7FA3B}" v="6" dt="2019-02-25T03:13:33.63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77" y="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5" dt="2019-03-01T15:21:30.206" idx="8">
    <p:pos x="3107" y="1965"/>
    <p:text>replace with: with increased investments in data systems there should be guidelines to ensure investments...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5" dt="2019-03-01T15:23:40.101" idx="10">
    <p:pos x="2746" y="1106"/>
    <p:text>remove: "as way"</p:text>
    <p:extLst>
      <p:ext uri="{C676402C-5697-4E1C-873F-D02D1690AC5C}">
        <p15:threadingInfo xmlns:p15="http://schemas.microsoft.com/office/powerpoint/2012/main" timeZoneBias="-180"/>
      </p:ext>
    </p:extLst>
  </p:cm>
  <p:cm authorId="5" dt="2019-03-01T15:24:48.676" idx="11">
    <p:pos x="3024" y="1800"/>
    <p:text>MOHCDGEC and PORALG with technical assistance from PATH</p:text>
    <p:extLst>
      <p:ext uri="{C676402C-5697-4E1C-873F-D02D1690AC5C}">
        <p15:threadingInfo xmlns:p15="http://schemas.microsoft.com/office/powerpoint/2012/main" timeZoneBias="-180"/>
      </p:ext>
    </p:extLst>
  </p:cm>
  <p:cm authorId="6" dt="2019-03-01T20:40:23.895" idx="1">
    <p:pos x="1587" y="2033"/>
    <p:text>spell the ackron..out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6" dt="2019-03-01T20:41:47.461" idx="2">
    <p:pos x="2197" y="322"/>
    <p:text>what is TZHEA- spell it out</p:text>
    <p:extLst>
      <p:ext uri="{C676402C-5697-4E1C-873F-D02D1690AC5C}">
        <p15:threadingInfo xmlns:p15="http://schemas.microsoft.com/office/powerpoint/2012/main" timeZoneBias="-180"/>
      </p:ext>
    </p:extLst>
  </p:cm>
  <p:cm authorId="6" dt="2019-03-01T20:43:13.771" idx="3">
    <p:pos x="5096" y="2539"/>
    <p:text>you may want to consider using different colour shade or the different front colour. I find blue and white diffucult to read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6" dt="2019-03-01T20:53:33.554" idx="6">
    <p:pos x="390" y="322"/>
    <p:text>consider a title - even if it runs two to three slides.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6" dt="2019-03-01T20:54:08.689" idx="7">
    <p:pos x="390" y="322"/>
    <p:text>title pse</p:text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DAE37-95D5-4D79-99CE-FE8986317E9D}" type="datetimeFigureOut">
              <a:rPr lang="en-US" smtClean="0"/>
              <a:t>01/Mar/2019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7278F-C5AD-4A75-9FEB-EE8A443D7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3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6C81D-C59A-4A56-9A07-F017F9089C80}" type="datetimeFigureOut">
              <a:rPr lang="en-US" smtClean="0"/>
              <a:t>01/Mar/2019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F48CC-2F6E-4A65-A2B1-E32CAAE8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2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F48CC-2F6E-4A65-A2B1-E32CAAE83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64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F48CC-2F6E-4A65-A2B1-E32CAAE833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9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1418" y="3017203"/>
            <a:ext cx="7467600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5400" b="1">
                <a:solidFill>
                  <a:schemeClr val="bg1"/>
                </a:solidFill>
                <a:latin typeface="+mj-lt"/>
              </a:defRPr>
            </a:lvl1pPr>
          </a:lstStyle>
          <a:p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0" y="971550"/>
            <a:ext cx="9144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402138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59550"/>
            <a:ext cx="1543050" cy="688200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33400" y="1070437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91" y="4058950"/>
            <a:ext cx="616294" cy="714592"/>
          </a:xfrm>
          <a:prstGeom prst="rect">
            <a:avLst/>
          </a:prstGeom>
        </p:spPr>
      </p:pic>
      <p:sp>
        <p:nvSpPr>
          <p:cNvPr id="11" name="Holder 3"/>
          <p:cNvSpPr>
            <a:spLocks noGrp="1"/>
          </p:cNvSpPr>
          <p:nvPr>
            <p:ph type="body" idx="1"/>
          </p:nvPr>
        </p:nvSpPr>
        <p:spPr>
          <a:xfrm>
            <a:off x="931418" y="3858458"/>
            <a:ext cx="7467600" cy="246221"/>
          </a:xfrm>
        </p:spPr>
        <p:txBody>
          <a:bodyPr lIns="0" tIns="0" rIns="0" bIns="0"/>
          <a:lstStyle>
            <a:lvl1pPr algn="r">
              <a:defRPr sz="1600" b="1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endParaRPr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45529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5408" y="1447857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84285" y="412730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284285" y="438144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THE</a:t>
            </a:r>
            <a:r>
              <a:rPr lang="en-US" sz="1000" baseline="0">
                <a:solidFill>
                  <a:schemeClr val="bg1"/>
                </a:solidFill>
              </a:rPr>
              <a:t> JOURNEY TO BETTER DATA FOR BETTER HEALTH IN TANZANIA</a:t>
            </a:r>
            <a:endParaRPr lang="en-US" sz="1000">
              <a:solidFill>
                <a:schemeClr val="bg1"/>
              </a:solidFill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1371600" y="4381440"/>
            <a:ext cx="19812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40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678930"/>
            <a:ext cx="74676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0" y="3234214"/>
            <a:ext cx="9144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664802"/>
            <a:ext cx="9144000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064633"/>
            <a:ext cx="1543050" cy="688200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5800" y="3333790"/>
            <a:ext cx="64008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91" y="4058950"/>
            <a:ext cx="616294" cy="714592"/>
          </a:xfrm>
          <a:prstGeom prst="rect">
            <a:avLst/>
          </a:prstGeom>
        </p:spPr>
      </p:pic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1800" y="45529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-5408" y="3710981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284285" y="412730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84285" y="438144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THE</a:t>
            </a:r>
            <a:r>
              <a:rPr lang="en-US" sz="1000" baseline="0">
                <a:solidFill>
                  <a:schemeClr val="bg1"/>
                </a:solidFill>
              </a:rPr>
              <a:t> JOURNEY TO BETTER DATA FOR BETTER HEALTH IN TANZANIA</a:t>
            </a:r>
            <a:endParaRPr lang="en-US" sz="100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371600" y="4381440"/>
            <a:ext cx="19812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550"/>
            <a:ext cx="9144000" cy="13049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514350"/>
            <a:ext cx="5850149" cy="430887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endParaRPr/>
          </a:p>
        </p:txBody>
      </p:sp>
      <p:sp>
        <p:nvSpPr>
          <p:cNvPr id="8" name="Rectangle 7"/>
          <p:cNvSpPr/>
          <p:nvPr userDrawn="1"/>
        </p:nvSpPr>
        <p:spPr>
          <a:xfrm>
            <a:off x="0" y="1213104"/>
            <a:ext cx="9144000" cy="45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394806"/>
            <a:ext cx="8037830" cy="369332"/>
          </a:xfrm>
        </p:spPr>
        <p:txBody>
          <a:bodyPr lIns="0" tIns="0" rIns="0" bIns="0"/>
          <a:lstStyle>
            <a:lvl1pPr>
              <a:defRPr sz="2400" b="0" i="0">
                <a:solidFill>
                  <a:srgbClr val="6C6D70"/>
                </a:solidFill>
                <a:latin typeface="+mn-lt"/>
                <a:cs typeface="Arial"/>
              </a:defRPr>
            </a:lvl1pPr>
          </a:lstStyle>
          <a:p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404" y="364579"/>
            <a:ext cx="616294" cy="714592"/>
          </a:xfrm>
          <a:prstGeom prst="rect">
            <a:avLst/>
          </a:prstGeom>
        </p:spPr>
      </p:pic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47053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086600" y="44222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12" name="TextBox 11"/>
          <p:cNvSpPr txBox="1"/>
          <p:nvPr userDrawn="1"/>
        </p:nvSpPr>
        <p:spPr>
          <a:xfrm>
            <a:off x="7086600" y="69636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THE</a:t>
            </a:r>
            <a:r>
              <a:rPr lang="en-US" sz="1000" baseline="0">
                <a:solidFill>
                  <a:schemeClr val="bg1"/>
                </a:solidFill>
              </a:rPr>
              <a:t> JOURNEY TO BETTER DATA FOR BETTER HEALTH IN TANZANIA</a:t>
            </a:r>
            <a:endParaRPr lang="en-US" sz="100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173915" y="696360"/>
            <a:ext cx="1817685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73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onger 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550"/>
            <a:ext cx="9144000" cy="13049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288429"/>
            <a:ext cx="5850149" cy="430887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endParaRPr/>
          </a:p>
        </p:txBody>
      </p:sp>
      <p:sp>
        <p:nvSpPr>
          <p:cNvPr id="8" name="Rectangle 7"/>
          <p:cNvSpPr/>
          <p:nvPr userDrawn="1"/>
        </p:nvSpPr>
        <p:spPr>
          <a:xfrm>
            <a:off x="0" y="1213104"/>
            <a:ext cx="9144000" cy="45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394806"/>
            <a:ext cx="8037830" cy="369332"/>
          </a:xfrm>
        </p:spPr>
        <p:txBody>
          <a:bodyPr lIns="0" tIns="0" rIns="0" bIns="0"/>
          <a:lstStyle>
            <a:lvl1pPr>
              <a:defRPr sz="2400" b="0" i="0">
                <a:solidFill>
                  <a:srgbClr val="6C6D70"/>
                </a:solidFill>
                <a:latin typeface="+mn-lt"/>
                <a:cs typeface="Arial"/>
              </a:defRPr>
            </a:lvl1pPr>
          </a:lstStyle>
          <a:p>
            <a:endParaRPr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47053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404" y="364579"/>
            <a:ext cx="616294" cy="71459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7086600" y="44222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13" name="TextBox 12"/>
          <p:cNvSpPr txBox="1"/>
          <p:nvPr userDrawn="1"/>
        </p:nvSpPr>
        <p:spPr>
          <a:xfrm>
            <a:off x="7086600" y="69636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THE</a:t>
            </a:r>
            <a:r>
              <a:rPr lang="en-US" sz="1000" baseline="0">
                <a:solidFill>
                  <a:schemeClr val="bg1"/>
                </a:solidFill>
              </a:rPr>
              <a:t> JOURNEY TO BETTER DATA FOR BETTER HEALTH IN TANZANIA</a:t>
            </a:r>
            <a:endParaRPr lang="en-US" sz="100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173915" y="696360"/>
            <a:ext cx="1817685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52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lum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550"/>
            <a:ext cx="9144000" cy="1304925"/>
          </a:xfrm>
          <a:prstGeom prst="rect">
            <a:avLst/>
          </a:prstGeom>
        </p:spPr>
      </p:pic>
      <p:sp>
        <p:nvSpPr>
          <p:cNvPr id="27" name="Rectangle 26"/>
          <p:cNvSpPr/>
          <p:nvPr userDrawn="1"/>
        </p:nvSpPr>
        <p:spPr>
          <a:xfrm>
            <a:off x="0" y="1213104"/>
            <a:ext cx="9144000" cy="45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>
            <a:off x="0" y="1213104"/>
            <a:ext cx="9144000" cy="418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85800" y="1372854"/>
            <a:ext cx="3733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>
                <a:latin typeface="+mn-lt"/>
              </a:defRPr>
            </a:lvl1pPr>
          </a:lstStyle>
          <a:p>
            <a:endParaRPr/>
          </a:p>
        </p:txBody>
      </p:sp>
      <p:sp>
        <p:nvSpPr>
          <p:cNvPr id="12" name="Holder 3"/>
          <p:cNvSpPr>
            <a:spLocks noGrp="1"/>
          </p:cNvSpPr>
          <p:nvPr>
            <p:ph sz="half" idx="10"/>
          </p:nvPr>
        </p:nvSpPr>
        <p:spPr>
          <a:xfrm>
            <a:off x="4715752" y="1383866"/>
            <a:ext cx="3733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>
                <a:latin typeface="+mn-lt"/>
              </a:defRPr>
            </a:lvl1pPr>
          </a:lstStyle>
          <a:p>
            <a:endParaRPr/>
          </a:p>
        </p:txBody>
      </p:sp>
      <p:sp>
        <p:nvSpPr>
          <p:cNvPr id="2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47053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Holder 2"/>
          <p:cNvSpPr>
            <a:spLocks noGrp="1"/>
          </p:cNvSpPr>
          <p:nvPr>
            <p:ph type="title"/>
          </p:nvPr>
        </p:nvSpPr>
        <p:spPr>
          <a:xfrm>
            <a:off x="535940" y="490185"/>
            <a:ext cx="5712460" cy="430887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404" y="364579"/>
            <a:ext cx="616294" cy="71459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7086600" y="44222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13" name="TextBox 12"/>
          <p:cNvSpPr txBox="1"/>
          <p:nvPr userDrawn="1"/>
        </p:nvSpPr>
        <p:spPr>
          <a:xfrm>
            <a:off x="7086600" y="69636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THE</a:t>
            </a:r>
            <a:r>
              <a:rPr lang="en-US" sz="1000" baseline="0">
                <a:solidFill>
                  <a:schemeClr val="bg1"/>
                </a:solidFill>
              </a:rPr>
              <a:t> JOURNEY TO BETTER DATA FOR BETTER HEALTH IN TANZANIA</a:t>
            </a:r>
            <a:endParaRPr lang="en-US" sz="100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173915" y="696360"/>
            <a:ext cx="1817685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32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 (no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47053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 Slide (with log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91" y="4058950"/>
            <a:ext cx="616294" cy="714592"/>
          </a:xfrm>
          <a:prstGeom prst="rect">
            <a:avLst/>
          </a:prstGeom>
        </p:spPr>
      </p:pic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34200" y="47053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284285" y="4127305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/>
              <a:t>DATA</a:t>
            </a:r>
            <a:r>
              <a:rPr lang="en-US" sz="1050" b="1" baseline="0"/>
              <a:t> USE PARTNERSHIP</a:t>
            </a:r>
            <a:endParaRPr lang="en-US" sz="1050" b="1"/>
          </a:p>
        </p:txBody>
      </p:sp>
      <p:sp>
        <p:nvSpPr>
          <p:cNvPr id="5" name="TextBox 4"/>
          <p:cNvSpPr txBox="1"/>
          <p:nvPr userDrawn="1"/>
        </p:nvSpPr>
        <p:spPr>
          <a:xfrm>
            <a:off x="1284285" y="4381440"/>
            <a:ext cx="1992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en-US" sz="1000" baseline="0">
                <a:solidFill>
                  <a:schemeClr val="accent1">
                    <a:lumMod val="75000"/>
                  </a:schemeClr>
                </a:solidFill>
              </a:rPr>
              <a:t> JOURNEY TO BETTER DATA FOR BETTER HEALTH IN TANZANIA</a:t>
            </a:r>
            <a:endParaRPr lang="en-US" sz="100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371600" y="4381440"/>
            <a:ext cx="1981200" cy="0"/>
          </a:xfrm>
          <a:prstGeom prst="line">
            <a:avLst/>
          </a:prstGeom>
          <a:ln>
            <a:solidFill>
              <a:srgbClr val="2DA2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711454"/>
            <a:ext cx="7366000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418B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113478"/>
            <a:ext cx="803783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6C6D7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781800" y="45529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A94FA3-9384-4E92-A777-B8495CBF90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9" r:id="rId3"/>
    <p:sldLayoutId id="2147483666" r:id="rId4"/>
    <p:sldLayoutId id="2147483667" r:id="rId5"/>
    <p:sldLayoutId id="2147483664" r:id="rId6"/>
    <p:sldLayoutId id="2147483665" r:id="rId7"/>
  </p:sldLayoutIdLst>
  <p:hf hdr="0" ftr="0" dt="0"/>
  <p:txStyles>
    <p:titleStyle>
      <a:lvl1pPr>
        <a:defRPr sz="28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>
        <a:defRPr sz="2400"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486" y="1884021"/>
            <a:ext cx="8665028" cy="2585323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sz="2400" dirty="0" smtClean="0"/>
              <a:t>Event Title: </a:t>
            </a:r>
            <a:r>
              <a:rPr lang="en-US" sz="2400" dirty="0"/>
              <a:t>The 7th EAHSC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Development of Tanzania Health Sector </a:t>
            </a:r>
            <a:br>
              <a:rPr lang="en-US" sz="2400" dirty="0"/>
            </a:br>
            <a:r>
              <a:rPr lang="en-US" sz="2400" dirty="0"/>
              <a:t>Enterprise </a:t>
            </a:r>
            <a:r>
              <a:rPr lang="en-US" sz="2400" dirty="0" smtClean="0"/>
              <a:t>Architecture</a:t>
            </a:r>
            <a:br>
              <a:rPr lang="en-US" sz="2400" dirty="0" smtClean="0"/>
            </a:br>
            <a:r>
              <a:rPr lang="en-US" sz="2400" dirty="0" smtClean="0"/>
              <a:t>Presenter: Oswald Luoga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Organization: PATH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March 27</a:t>
            </a:r>
            <a:r>
              <a:rPr lang="en-US" sz="2400" baseline="30000" dirty="0"/>
              <a:t>th</a:t>
            </a:r>
            <a:r>
              <a:rPr lang="en-US" sz="2400" dirty="0"/>
              <a:t> to 29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r>
              <a:rPr lang="en-US"/>
              <a:t>DATA USE PARTNERSHIP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74034" y="3826843"/>
            <a:ext cx="7467600" cy="246221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/>
              <a:t>February, 2018</a:t>
            </a:r>
          </a:p>
        </p:txBody>
      </p:sp>
    </p:spTree>
    <p:extLst>
      <p:ext uri="{BB962C8B-B14F-4D97-AF65-F5344CB8AC3E}">
        <p14:creationId xmlns:p14="http://schemas.microsoft.com/office/powerpoint/2010/main" val="195313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Framework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394806"/>
            <a:ext cx="5191092" cy="5909310"/>
          </a:xfrm>
        </p:spPr>
        <p:txBody>
          <a:bodyPr/>
          <a:lstStyle/>
          <a:p>
            <a:pPr marL="342900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Opportunities and solution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Draft Requirement specification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Capability Assessment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Architecture Roadmap</a:t>
            </a:r>
          </a:p>
          <a:p>
            <a:pPr marL="342900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Architecture Change management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Signoff Architecture contract by stakeholders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Compliance assessment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Change requests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Architecture-compliant solutions deployed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Architecture Governance </a:t>
            </a:r>
          </a:p>
          <a:p>
            <a:pPr marL="342900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342900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3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Outcome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416071"/>
            <a:ext cx="8037830" cy="2954655"/>
          </a:xfrm>
        </p:spPr>
        <p:txBody>
          <a:bodyPr/>
          <a:lstStyle/>
          <a:p>
            <a:r>
              <a:rPr lang="en-US" dirty="0" smtClean="0"/>
              <a:t>When TZHEA is implemented we expect below outcome:</a:t>
            </a:r>
          </a:p>
          <a:p>
            <a:pPr marL="342900" indent="-342900" rtl="0" fontAlgn="base">
              <a:buFont typeface="Arial" panose="020B0604020202020204" pitchFamily="34" charset="0"/>
              <a:buChar char="•"/>
            </a:pPr>
            <a:r>
              <a:rPr lang="en-US" b="1" dirty="0"/>
              <a:t>Eliminate duplication of </a:t>
            </a:r>
            <a:r>
              <a:rPr lang="en-US" b="1" dirty="0" smtClean="0"/>
              <a:t>efforts</a:t>
            </a:r>
          </a:p>
          <a:p>
            <a:pPr marL="342900" indent="-342900" rtl="0" fontAlgn="base">
              <a:buFont typeface="Arial" panose="020B0604020202020204" pitchFamily="34" charset="0"/>
              <a:buChar char="•"/>
            </a:pPr>
            <a:r>
              <a:rPr lang="en-US" b="1" dirty="0" smtClean="0"/>
              <a:t>Common </a:t>
            </a:r>
            <a:r>
              <a:rPr lang="en-US" b="1" dirty="0"/>
              <a:t>frame </a:t>
            </a:r>
            <a:r>
              <a:rPr lang="en-US" b="1" dirty="0" smtClean="0"/>
              <a:t>of reference</a:t>
            </a:r>
            <a:r>
              <a:rPr lang="en-US" dirty="0"/>
              <a:t> </a:t>
            </a:r>
          </a:p>
          <a:p>
            <a:pPr marL="342900" indent="-342900" rtl="0" fontAlgn="base">
              <a:buFont typeface="Arial" panose="020B0604020202020204" pitchFamily="34" charset="0"/>
              <a:buChar char="•"/>
            </a:pPr>
            <a:r>
              <a:rPr lang="en-US" b="1" dirty="0"/>
              <a:t>Cost </a:t>
            </a:r>
            <a:r>
              <a:rPr lang="en-US" b="1" dirty="0" smtClean="0"/>
              <a:t>savings</a:t>
            </a:r>
          </a:p>
          <a:p>
            <a:pPr marL="342900" indent="-342900" rtl="0" fontAlgn="base">
              <a:buFont typeface="Arial" panose="020B0604020202020204" pitchFamily="34" charset="0"/>
              <a:buChar char="•"/>
            </a:pPr>
            <a:r>
              <a:rPr lang="en-US" b="1" dirty="0" smtClean="0"/>
              <a:t>Need </a:t>
            </a:r>
            <a:r>
              <a:rPr lang="en-US" b="1" dirty="0"/>
              <a:t>for increased business and IT </a:t>
            </a:r>
            <a:r>
              <a:rPr lang="en-US" b="1" dirty="0" smtClean="0"/>
              <a:t>alignment</a:t>
            </a:r>
          </a:p>
          <a:p>
            <a:pPr marL="342900" indent="-342900" rtl="0" fontAlgn="base">
              <a:buFont typeface="Arial" panose="020B0604020202020204" pitchFamily="34" charset="0"/>
              <a:buChar char="•"/>
            </a:pPr>
            <a:r>
              <a:rPr lang="en-US" b="1" dirty="0" smtClean="0"/>
              <a:t>Provide </a:t>
            </a:r>
            <a:r>
              <a:rPr lang="en-US" b="1" dirty="0"/>
              <a:t>holistic </a:t>
            </a:r>
            <a:r>
              <a:rPr lang="en-US" b="1" dirty="0" smtClean="0"/>
              <a:t>vision</a:t>
            </a:r>
          </a:p>
          <a:p>
            <a:pPr marL="342900" indent="-342900" rtl="0" fontAlgn="base">
              <a:buFont typeface="Arial" panose="020B0604020202020204" pitchFamily="34" charset="0"/>
              <a:buChar char="•"/>
            </a:pPr>
            <a:r>
              <a:rPr lang="en-US" b="1" dirty="0" smtClean="0"/>
              <a:t>Existence</a:t>
            </a:r>
            <a:r>
              <a:rPr lang="en-US" b="1" dirty="0"/>
              <a:t> of the </a:t>
            </a:r>
            <a:r>
              <a:rPr lang="en-US" b="1" dirty="0" err="1"/>
              <a:t>siloed</a:t>
            </a:r>
            <a:r>
              <a:rPr lang="en-US" b="1" dirty="0"/>
              <a:t> </a:t>
            </a:r>
            <a:r>
              <a:rPr lang="en-US" b="1" dirty="0" smtClean="0"/>
              <a:t>systems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08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4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814" y="1291678"/>
            <a:ext cx="4414195" cy="36933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Tanzania has made tremendous progress in eHealth over the last ten years, with development and roll-out of different systems.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With the increase investment on the system there should a guideline to insure the investment align with the Health sector goals, vision and mission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Image result for Health sector enterprise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083" y="1435517"/>
            <a:ext cx="3961517" cy="354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9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394806"/>
            <a:ext cx="8037830" cy="295465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DUP project led by Government of Tanzania is developing Enterprise architecture as way to ensure the investments in Information technology are aligned and focus on improving client experience.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project is Implemented </a:t>
            </a:r>
            <a:r>
              <a:rPr lang="en-US" dirty="0" smtClean="0"/>
              <a:t>by Ministry of Health Community Development Gender Elderly and Children and President Office Reginal Administration and Local Government with technical assistance from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1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the TZHEA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FWAh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LooooAKKKKACiimyyRxRtJK6oijLMxwAKAHUVlHXIZuNNt7jUT2aBf3Z/wC2jYU/nSY1+5/is9PXqODM/wBCOAPwJq+R9dCOddNTWqCe8tLdts91BE3o8gB/WqQ0ZZP+P2+vLsH70bPtTPsFwR+dTQ6TpkKbVsoSPV13n82yaVo9x3l2IW1/SQ20XLMe22Jzn8hQdZyMx6XqUo9VhH9SKsXWpaXYALdX1pbegeVU/nVNvE+g/wDLPUoZ/wDrgfM/9BzVKN9okuXeQ/8AtO9b/VaLdY/6aMqf40fbdZP3NFj/AOBXYH/stQnxRpn8Meov/u2Ex/8AZaafE1r/AA2OpH/t0cfzFPlf8v5i5l/MWPtmu/8AQFtv/A7/AOwoF5rY+9osP/AbzP8A7LVf/hJof+gbqP8A34NA8TWv8VjqQ/7dWP8AKjlf8v8AX3hzL+b+vuLH9pagp/eaLPj/AGJFb/Cj+2iPv6TqkY9TCv8ARqhHijTf4otRT/e0+Yfrtp6+J9D/AOWuoR2//XcGP/0LFHK/5Q5l/MSDxBpWdrzvG3dXhcY/TFXIL6ynYLDdwSMeirICfyqG01bSb4+Xa6jZ3JP8Mcytn8jTptL02ZSHsoOepVQp/Mc1LUVumik5PZ3LlFZf9iQxj/Qru8sx12xy5Un3DZpPL1635Wezvl7h0MLAe2NwJ+uKOVPZj5n1Rq0VljWVh41GyurH/bdd8YHqXXIUfXFaFtPDcwrNbzRzRt910YEH8RUuLQ1JMkooopDCiiigAooooAKKKKACiiigAooooAKKKKACiiigAooooAKKKKACiiigAooooAKKKKACiiigAooooAKKKKACiiigAooooAKKKKACiiigAooooAKKKKACiiigAqK6uILWBprmVIo16sxxVfU9QW0KQRRtcXcufKgTqcdST2UdyagtdL3TC91SRbm5HKr/AMsofZR/U88dqpR0uyXLohq3uoah/wAg+3FtAf8Al4uVOWH+yn9Sfwp8ejWYcXF8z38y/MJLk7gp9VX7q/gBVO98RCR2h0eAXjg4aZm2wIf97+L6Lms2a2uL07tUvZLnv5Sfu4h+A5P1J/CtLNeX5md0/P8AI2rzxFpdu/lRzNdS9o7Zd5P49P1qlJrmrT8WmnRWqnpJdPub8UXH/oVRQxRwpshjSNfRFAH6U+j3Vsivee7IJG1i45uNYkjB6x20aouPYkFh/wB9VA+l2kv/AB8+fdj+7dTvMB9A5IFXqKfM+guVdSva2NlajFrZ28A9I4wv8qsUUVLbY0rBRRRQMKRmVVLMwVQMkk4AFRXtzBZ2kt1dSrFDEpZ3Y4AArwvx/wCO73xBO9rZO9tpinCqDhpfdv8ACvKzTNqOXQvPWT2X9dDow+GnXemx6N4i+JHh7SpGhgd9QnXgrD90H3Y1yV18XtRZz9l0i1jXsJHZj+hFeZ0V8LiOJcfVl7suVdkv1Z7MMvoxWquejL8U5rg7dU8PafdR9wAf/Zs10/hrxl4R1GRYI/P0SduNscrQqx9NyEZ/GvEqKrDcUZhRfvS5l2f/AACamW4efSzPqaFtThAa11md0xlEnVZUI92xuP8A31VmPWtYg/4+bG2u17vbuYzj2Vs5/MV4N8PvHl5oM6WeoSPc6YxwQeWh919R7V7la3EN1bR3NvIssMihkdTkMD3r7rLM2o5jT5orVbrqv8/U8fEYSdCVr6Gna+JNMlkEU7S2Up/guU2fryv61PNpVhcObu2zbTv832i2bYzehOOHHs2RWRIiSIUkRXQ9VYZH5Gq0dpJauZNNupbNiclR88bH3U/0Ir1El0djmd+upt+fq2n5+1RjULcf8tYVCygf7S9G+ox9Kv2N5bXsPm2syyL3xwQfQg8j8axrTxA8GI9ZgWAdrmM7oT/vd0/EY96v3enR3Di9sZhbXRGVmj5Vx/tDow/X3qWu40+xo0VQ0+/aSZrO8iFveIMlM5WRf7yHuP1Her9Q00WmmFFFFIYUUUUAFFFFABRRRQAUUUUAFFFFABRRRQAUUUUAFFFFABRRRQAUUUUAFFFFABRRRQAUUUUAFFFFABRRRQAUUUUAFFFFABRRRQAUUUUAFVdUvFsbNpthkkJCRRg8yOTgKPxq1WY4+1eJERuUsoBLg93kJUH8Ar/99VUVrqTJ6aD7G3TT7aa8vpka4dd9zOeBgdh6KOw/HqSTgXlxPrh3Tb4dNP8Aq4OjTj+9J/sn+7+foLniqQ3V/a6X/wAsdpuLgf3gpAVT9Sc/RTTK0WmvUi19OgiKqIERQqqMAAYAFLRRSKCmTTRQpvmkWNfVjiszXtai01PLTElww4Xsvua4u9vbi8lMlxKzn07D6Cu7DYGdZcz0Rz1cQoaLc7K48R6bEcK7yn/YXioV8UWWfmhmA/CuM3Ubq9JZbRS6nM8VM9AtNa025IVbgIx/hcYrRHIyOR615durU0jXLqwcKWMsPdGPT6VzVsr0vTZpDFfzI72iq9hdwXtss9u25T+YPoaTVLpLHTbm8kOFhiaQ/gK8ifuX5tLHatdjyb42eJWuL4eHrWQiGDDXOD95+oX6DrXmlTXtzLeXk15MSZJpDIx9yc1EoywHqcV+PZjjJY3ESrS67eS6H1NCkqUFFCUV2Oo+AdQsxq0jPI0NhaxXEcnksFnL4+RT6jNZ8ngrxRHd29rJo86y3Cs0YOMEL1yegxkdaieBxEHZwf8ATt+Y1Vg+pz1Fdvo3w+1C/spYJFa01VNSS0McvCKhj3ljjr+FMv8A4f6tD4bg1C2tZp7pJblb1FwViWJsAj1yMn8Kv+zsTy83I7b/AKfeL29O9rnF16f8EvErRXTeHbuQmKTL2pJ+63Vl+h6/n615hVjTruWwv7e9gYiWCRZFPuDmnluNlgsTGtHpv5rqKvSVWm4s+paKgsLmO8sYLuI5SaNZF+hGanr9fTTV0fLsKr2rXGjuZbBS9rnMtpnj3aP+6fbofrzViiqTE1c1Z47XWtOint5cH/WQTL96NvX+hH4VJo9491A8dwoS6gby50HTd6j2PUVkaDIbPWHtekF2DIi+ko+9j6jn8K0LofZvEFrOvC3SNDJ6ZXlT9eopNdAT6mpRRRWRoFFFFABRRRQAUUUUAFFFFABRRRQAUUUUAFFFFABRRRQAUUUUAFFFFABRRRQAUUUUAFFFFABRRRQAUUUUAFFFFABRRRQAUUUUAFFFFABWba/L4kvweN1tAy++DID+XH51pVm6zBKrRalaKWuLbOUH/LWM43J9eAR7gVUexMu5l6uvleJ2Lf8ALxaLs/4AxyP/AB8flRV/V7VdX02C8sJEM8eJrZzwGyOVPsQSD6ZrKtLhbiMkK0ciNtljfho2HVT/AJ561puiFoyaqGu6gmm6e9w2C/3Y19Wq/XnvxA1HzdWForfJAvP+8a6MJQ9tVUXsRWqckLmZPcyTzPNK5Z3OSTTPM96o+d71c0qzvNUnaGzRXZELuWcKqr6kngV9M+WK10R5WrY7zPejzPeq91HPbXEtvKuJIWKvtO4Aj3HFLaRvcTCPzEiBDEPIdq8DOM/hTurXCxP5nvR5nvUem281/qFtZxkI1xIsaM4O3JNQTMY5XjZgSjFTj2our2C2lzd8O6s2m3yszEwOcSL7ev4VvfFC48vwFqMkbAiSIKCO4YgVwPne9b+r3Tan8K9RhJ3SWq8/7oOR/n2r53iPD/7JUqQ35X+R6OXVP3sYvueM0qnDA+hzSV1nw403RNUu7yDVBHLdeWPsVtLceQkz55G/HXHQV+EUKLrVFCLs2fazkox5mX5fiLcveanMLe4MN3bwRQQPclkhaMqd2MYOdvbHWrd98RdNvNRjuJvDryQZleWB50ZfMcAblGzAIx3BPNVZPhvfnSJtSeUWb5kkjtZEZtqK+3DSAbQ3oM80y6+H3+k3Njp+sw319aPCtxAkTDyxI2M5IwcZ5xXsuWaJa9denm9vvduxy2w/9X9C1d/EiKXUBdR6OyAahBeBDODxHF5ZThe/XPb0qnB43s7WXTBZ6RNHb2E15II2uclxOpAGdv8ADn8farN54It/s0LPqNlbWVrBJLc3yo7FwJTGMqBySemKgj+HVzJoB1aPVYCjRtNDmNxG8IbbuLkYBPXaecUSeZOT69fs90/zt62Bewt+HU4c8kn3pK6Dxx4abwzfwWpvBdiWLzBIImRepHBI+YcdRxXP14lWlOlNwmtUdcZKSuj6K+GkzT+BtKZjkiHZ/wB8kj+ldHXOfDSFoPA+lowwTDu/M5/rXR1+w4K/1anfflX5Hy1b+JL1YUUVHPNHBE0srbVH5k9gPU11GQ+zUvr9ht5MYldh6KVxn8yBWprJ332mW44drjzB9FUk/wA6j0K1a2il1C9AimlXJVj/AKqMdB9e5/8ArU7SFa9uX1eZSFcbLVCPux/3vq3X6Ypve/YS/M1aKKKxNQooooAKKKKACiiigAooooAKKKKACiiigAooooAKKKKACiiigAooooAKKKKACiiigAooooAKKKKACiiigAooooAKKKKACiiigAooooAKKKKAMmL/AIleq+QeLK9ctF6RTHkr9G6j3z607WNHjvJPtVvJ9lvVG0SgZDj+64/iH6jsRV3ULSK+s5LaXIVxwR1U9iPcGq+jXUk0T211gXlsQkwHG70cD0Yfrkdq0u/iW5nZfCznpbmSzlEGqQ/ZZP4ZM5hf6N2+hx+NeN67fGfWbyUtndM386+kZ4o5omjmjSRD1VhkGvn7xD4btP7SuhaSPZuJW+UfMnX0NerlVSCnK5yYuMuVWML7R71ueDdUhstRkkn1IWaNHtYPb+ckq55VlzWENF1VbyGFkWSOSRVMsOW2gnGdv3j+Aq7f6Aza4NJ0W4nup0jLzC7h+ymPBxk78DHTmvaqSpyXK3ucMeZO9juLTxX4dt4mWznmsraKadpLRYQRdq4+UE54x6c4qJPFOl4spF1SaO3jtTEbDyPlifyXXduzzliPzri4PCHieYuFsY02zm3PmXCJmTI+UZPPUY9ajtNA1JtIudQuLOfYqN5OxkzuWURtuUnOMnHAPNc31fD/AM34rqa+1qdj0BPFmgx2OlxC/nl8i6tpCsiHMaoCG74/ID8a89u7tZLuaRG+VpGYfQmpz4P8Ti7FqbKISbDI2bhNqAEA7jnCnJHB55qre+HtestOub+7sxDBbSNHJvkUNuUgHC5yRkjkcc1rRhRpv3ZXv5ompKpLdDftHvXWfD3bqCarpj8pPbHI/T+tedfaveu7+C7tLrt2/ZbfB/FhSzGCeGmmGGl+9VjzG/tpLK9mtJQQ8LlDn2NX/D+v6joTSNYG3zIQT51ukuCOhG4HB9xXa/Gfw01ve/27ax5il4nAHQ9jXmtfz1mGFq5dipQTtbZ+R99QqRr00/vOgk8Y69NYNZ3F1FOrFiHlt0eRdxyQrkblGewNMsvFuu2evXWuW94I766QpM4jXDAgDpjHasKiuT61XunzvTzNPZw7G/p3i/XrFYUguozHFC0IjkhR1ZGbcQwIIbnnmnP4y12Sy+yyTW0iBiyM1rGXjy27arFcquew4rnqKFi66VlN29Q9nDexqeINe1LXHgbUJIituhSJIoVjRATk4VQByTVPTLSS/wBQt7OEEvNIEGPc1Xr0j4PaNBHeDXNRdIwAVtUY/M57kDv6V2Zbg6uZYuMHd9W/Jf1YyxFaOHpOW3Y9d063W0sILWMYWKNUH4CrA5NRwrqF1/x6adKq/wDPS5BiUH0Kn5vxAq7DoDTc6ldtKO8MXyJ9CerfpX63ZRPmL32M9bjzpjb2cbXU46qh+Vf95ug/U+1a+l6R5Uq3d86z3I+4AMRxf7o9f9o8/QcVpW1vDbRCK3iSJB2UYqDVrz7HabkXzJnIjhj/AL7noKXNfSIcttZFTUidSvhpcZPkJh7th6fwx59+/tWsAFAAAAHQCqmk2f2K02O3mTOS80n99z1P9B7CrdTJ9EVFdWFFFFSUFFFFABRRRQAUUUUAFFFFABRRRQAUUUUAFFFFABRRRQAUUUUAFFFFABRRRQAUUUUAFFFFABRRRQAUUUUAFFFFABRRRQAUUUUAFFFFABRRRQAVmazFJBLHqtqhaWAESoOssXcfUdR9PetOimnZiauhkEsc8KTQsHjdQysO4NeQ/EC3ax8TXHGEmxIv49a9KtP+JXqRsW4tLkl7Y9kfqyfj1H41i/FHRX1DSRe26bp7bJwOrL3FdeFmqVVX2ZhVTnB90eZ21ykdxHJLEJo1OWjJIDD0yK3J/E1tOqW0+kQz2KxGPyZnMh5Oc7mzXH+bR5te3KjGWrPPVSxp6u1hfCEwWstm8F0bmEx3L4RuMYUnHG0c4qS/1TUJbmae2uyvmQpGqzRqyoVm83ICBeS1ZHm0ebTVNaE8xqpq9xa6nfXtto9if7RVvtqpcSxtI5YMGUkttwc8D1NZ2sa1rV1oepaedDgc3spfzGv3m8v5gQQrjhgBjcCKj82jzacYJO9vzBybVrnFvpetL/zDpm+hX/GvU/gpp2oWGm3l9d6Tehp3CoQin5V/H1NZWk20+pahDZW6lpJGx9B3Ne52f2HQtKgtGkVFjQADux7nFc+Y4uUoKlbVmuEoLm577HO34jvrWS0udNvHSQYKmGvFfGHgPWNPu3m03Sr6ezY5HyAFP1r6An8TRg4gt2b3Y4qu3iSR1KyWcbKeo3GvmswyWGYU+WrDbZ31R6lHFuhK8ZHzGmi6w3/MMuF+pX/Gpo/DetSf8u0SD/ppLg/oDXvt9YaDqTlnhks5D/EnIqsfAcky+ZaXySRnoRXydfhWVF/Bdep6cMxU18VjxWLwnqT/AOsuLaH6Zf8Awq5B4OTI+0ahKx9Iowv8817Fb/D24LDzrsAewrotH8HaXYMJHTzpB3bmnQ4flfWCivv/ADuE8Yv5m/w/yPNPBPwtsLyZLm+tZGt1Of3zk7/w6fpXsml6bp+l24t9Psre1jAA2wxhAcfSrSKqKFVQoHQClr6bC4WGGhyQOCpNzd2FFFFdJAEhQSTgDqaydLB1G8OrSD9yuUs1P93vJ9W7e31pdWZr66XR4WIVlD3bj+GPsv1bBH0BNaiKqIFVQqgYAA4Aq/hXqR8TFoooqCwooooAKKKKACiiigAooooAKKKKACiiigAooooAKKKKACiiigAooooAKKKKACikZgqlmIAHJJ7VwXivxvkvZaE4PVXu+oH+56n36fWtqFCdaXLBGdSrGmryOg8TeKLHRf3OPtN4eRAjYwPVj/CP19quaBrlhrVt5tpIQ6/6yF+HjPuP69K8aLEszszM7HLMxyWPqTUlrc3FpcpdWkzQTp911P6H1HtXsSymPs7J+8cSxkua7Wh7nRXJ+EvGNvqbJZahstr48Kc/JN/unsfb64rrK8WrSnSlyzVmd0JxmrxCiiisywooooAKKKKACiiigAooooAKKKKACiiigAooooAranZpfWbQMxRuGRx1RhyGHuDUWk3TXls8NyoW5hPlzp2z6j2PUVerK1hGs7hNXgUnyxtuUA+/H6/Vev0zVx190iWj5jzj4jeC5rSeTU9LiLwMd0kSjlT6ivPDJg4PB7ivpxTHPCGG143XIPUEGuO8UfD3StWZp7cfZZzzuTofqK9LC5hyLlqfeclfCc3vUzxTzKPMrr9S+GmvW7H7O0U69uxqgngHxOzbfsar7lxXprF4dq/OjgdGsnblZz/mVPYwXN9crbWkTSyscBVFdto/wt1CV1bUbpIk7qnWu4g0fSfCWlNJaQr57fKrNyS1c9XH017tPVm1PC1HrPRGB4c0yPwvaknZLqkq/O/URD0FSSyySyGSRy7nqScmoXlLuXdizMcknuabuFRGFtXq2bt9FsTZozUO4UbhVkk2asWF9cWUvmQSY9V7N9ao7hRuFJpNWY02j0HSdQh1C38xPlccOnoauV55pd+9jeJOhOOjj1FegQyJNEksZyrAEH2ryMTR9lLTZnZSnzIfRRRXOahVXVLxbK0abaZJCQsUY6yOeAo/H/GrVZNh/wATPUDqTc2sJKWY7MejSfj0Htk96qK6smT6ItaRZtaWx85hJczN5k8g/ic+nsBgD2Aq5RRSbu7jSsrBRRRSGFFFFABRRRQAUUUUAFFFFABRRRQAUUUUAFFFFABRRRQAUUUUAFFFFABVLWdVsdIs2ur+dYox0HVmPoB3NYnjLxlp/h9Tbpi61AjKwKeF93PYfqa8k1bWL3Vr03moXBllP3R0VB6KO1ejhMvnX96WkTlrYlQ0jqzovFXiy911mhXda2GeIAeZPdz3+nT61g+YKo+fR5/vX0NKjClHlgrI82U3J3bL3mUeZVHz/ejz/etLEl1mVhhgCPeux8JeOZrHZZ6wz3Fr0W4PMkQ/2v7w9+v1rgfP96PP96xrYeFaPLNFwqSg7xZ9E2txDdW6XFvKksTjKuhyCKkrwnwx4ov/AA/cbrZvNtmOZLZz8re49DXsPhrxBpviCz+0WE2WXHmxNw8Z9CP69DXzmKwU8O77ruenRxEamnU1aKKK4joCiiigAooooAKKKKACiiigAooooAKKKKACg8jB5FFFAGTp5/s2/Oluf9Hly9ox7f3o/wAOo9vpWtVTVbP7baGNW8uVSHhk/uOOh/z2zSaTeG8tcyL5dxGxjnj/ALrjr+Hce1W9VzELR8pcoooqCwrifG955mprbA/LCvI9zz/LFdtXlniG48zXLxj/AM9mH5cf0rswUb1L9jCvK0RnmVcgtJp7F7qMM4WQRlVUk89+Kx/NFaFpq72umvawtIkjTK+9TjgDpXpzUre6cqa6ly5028innjjiaZYDh3UcdM0Wmn3Uk1v58LxQzMFEnHfpVhvFELGYm3mUtIXjKsM8qAQfypieJLSO2gijs5VKPGzfMMHb1x9ax5q1ti7Q7j4NFuGkTzMhJEdkKkE5XoD9azLmOe1l8q4iaJ8A7TVqLXoFjhLQzebFHLGCGGMN0P1FZ+o6gt2Lb5WBihEbFjncR3q4e0v7wpcttBfMrt/A955+mNAxy0LYH0PIrzzzRXU/DmbOoXMXZowfyP8A9eoxcL0n5Doy99Hc0UVX1K8jsbN7iRWfGAiL952Jwqj3JIFeOlc7m7FPV5Hup10i3ZlaVd9y6nBjhzjAPZm5A9BuPbnSijSKNY40VEQBVVRgADoBVTR7SS2geS4ZXu7hvMnYdN390ewGAPpV2nJ9ETFdWFFFFSUFFFFABRRRQAUUUUAFFFFABRRRQAUUUUAFFFFABRRRQAUUUUAFFFZfiXX9L8O6a1/qt0kEQ4UdWc+ijqTTjFydorUTaSuzSlkSKNpJHVEUEszHAA9Sa8r8dfE0Eyad4bk45WS9x+kYP/oR/Ad64Xx58RNR8Tytbx7rPTAflt1bl/dyOv06VywklNs1wI28lXEZfHyhiCQM+uAfyr6DB5Uo2nW37HmV8Y5e7DY12umZ2d2Z3YlmZjksfUk9TR9prEN4Mdamu2mtLhre4QxyqASp6jIyP0Ir2uXocVzV+00faayozcSW7XEcZaJZBGWHQMegptzJLbXElvOpSWNtrqexpWC5r/aaPtNYn2v3q5Ba6jPdQWtvZzTT3EYkhjjUszqRkEAe1DSW4J3L/wBpo+01jzTSQTPDMrRyoxV0YYKkdQRTPtfvT5Qubf2mp9O1a7069S9sbh7e4T7roe3oR0I9jxXO/a/ej7X70nBNWaDmPoXwH8QrHXNljqPl2eo9AM4jm/3Seh9j+tdxXyF9r6HOCOQQelem/Dv4rSWJj03xJI01rwsd31eP2f1HvXg43KXH36P3f5HoUMavhqfee4UVFaXEF3bx3FrMk0MihkdGyrD1BqWvDPRCiiigAooooAKKKKACiiigAooooAKKKKACsnVQdPuxq8Y/dYCXijunZ/qvf2+grWpGAZSrAEEYIPenF2YpK6BWDKGU5BGQaWsnSmOn3Z0eQ/u9pktGPdO6fVc/kRWtRJWYRd0FePeJyYfEF9G3B85j+fP9a9hryr4p2jWuurdgER3KDn/aHX9MV24CVqlu5hiV7lyv4Vt4dQ1QwTqzoInfaH25IGQM9q07vw8st86Wswto44ozKshL7JHzhQQORx1rjtP1OewmaW3ZQzRtGdwzwwwa0LfxVqcKKgaB1ESxYePO4L93PqRnrXo1KdXmvFnLGcLWZrJ4funhiZbmFpJJzCEXJAIbbyRwPX6U5vD8i3qW5v4tjoXVxGx6HBBGMjn1rGj8U6pHAsMUkUYEnmbljAYndu5PcZNPXxbqa3RuF+yhmTYVEPykZz09c0uSv3DmpmqPD1xkRveQLK1w0EaEH5mXqc+mOas2ekWU+lzxx6jbPJ9rSNLja2Mkfcx9a5ubxJqUs8U7SoJIp2nQqmPnbr+FLN4mv5cDFsiiZJgqRBRvXpQ6dZ9RqcBLgtBPJDJ95GKn6iut+F2ZNSupOyxAfma4G4vHuLiSeQjfIxZsDAya9P8AhVZNDokl464Nw+Vz/dHAqMY+Wi79R0NZnY1lWf8AxNNR+3Hm0tWZLX0kfo0n06qv/AjzkYdrMsk8iaTauVlnXdM69YouhPsT0H4ntWhBFHBCkMKBI0UKqjoAOgrx9kdu7H0UUVBYUUUUAFFFFABRRRQAUUUUAFFFFABRRRQAUUUUAFFFFABRRRQAUVHcTQ28D3FxKkUUalndzgKB1JNeA/Ff44eYZtH8Gy4TlZdR7n2j/wDivyrqwuDq4qfLTRhXxEKMbyZ6J8S/ido/hFHs4Cl/q5Hy26t8sXvIe306/TrXzr4k8T6p4i1NtQ1a7aeY8KOiRj+6q9AP5981ycl48sjSSSM7scszHJJ9Sab9p96+uweWU8MtNZdzwq+MlWeuxufaveuw8CzabcaY0ep3dpFbxarbzzxzPgvEEkDbRjnkjivM/tPvR9prqqUOePLexlCtyu57203gvbdO8uhiT+0E8tNqlVOF64UZjPOQOBzxTr3VfCLrJdyto1zdi8zISoKkiMY2grymRjGQPavAftAo+0Vyf2b/AHmbfXfJHug1jw6NMjt5P7FAvIUM8MaAiJgjHIOB82cc4yOmap+Lm0GPRtOZP7Ki+0XsTRvHF+88veRIz46pjbgfWvFzcgDJPFbWt6Xr+n29vJqdrMsIgRozncI0YnaDj7uSDwaf1JQkveD605J6Hr+oX3guO9e2caO9vLJG00kca7lCrb52FQMZzLkAetZ11q2nSeLZ7U32mRmfSIrZZLeRorferxs0YYDKAqjLkDvXjHnn0P5VLcfaLeTyriCSJ9oba6kHBGQfxBB/GnHL0vtMTxbfQ9vM/gyRhaSXemPbXN3NCty+XuVJNwDI7kZK48gg5/rVfV9X8JnQlvrG10gXD207rGY13K7OMqV29v4cngdOK8TM5HUEfhR9poWXq9+Zh9c02R7tcXng+5GszFtFh2200cMaRKu4q84jZeD83EfTBORzgYLbi/8ACNxfSTBdBhi+1qlwvlYH2ZZ5xmMAcOQIjnuK8K+0UfaKX9nf3mP655I7rx9dWP8Awll5/Zotlt/lx9nIMedoztwAOvoMVhfavesP7T70fafeuyFHlio9jCVW7bPSPh98RdW8IXIWFvtWnM2ZbR249yh/hP6HuK+kfBvivRfFmmC90m6DkD97C3EkR9GH9elfE32n3rQ8P+I9U0DU49S0m8e2uYz1U8MPRh3FebjsphiPejpL8/U6sPj3S0eqPuaivMvhP8XNJ8XLHpuomPT9Zxjymb5J/dD6+3WvTa+Tr0KlCfJUVme5Sqwqx5oPQKKKKxNAooooAKKKKACiiigAooooAKKKKAKerWZvLUCN/LuImEkEn9xx0z7HkH2Jp2l3gvbQS7DHKpKSxnrG46qf88jBq1WTqP8AxLb8aonFvLiO8HYdlk/Dofbn+GrWqsQ9Hc1qwfHOijWtDkhTAnj+eI+4reFFKMnFqSKaTVmfN03mQzPDKpSRCVZT1Bpnm+9eq/EXwT/ae7UtNULdAfOnZ/8A69eRXUU9rO0FzE8UinBVhg19Hhq8K8dN+x5FanKk9dix5vvR5vvVLzKPMrp5TDnLvm+9Hm+9UvMrR0LSdQ1q7W3sYWbJ+Z8fKv1qZWiuaT0HFuTsi/4a0241rVorKEHaTmRv7q969zLW2jaOPlIigQKqKOWPQKPcnA/Gs7wX4atvD1gI0w9w/MkhHJNWYf8Aiaap9oPNnZuViHaSUcM/0XkD3z7V4GJr+3n/AHUerRpunHzZPo1rLDE9xdYa8uTvmI6L6IPZRx+Z6k1foorjbuzoSsrBRRRSGFFFFABRRRQAUUUUAFFFFABRRRQAUUUUAFFFFABRRRQAVg+NvF2g+DtJbUtcvFhTny4l5klPoq9/5eprT1k340u4OliE3uw+R52dm7tnHNfN/iv4L/EjxRq8mqa3r1rdXDnjO4Kg/uqOwrswdGhUn+/nyr8WcuKq1oR/dQ5mcb8VPizrfjidrYE2Gjq37uzjb7/oZD/EfboPTvXAefXrf/DOni//AKCNj+TUf8M6eL/+gjY/k1fXUcwy6jBQpySXo/8AI+cqYXHVJc0otv1X+Z5J59Hn163/AMM6eL/+gjY/k1H/AAzp4v8A+gjY/k1a/wBr4H/n5+D/AMiPqOM/k/L/ADPJPPo8+vW/+GdPF/8A0EbH8mo/4Z08X/8AQRsfyaj+18D/AM/Pwf8AkH1HGfyfl/meSefR59et/wDDOni//oI2P5NR/wAM6eL/APoI2P5NR/a+B/5+fg/8g+o4z+T8v8zyNp8qR146V7PYeNvDltbxRza9ZyXTRWr3txHYsqXRjd/kZSD84Upk9Dtqp/wzp4v/AOgjY/k1H/DOni//AKCNj+TVz18dl9ZJSqbeT/yNaWHxtJu1P+vvJNM8W+GJNLiuJ9etLXV7iIqZZNP3i1lAx5hG3awYBhgD+IfhPH4z8L3aLeapr0EtwkcG1GsznlLcOuQMfKYnP/Ahiqn/AAzp4v8A+gjY/k1H/DOni/8A6CNj+TVg6+XXv7X8P+AbKGOt/D/r7zL8e+LND1jwFaW1tLbPqgv3kmVYAjBd83zDCgbSrRDr/CBgY5848+vW/wDhnTxf/wBBGx/JqP8AhnTxf/0EbH8mrqo5jgKMeWNT8H/kYVMLjaju4fl/meSefR59et/8M6eL/wDoI2P5NR/wzp4v/wCgjY/k1a/2vgf+fn4P/Iz+o4z+T8v8zyTz6PPr1v8A4Z08X/8AQRsfyaj/AIZ08X/9BGx/JqP7XwP/AD8/B/5B9Rxn8n5f5nknn0efXrf/AAzp4v8A+gjY/k1H/DOni/8A6CNj+TUf2vgf+fn4P/IPqOM/k/L/ADPJVuWR1dGKspBVgcEEdCDXu/wg+PElmYdF8ayNNb8JFqOMvH6CQfxD/aHPrnrWF/wzp4v/AOgjY/k1H/DOni//AKCNj+TVzYrF5ZioctSf4PT8DahQx9CXNCH5f5n1ZZ3VveWsd1aTx3EEqho5I2DKw9QR1qWvEvg74E+I/gbUo7d9Ys7rRJH/AH1pJuIX1ZP7p/Q17bXyGIpwpztTlzLufSUKk5wvOPKwooorA2CiiigAooooAKKKKACiiigApJESSNo5FV0YFWVhkEHqCKWigDL0l2s7htHnYtsXfauxyXi6YJ7suQD6gqepONSqWr2b3VurW7CO7gbzLdz0DDsfYjIPsak0y8S+s0uFUoTlXjbqjg4ZT7ggirlquYmOnulmsXxB4Z0nWoyLy1Qv2cDBH41tUVKk4u6G0mrM8r1L4UAuWsb91HZXGcVnp8KdU3/NqEe3/rl/9evZKK61j8Qlbm/I5ng6Ld+U830f4WWMLrJqFzJcEfw5wP0rvNL0yx0yBYbO3SJR/dGKuVDfXMVnaSXMxwkYyfU+gHuelYVK1Sq/edzaFKFNe6rFPWZ5WaPTbRytxcA7nU8xR/xP9ew9z7VetYIrW2jt4ECRRqFVR2AqnottKqyXt2MXdyQzj+4v8KD6D9c1oVEtNEVHXVhRRRUlBRRRQAUUUUAFFFFABRRRQAUUUUAFFFFABRRRQAUUUUAFFFFAGN41v7nTPDd1eWjhJk2hWK5xlgOhrz7/AITDxF/0El/78J/hXZ/FN/L8DX8np5f/AKGteLf2iv8Aer3MroU6lJuUb6/5HnYupKM0k+h2v/CYeIv+gkv/AH4T/Cj/AITDxF/0El/78J/hXFf2iv8Aeo/tFf71el9To/yL7jl9tP8AmZ2v/CYeIv8AoJL/AN+E/wAKP+Ew8Rf9BJf+/Cf4VxX9or/eo/tFf71H1Oj/ACL7g9tP+Zna/wDCYeIv+gkv/fhP8KP+Ew8Rf9BJf+/Cf4VxX9or/eo/tFf71H1Oj/IvuD20/wCZna/8Jh4i/wCgkv8A34T/AAo/4TDxF/0El/78J/hXFDUFJA3Vr2+n302qpYbCoZ9vnbSUHy7j+lTLC4eO8UUqlR7Nm9/wmHiL/oJL/wB+E/wo/wCEw8Rf9BJf+/Cf4VyjfbA5VbWdhjcCIzyucA/SlZb9XCNZXAY5IBjOTjr+VH1XD/yoXtKndnVf8Jh4i/6CS/8AfhP8KP8AhMPEX/QSX/vwn+Fc5NaX0McfmQyedLtMcIUlmUruDf8A1qrwm6lmtohC6m5kWKJmGAzEgAZ/EULDYd/ZQ/aVO7Or/wCEw8Rf9BJf+/Cf4Uf8Jh4i/wCgkv8A34T/AArmLuO4hvGtof8AS8dHhBKt24+hOPrSXMWoW6q01pKoaNZQduQFboT6ULDYf+VB7Sp3Z1H/AAmHiL/oJL/34T/Cj/hMPEX/AEEl/wC/Cf4VyNzJdWqhrm3mhBOAXUjJxnFQf2iv96msJQe0UL2s+7O1/wCEw8Rf9BJf+/Cf4Uf8Jh4i/wCgkv8A34T/AAriv7RX+9R/aK/3qf1Oj/IvuF7af8zO1/4TDxF/0El/78J/hR/wmHiL/oJL/wB+E/wriv7RX+9R/aK/3qPqdH+RfcHtp/zM7X/hMPEX/QSX/vwn+FH/AAmHiL/oJL/34T/CuK/tFf71H9or/eo+p0f5F9we2n/Mzu7Lxf4ga/tUkv1dHuI0ZTCoyGcAjp6GvVa+d9LvlfV9PTd1vIB/5EWvoivGzSjCnKPKrHfg5uSd2FFFFeUdgUUUUAFFFFABRRRQAUUUUAFFFFABWZdQXVneSX1hGJ0mwbm3zgsQAN6E8bsADB4OByOc6dFNOwmrlC11jT55BCZxBOTjyZx5b59AD976jI96v1DdWttdIUuII5VIx8y54rJl03RbV/LjuHsW6lYZyn44qklLYm8kblFc99k03/oYNQ/8DjUsOm6PdP5cl3LfHH3JbguPypunb/hg5n2L95qun2rmOW6Qyj/llH88n/fK5P6VWSK61O5invITbWkLb44GILyN2Z8cADsvPqfSr1nZWlmgS2t44gOm1asUrpbBZvcKKKKgsKKKKACiiigAooooAKKKKACiiigAooooAKKKKACiiigAooooAKKKKAOM+Nsvk/DHWJv7qRn/AMiLXzD/AG3/ALVfTfx0tLy++FOuWun28lxcvEnlxxjLMRIp4/AGvkn/AIRPxp/0Luo/9+TX0+SSpKhLnklr1fkjxcylNVVyxb07G3/bf+1R/bf+1WJ/wifjT/oXdR/78mj/AIRPxp/0Luo/9+TXtc+H/nX3o87nq/yP7mbf9t/7VH9t/wC1WJ/wifjT/oXdR/78mj/hE/Gn/Qu6j/35NHPh/wCdfeg56v8AI/uZt/23/tUf23/tVif8In40/wChd1H/AL8mj/hE/Gn/AELuo/8Afk0c+H/nX3oOer/I/uZuLrmGB3dDXe/8LQ04EKv29YxghRgAHGCcbq8m/wCET8af9C7qP/fk0f8ACJ+NP+hd1H/vyaxqQwtS3NNfei4V60Nov7metXPxQ01lh8ltSzvhklLkfLtcM8a8/dwOPU+lWNM+KukrfW02pHVJ1hwQQckHagPG8ZBKn8wa8d/4RPxp/wBC7qP/AH5NH/CJ+NP+hd1H/vyayeFwTVudfei/rWI/lf3M9ctfiZooKedJqyF4kSV49u+IqqDMZLd9nt941m658QrHU4LaEtfQpHcxSnYRmJRu37Ofvcgj6V5r/wAIn40/6F3Uf+/Jo/4RPxp/0Luo/wDfk1UcPg4u6mvvQnia7VuV/cz2n/hZGk/Zk1DzLhV/tFULhU8+SIW4DsUBAG6TBOCPvHByM1VX4o6MNOuYVj1ASSwqih/3gGA67clhxtZTkg8546GvH/8AhE/Gn/Quaj/35NL/AMIn40/6F3Uf+/JqFhcF/OvvRX1uv/I/uZ6T4w+IdtrWmNapJeM/2hZE845AAe4J7nnbLGP+An0Fcj/bf+1WJ/wifjT/AKF3Uf8AvyaP+ET8af8AQu6j/wB+TXRTWFpq0Zr70ZSrVpO7i/uZt/23/tUf23/tVif8In40/wChd1H/AL8mj/hE/Gn/AELuo/8Afk1pz4f+dfeieer/ACP7mbf9t/7VH9t/7VYn/CJ+NP8AoXdR/wC/Jo/4RPxp/wBC7qP/AH5NHPh/5196Dnq/yP7mbf8Abf8AtUf23/tVif8ACJ+NP+hd1H/vyaP+ET8af9C7qP8A35NHPh/5196Dnq/yP7mdZ4W1fzfFOjR7vvajbj/yKtfYFfFXgnwv4wj8aaFLPoGoRwpqVu8jtEQFUSqST+Ar7Vr5vPJU3OHJJPToevljk4y5lYKKKK8I9QKKKKACiiigAooooAKKKKACiiigAooooAK4rxHJt1icZ9P5Voa94kuNKvDC9iGjP3HJIBrkdU1f7devdFBHvx8oNdmFg1Lm6GNWStYu+aK0/DMm7WIgPQ/yrlvtnvVrSdY+wXq3IQSbQRtJ9a66i5oNIxi0mmepUVzfh/xHcatd+UlkFjH3nBJArpK8qUXF2Z1p3CiiipGFFFFABRRRQAUUUUAFFFFABRRRQAUUUUAFFFFABRRRQAUUUUAFFFFAAQCMEAim+XH/AM80/KnUUAN8uP8A55p+VeR/tBfE4+Bjpmm6PHBLqk0yXE6soIW3VuVPoXwRnsAfavTPFGtWPh3w/e63qMmy2tIjI/qx7KPcnAHua+FPGWu33inxNfa9qLEz3UhbbnhF6Ko9gMD8K9vJcvWJqudRe6vxZ5WaYt0afJB+8/yPujwvq2m+I/D9lrem7JLW8iEicDK+qn3ByD7itPy4/wDnmn5V8xfsp+OP7M1eTwbqM2LS+YyWTMeI5scp9GA/Me9fT9cOYYR4Su6fTp6HXg8SsRSU+vX1G+XH/wA80/Kjy4/+eaflTqK4jqG+XH/zzT8qyPGOt6b4X8NXuuagEWC1jLYwMu3ZR7k8Vs18sftT+OP7a15PCenzZsdObdclTxJN6fRf5mu7LsG8XXUOnX0OTG4lYek5deh6b+z38ST46sb6y1dYE1a1laQKqgB4WPy4HqvQ/nXrHlx/880/KvgnwH4ivfCPiuy16xLb7d/3iD/lpGfvKfqP1xX3V4f1az1zRbTV9PlEtrdRLJGw9COldmdYBYarzwXuy/B9jmyvFutT5Zv3kXPLj/55p+VHlx/880/KnUV4p6g3y4/+eaflVXVbqw0vTbnUr5ooLW2iaWWRhwqqMk1cr53/AGsfHPyx+BtNm5O2bUmU9uqRf+zH/gNdeCwssVWVNfP0OfFYhYek5v8ApnQfA/4tL408V6xo+pwxW7SytcaUu0A+SBgxn1YAbvxbsBXs3lx/880/Kvz60LULzRdYtNW0+UxXVrKssTDsQf5V90/D/wATWfi/wnZa7Z4AnTEsecmKQfeU/Q/pg16Wd5dHDTVSmvdf4P8A4JwZVjJVouFR+8jc8uP/AJ5p+VHlx/8APNPyp1FeEeuN8uP/AJ5p+VZnijVtN8O6Be61qOxLa0iMjcDLY6KPcnitWvmH9qzxz/aWqp4N06bNrZsJL0qeHl7L/wAB/ma7cvwjxddU+nX0OXGYlYek59enqd/+z98Tz45k1PTdYSGPUopWnt1VQA1ux4A914B/CvXfLj/55p+VfAfg/XL7wv4lsdd09iJ7WQNtzgSL/Eh9iMivuvwrrdj4j8P2WtadIHtruISL6g9wfcHiu7OsAsNUU6a91/gzkyvFutT5Jv3kaIjjByI1B+lOoorxD1QooooAKKKKACiiigAooooAKKKKACiiigAooooAgvrO2voGguolkQ9iK8+8S+Ebqx3XGn7p4OpT+Jf8a9Ioq4TlB3QpRUtzwvzH37MNuzjGOc11vhnwjc3u241HdBB1CfxN/hXbDRNLF/8AbhaR+f64rRrapiZSVloZxpJEFlaW9nAsFtEsaL2AqeiiuY1CiiigAooooAKKKKACiiigAooooAKKKKACiiigAooooAKKK5LTPGdtJ451TwvfbIJYJVFo+eJQY0Yqf9rLH6irhTlO/KttSJ1IwtzPc62iiioLCiiigAoorj/i74wj8G+Dri/VlN9NmGzQ95CPvfRev5etXSpyqzUI7smc1CLlLZHiv7UvjY6pq6eD9PlzaWLb7wqeHm7L9FH6k+grw/y/ar1w0lxPJPO7SSyMXd2OSxPUmmeX7V+hYShHDUlTj0PksROVao5yK9s01tcR3FvI0U0Th43U4KsDkEH1zX2t8IPGUXjXwZb6izKL+H9zexj+GUD72PRhyPqR2r4x8v2rvPgh4xbwb4xikuJCNMvcQ3i9lGflf/gJ/TNcWb4P61RvH4o7f5HRl9f2FTXZn2HRSIyuoZWDKRkEdCKSWRIomlkYIiAszHoAO9fDn05xXxp8aR+C/Bk93E6/2jc5hsk77yPvfRRzXxdN5k0zzTO0kkjFndjyzE5JNd/8Z/GD+NPGU11G5OnWuYbNe20Hl/8AgR/TFcT5Y+lfc5ThPqtHX4nv/kfL4+v7eppstip5ftXvP7K3jY2d5J4L1GbENwTLYMx+6/Vo/wAeo/GvMPGmiwaRdW0NvZTwI8IbfJMH87/aGOg9qxbOWezvIby1kaK4gkWSJ16qwOQa6MTShjaDg+u3qZUZSw1VSXQ++qK5b4W+LIPGXhC11VNq3IHlXUYP3JR1/A9R7Gupr4GpTlTk4SWqPq4TU4qUdmc98RfFNr4O8JXmuXO1njXZbxE482U/dX8+T7Amvh/Vru81XU7nUr+Vprq6laWWQ/xMTk16j+0R40/4SjxYdMspd2l6WzRptPEsvR39/QfTPevMPL9q+yybB/V6PPL4pfkfOZjX9tU5Vsip5ftXrf7NXjY+G/FH9hX823TNUYKCx4in6K3sD0P4HtXl/l+1AXaQy5BByCOxr0cTRjiKTpy2Zx0ZSozU49D7/orz34EeNP8AhLvB8cd3IDqlgBDcgnlxj5X/ABA59wa9BdlRGd2CqoySegFfn1ajKjUdOW6PrqdRVIKUdmch8XvGMPgvwbc6kGU3so8mzjP8Uh7/AEHWvim6ea6uZbm4kaWaVy8jseWYnJNei/HLxi3jHxjIbeQnTLEmG1HZufmf8T+grgfL9q+zyjB/VaN5fFLf/I+bzCv7epZbIqeX7V7f+y142Ol6u/hDUJsWl8xezLHiObuv0YfqPevG/L9qfA0lvPHPA7xSxsHjdTgqwOQR+NduLoRxNJ05dTnw85UainE+/KK4/wCEPjCPxn4Ot9QZlF9D+5vYx/DIB1+hGCPrXYV+e1acqU3CW6PrYTU4qUdmFFFFQUFFFFABRRRQAUUUUAFFFFABRRRQBwvxdn+KkNrp5+F9p4buJy7/AG4ayZMBcDZs2Ec53Zz7V4X8I/i1+0V8SLjUv7F0nwAINJvltL4zR3CNnJzs/eHPANfV1fL/AOwN/q/iP/2H/wD4ugDQ+LPjr9orwLpuueJbqz+HMXh2xmc27y/aDM8RfES4DgFyCoxxye1UPEXx4+I+ifALwb47vtG0SDVtf1cWzxPby+V9mYOVdV8zcGIUEZJGDnHNU/jFeSfHL4/6b8J9NnP/AAivhqX7Z4gnRsLJIvBTPtnYP9pm9Kt/8FAbaGP4W+ELKw2W0Sa/DDD5QwIgIZAuMdMcUAen/tNfELWvhp8KZvFOg29jPfLcwRKt4jPHh2weFZTn8a4v41fGDx/4dm+HWm+D7DQJtS8WWyO/9oRSGNZGVCAu1wQMseua8r/al+G3j3wx8JJtW8QfFjWvEtiLuBGsLonYzFuG/CtD9o+xvdT174Fafp2qS6Vd3FnFHDexHDwMViw49xQB9AfCS4+NE2q3q/E6x8JW9iIR9lbRzLvMm7ndvYjGK8l+Jf7SHibw38abjQtM0nTLjwfpl/bWGqXssT+bHJJ97Dhwoxz/AAn7pr0vwhpWvfCzwX4m1zxf8Qr/AMWJBbm5ja9b/UBFPA/3jivj/TfFOnaj8BfFujan4V8R3eu+ItRbVhfx2paBXVsod2OgXd+dAH6LRSJLEkkbBkdQykdwelOrzH9lzxf/AMJp8EfD+qSyF7uCD7HdE9fMi+Uk/UAH8a9OoAK88+MnijWPDkmkrpM6RC5E5l3Rhs7fLx1/3jXodeRftFf6/QP926/9o125dCM8TGMlda/kcePnKGHlKLs9PzOa/wCFm+L/APn/AIv+/C/4Uf8ACzfF/wDz/wAX/fhf8K42ivqfqOH/AJEfM/XcR/Ozsv8AhZvi/wD5/wCL/vwv+FH/AAs3xf8A8/8AF/34X/CuNoo+o4f+RB9dxH87Oy/4Wb4v/wCf+L/vwv8AhR/ws3xf/wA/8X/fhf8ACuNoo+o4f+RB9dxH87Oy/wCFm+L/APn/AIv+/C/4Uf8ACzfF/wDz/wAX/fhf8K42ij6jh/5EH13Efzs7L/hZvi//AJ/4v+/C/wCFH/CzfF//AD/xf9+F/wAK42ij6jh/5EH13Efzs7L/AIWb4v8A+f8Ai/78L/hR/wALN8X/APP/ABf9+F/wrjaKPqOH/kQfXcR/Ozsv+Fm+L/8An/i/78L/AIVy+qajealq02q3UxN3M6yNIo24YKACMdOFFVaSrp4alTd4RSIqYirUVpSbPdPhV46XXIF0nVJFXU41+RzwLhR3/wB71H416DXzn8OPDGoeIdbjktpJLa2tXV5bleChHQKf7xr6LUbVA5OB3r5fM6NKlWtTfy7H02XVqlWleovn3FooorzjvEdlRGd2CqoySTgAetfI3xq8XP4x8XySQOx02zzDaL2Iz8z/AFY/pivqvxFpiazol3pck0sMd1GY2eJyrAHrgivL/wDhQnhr/n9vv+/xr1MsxNDDTdSonfocWMo1ayUYbHzX5XtR5XtXTeNtFg0PxXqWk2rO8NrO0aFzkkD1NReGNJj1bVksZPtCiRTh4kDeWR/Ew/ujvjmvr1WTpqp0tc8L2T5uU57yvajyvatnWNNOm6hLZ/aba6CH5Zrd96OOxBr0P4PfDXSfGejXt9qE9zFJBceUojkKjG0H+tZ4jFwoU/aS2Kp4eVSfItzvv2cvGR1rw6fDt/Lm/wBNQCIseZIOg/Fen0x71D+0l4z/ALK0NfDNhNtvdQXM5U8xw9/oW6fTNa/g/wCEejeGfEFtrNje33nQZwDMcMCMEEdxXT654L8N63fm+1PS4bi4KhS7DnA6V8lLEYZYr20Ytx3ttqe2qVZ0PZt6/ofFgjHQYp8KtFKsihcqeNygj8Qa98+P3g/w/oXhO1utK02G2ma7VCyDBIweK8StreOS4jjnl8iJmw0mwttHrgcn8K+qwmMWJpe0SseNWw7pT5bmz8Q7SGNtKkgmglElruJitYYADnkER9fqea5Tyq7DxykLXtv9llhkt1QpGI7E2+3HUEH7x960Pgzo9jrHxBs7HUrdJ7Z45CyMOCQOKareyw/O+ibB0+eryrqL8C/GH/CI+Lkiuptul6gRDc5PEbfwyfgeD7H2r3n41+INR0XwXJHotvcTX1/mCKSFC3lKR8z8d8cD3Oe1W/8AhWvgv/oB23/fNdWIIREkXlqUQAKCM4FfKYvG069aNZQ1W9+p7NDDTp03Tcj4cn0TVIImmn028jjUZZ3hYAfU4qn5XtX2H8X4IR8NNdKxID9lOCF9xXyT5ftX0mXY6WLg5SVrM8nFYVUZJJ3KXle1Pt7Oa4mWG3hklkb7qIpYn8BXT3nhW7tdEbVmubd4VjhfapO7MgB2+xAZSfrWz8DYlPxS0cMoIzJwf+ubV01cQo0pVI62TMoUW5qL6lb4WXXiLwf4wtdSj0nUGt3IhuoxA3zxk89uo6j6V738bLrxC3gs2PhmxnubjUD5ckkZCmKIjJPJByentmu6+zwf88Y/++RUmBXyGIx7r1Y1XFXX4+p7tLC+zpunzOzPinU/BHifS7CW+vtFuLe2hGXkYrhR+BrC8r2r6++OK5+FmuDH/LEf+hCvk5o8AnHSvpcsxtTFU3Kdr36HkYvDRozUYlLyvarui6HqWtXhs9Ls5LqcIXKJjIUYyeT7itrxP4dbRGt90/nCaNWB27eqg8eo5x+Fdt+zMm34iTcf8w6X/wBDSujEYlwoSqw6GVKhzVFCRJ8EdJ8b+EvGcLS6FdjTr3EN2pZcKP4X69VP6E19JUYHoKK+LxWKliZ88kk/I+hoUFRjyxegUUUVzGwUUUUAFFFFABRRRQAUUUUAFFFFABXDfCf4XeHPhoutr4fn1GUazeG8uftcqvtfnhNqrheT1yfeu5ooA8Cn/ZT8CNrOo6ra+KvHNhPqFw9xcC01SOMMzMWxxFkgEnGSa3b79nvwhqHgKw8G6hrnim9srHVf7UiuLi+SS4Mu3btLGPGzHYAfWvYKKAOR+LHw90P4l+DZPCuvzX0Ni8scpezkVJAUORyysMfhXNfE74F+EfiBaeHrfVdS16yPh+AQWUthdJHJtAUZYsjc/KORivU6KAPFbD9nDwra6DrWiv4v8c3lrrMCW9z9q1RJCqK4b5cxYGSOcg8V6r4b8P6XoHhWy8M6fCRptnaraxxuckxgY59c961aKAOH+EPww8P/AAv07UtP8O3Wpy2uoXZu3jvJkcRORghNqrheBwc/Wu4oooAKx/EnhnQ/ERtzrNiLo2+7yv3rpt3Y3fdIznaOvpWxRVRlKLvF2ZMoqStJXRyH/Cs/BP8A0BB/4FTf/F0f8Kz8E/8AQEH/AIFTf/F119Fa/Wq387+9mf1aj/IvuRyH/Cs/BP8A0BB/4FTf/F0f8Kz8E/8AQEH/AIFTf/F119FH1qt/O/vYfVqP8i+5HIf8Kz8E/wDQEH/gVN/8XR/wrPwT/wBAQf8AgVN/8XXX0UfWq387+9h9Wo/yL7kch/wrPwT/ANAQf+BU3/xdH/Cs/BP/AEBB/wCBU3/xddfRR9arfzv72H1aj/IvuRyH/Cs/BP8A0BB/4FTf/F0f8Kz8E/8AQEH/AIFTf/F119FH1qt/O/vYfVqP8i+5HIf8Kz8E/wDQEH/gVN/8XR/wrPwT/wBAQf8AgVN/8XXX0UfWq387+9h9Wo/yL7kch/wrPwT/ANAQf+BU3/xdeZT+CW1P4lapoWjwm1060lj8yQlmWFDEhPJOSSScDP6CvfKigtoIJJpIYUR538yVlGC7YC5P4AD8K2oY+tSu+Zu66swrYGlUsrJWfRFbQtJsdF0yLTtPhEUEQ/Fj3YnuTV6iiuNtt3Z2JJKyCiiikMKKKKAPk74qR7viJrh/6e3/AJ1Q8J2sM97c29xb3E0Mlq/mCCRUZQCGzluO2Md84HJrZ+Jse7x/rR/6e3/nUPgZSuvpGI1k81Gj2NEZFYnBAYDnGQDntgV9tTlbDR9F+R8+4/vX6nN39osF/cQKjoscrIFcgsACRg44z9K93/ZkXb4Y1Qf9Po/9AFeNaxFN/a959oMbTee/mGPGwtuOce2ele1fs3Lt8OaoP+nwf+gCuXNpXwn3G2DVqx6rRRRXyZ7R5Z+0qu7wZZj/AKfF/ka+evJ/Cvor9oxd3hGzH/T4P/QTXg8EMPnJ9o8wRZ+coBux7Zr6zJ3bDfNni45XrE/if+0pXtf7Qs4LcLH+7aBfklzyW3AkMfXB49BXQ/AiPb8TLA/9Mpf/AEGoPGn22NLOzd7lLPyw8Vu4RUT/AHQvAPr71o/BCPb8R7E/9M5P/Qa2ryvhJejM4RtWXqj6Uooor40945X4uDPw21wf9O3/ALMK+UfJr6w+LAz8OtaH/TD/ANmFfLvlV9NkbtSl6nkZgr1F6G34gubmPwrp+nxTs1o8aFj9ujlLHAbaYx8yANwM+gq18E49vxO0g/7Un/otqj8Qh5tHtZ5LxJhKyNEinlTsPmbh2+fp7Ve+Dce34k6Sf9qT/wBAau2r/utT0ZhFfvY/I+m6KKK+MPeON+NYz8MNaH/TEf8AoQr5YaH5T9K+qfjMN3w11gf9Mh/6EK+ZWh4NfT5G/wBzL1/RHkZgv3i9DR8YCEvbwpNcyvGD8s27EC8YjXJOQOvHHNdZ+zhHt+IUp/6h8v8A6GlY/jTzJLbTfP8ANWURfckujN8vYjP3c+ldB+z0m3x/J/14S/8AoSV0YmV8HL0MqS/fo+haKKK+QPcCiiigAooooAKKKKACiiigAooooAKKKKACiiigAooooAKKKKACiiigAooooAKKKKACiiigAooooAKKKKACiiigAooooAKKKKACiiigAooooAKKKKACiiigD5k+Ise7xzrJ/wCnt/51H4Thh8ydpZLJcrtKzzTRllIO4DywcjpnPp9avePkz401c/8AT3J/Ol8FWssuqS7IJZI/JZJGiIDKDjpnjnGMehNfYxf+zL0R4dv3j9Tmr2FFvJ1iWMRiRgojJKgZ4wTzj6817L+zwu3QNTH/AE9D/wBAFeVan++1K6l8po98ztsbquWJwa9a+AK7dE1P/r6X/wBBFc2aP/ZfuNcIv3yPS6KKK+XPXPNv2gl3eFrMf9PY/wDQTXh3lV7r8ehu8NWY/wCnof8AoJrxfy/avqcpf+z/ADZ4+MX71mx4z2/Z7ONbO1XglpY4JI238bh8zEEd88fhVv4NJt+IVif9iT/0Go/Fckjw2MTMqnytzxpdNMuex56HHarvwjTHj6wP+zJ/6DWlX/dJejJj/GXqj6Booor5I9o5n4pjPw/1gf8ATEf+hCvmryvavpf4n8+AtWH/AEyH/oQr528v2r6PJn+6l6nl45e+vQ1fEcNw2gaZI4uVh2IqxvLGYwdnVVU7lzjPzAZyan+Eke34iaSf9p//AEBqXXEkj0Wxhb7Q4YJJvZFCH92AApHJwOOferPwtTHj/Sj/ALb/APoBrsqP/Zp+jMIr97H5H0PRRRXyB7ZyXxgGfh1qw/6Zj/0IV84tF8p7cV9IfFsZ+H+qD/YH/oQr59aP5Tx2r6TJn+5l6/ojyscv3i9DU8YRZhsW8sqGQ7AYFj8tf7ny/ex1yfWt34Cpt8eMf+nGX/0JKoeM4GU2bG5adZIVZSzA5G0DPH5fhWx8D12+OT/15S/+hJW9d3wcvQzgv3yPc6KKK+UPZCiiigAooooAKKKKACiiigAooooAKKKKACiiigAooooAKKKKACiiigAooooAKKKKACiiigAooooAKKKKACiiigAooooAKKKKACiiigAooooAKKKKACiiigD538cR7vGGrH/p7k/9CNVtMk09LW4ttRhunjkeN18iQKQVDDnIP96tLxmufFmqn/p7k/8AQjUXh1bcXz/acLGYmXe0e8JnAyR+Y/GvsKb/AHEfRHiP42ZWost1qFzdKrKs0ryAE5IBJPP516n8CV26RqQ/6eV/9BrzfUUT+0bny0KJ5z7VK4wMnAx2r0z4IjGl6l/18L/6DXLmX+6/ca4X+KehUUUV8yeseffHJd3h6yH/AE9f+ymvIY7eSSRY4kZ3Y4VVGST9K9i+NYzoVl/18/8AspryhAyMGQkMDkEetfTZU/8AZ/mzycX/ABSx4hkup2t1udPey8uPaishXI9eQK0/hWm3x1Yn2f8A9BpniljJNbhnVnCEuBOJCrHkg+n0q38Mlx42sT/v/wDoJraq/wDZZejIgv3q9Ue40UUV8meyc58S+fA2qf8AXNf/AENa8CEXNe//ABI58E6l/uL/AOhrXhYjycAV9Dk/8KXqeZjfjXoaXimyurWOGOWygih3NskjVhu+ZgByxHQA/jUvw0Tb460s/wC23/oBqtqenmzghLvOZXUMweMhRkZwCeprQ+Ha48baYf8Apo3/AKCa7Kv+7S16Mwj/ABF6o93ooor5I9o5b4rDPgPUh/sL/wChCvDLVUS7heUZjWRSwxnIB54r3X4pf8iPqH+6v/oQrxBk4OK+iyj+DL1/RHmY3+IvQveKJ7K7niaxl3oFO5fsiw4buflJzn9K3Pgum3xv/wBuUv8A6ElZXiCKJWg+zxwJEU+Ty4djEf7R/iPvW38H1x40H/XnL/6EldGIt9UlbsZU/wCMj2aiiivlT2AooooAKKKKACiiigAooooAKKKKACiiigAooooAKKKKACiiigAooooAKKKKACiiigAooooAKKKKACiiigAooooAKKKKACiiigAooooAKKKKACiiigAooooA8H8XLnxTqh/6e5P/AEI0nh6GJrmXzmh8ryyJEkSRgydSfkBIwQvNT+Klz4m1P/r7k/8AQjSeHlkW/M0ELzSxRmREVipYgj0+ufwr62H+7r0R4r/iGZfnzr64m3I++Vm3ICFbJ6gHnH1r0f4Ljbp2o/8AXdf/AEGvP7zzJLuZ5kCSNIxdQMBTnkY7V6H8HBiw1H/rsv8A6DXPmX+7fca4X+Kd5RRRXzR6pwnxlGdFsh/08/8Aspry7y69U+MAzpFl/wBfB/8AQTXme2vpcr/3f5s8rF/xGaPiiFd1pIs/nF4cs3lovP8AwHr+PNWPhwuPGdif9/8A9BNUtUsVszEBJv3gsPmB47VpfD1ceMbH6v8A+gmtq3+7St2ZEf4q9UezUUUV8oewc/8AEXnwZqP+4v8A6GteKJGd428HPBzivbPiF/yJ2of7qf8Aoa141tr6DKP4UvU83G/GvQ0/EbK1vCoaVzldxkv1n5C4OFBOMnJzS+AFx4z0w/8ATRv/AEE1Lq7SNotnC8OwLsZcEYClSB+JIY/lS+BVx4w03/rof/QTXVP/AHefozFfxF8j2qiiivlT2Dmvidz4Kvx7L/6EK8XaPg17T8S/+RMvvov/AKEK8eZeDX0OUfwn6/5HmY3416Gn4onacW0MlxHLLEpDqpc7PRfmAHT0zWl8Jl2+M1/685f/AEJKq+KPNk+yyO9wUKfIsjqyqPRcdB9av/CtceMV/wCvSX/0JK2rW+qS9CIfxket0UUV8wesFFFFABRRRQAUUUUAFFFFABRRRQAUUUUAFFFFABRRRQAUUUUAFFFFABRRRQAUUUUAFFFFABRRRQAUUUUAFFFFABRRRQAUUUUAFFFFABRRRQAUUUUAFFFFAHiXicf8VJqX/X3L/wChGm6Ckb3+ySRULRsELyFBu9yPx/HFS+JB/wAVFqX/AF9y/wDoRpumXiWcczbX8/hoXU/dbDDJ/wC+sj3Ar62F/YJLsjxn8buUr1Y/tk/lNuj8xtpznIzx1rv/AIQcWWo/9dk/9Brhb11mvJpkUhXkZgPQE5rvPhJ/x56j/wBdU/8AQa5sx/3b7jXDfxTuKKKK+bPUOJ+LgzpVl/18H/0E15zD8sqNkjBHOM4/CvSPiz/yDLL/AK7n/wBBNedoF3jdu298da+kyz/d/mzy8V/FNDxIuJYNsksilDtZ4UjyM9gvX6mpvAIx4vsfq3/oJpfEcE22KV/MwoC/O6seeQRgdKd4EH/FW2P+83/oJrSo/wDZZejIj/FXqev0UUV8ueuYPxB/5E+//wB1P/Q1rx/bXsPj/wD5FG++if8Aoa15Fivfyj+HL1PNxnxr0NLWpI20+yhjnllATI324Q4BIGSGOcYOPY07wQP+Ku03/rof/QTVS7vr27RUurqaZU+6HbIFXvBY/wCKs03/AK6n/wBBNdlWLjQmn2ZjF3qL5HsdFFFfKHsHOfEn/kTr36L/AOhCvJVUFgGYqpPJ9B61638R/wDkULz/AID/ADFeUqSrhl4KnI+tfQZT/Bfr+iPNxn8Rehc1v7OogitniKBA2I4inXuck5NanwvGPF6f9ekv80rGv767vmRrqUyFBhcjoK3PhkP+KuT/AK9Zf5pXTiU1hpJ9jKm71VY9Vooor5Y9cKKKKACiiigAooooAKKKKACiiigAooooAKKKKACiiigAooooAKKKKACiiigAooooAKKKKACiiigAooooAKKKKACiiigAooooAKKKKACiiigAooooAKKKKAPF/EY/4qHUv+vuX/0I1QxWj4i/5GDUf+vqX/0I1RxX2FD+FH0R4k/iYzFegfCb/j01D/rqn/oNcFiu++E//HrqH/XVP/Qa5Mz/AN3fyNsL/ER21FFFfNHqnGfFf/kG2X/Xc/8AoJrzvH4V6J8Vf+QbY/8AXc/+gmvP0C71352Z+bHXFfSZZ/u/zZ5eK/iGv4kln8q2gfeE2ZG9VBbHQggDik8Df8jZY/7zf+gmqV/JaOsSWaTqqA5MzAkkn2q/4I/5Gux/3m/9BNa1Y8uGkvJkRd6q+R63RRRXyx65hePv+RSvvon/AKGteS4r1rx7/wAile/RP/Q1ryjFe/lH8OXqebjPjXoMxWt4M/5GvTv+up/9BNZmK1fB3/I1ad/11P8A6Ca78T/Bn6M56Xxr1PX6KKK+RPaOd+I3/Io3n/Af5ivKsV6t8Rf+RRvP+A/zFeWYr6DKf4T9f0R5uM+NegzFdJ8Nf+RuT/r1l/mlc9iui+G//I3R/wDXrL/NK68b/An6GNH+Ij1KiiivlD2AooooAKKKKACiiigAooooAKKKKACiiigAooooAKKKKACiiigAooooAKKKKACiiigAooooAKKKKACiiigAooooAKKKKACiiigAooooAKKKKACiiigAooooA4LW/AM19q11ew61PAk8hk8sKpCknJ7VS/4Vtd/9DFcf98L/AIUUV0rGV0rKTMXh6bd7B/wra7/6GK4/74X/AArq/BXh5vD9ncQyXsl280gYu4AwAMY4FFFTPE1ai5ZSuio0YRd0jfooorA0MLxnoLeINPit0vHtHjk3h1APbGORXJf8K2u/+hiuP++F/wAKKK3p4mrTXLGVkZyowk7tB/wra7/6GK4/74X/AArU8L+B5tJ1qHUJtYmuhEDiNlAGSMZ4FFFOWLrSTTk7CVCmndI7aiiiuc1KHiHT/wC1tGudP85oTMoAkXqpBBB/SuE/4Vtd/wDQxXH/AHwv+FFFbU8RUpq0JWM50oTd5IP+FbXf/QxXH/fC/wCFaPhzwLNpetW+oTazNcrCSRGVUAnBHYe9FFVLF1pJpyZKoU07pHc0UUVzmxm+JtL/ALY0S407z2gMoGJF6qQc1w//AAra7/6GK4/74X/CiitqeIq01aErGc6UJu8kH/Ctrv8A6GK4/wC+F/wrZ8H+DZdD1c6hNqs12fKaNUZQAMkEngewooqpYqtJcspaCVCmndI7Giiiuc1CiiigD//Z"/>
          <p:cNvSpPr>
            <a:spLocks noGrp="1" noChangeAspect="1" noChangeArrowheads="1"/>
          </p:cNvSpPr>
          <p:nvPr>
            <p:ph type="body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91266" y="1251284"/>
            <a:ext cx="7982503" cy="402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74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TZHEA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394805"/>
            <a:ext cx="3307290" cy="267765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TZHEA will focus on six WHO building blocks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Commodities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Service delivery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Human resource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Health financing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Information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Leadership and governance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241" y="1394805"/>
            <a:ext cx="4379494" cy="348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44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394806"/>
            <a:ext cx="8037830" cy="4031873"/>
          </a:xfrm>
          <a:noFill/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TOGAF Framework will be used to develop Health Enterprise Architecture.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Build capacity of Government staff who will lead the development of TZHEA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6 Government staffs are TOGAF certified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TZHEA is developed with the </a:t>
            </a:r>
            <a:r>
              <a:rPr lang="en-US" dirty="0"/>
              <a:t>client </a:t>
            </a:r>
            <a:r>
              <a:rPr lang="en-US" dirty="0"/>
              <a:t>centric </a:t>
            </a:r>
            <a:r>
              <a:rPr lang="en-US" dirty="0" smtClean="0"/>
              <a:t>approach, looking how the technology will support citizen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smtClean="0"/>
              <a:t>Each of WHO </a:t>
            </a:r>
            <a:r>
              <a:rPr lang="en-US" dirty="0"/>
              <a:t>building block will undergo through phases of </a:t>
            </a:r>
            <a:r>
              <a:rPr lang="en-US" dirty="0" smtClean="0"/>
              <a:t>Architecture Development Methodology</a:t>
            </a:r>
            <a:r>
              <a:rPr lang="en-US" dirty="0" smtClean="0"/>
              <a:t> </a:t>
            </a:r>
            <a:r>
              <a:rPr lang="en-US" dirty="0"/>
              <a:t>cycle.</a:t>
            </a:r>
          </a:p>
          <a:p>
            <a:pPr algn="just"/>
            <a:r>
              <a:rPr lang="en-US" sz="2800" b="1" spc="110" dirty="0" smtClean="0">
                <a:solidFill>
                  <a:srgbClr val="0000FF"/>
                </a:solidFill>
                <a:ea typeface="Frutiger 77 Black Condensed" charset="0"/>
                <a:cs typeface="Calibri"/>
              </a:rPr>
              <a:t>	Strategy: </a:t>
            </a:r>
            <a:r>
              <a:rPr lang="en-US" sz="2800" spc="110" dirty="0" err="1" smtClean="0">
                <a:solidFill>
                  <a:srgbClr val="0000FF"/>
                </a:solidFill>
                <a:ea typeface="Frutiger 77 Black Condensed" charset="0"/>
                <a:cs typeface="Calibri"/>
              </a:rPr>
              <a:t>crawl_walk_run_fly</a:t>
            </a:r>
            <a:r>
              <a:rPr lang="en-US" sz="2800" spc="110" dirty="0" smtClean="0">
                <a:solidFill>
                  <a:srgbClr val="0000FF"/>
                </a:solidFill>
                <a:ea typeface="Frutiger 77 Black Condensed" charset="0"/>
                <a:cs typeface="Calibri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2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Framework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0659"/>
            <a:ext cx="9144000" cy="391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09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Framework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394806"/>
            <a:ext cx="4634201" cy="43027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Preliminary: Done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Request for Architecture Work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Architecture Principles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Architecture Governance Framework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Initial  Architecture Repository</a:t>
            </a:r>
          </a:p>
          <a:p>
            <a:pPr marL="342900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Architecture vision: Done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Statement of Architecture work (Project plan, schedule, communication plan)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Architecture vision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Architecture definition document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0494" y="1390279"/>
            <a:ext cx="3471366" cy="35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88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Framework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394806"/>
            <a:ext cx="8037830" cy="5022914"/>
          </a:xfrm>
        </p:spPr>
        <p:txBody>
          <a:bodyPr/>
          <a:lstStyle/>
          <a:p>
            <a:pPr marL="342900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Business Architecture 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Business architecture components and Architecture roadmap (AS IS and TO BE Architectures) </a:t>
            </a:r>
          </a:p>
          <a:p>
            <a:pPr marL="342900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Data Architecture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Data standards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Data Architecture components and roadmap</a:t>
            </a:r>
          </a:p>
          <a:p>
            <a:pPr marL="342900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Application Architecture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Application Architecture components and roadmap</a:t>
            </a:r>
          </a:p>
          <a:p>
            <a:pPr marL="342900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Technology Architecture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Technology Architecture components and roadmap</a:t>
            </a:r>
          </a:p>
          <a:p>
            <a:pPr marL="800100" lvl="1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342900" indent="-342900" defTabSz="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BA94FA3-9384-4E92-A777-B8495CBF904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68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D01EB8989104448DB9FC17582B7D75" ma:contentTypeVersion="12" ma:contentTypeDescription="Create a new document." ma:contentTypeScope="" ma:versionID="fe56aaed9c3ddd40441e60c6228bc3d4">
  <xsd:schema xmlns:xsd="http://www.w3.org/2001/XMLSchema" xmlns:xs="http://www.w3.org/2001/XMLSchema" xmlns:p="http://schemas.microsoft.com/office/2006/metadata/properties" xmlns:ns2="f9ad1d2c-592f-4204-9468-652ea2e9e903" xmlns:ns3="9685390c-a304-4233-b92b-ab12a2ae24d7" targetNamespace="http://schemas.microsoft.com/office/2006/metadata/properties" ma:root="true" ma:fieldsID="23c939643175ff8448f718e6f4ec433b" ns2:_="" ns3:_="">
    <xsd:import namespace="f9ad1d2c-592f-4204-9468-652ea2e9e903"/>
    <xsd:import namespace="9685390c-a304-4233-b92b-ab12a2ae24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ad1d2c-592f-4204-9468-652ea2e9e9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5390c-a304-4233-b92b-ab12a2ae24d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685390c-a304-4233-b92b-ab12a2ae24d7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C17A523-AC9D-4C26-BDC2-205C93B588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C5E26B-EC5D-4200-BB68-105557113099}">
  <ds:schemaRefs>
    <ds:schemaRef ds:uri="9685390c-a304-4233-b92b-ab12a2ae24d7"/>
    <ds:schemaRef ds:uri="f9ad1d2c-592f-4204-9468-652ea2e9e90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83270D5-FFC0-410C-987A-34EC481A508F}">
  <ds:schemaRefs>
    <ds:schemaRef ds:uri="f9ad1d2c-592f-4204-9468-652ea2e9e90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9685390c-a304-4233-b92b-ab12a2ae24d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349</Words>
  <Application>Microsoft Office PowerPoint</Application>
  <PresentationFormat>On-screen Show (16:9)</PresentationFormat>
  <Paragraphs>82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Frutiger 77 Black Condensed</vt:lpstr>
      <vt:lpstr>Office Theme</vt:lpstr>
      <vt:lpstr>Event Title: The 7th EAHSC Development of Tanzania Health Sector  Enterprise Architecture Presenter: Oswald Luoga Organization: PATH  March 27th to 29th </vt:lpstr>
      <vt:lpstr>Background </vt:lpstr>
      <vt:lpstr>Background</vt:lpstr>
      <vt:lpstr>Scope of the TZHEA</vt:lpstr>
      <vt:lpstr>Scope of TZHEA</vt:lpstr>
      <vt:lpstr>Approach </vt:lpstr>
      <vt:lpstr>Deliverable Framework</vt:lpstr>
      <vt:lpstr>Deliverable Framework</vt:lpstr>
      <vt:lpstr>Deliverable Framework</vt:lpstr>
      <vt:lpstr>Deliverable Framework</vt:lpstr>
      <vt:lpstr>Expected Outcome 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 Slide Deck Orientation - Widescreen. Use for BMGF presentations</dc:title>
  <dc:creator>Erin Kester</dc:creator>
  <cp:lastModifiedBy>Luoga, Oswald</cp:lastModifiedBy>
  <cp:revision>32</cp:revision>
  <dcterms:created xsi:type="dcterms:W3CDTF">2018-02-08T17:50:16Z</dcterms:created>
  <dcterms:modified xsi:type="dcterms:W3CDTF">2019-03-01T18:26:46Z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2016-02-25T00:00:00Z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2018-02-08T00:00:00Z</vt:filetime>
  </property>
  <property fmtid="{D5CDD505-2E9C-101B-9397-08002B2CF9AE}" pid="5" name="ContentTypeId">
    <vt:lpwstr>0x01010051D01EB8989104448DB9FC17582B7D75</vt:lpwstr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