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48" r:id="rId2"/>
    <p:sldMasterId id="2147483760" r:id="rId3"/>
  </p:sldMasterIdLst>
  <p:notesMasterIdLst>
    <p:notesMasterId r:id="rId17"/>
  </p:notesMasterIdLst>
  <p:sldIdLst>
    <p:sldId id="256" r:id="rId4"/>
    <p:sldId id="257" r:id="rId5"/>
    <p:sldId id="260" r:id="rId6"/>
    <p:sldId id="261" r:id="rId7"/>
    <p:sldId id="289" r:id="rId8"/>
    <p:sldId id="286" r:id="rId9"/>
    <p:sldId id="288" r:id="rId10"/>
    <p:sldId id="287" r:id="rId11"/>
    <p:sldId id="285" r:id="rId12"/>
    <p:sldId id="278" r:id="rId13"/>
    <p:sldId id="281" r:id="rId14"/>
    <p:sldId id="283" r:id="rId15"/>
    <p:sldId id="259" r:id="rId1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ace" initials="G" lastIdx="1" clrIdx="0">
    <p:extLst>
      <p:ext uri="{19B8F6BF-5375-455C-9EA6-DF929625EA0E}">
        <p15:presenceInfo xmlns:p15="http://schemas.microsoft.com/office/powerpoint/2012/main" userId="Grac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904F"/>
    <a:srgbClr val="006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6D00183-99F9-4A89-ABD1-DABAAB051492}" type="datetimeFigureOut">
              <a:rPr lang="en-GB"/>
              <a:pPr>
                <a:defRPr/>
              </a:pPr>
              <a:t>28/02/2019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F891B50-2193-405F-9753-D4EECC26828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87075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371F21A9-C23A-4C9A-8771-6A05C074D8E5}" type="slidenum">
              <a:rPr lang="en-GB" altLang="en-US" smtClean="0"/>
              <a:pPr/>
              <a:t>1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26537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357813"/>
            <a:ext cx="9144000" cy="1500187"/>
          </a:xfrm>
          <a:prstGeom prst="rect">
            <a:avLst/>
          </a:prstGeom>
          <a:solidFill>
            <a:srgbClr val="00685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8" descr="Makerere Logo Peopl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192405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 txBox="1">
            <a:spLocks/>
          </p:cNvSpPr>
          <p:nvPr userDrawn="1"/>
        </p:nvSpPr>
        <p:spPr>
          <a:xfrm>
            <a:off x="2057400" y="6357938"/>
            <a:ext cx="6053138" cy="433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6858"/>
              </a:buClr>
              <a:buFont typeface="Arial"/>
              <a:buNone/>
              <a:defRPr/>
            </a:pPr>
            <a:r>
              <a:rPr lang="en-US" sz="1800" i="1" dirty="0" smtClean="0">
                <a:solidFill>
                  <a:srgbClr val="FFFFFF"/>
                </a:solidFill>
                <a:latin typeface="Gill Sans"/>
                <a:ea typeface="+mn-ea"/>
                <a:cs typeface="Gill Sans"/>
              </a:rPr>
              <a:t>Joining Hands Against HIV</a:t>
            </a: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323850" y="6357938"/>
            <a:ext cx="1706563" cy="433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6858"/>
              </a:buClr>
              <a:buFont typeface="Arial"/>
              <a:buNone/>
              <a:defRPr/>
            </a:pPr>
            <a:r>
              <a:rPr lang="en-US" sz="1200" dirty="0" smtClean="0">
                <a:solidFill>
                  <a:srgbClr val="FFFFFF"/>
                </a:solidFill>
                <a:latin typeface="Gill Sans"/>
                <a:ea typeface="+mn-ea"/>
                <a:cs typeface="Gill Sans"/>
              </a:rPr>
              <a:t>www.muwrp.org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546225"/>
            <a:ext cx="9144000" cy="1588"/>
          </a:xfrm>
          <a:prstGeom prst="line">
            <a:avLst/>
          </a:prstGeom>
          <a:ln>
            <a:solidFill>
              <a:srgbClr val="0067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2" descr="AFHSC 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63" y="212725"/>
            <a:ext cx="9540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3438" y="2130425"/>
            <a:ext cx="6104761" cy="1470025"/>
          </a:xfrm>
        </p:spPr>
        <p:txBody>
          <a:bodyPr>
            <a:normAutofit/>
          </a:bodyPr>
          <a:lstStyle>
            <a:lvl1pPr algn="l">
              <a:defRPr sz="3600" b="1" i="0">
                <a:solidFill>
                  <a:srgbClr val="D1904F"/>
                </a:solidFill>
                <a:latin typeface="Minion Pro"/>
                <a:cs typeface="Minion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3438" y="3886200"/>
            <a:ext cx="6104762" cy="1752600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2400">
                <a:solidFill>
                  <a:schemeClr val="accent3">
                    <a:lumMod val="75000"/>
                  </a:schemeClr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ED45C-D36A-4A98-ACCB-9C2BB6EB03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546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6B5ED-AA08-45F3-89C3-143F23648AE7}" type="datetime1">
              <a:rPr lang="en-US"/>
              <a:pPr>
                <a:defRPr/>
              </a:pPr>
              <a:t>28-Feb-19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2765E-9202-4B4F-ADC2-DE6F1DF471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19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6629400"/>
            <a:ext cx="914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642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ag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343650"/>
            <a:ext cx="26765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C69D4-4547-4E62-B5C6-B17690B564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903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91987" y="1172818"/>
            <a:ext cx="8160026" cy="9939"/>
          </a:xfrm>
          <a:prstGeom prst="line">
            <a:avLst/>
          </a:prstGeom>
          <a:ln w="47625">
            <a:gradFill flip="none" rotWithShape="1">
              <a:gsLst>
                <a:gs pos="41000">
                  <a:schemeClr val="accent1">
                    <a:lumMod val="50000"/>
                  </a:schemeClr>
                </a:gs>
                <a:gs pos="60000">
                  <a:schemeClr val="accent1">
                    <a:lumMod val="50000"/>
                  </a:schemeClr>
                </a:gs>
                <a:gs pos="86000">
                  <a:schemeClr val="accent1">
                    <a:tint val="44500"/>
                    <a:satMod val="160000"/>
                  </a:schemeClr>
                </a:gs>
                <a:gs pos="92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 descr="tag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343650"/>
            <a:ext cx="26765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268"/>
            <a:ext cx="8229600" cy="1143000"/>
          </a:xfrm>
        </p:spPr>
        <p:txBody>
          <a:bodyPr anchor="b"/>
          <a:lstStyle>
            <a:lvl1pPr algn="l">
              <a:defRPr sz="3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b="1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b="1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b="1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b="1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6B4B4-DAA4-405B-8846-826BAA466E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97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ag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343650"/>
            <a:ext cx="26765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C0E56-8944-4177-A012-625040B0B0D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057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48F4E-3ABC-462C-A432-97B11DB63B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28-Feb-19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72787-43F7-4850-8FA9-E48459D650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6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CCB29-64E0-4580-BB67-7732B4A038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28-Feb-19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B8B35-950C-4713-8FA1-1465BA4C49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663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5B8F9-66DC-463B-8CF9-CB758550533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28-Feb-19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979A6-CB9B-474A-89F8-9C56A320B5B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041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5CBA7-0761-4781-B950-2260564FF0D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28-Feb-19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72017-F0F6-4DB9-B290-694568EA2C2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555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A82E3-1AD0-4540-BB08-7E143EE96D0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28-Feb-19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BDD47-9B04-416E-8CB9-CA4B9BDD51C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4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UWRP Header goo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59875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279" y="612758"/>
            <a:ext cx="7514520" cy="619035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FFFFFF"/>
                </a:solidFill>
                <a:latin typeface="Minion Pro"/>
                <a:cs typeface="Minion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ill Sans"/>
                <a:cs typeface="Gill Sans"/>
              </a:defRPr>
            </a:lvl1pPr>
            <a:lvl2pPr>
              <a:defRPr>
                <a:latin typeface="Gill Sans"/>
                <a:cs typeface="Gill Sans"/>
              </a:defRPr>
            </a:lvl2pPr>
            <a:lvl3pPr>
              <a:defRPr>
                <a:latin typeface="Gill Sans"/>
                <a:cs typeface="Gill Sans"/>
              </a:defRPr>
            </a:lvl3pPr>
            <a:lvl4pPr>
              <a:defRPr>
                <a:latin typeface="Gill Sans"/>
                <a:cs typeface="Gill Sans"/>
              </a:defRPr>
            </a:lvl4pPr>
            <a:lvl5pPr>
              <a:defRPr>
                <a:latin typeface="Gill Sans"/>
                <a:cs typeface="Gill San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47A4E-DC27-4298-A5BE-F6A07416AE7F}" type="datetime1">
              <a:rPr lang="en-US"/>
              <a:pPr>
                <a:defRPr/>
              </a:pPr>
              <a:t>28-Feb-19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036C7-A2B0-46B4-A1BE-DDB8032965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302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385B1-BF13-4172-B39E-76ADC68778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28-Feb-19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0A9E5-89D5-4722-944C-6094378893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343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FDD97-36A1-43E5-8EA4-EE7C1D62289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28-Feb-19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FF0F6-48BD-4D46-A80E-D2C301DB971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23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0550E-D050-404A-A993-97AFD16F97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28-Feb-19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8DAB4-57BB-47AC-BB3D-3D2F125773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509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ag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343650"/>
            <a:ext cx="26765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C69D4-4547-4E62-B5C6-B17690B564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199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91987" y="1172818"/>
            <a:ext cx="8160026" cy="9939"/>
          </a:xfrm>
          <a:prstGeom prst="line">
            <a:avLst/>
          </a:prstGeom>
          <a:ln w="47625">
            <a:gradFill flip="none" rotWithShape="1">
              <a:gsLst>
                <a:gs pos="41000">
                  <a:schemeClr val="accent1">
                    <a:lumMod val="50000"/>
                  </a:schemeClr>
                </a:gs>
                <a:gs pos="60000">
                  <a:schemeClr val="accent1">
                    <a:lumMod val="50000"/>
                  </a:schemeClr>
                </a:gs>
                <a:gs pos="86000">
                  <a:schemeClr val="accent1">
                    <a:tint val="44500"/>
                    <a:satMod val="160000"/>
                  </a:schemeClr>
                </a:gs>
                <a:gs pos="92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 descr="tag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343650"/>
            <a:ext cx="26765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268"/>
            <a:ext cx="8229600" cy="1143000"/>
          </a:xfrm>
        </p:spPr>
        <p:txBody>
          <a:bodyPr anchor="b"/>
          <a:lstStyle>
            <a:lvl1pPr algn="l">
              <a:defRPr sz="3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b="1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b="1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b="1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b="1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6B4B4-DAA4-405B-8846-826BAA466E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567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ag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343650"/>
            <a:ext cx="26765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C0E56-8944-4177-A012-625040B0B0D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38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48F4E-3ABC-462C-A432-97B11DB63B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28-Feb-19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72787-43F7-4850-8FA9-E48459D650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602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CCB29-64E0-4580-BB67-7732B4A038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28-Feb-19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B8B35-950C-4713-8FA1-1465BA4C49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484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5B8F9-66DC-463B-8CF9-CB758550533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28-Feb-19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979A6-CB9B-474A-89F8-9C56A320B5B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89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5CBA7-0761-4781-B950-2260564FF0D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28-Feb-19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72017-F0F6-4DB9-B290-694568EA2C2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58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MUWRP Header goo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59875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60" y="594995"/>
            <a:ext cx="7505640" cy="641415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Minion Pro"/>
                <a:cs typeface="Minion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Gill Sans"/>
                <a:cs typeface="Gill Sans"/>
              </a:defRPr>
            </a:lvl1pPr>
            <a:lvl2pPr>
              <a:defRPr sz="2400">
                <a:latin typeface="Gill Sans"/>
                <a:cs typeface="Gill Sans"/>
              </a:defRPr>
            </a:lvl2pPr>
            <a:lvl3pPr>
              <a:defRPr sz="2000">
                <a:latin typeface="Gill Sans"/>
                <a:cs typeface="Gill Sans"/>
              </a:defRPr>
            </a:lvl3pPr>
            <a:lvl4pPr>
              <a:defRPr sz="1800">
                <a:latin typeface="Gill Sans"/>
                <a:cs typeface="Gill Sans"/>
              </a:defRPr>
            </a:lvl4pPr>
            <a:lvl5pPr>
              <a:defRPr sz="1800">
                <a:latin typeface="Gill Sans"/>
                <a:cs typeface="Gill San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Gill Sans"/>
                <a:cs typeface="Gill Sans"/>
              </a:defRPr>
            </a:lvl1pPr>
            <a:lvl2pPr>
              <a:defRPr sz="2400">
                <a:latin typeface="Gill Sans"/>
                <a:cs typeface="Gill Sans"/>
              </a:defRPr>
            </a:lvl2pPr>
            <a:lvl3pPr>
              <a:defRPr sz="2000">
                <a:latin typeface="Gill Sans"/>
                <a:cs typeface="Gill Sans"/>
              </a:defRPr>
            </a:lvl3pPr>
            <a:lvl4pPr>
              <a:defRPr sz="1800">
                <a:latin typeface="Gill Sans"/>
                <a:cs typeface="Gill Sans"/>
              </a:defRPr>
            </a:lvl4pPr>
            <a:lvl5pPr>
              <a:defRPr sz="1800">
                <a:latin typeface="Gill Sans"/>
                <a:cs typeface="Gill San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2748D-2D7D-4A8D-8759-AAA80A186BBC}" type="datetime1">
              <a:rPr lang="en-US"/>
              <a:pPr>
                <a:defRPr/>
              </a:pPr>
              <a:t>28-Feb-19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0766C-5B8D-4320-849E-49AD36E66E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489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A82E3-1AD0-4540-BB08-7E143EE96D0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28-Feb-19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BDD47-9B04-416E-8CB9-CA4B9BDD51C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799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385B1-BF13-4172-B39E-76ADC68778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28-Feb-19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0A9E5-89D5-4722-944C-6094378893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52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FDD97-36A1-43E5-8EA4-EE7C1D62289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28-Feb-19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FF0F6-48BD-4D46-A80E-D2C301DB971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344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0550E-D050-404A-A993-97AFD16F97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28-Feb-19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8DAB4-57BB-47AC-BB3D-3D2F125773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4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UWRP Header goo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51938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rgbClr val="FFFFFF"/>
                </a:solidFill>
                <a:latin typeface="Minion Pro"/>
                <a:cs typeface="Minion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Minion Pro"/>
                <a:cs typeface="Minion Pro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Gill Sans"/>
                <a:cs typeface="Gill Sans"/>
              </a:defRPr>
            </a:lvl1pPr>
            <a:lvl2pPr>
              <a:defRPr sz="2000">
                <a:latin typeface="Gill Sans"/>
                <a:cs typeface="Gill Sans"/>
              </a:defRPr>
            </a:lvl2pPr>
            <a:lvl3pPr>
              <a:defRPr sz="1800">
                <a:latin typeface="Gill Sans"/>
                <a:cs typeface="Gill Sans"/>
              </a:defRPr>
            </a:lvl3pPr>
            <a:lvl4pPr>
              <a:defRPr sz="1600">
                <a:latin typeface="Gill Sans"/>
                <a:cs typeface="Gill Sans"/>
              </a:defRPr>
            </a:lvl4pPr>
            <a:lvl5pPr>
              <a:defRPr sz="1600">
                <a:latin typeface="Gill Sans"/>
                <a:cs typeface="Gill San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Minion Pro"/>
                <a:cs typeface="Minion Pro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Gill Sans"/>
                <a:cs typeface="Gill Sans"/>
              </a:defRPr>
            </a:lvl1pPr>
            <a:lvl2pPr>
              <a:defRPr sz="2000">
                <a:latin typeface="Gill Sans"/>
                <a:cs typeface="Gill Sans"/>
              </a:defRPr>
            </a:lvl2pPr>
            <a:lvl3pPr>
              <a:defRPr sz="1800">
                <a:latin typeface="Gill Sans"/>
                <a:cs typeface="Gill Sans"/>
              </a:defRPr>
            </a:lvl3pPr>
            <a:lvl4pPr>
              <a:defRPr sz="1600">
                <a:latin typeface="Gill Sans"/>
                <a:cs typeface="Gill Sans"/>
              </a:defRPr>
            </a:lvl4pPr>
            <a:lvl5pPr>
              <a:defRPr sz="1600">
                <a:latin typeface="Gill Sans"/>
                <a:cs typeface="Gill San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5B8B8-8694-41E9-8DC8-79C745D6C016}" type="datetime1">
              <a:rPr lang="en-US"/>
              <a:pPr>
                <a:defRPr/>
              </a:pPr>
              <a:t>28-Feb-19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CD68B-2A10-4224-8C17-D53E2081D1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580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MUWRP Header goo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Minion Pro"/>
                <a:cs typeface="Minion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BA5B4-5687-40A7-A4B2-52087C2BD638}" type="datetime1">
              <a:rPr lang="en-US"/>
              <a:pPr>
                <a:defRPr/>
              </a:pPr>
              <a:t>28-Feb-19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19668-9899-432B-8CEE-647DFDC8DD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624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>
            <a:solidFill>
              <a:srgbClr val="0067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2"/>
          <p:cNvSpPr txBox="1">
            <a:spLocks/>
          </p:cNvSpPr>
          <p:nvPr userDrawn="1"/>
        </p:nvSpPr>
        <p:spPr>
          <a:xfrm>
            <a:off x="323850" y="6357938"/>
            <a:ext cx="1706563" cy="433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6858"/>
              </a:buClr>
              <a:buFont typeface="Arial"/>
              <a:buNone/>
              <a:defRPr/>
            </a:pPr>
            <a:r>
              <a:rPr lang="en-US" sz="1200" dirty="0" smtClean="0">
                <a:solidFill>
                  <a:schemeClr val="accent1"/>
                </a:solidFill>
                <a:latin typeface="Gill Sans"/>
                <a:ea typeface="+mn-ea"/>
                <a:cs typeface="Gill Sans"/>
              </a:rPr>
              <a:t>www.muwrp.org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-6350" y="1601788"/>
            <a:ext cx="9144000" cy="1587"/>
          </a:xfrm>
          <a:prstGeom prst="line">
            <a:avLst/>
          </a:prstGeom>
          <a:ln>
            <a:solidFill>
              <a:srgbClr val="0067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Makerere Logo Peopl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192405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AFHSC 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63" y="212725"/>
            <a:ext cx="9540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itle 1"/>
          <p:cNvSpPr>
            <a:spLocks noGrp="1"/>
          </p:cNvSpPr>
          <p:nvPr>
            <p:ph type="ctrTitle"/>
          </p:nvPr>
        </p:nvSpPr>
        <p:spPr>
          <a:xfrm>
            <a:off x="2353438" y="2130425"/>
            <a:ext cx="6104761" cy="1470025"/>
          </a:xfrm>
        </p:spPr>
        <p:txBody>
          <a:bodyPr>
            <a:normAutofit/>
          </a:bodyPr>
          <a:lstStyle>
            <a:lvl1pPr algn="l">
              <a:defRPr sz="3600" b="1" i="0" baseline="0">
                <a:solidFill>
                  <a:srgbClr val="D1904F"/>
                </a:solidFill>
                <a:latin typeface="Minion Pro"/>
                <a:cs typeface="Minion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Subtitle 2"/>
          <p:cNvSpPr>
            <a:spLocks noGrp="1"/>
          </p:cNvSpPr>
          <p:nvPr>
            <p:ph type="subTitle" idx="1"/>
          </p:nvPr>
        </p:nvSpPr>
        <p:spPr>
          <a:xfrm>
            <a:off x="2353438" y="3886200"/>
            <a:ext cx="6104762" cy="1752600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2400">
                <a:solidFill>
                  <a:schemeClr val="accent3">
                    <a:lumMod val="75000"/>
                  </a:schemeClr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270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EA57A-CD55-49A1-A809-E1409E3E1379}" type="datetime1">
              <a:rPr lang="en-US"/>
              <a:pPr>
                <a:defRPr/>
              </a:pPr>
              <a:t>28-Feb-19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407B0-CE03-46CC-AF63-7DA709A54E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108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9F2A2-B39F-4E36-9006-23E3D63F235C}" type="datetime1">
              <a:rPr lang="en-US"/>
              <a:pPr>
                <a:defRPr/>
              </a:pPr>
              <a:t>28-Feb-19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78881-DC54-4410-878A-9F2BC17D57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069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C34C1-B86D-4968-99DB-850A500DEAE5}" type="datetime1">
              <a:rPr lang="en-US"/>
              <a:pPr>
                <a:defRPr/>
              </a:pPr>
              <a:t>28-Feb-19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4536E-0B4A-4ACC-B305-8BD0FF15C1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827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pPr>
              <a:defRPr/>
            </a:pPr>
            <a:fld id="{4768A35F-7096-4201-9364-A3A90DC205F3}" type="datetime1">
              <a:rPr lang="en-US"/>
              <a:pPr>
                <a:defRPr/>
              </a:pPr>
              <a:t>28-Feb-19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1" dirty="0">
                <a:solidFill>
                  <a:schemeClr val="tx1">
                    <a:tint val="75000"/>
                  </a:schemeClr>
                </a:solidFill>
                <a:latin typeface="Myriad Pro"/>
                <a:ea typeface="+mn-ea"/>
                <a:cs typeface="Myriad Pro"/>
              </a:defRPr>
            </a:lvl1pPr>
          </a:lstStyle>
          <a:p>
            <a:pPr>
              <a:defRPr/>
            </a:pPr>
            <a:r>
              <a:rPr lang="en-US"/>
              <a:t>Joining Hands Against HIV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pPr>
              <a:defRPr/>
            </a:pPr>
            <a:fld id="{15A04443-A7FB-481C-A89F-47BA305A6D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FFFFFF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006858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Myriad Pro"/>
          <a:ea typeface="ヒラギノ角ゴ Pro W3" charset="-128"/>
          <a:cs typeface="Myriad Pro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Myriad Pro"/>
          <a:ea typeface="ヒラギノ角ゴ Pro W3" charset="-128"/>
          <a:cs typeface="Myriad Pro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/>
          <a:ea typeface="ヒラギノ角ゴ Pro W3" charset="-128"/>
          <a:cs typeface="Myriad Pro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Myriad Pro"/>
          <a:ea typeface="ヒラギノ角ゴ Pro W3" charset="-128"/>
          <a:cs typeface="Myriad Pro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Myriad Pro"/>
          <a:ea typeface="ヒラギノ角ゴ Pro W3" charset="-128"/>
          <a:cs typeface="Myriad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9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 eaLnBrk="1" hangingPunct="1">
              <a:defRPr/>
            </a:pPr>
            <a:fld id="{399F42CB-CD99-434F-AA6A-E99552F955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914400" eaLnBrk="1" hangingPunct="1">
                <a:defRPr/>
              </a:pPr>
              <a:t>28-Feb-19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 eaLnBrk="1" hangingPunct="1">
              <a:defRPr/>
            </a:pPr>
            <a:fld id="{B17A7C4B-9CF9-40DE-A8D3-93960721F4A7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400"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6" descr="background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35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9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 eaLnBrk="1" hangingPunct="1">
              <a:defRPr/>
            </a:pPr>
            <a:fld id="{399F42CB-CD99-434F-AA6A-E99552F955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914400" eaLnBrk="1" hangingPunct="1">
                <a:defRPr/>
              </a:pPr>
              <a:t>28-Feb-19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 eaLnBrk="1" hangingPunct="1">
              <a:defRPr/>
            </a:pPr>
            <a:fld id="{B17A7C4B-9CF9-40DE-A8D3-93960721F4A7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400"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6" descr="background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39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216916" y="1628444"/>
            <a:ext cx="8831550" cy="1831975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400" dirty="0"/>
              <a:t>Suit for Automated Global Electronic </a:t>
            </a:r>
            <a:r>
              <a:rPr lang="en-US" sz="3400" dirty="0" err="1"/>
              <a:t>bioSurveillance</a:t>
            </a:r>
            <a:r>
              <a:rPr lang="en-US" sz="3400" dirty="0"/>
              <a:t>, free software tools for Disease surveillance in developing </a:t>
            </a:r>
            <a:r>
              <a:rPr lang="en-US" sz="3400" dirty="0" smtClean="0"/>
              <a:t>countries.</a:t>
            </a:r>
            <a:endParaRPr lang="en-US" altLang="en-US" sz="3400" dirty="0" smtClean="0">
              <a:latin typeface="Myriad Pro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77" y="3862316"/>
            <a:ext cx="7304087" cy="156248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200" dirty="0" smtClean="0">
                <a:solidFill>
                  <a:schemeClr val="tx1"/>
                </a:solidFill>
                <a:ea typeface="+mn-ea"/>
              </a:rPr>
              <a:t>Derrick Emmanuel Mimbe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200" dirty="0" smtClean="0">
                <a:solidFill>
                  <a:schemeClr val="tx1"/>
                </a:solidFill>
                <a:ea typeface="+mn-ea"/>
              </a:rPr>
              <a:t>Program Manager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200" dirty="0" smtClean="0">
                <a:solidFill>
                  <a:schemeClr val="tx1"/>
                </a:solidFill>
                <a:ea typeface="+mn-ea"/>
              </a:rPr>
              <a:t>Emerging Infectious Diseases Program (EIDP), MUWRP</a:t>
            </a:r>
            <a:endParaRPr lang="en-US" sz="2200" dirty="0">
              <a:solidFill>
                <a:schemeClr val="tx1"/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7</a:t>
            </a:r>
            <a:r>
              <a:rPr lang="en-US" sz="2200" baseline="30000" dirty="0" smtClean="0">
                <a:solidFill>
                  <a:schemeClr val="tx1"/>
                </a:solidFill>
              </a:rPr>
              <a:t>th</a:t>
            </a:r>
            <a:r>
              <a:rPr lang="en-US" sz="2200" dirty="0" smtClean="0">
                <a:solidFill>
                  <a:schemeClr val="tx1"/>
                </a:solidFill>
              </a:rPr>
              <a:t> EAHSC</a:t>
            </a:r>
            <a:endParaRPr lang="en-US" sz="2200" dirty="0">
              <a:solidFill>
                <a:schemeClr val="tx1"/>
              </a:solidFill>
              <a:ea typeface="+mn-ea"/>
            </a:endParaRPr>
          </a:p>
        </p:txBody>
      </p:sp>
      <p:pic>
        <p:nvPicPr>
          <p:cNvPr id="4" name="Picture 3" descr="SAGES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900" y="-3107"/>
            <a:ext cx="1550749" cy="155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820738" y="350838"/>
            <a:ext cx="7515225" cy="619125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latin typeface="Myriad Pro" pitchFamily="34" charset="0"/>
                <a:ea typeface="ヒラギノ角ゴ Pro W3"/>
                <a:cs typeface="ヒラギノ角ゴ Pro W3"/>
              </a:rPr>
              <a:t>RESULTS (2)</a:t>
            </a:r>
          </a:p>
        </p:txBody>
      </p:sp>
      <p:sp>
        <p:nvSpPr>
          <p:cNvPr id="20483" name="Content Placeholder 1"/>
          <p:cNvSpPr>
            <a:spLocks noGrp="1"/>
          </p:cNvSpPr>
          <p:nvPr>
            <p:ph idx="1"/>
          </p:nvPr>
        </p:nvSpPr>
        <p:spPr>
          <a:xfrm>
            <a:off x="0" y="1600200"/>
            <a:ext cx="9066213" cy="5257800"/>
          </a:xfrm>
        </p:spPr>
        <p:txBody>
          <a:bodyPr/>
          <a:lstStyle/>
          <a:p>
            <a:r>
              <a:rPr lang="en-US" dirty="0"/>
              <a:t> </a:t>
            </a:r>
            <a:r>
              <a:rPr lang="en-US" dirty="0" smtClean="0"/>
              <a:t>Pilot </a:t>
            </a:r>
            <a:r>
              <a:rPr lang="en-US" dirty="0"/>
              <a:t>activities provided valuable insight into how electronic disease surveillance systems can be successful in resource limited environments.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system can send patient information daily to the headquarters via SMS, using standardized texting protocols and abbreviations at a minimal cost.</a:t>
            </a:r>
          </a:p>
          <a:p>
            <a:pPr eaLnBrk="1" hangingPunct="1"/>
            <a:endParaRPr lang="en-GB" altLang="en-US" sz="2400" dirty="0" smtClean="0">
              <a:ea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793750" y="280988"/>
            <a:ext cx="7515225" cy="6191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dirty="0" smtClean="0">
                <a:ea typeface="ヒラギノ角ゴ Pro W3"/>
                <a:cs typeface="ヒラギノ角ゴ Pro W3"/>
              </a:rPr>
              <a:t>AMR </a:t>
            </a:r>
            <a:br>
              <a:rPr lang="en-US" altLang="en-US" dirty="0" smtClean="0">
                <a:ea typeface="ヒラギノ角ゴ Pro W3"/>
                <a:cs typeface="ヒラギノ角ゴ Pro W3"/>
              </a:rPr>
            </a:br>
            <a:r>
              <a:rPr lang="en-US" altLang="en-US" dirty="0">
                <a:ea typeface="ヒラギノ角ゴ Pro W3"/>
                <a:cs typeface="ヒラギノ角ゴ Pro W3"/>
              </a:rPr>
              <a:t/>
            </a:r>
            <a:br>
              <a:rPr lang="en-US" altLang="en-US" dirty="0">
                <a:ea typeface="ヒラギノ角ゴ Pro W3"/>
                <a:cs typeface="ヒラギノ角ゴ Pro W3"/>
              </a:rPr>
            </a:br>
            <a:r>
              <a:rPr lang="en-US" altLang="en-US" dirty="0" smtClean="0">
                <a:ea typeface="ヒラギノ角ゴ Pro W3"/>
                <a:cs typeface="ヒラギノ角ゴ Pro W3"/>
              </a:rPr>
              <a:t/>
            </a:r>
            <a:br>
              <a:rPr lang="en-US" altLang="en-US" dirty="0" smtClean="0">
                <a:ea typeface="ヒラギノ角ゴ Pro W3"/>
                <a:cs typeface="ヒラギノ角ゴ Pro W3"/>
              </a:rPr>
            </a:br>
            <a:r>
              <a:rPr lang="en-US" altLang="en-US" dirty="0">
                <a:ea typeface="ヒラギノ角ゴ Pro W3"/>
                <a:cs typeface="ヒラギノ角ゴ Pro W3"/>
              </a:rPr>
              <a:t/>
            </a:r>
            <a:br>
              <a:rPr lang="en-US" altLang="en-US" dirty="0">
                <a:ea typeface="ヒラギノ角ゴ Pro W3"/>
                <a:cs typeface="ヒラギノ角ゴ Pro W3"/>
              </a:rPr>
            </a:br>
            <a:r>
              <a:rPr lang="en-US" altLang="en-US" dirty="0" smtClean="0">
                <a:ea typeface="ヒラギノ角ゴ Pro W3"/>
                <a:cs typeface="ヒラギノ角ゴ Pro W3"/>
              </a:rPr>
              <a:t/>
            </a:r>
            <a:br>
              <a:rPr lang="en-US" altLang="en-US" dirty="0" smtClean="0">
                <a:ea typeface="ヒラギノ角ゴ Pro W3"/>
                <a:cs typeface="ヒラギノ角ゴ Pro W3"/>
              </a:rPr>
            </a:br>
            <a:r>
              <a:rPr lang="en-US" altLang="en-US" dirty="0">
                <a:ea typeface="ヒラギノ角ゴ Pro W3"/>
                <a:cs typeface="ヒラギノ角ゴ Pro W3"/>
              </a:rPr>
              <a:t/>
            </a:r>
            <a:br>
              <a:rPr lang="en-US" altLang="en-US" dirty="0">
                <a:ea typeface="ヒラギノ角ゴ Pro W3"/>
                <a:cs typeface="ヒラギノ角ゴ Pro W3"/>
              </a:rPr>
            </a:br>
            <a:r>
              <a:rPr lang="en-US" altLang="en-US" dirty="0" smtClean="0">
                <a:ea typeface="ヒラギノ角ゴ Pro W3"/>
                <a:cs typeface="ヒラギノ角ゴ Pro W3"/>
              </a:rPr>
              <a:t/>
            </a:r>
            <a:br>
              <a:rPr lang="en-US" altLang="en-US" dirty="0" smtClean="0">
                <a:ea typeface="ヒラギノ角ゴ Pro W3"/>
                <a:cs typeface="ヒラギノ角ゴ Pro W3"/>
              </a:rPr>
            </a:br>
            <a:r>
              <a:rPr lang="en-US" altLang="en-US" dirty="0">
                <a:ea typeface="ヒラギノ角ゴ Pro W3"/>
                <a:cs typeface="ヒラギノ角ゴ Pro W3"/>
              </a:rPr>
              <a:t/>
            </a:r>
            <a:br>
              <a:rPr lang="en-US" altLang="en-US" dirty="0">
                <a:ea typeface="ヒラギノ角ゴ Pro W3"/>
                <a:cs typeface="ヒラギノ角ゴ Pro W3"/>
              </a:rPr>
            </a:br>
            <a:r>
              <a:rPr lang="en-US" altLang="en-US" dirty="0" smtClean="0">
                <a:ea typeface="ヒラギノ角ゴ Pro W3"/>
                <a:cs typeface="ヒラギノ角ゴ Pro W3"/>
              </a:rPr>
              <a:t/>
            </a:r>
            <a:br>
              <a:rPr lang="en-US" altLang="en-US" dirty="0" smtClean="0">
                <a:ea typeface="ヒラギノ角ゴ Pro W3"/>
                <a:cs typeface="ヒラギノ角ゴ Pro W3"/>
              </a:rPr>
            </a:br>
            <a:r>
              <a:rPr lang="en-US" altLang="en-US" sz="3600" dirty="0" smtClean="0">
                <a:ea typeface="ヒラギノ角ゴ Pro W3"/>
                <a:cs typeface="ヒラギノ角ゴ Pro W3"/>
              </a:rPr>
              <a:t>CONCLUSION</a:t>
            </a:r>
            <a:r>
              <a:rPr lang="en-US" altLang="en-US" dirty="0" smtClean="0">
                <a:ea typeface="ヒラギノ角ゴ Pro W3"/>
                <a:cs typeface="ヒラギノ角ゴ Pro W3"/>
              </a:rPr>
              <a:t/>
            </a:r>
            <a:br>
              <a:rPr lang="en-US" altLang="en-US" dirty="0" smtClean="0">
                <a:ea typeface="ヒラギノ角ゴ Pro W3"/>
                <a:cs typeface="ヒラギノ角ゴ Pro W3"/>
              </a:rPr>
            </a:br>
            <a:r>
              <a:rPr lang="en-US" altLang="en-US" dirty="0" smtClean="0">
                <a:ea typeface="ヒラギノ角ゴ Pro W3"/>
                <a:cs typeface="ヒラギノ角ゴ Pro W3"/>
              </a:rPr>
              <a:t/>
            </a:r>
            <a:br>
              <a:rPr lang="en-US" altLang="en-US" dirty="0" smtClean="0">
                <a:ea typeface="ヒラギノ角ゴ Pro W3"/>
                <a:cs typeface="ヒラギノ角ゴ Pro W3"/>
              </a:rPr>
            </a:br>
            <a:r>
              <a:rPr lang="en-US" altLang="en-US" dirty="0" smtClean="0">
                <a:ea typeface="ヒラギノ角ゴ Pro W3"/>
                <a:cs typeface="ヒラギノ角ゴ Pro W3"/>
              </a:rPr>
              <a:t/>
            </a:r>
            <a:br>
              <a:rPr lang="en-US" altLang="en-US" dirty="0" smtClean="0">
                <a:ea typeface="ヒラギノ角ゴ Pro W3"/>
                <a:cs typeface="ヒラギノ角ゴ Pro W3"/>
              </a:rPr>
            </a:br>
            <a:r>
              <a:rPr lang="en-US" altLang="en-US" dirty="0" smtClean="0">
                <a:ea typeface="ヒラギノ角ゴ Pro W3"/>
                <a:cs typeface="ヒラギノ角ゴ Pro W3"/>
              </a:rPr>
              <a:t/>
            </a:r>
            <a:br>
              <a:rPr lang="en-US" altLang="en-US" dirty="0" smtClean="0">
                <a:ea typeface="ヒラギノ角ゴ Pro W3"/>
                <a:cs typeface="ヒラギノ角ゴ Pro W3"/>
              </a:rPr>
            </a:br>
            <a:r>
              <a:rPr lang="en-US" altLang="en-US" dirty="0">
                <a:ea typeface="ヒラギノ角ゴ Pro W3"/>
                <a:cs typeface="ヒラギノ角ゴ Pro W3"/>
              </a:rPr>
              <a:t/>
            </a:r>
            <a:br>
              <a:rPr lang="en-US" altLang="en-US" dirty="0">
                <a:ea typeface="ヒラギノ角ゴ Pro W3"/>
                <a:cs typeface="ヒラギノ角ゴ Pro W3"/>
              </a:rPr>
            </a:br>
            <a:r>
              <a:rPr lang="en-US" altLang="en-US" dirty="0" smtClean="0">
                <a:ea typeface="ヒラギノ角ゴ Pro W3"/>
                <a:cs typeface="ヒラギノ角ゴ Pro W3"/>
              </a:rPr>
              <a:t/>
            </a:r>
            <a:br>
              <a:rPr lang="en-US" altLang="en-US" dirty="0" smtClean="0">
                <a:ea typeface="ヒラギノ角ゴ Pro W3"/>
                <a:cs typeface="ヒラギノ角ゴ Pro W3"/>
              </a:rPr>
            </a:br>
            <a:r>
              <a:rPr lang="en-US" altLang="en-US" dirty="0">
                <a:ea typeface="ヒラギノ角ゴ Pro W3"/>
                <a:cs typeface="ヒラギノ角ゴ Pro W3"/>
              </a:rPr>
              <a:t/>
            </a:r>
            <a:br>
              <a:rPr lang="en-US" altLang="en-US" dirty="0">
                <a:ea typeface="ヒラギノ角ゴ Pro W3"/>
                <a:cs typeface="ヒラギノ角ゴ Pro W3"/>
              </a:rPr>
            </a:br>
            <a:r>
              <a:rPr lang="en-US" altLang="en-US" dirty="0" smtClean="0">
                <a:ea typeface="ヒラギノ角ゴ Pro W3"/>
                <a:cs typeface="ヒラギノ角ゴ Pro W3"/>
              </a:rPr>
              <a:t/>
            </a:r>
            <a:br>
              <a:rPr lang="en-US" altLang="en-US" dirty="0" smtClean="0">
                <a:ea typeface="ヒラギノ角ゴ Pro W3"/>
                <a:cs typeface="ヒラギノ角ゴ Pro W3"/>
              </a:rPr>
            </a:br>
            <a:r>
              <a:rPr lang="en-US" altLang="en-US" dirty="0">
                <a:ea typeface="ヒラギノ角ゴ Pro W3"/>
                <a:cs typeface="ヒラギノ角ゴ Pro W3"/>
              </a:rPr>
              <a:t/>
            </a:r>
            <a:br>
              <a:rPr lang="en-US" altLang="en-US" dirty="0">
                <a:ea typeface="ヒラギノ角ゴ Pro W3"/>
                <a:cs typeface="ヒラギノ角ゴ Pro W3"/>
              </a:rPr>
            </a:br>
            <a:r>
              <a:rPr lang="en-US" altLang="en-US" dirty="0" smtClean="0">
                <a:ea typeface="ヒラギノ角ゴ Pro W3"/>
                <a:cs typeface="ヒラギノ角ゴ Pro W3"/>
              </a:rPr>
              <a:t>: Reserve Antibiotics</a:t>
            </a:r>
            <a:endParaRPr lang="en-US" altLang="en-US" dirty="0" smtClean="0">
              <a:latin typeface="Myriad Pro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31747" name="Content Placeholder 1"/>
          <p:cNvSpPr>
            <a:spLocks noGrp="1"/>
          </p:cNvSpPr>
          <p:nvPr>
            <p:ph idx="1"/>
          </p:nvPr>
        </p:nvSpPr>
        <p:spPr>
          <a:xfrm>
            <a:off x="0" y="1447421"/>
            <a:ext cx="9144000" cy="5588000"/>
          </a:xfrm>
        </p:spPr>
        <p:txBody>
          <a:bodyPr/>
          <a:lstStyle/>
          <a:p>
            <a:pPr algn="just"/>
            <a:r>
              <a:rPr lang="en-US" dirty="0"/>
              <a:t>The SAGES system is intended to enhance electronic disease surveillance capacity in resource-limited settings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This </a:t>
            </a:r>
            <a:r>
              <a:rPr lang="en-US" dirty="0"/>
              <a:t>suite of tools will improve and provide real-time disease reporting and timely response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marL="0" indent="0" eaLnBrk="1" hangingPunct="1">
              <a:buNone/>
            </a:pPr>
            <a:endParaRPr lang="en-US" altLang="en-US" sz="3600" dirty="0" smtClean="0">
              <a:ea typeface="ヒラギノ角ゴ Pro W3"/>
              <a:cs typeface="Times New Roman" panose="02020603050405020304" pitchFamily="18" charset="0"/>
            </a:endParaRPr>
          </a:p>
          <a:p>
            <a:pPr eaLnBrk="1" hangingPunct="1"/>
            <a:endParaRPr lang="en-GB" altLang="en-US" sz="3600" dirty="0" smtClean="0">
              <a:ea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793750" y="280988"/>
            <a:ext cx="7515225" cy="619125"/>
          </a:xfrm>
        </p:spPr>
        <p:txBody>
          <a:bodyPr/>
          <a:lstStyle/>
          <a:p>
            <a:pPr algn="ctr" eaLnBrk="1" hangingPunct="1"/>
            <a:r>
              <a:rPr lang="en-US" altLang="en-US" smtClean="0">
                <a:ea typeface="ヒラギノ角ゴ Pro W3"/>
                <a:cs typeface="ヒラギノ角ゴ Pro W3"/>
              </a:rPr>
              <a:t>Acknowledgments</a:t>
            </a:r>
            <a:endParaRPr lang="en-US" altLang="en-US" smtClean="0">
              <a:latin typeface="Myriad Pro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74432"/>
            <a:ext cx="9144000" cy="562451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2400" dirty="0" smtClean="0">
                <a:ea typeface="Gill Sans"/>
              </a:rPr>
              <a:t>Department of Defense </a:t>
            </a:r>
            <a:r>
              <a:rPr lang="en-US" altLang="en-US" sz="2400" dirty="0">
                <a:ea typeface="Gill Sans"/>
              </a:rPr>
              <a:t>– </a:t>
            </a:r>
            <a:r>
              <a:rPr lang="en-US" altLang="en-US" sz="2400" dirty="0" smtClean="0">
                <a:ea typeface="Gill Sans"/>
              </a:rPr>
              <a:t>Armed Forces Health Surveillance Branch – Global Emerging Infections and Surveillance System (AFHSB-GEIS).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en-US" altLang="en-US" sz="2400" dirty="0">
              <a:ea typeface="Gill Sans"/>
            </a:endParaRP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2400" dirty="0" smtClean="0">
                <a:ea typeface="Gill Sans"/>
              </a:rPr>
              <a:t>Johns Hopkins University – Applied Physics Laboratory.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en-US" altLang="en-US" sz="2400" dirty="0">
              <a:ea typeface="Gill Sans"/>
            </a:endParaRP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2400" dirty="0" smtClean="0">
                <a:ea typeface="Gill Sans"/>
              </a:rPr>
              <a:t>U.S. Army Medical Research Directorate-Kenya.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en-US" altLang="en-US" sz="2400" dirty="0">
              <a:ea typeface="Gill Sans"/>
            </a:endParaRP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2400" dirty="0" smtClean="0">
                <a:ea typeface="Gill Sans"/>
              </a:rPr>
              <a:t>Uganda Peoples’ Defense Forces.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en-US" altLang="en-US" sz="2400" dirty="0">
              <a:ea typeface="Gill Sans"/>
            </a:endParaRP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2400" dirty="0" err="1" smtClean="0">
                <a:ea typeface="Gill Sans"/>
              </a:rPr>
              <a:t>Makerere</a:t>
            </a:r>
            <a:r>
              <a:rPr lang="en-US" altLang="en-US" sz="2400" dirty="0" smtClean="0">
                <a:ea typeface="Gill Sans"/>
              </a:rPr>
              <a:t> University Walter Reed Staff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2000" dirty="0">
              <a:ea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ctrTitle"/>
          </p:nvPr>
        </p:nvSpPr>
        <p:spPr>
          <a:xfrm>
            <a:off x="1191691" y="2661833"/>
            <a:ext cx="6105525" cy="1470025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latin typeface="Myriad Pro" pitchFamily="34" charset="0"/>
                <a:ea typeface="ヒラギノ角ゴ Pro W3"/>
                <a:cs typeface="ヒラギノ角ゴ Pro W3"/>
              </a:rPr>
              <a:t>Thank you 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22288" y="303213"/>
            <a:ext cx="7515225" cy="619125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latin typeface="Myriad Pro" pitchFamily="34" charset="0"/>
                <a:ea typeface="ヒラギノ角ゴ Pro W3"/>
                <a:cs typeface="ヒラギノ角ゴ Pro W3"/>
              </a:rPr>
              <a:t>BACKGROUND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0" y="1233488"/>
            <a:ext cx="9144000" cy="5380037"/>
          </a:xfrm>
        </p:spPr>
        <p:txBody>
          <a:bodyPr/>
          <a:lstStyle/>
          <a:p>
            <a:pPr algn="just"/>
            <a:r>
              <a:rPr lang="en-US" sz="2400" dirty="0"/>
              <a:t>Public health surveillance is undergoing phenomenal changes due to advances in Information and Communication Technology (ICT). </a:t>
            </a:r>
            <a:endParaRPr lang="en-US" sz="2400" dirty="0" smtClean="0"/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The </a:t>
            </a:r>
            <a:r>
              <a:rPr lang="en-US" sz="2400" dirty="0"/>
              <a:t>Suite for Automated Global Electronic </a:t>
            </a:r>
            <a:r>
              <a:rPr lang="en-US" sz="2400" dirty="0" err="1"/>
              <a:t>bioSurveillance</a:t>
            </a:r>
            <a:r>
              <a:rPr lang="en-US" sz="2400" dirty="0"/>
              <a:t> (SAGES), is an open-source collection of modular, flexible, freely-available software tools for electronic disease surveillance that can be used in resource-limited </a:t>
            </a:r>
            <a:r>
              <a:rPr lang="en-US" sz="2400" dirty="0" smtClean="0"/>
              <a:t>settings.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The </a:t>
            </a:r>
            <a:r>
              <a:rPr lang="en-US" sz="2400" dirty="0"/>
              <a:t>SAGES tools are </a:t>
            </a:r>
            <a:r>
              <a:rPr lang="en-US" sz="2400" dirty="0" smtClean="0"/>
              <a:t>interoperable, can </a:t>
            </a:r>
            <a:r>
              <a:rPr lang="en-US" sz="2400" dirty="0"/>
              <a:t>interface with existing surveillance systems and provide a platform for efficient resource use and better compliance with </a:t>
            </a:r>
            <a:r>
              <a:rPr lang="en-US" sz="2400" dirty="0" smtClean="0"/>
              <a:t>WHO International </a:t>
            </a:r>
            <a:r>
              <a:rPr lang="en-US" sz="2400" dirty="0"/>
              <a:t>Health Regulations.</a:t>
            </a:r>
          </a:p>
          <a:p>
            <a:pPr marL="0" indent="0" eaLnBrk="1" hangingPunct="1">
              <a:buNone/>
            </a:pPr>
            <a:endParaRPr lang="en-US" altLang="en-US" sz="2000" dirty="0" smtClean="0">
              <a:ea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724967" y="194031"/>
            <a:ext cx="7515225" cy="619125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latin typeface="Myriad Pro" pitchFamily="34" charset="0"/>
                <a:ea typeface="ヒラギノ角ゴ Pro W3"/>
                <a:cs typeface="ヒラギノ角ゴ Pro W3"/>
              </a:rPr>
              <a:t>OBJECTIVE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88900" y="1431925"/>
            <a:ext cx="9055100" cy="5426075"/>
          </a:xfrm>
        </p:spPr>
        <p:txBody>
          <a:bodyPr/>
          <a:lstStyle/>
          <a:p>
            <a:pPr marL="0" indent="0" algn="just">
              <a:buNone/>
            </a:pPr>
            <a:r>
              <a:rPr lang="en-US" sz="3600" dirty="0"/>
              <a:t>To describe SAGES system that can interface with existing surveillance systems and provide a platform for efficient resource use.</a:t>
            </a:r>
          </a:p>
          <a:p>
            <a:pPr eaLnBrk="1" hangingPunct="1"/>
            <a:endParaRPr lang="en-US" altLang="en-US" sz="2800" dirty="0" smtClean="0">
              <a:ea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793750" y="302952"/>
            <a:ext cx="7515225" cy="619125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latin typeface="Myriad Pro" pitchFamily="34" charset="0"/>
                <a:ea typeface="ヒラギノ角ゴ Pro W3"/>
                <a:cs typeface="ヒラギノ角ゴ Pro W3"/>
              </a:rPr>
              <a:t>METHODOLOGY (1)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6866" y="1309093"/>
            <a:ext cx="9066190" cy="51816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3400" dirty="0" smtClean="0"/>
              <a:t>The </a:t>
            </a:r>
            <a:r>
              <a:rPr lang="en-US" sz="3400" dirty="0"/>
              <a:t>SAGES tools comprise of three stages</a:t>
            </a:r>
            <a:r>
              <a:rPr lang="en-US" sz="3400" dirty="0" smtClean="0"/>
              <a:t>;</a:t>
            </a:r>
          </a:p>
          <a:p>
            <a:pPr marL="1314450" lvl="2" indent="-514350">
              <a:buFont typeface="+mj-lt"/>
              <a:buAutoNum type="romanLcPeriod"/>
            </a:pPr>
            <a:r>
              <a:rPr lang="en-US" sz="3400" dirty="0" smtClean="0"/>
              <a:t>data collection</a:t>
            </a:r>
          </a:p>
          <a:p>
            <a:pPr marL="1314450" lvl="2" indent="-514350">
              <a:buFont typeface="+mj-lt"/>
              <a:buAutoNum type="romanLcPeriod"/>
            </a:pPr>
            <a:r>
              <a:rPr lang="en-US" sz="3400" dirty="0" smtClean="0"/>
              <a:t>analysis </a:t>
            </a:r>
          </a:p>
          <a:p>
            <a:pPr marL="1314450" lvl="2" indent="-514350">
              <a:buFont typeface="+mj-lt"/>
              <a:buAutoNum type="romanLcPeriod"/>
            </a:pPr>
            <a:r>
              <a:rPr lang="en-US" sz="3400" dirty="0" smtClean="0"/>
              <a:t>visualization </a:t>
            </a:r>
            <a:r>
              <a:rPr lang="en-US" sz="3400" dirty="0"/>
              <a:t>and </a:t>
            </a:r>
            <a:r>
              <a:rPr lang="en-US" sz="3400" dirty="0" smtClean="0"/>
              <a:t>communication.</a:t>
            </a:r>
          </a:p>
          <a:p>
            <a:pPr marL="0" indent="0" algn="just">
              <a:buNone/>
            </a:pPr>
            <a:endParaRPr lang="en-US" sz="3400" dirty="0" smtClean="0">
              <a:solidFill>
                <a:srgbClr val="FF0000"/>
              </a:solidFill>
            </a:endParaRPr>
          </a:p>
          <a:p>
            <a:pPr algn="just"/>
            <a:r>
              <a:rPr lang="en-US" sz="3400" dirty="0" smtClean="0"/>
              <a:t>These </a:t>
            </a:r>
            <a:r>
              <a:rPr lang="en-US" sz="3400" dirty="0"/>
              <a:t>are compatible with surveillance needs and different ICT infrastructure levels. </a:t>
            </a:r>
            <a:endParaRPr lang="en-US" sz="3400" dirty="0" smtClean="0"/>
          </a:p>
          <a:p>
            <a:pPr algn="just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28298"/>
            <a:ext cx="9144000" cy="5534166"/>
          </a:xfrm>
        </p:spPr>
        <p:txBody>
          <a:bodyPr/>
          <a:lstStyle/>
          <a:p>
            <a:pPr algn="just"/>
            <a:r>
              <a:rPr lang="en-US" sz="2600" dirty="0" smtClean="0"/>
              <a:t>SAGES </a:t>
            </a:r>
            <a:r>
              <a:rPr lang="en-US" sz="2600" dirty="0"/>
              <a:t>is designed to work with a simple cell phone or an Android smartphone placed at health facilities. </a:t>
            </a:r>
          </a:p>
          <a:p>
            <a:pPr marL="0" indent="0" algn="just">
              <a:buNone/>
            </a:pPr>
            <a:endParaRPr lang="en-US" sz="2600" dirty="0"/>
          </a:p>
          <a:p>
            <a:pPr algn="just"/>
            <a:r>
              <a:rPr lang="en-US" sz="2600" dirty="0"/>
              <a:t>Aggregate data that is normally summarized in a logbook, is sent via SMS to a receiver Android smartphone, and fed into a database on a server. </a:t>
            </a:r>
          </a:p>
          <a:p>
            <a:pPr marL="0" indent="0" algn="just">
              <a:buNone/>
            </a:pPr>
            <a:endParaRPr lang="en-US" sz="2600" dirty="0" smtClean="0"/>
          </a:p>
          <a:p>
            <a:pPr algn="just"/>
            <a:r>
              <a:rPr lang="en-US" sz="2600" dirty="0" smtClean="0"/>
              <a:t>A </a:t>
            </a:r>
            <a:r>
              <a:rPr lang="en-US" sz="2600" dirty="0"/>
              <a:t>customized version of the Open Electronic Surveillance System for Early Notification of Community based Epidemics </a:t>
            </a:r>
            <a:r>
              <a:rPr lang="en-US" sz="2600" dirty="0" smtClean="0"/>
              <a:t>(</a:t>
            </a:r>
            <a:r>
              <a:rPr lang="en-US" sz="2600" dirty="0" err="1" smtClean="0"/>
              <a:t>OpenESSENCE</a:t>
            </a:r>
            <a:r>
              <a:rPr lang="en-US" sz="2600" dirty="0" smtClean="0"/>
              <a:t>) data </a:t>
            </a:r>
            <a:r>
              <a:rPr lang="en-US" sz="2600" dirty="0"/>
              <a:t>analysis and visualization application, is used to monitor disease syndromes and diagnoses to help rapid identification of unusual disease events in the </a:t>
            </a:r>
            <a:r>
              <a:rPr lang="en-US" sz="2600" dirty="0" smtClean="0"/>
              <a:t>population.</a:t>
            </a:r>
            <a:endParaRPr lang="en-US" sz="26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93750" y="302952"/>
            <a:ext cx="75152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FFFFF"/>
                </a:solidFill>
                <a:latin typeface="Minion Pro"/>
                <a:ea typeface="ヒラギノ角ゴ Pro W3" charset="-128"/>
                <a:cs typeface="Minion Pro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9pPr>
          </a:lstStyle>
          <a:p>
            <a:pPr algn="ctr" eaLnBrk="1" hangingPunct="1"/>
            <a:r>
              <a:rPr lang="en-US" altLang="en-US" dirty="0" smtClean="0">
                <a:latin typeface="Myriad Pro" pitchFamily="34" charset="0"/>
                <a:ea typeface="ヒラギノ角ゴ Pro W3"/>
                <a:cs typeface="ヒラギノ角ゴ Pro W3"/>
              </a:rPr>
              <a:t>METHODOLOGY (2)</a:t>
            </a:r>
          </a:p>
        </p:txBody>
      </p:sp>
    </p:spTree>
    <p:extLst>
      <p:ext uri="{BB962C8B-B14F-4D97-AF65-F5344CB8AC3E}">
        <p14:creationId xmlns:p14="http://schemas.microsoft.com/office/powerpoint/2010/main" val="336596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09" y="-31062"/>
            <a:ext cx="5688842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SAGES ARCHITECTURE (1)</a:t>
            </a:r>
            <a:endParaRPr lang="en-US" dirty="0"/>
          </a:p>
        </p:txBody>
      </p:sp>
      <p:pic>
        <p:nvPicPr>
          <p:cNvPr id="717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6200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30438"/>
            <a:ext cx="8039100" cy="400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26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8077" y="98607"/>
            <a:ext cx="8229600" cy="75516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>
                <a:latin typeface="Minion Pro"/>
              </a:rPr>
              <a:t>SAGES ARCHITECTURE (2)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593598" y="1098419"/>
            <a:ext cx="2670275" cy="2616895"/>
          </a:xfrm>
          <a:prstGeom prst="round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914400" eaLnBrk="1" hangingPunct="1"/>
            <a:r>
              <a:rPr lang="en-US" b="1" dirty="0" smtClean="0">
                <a:solidFill>
                  <a:prstClr val="white"/>
                </a:solidFill>
              </a:rPr>
              <a:t>Headquarters</a:t>
            </a:r>
            <a:endParaRPr lang="en-US" b="1" dirty="0">
              <a:solidFill>
                <a:prstClr val="white"/>
              </a:solidFill>
            </a:endParaRPr>
          </a:p>
        </p:txBody>
      </p:sp>
      <p:cxnSp>
        <p:nvCxnSpPr>
          <p:cNvPr id="4" name="Shape 41"/>
          <p:cNvCxnSpPr>
            <a:stCxn id="8" idx="1"/>
            <a:endCxn id="49" idx="3"/>
          </p:cNvCxnSpPr>
          <p:nvPr/>
        </p:nvCxnSpPr>
        <p:spPr>
          <a:xfrm rot="10800000">
            <a:off x="2120518" y="1650300"/>
            <a:ext cx="1853032" cy="987867"/>
          </a:xfrm>
          <a:prstGeom prst="curved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hape 41"/>
          <p:cNvCxnSpPr>
            <a:stCxn id="8" idx="1"/>
            <a:endCxn id="27" idx="3"/>
          </p:cNvCxnSpPr>
          <p:nvPr/>
        </p:nvCxnSpPr>
        <p:spPr>
          <a:xfrm rot="10800000">
            <a:off x="1997074" y="1369712"/>
            <a:ext cx="1976476" cy="1268455"/>
          </a:xfrm>
          <a:prstGeom prst="curved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3751604" y="4401084"/>
            <a:ext cx="2375731" cy="152386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914400" eaLnBrk="1" hangingPunct="1"/>
            <a:r>
              <a:rPr lang="en-US" sz="1600" b="1" dirty="0" smtClean="0">
                <a:solidFill>
                  <a:prstClr val="white"/>
                </a:solidFill>
              </a:rPr>
              <a:t>Headquarters</a:t>
            </a:r>
            <a:endParaRPr lang="en-US" sz="1600" b="1" dirty="0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5758" y="1699045"/>
            <a:ext cx="1089059" cy="1879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 descr="3.png"/>
          <p:cNvPicPr>
            <a:picLocks noChangeAspect="1"/>
          </p:cNvPicPr>
          <p:nvPr/>
        </p:nvPicPr>
        <p:blipFill>
          <a:blip r:embed="rId3">
            <a:biLevel thresh="50000"/>
          </a:blip>
          <a:srcRect/>
          <a:stretch>
            <a:fillRect/>
          </a:stretch>
        </p:blipFill>
        <p:spPr bwMode="auto">
          <a:xfrm>
            <a:off x="3973550" y="2355743"/>
            <a:ext cx="306919" cy="56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16"/>
          <p:cNvGrpSpPr>
            <a:grpSpLocks/>
          </p:cNvGrpSpPr>
          <p:nvPr/>
        </p:nvGrpSpPr>
        <p:grpSpPr bwMode="auto">
          <a:xfrm>
            <a:off x="4796317" y="5110835"/>
            <a:ext cx="992989" cy="788277"/>
            <a:chOff x="7431797" y="168260"/>
            <a:chExt cx="1418509" cy="1253619"/>
          </a:xfrm>
        </p:grpSpPr>
        <p:pic>
          <p:nvPicPr>
            <p:cNvPr id="10" name="Picture 17" descr="11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431797" y="168260"/>
              <a:ext cx="1418509" cy="1253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8" descr="12.png"/>
            <p:cNvPicPr>
              <a:picLocks noChangeAspect="1"/>
            </p:cNvPicPr>
            <p:nvPr/>
          </p:nvPicPr>
          <p:blipFill>
            <a:blip r:embed="rId5"/>
            <a:srcRect l="1086" t="1704" r="13333"/>
            <a:stretch>
              <a:fillRect/>
            </a:stretch>
          </p:blipFill>
          <p:spPr bwMode="auto">
            <a:xfrm>
              <a:off x="7726680" y="278130"/>
              <a:ext cx="847647" cy="504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Cloud 11"/>
          <p:cNvSpPr/>
          <p:nvPr/>
        </p:nvSpPr>
        <p:spPr>
          <a:xfrm>
            <a:off x="6739298" y="1519996"/>
            <a:ext cx="2116467" cy="1222624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hangingPunct="1"/>
            <a:r>
              <a:rPr lang="en-US" sz="1400" b="1" dirty="0" smtClean="0">
                <a:solidFill>
                  <a:prstClr val="white"/>
                </a:solidFill>
              </a:rPr>
              <a:t>Internet</a:t>
            </a:r>
            <a:endParaRPr lang="en-US" sz="1200" b="1" dirty="0">
              <a:solidFill>
                <a:prstClr val="white"/>
              </a:solidFill>
            </a:endParaRPr>
          </a:p>
        </p:txBody>
      </p:sp>
      <p:cxnSp>
        <p:nvCxnSpPr>
          <p:cNvPr id="13" name="Curved Connector 12"/>
          <p:cNvCxnSpPr>
            <a:stCxn id="3" idx="3"/>
            <a:endCxn id="12" idx="2"/>
          </p:cNvCxnSpPr>
          <p:nvPr/>
        </p:nvCxnSpPr>
        <p:spPr>
          <a:xfrm flipV="1">
            <a:off x="6263873" y="2131308"/>
            <a:ext cx="481990" cy="275559"/>
          </a:xfrm>
          <a:prstGeom prst="curved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hape 34"/>
          <p:cNvCxnSpPr>
            <a:stCxn id="6" idx="3"/>
            <a:endCxn id="12" idx="1"/>
          </p:cNvCxnSpPr>
          <p:nvPr/>
        </p:nvCxnSpPr>
        <p:spPr>
          <a:xfrm flipV="1">
            <a:off x="6127335" y="2741318"/>
            <a:ext cx="1670197" cy="2421697"/>
          </a:xfrm>
          <a:prstGeom prst="curvedConnector2">
            <a:avLst/>
          </a:prstGeom>
          <a:ln>
            <a:solidFill>
              <a:schemeClr val="accent1">
                <a:lumMod val="75000"/>
              </a:schemeClr>
            </a:solidFill>
            <a:prstDash val="sysDot"/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8" idx="3"/>
            <a:endCxn id="7" idx="1"/>
          </p:cNvCxnSpPr>
          <p:nvPr/>
        </p:nvCxnSpPr>
        <p:spPr>
          <a:xfrm>
            <a:off x="4280469" y="2638166"/>
            <a:ext cx="555289" cy="384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52871" y="2716209"/>
            <a:ext cx="4828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/>
            <a:r>
              <a:rPr lang="en-US" sz="1000" b="1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</a:rPr>
              <a:t>USB</a:t>
            </a:r>
            <a:endParaRPr lang="en-US" sz="1000" b="1" dirty="0">
              <a:solidFill>
                <a:srgbClr val="4F81BD">
                  <a:lumMod val="50000"/>
                </a:srgbClr>
              </a:solidFill>
              <a:latin typeface="Calibri" pitchFamily="34" charset="0"/>
            </a:endParaRPr>
          </a:p>
        </p:txBody>
      </p:sp>
      <p:cxnSp>
        <p:nvCxnSpPr>
          <p:cNvPr id="17" name="Shape 41"/>
          <p:cNvCxnSpPr>
            <a:stCxn id="8" idx="1"/>
            <a:endCxn id="53" idx="3"/>
          </p:cNvCxnSpPr>
          <p:nvPr/>
        </p:nvCxnSpPr>
        <p:spPr>
          <a:xfrm rot="10800000">
            <a:off x="2252028" y="1930888"/>
            <a:ext cx="1721522" cy="707278"/>
          </a:xfrm>
          <a:prstGeom prst="curved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hape 47"/>
          <p:cNvCxnSpPr>
            <a:stCxn id="8" idx="1"/>
            <a:endCxn id="35" idx="3"/>
          </p:cNvCxnSpPr>
          <p:nvPr/>
        </p:nvCxnSpPr>
        <p:spPr>
          <a:xfrm rot="10800000" flipV="1">
            <a:off x="2252028" y="2638165"/>
            <a:ext cx="1721522" cy="452587"/>
          </a:xfrm>
          <a:prstGeom prst="curved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8" idx="1"/>
            <a:endCxn id="39" idx="3"/>
          </p:cNvCxnSpPr>
          <p:nvPr/>
        </p:nvCxnSpPr>
        <p:spPr>
          <a:xfrm rot="10800000" flipV="1">
            <a:off x="2252028" y="2638165"/>
            <a:ext cx="1721522" cy="1380727"/>
          </a:xfrm>
          <a:prstGeom prst="curved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stCxn id="8" idx="1"/>
            <a:endCxn id="43" idx="3"/>
          </p:cNvCxnSpPr>
          <p:nvPr/>
        </p:nvCxnSpPr>
        <p:spPr>
          <a:xfrm rot="10800000" flipV="1">
            <a:off x="2252028" y="2638166"/>
            <a:ext cx="1721522" cy="2318316"/>
          </a:xfrm>
          <a:prstGeom prst="curved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362530" y="2284527"/>
            <a:ext cx="657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/>
            <a:r>
              <a:rPr lang="en-US" sz="2000" b="1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</a:rPr>
              <a:t>SMS</a:t>
            </a:r>
            <a:endParaRPr lang="en-US" sz="2000" b="1" dirty="0">
              <a:solidFill>
                <a:srgbClr val="4F81BD">
                  <a:lumMod val="50000"/>
                </a:srgbClr>
              </a:solidFill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35761" y="1870116"/>
            <a:ext cx="1449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/>
            <a:r>
              <a:rPr lang="en-US" sz="1000" b="1" dirty="0" smtClean="0">
                <a:solidFill>
                  <a:srgbClr val="1F497D">
                    <a:lumMod val="50000"/>
                  </a:srgbClr>
                </a:solidFill>
                <a:latin typeface="Calibri" pitchFamily="34" charset="0"/>
              </a:rPr>
              <a:t>Android </a:t>
            </a:r>
          </a:p>
          <a:p>
            <a:pPr algn="ctr" defTabSz="914400" eaLnBrk="1" hangingPunct="1"/>
            <a:r>
              <a:rPr lang="en-US" sz="1000" b="1" dirty="0" smtClean="0">
                <a:solidFill>
                  <a:srgbClr val="1F497D">
                    <a:lumMod val="50000"/>
                  </a:srgbClr>
                </a:solidFill>
                <a:latin typeface="Calibri" pitchFamily="34" charset="0"/>
              </a:rPr>
              <a:t>Smart Phone</a:t>
            </a:r>
            <a:endParaRPr lang="en-US" sz="1000" b="1" dirty="0">
              <a:solidFill>
                <a:srgbClr val="1F497D">
                  <a:lumMod val="50000"/>
                </a:srgbClr>
              </a:solidFill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63567" y="1487393"/>
            <a:ext cx="14494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/>
            <a:r>
              <a:rPr lang="en-US" sz="1000" b="1" dirty="0" smtClean="0">
                <a:solidFill>
                  <a:srgbClr val="1F497D">
                    <a:lumMod val="50000"/>
                  </a:srgbClr>
                </a:solidFill>
                <a:latin typeface="Calibri" pitchFamily="34" charset="0"/>
              </a:rPr>
              <a:t>Central Server</a:t>
            </a:r>
            <a:endParaRPr lang="en-US" sz="1000" b="1" dirty="0">
              <a:solidFill>
                <a:srgbClr val="1F497D">
                  <a:lumMod val="50000"/>
                </a:srgbClr>
              </a:solidFill>
              <a:latin typeface="Calibri" pitchFamily="34" charset="0"/>
            </a:endParaRPr>
          </a:p>
        </p:txBody>
      </p:sp>
      <p:pic>
        <p:nvPicPr>
          <p:cNvPr id="24" name="Picture 13" descr="13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7139" y="5140573"/>
            <a:ext cx="725774" cy="66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289699" y="5134439"/>
            <a:ext cx="146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/>
            <a:r>
              <a:rPr lang="en-US" sz="1400" b="1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</a:rPr>
              <a:t>Reporting and Analysis</a:t>
            </a:r>
            <a:endParaRPr lang="en-US" sz="1400" b="1" dirty="0">
              <a:solidFill>
                <a:srgbClr val="4F81BD">
                  <a:lumMod val="50000"/>
                </a:srgbClr>
              </a:solidFill>
              <a:latin typeface="Calibri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17610" y="985257"/>
            <a:ext cx="1779464" cy="768908"/>
            <a:chOff x="342884" y="1421094"/>
            <a:chExt cx="1579747" cy="768908"/>
          </a:xfrm>
        </p:grpSpPr>
        <p:sp>
          <p:nvSpPr>
            <p:cNvPr id="27" name="Rounded Rectangle 26"/>
            <p:cNvSpPr/>
            <p:nvPr/>
          </p:nvSpPr>
          <p:spPr>
            <a:xfrm>
              <a:off x="342884" y="1421094"/>
              <a:ext cx="1579747" cy="76890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defTabSz="914400" eaLnBrk="1" hangingPunct="1"/>
              <a:r>
                <a:rPr lang="en-US" sz="1400" b="1" dirty="0" smtClean="0">
                  <a:solidFill>
                    <a:prstClr val="white"/>
                  </a:solidFill>
                </a:rPr>
                <a:t>Health Centre 1</a:t>
              </a:r>
              <a:endParaRPr lang="en-US" sz="1400" b="1" dirty="0">
                <a:solidFill>
                  <a:prstClr val="white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16644" y="1664905"/>
              <a:ext cx="14494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eaLnBrk="1" hangingPunct="1"/>
              <a:r>
                <a:rPr lang="en-US" sz="1000" b="1" dirty="0" smtClean="0">
                  <a:solidFill>
                    <a:srgbClr val="1F497D">
                      <a:lumMod val="50000"/>
                    </a:srgbClr>
                  </a:solidFill>
                  <a:latin typeface="Calibri" pitchFamily="34" charset="0"/>
                </a:rPr>
                <a:t>Simple </a:t>
              </a:r>
            </a:p>
            <a:p>
              <a:pPr algn="ctr" defTabSz="914400" eaLnBrk="1" hangingPunct="1"/>
              <a:r>
                <a:rPr lang="en-US" sz="1000" b="1" dirty="0" smtClean="0">
                  <a:solidFill>
                    <a:srgbClr val="1F497D">
                      <a:lumMod val="50000"/>
                    </a:srgbClr>
                  </a:solidFill>
                  <a:latin typeface="Calibri" pitchFamily="34" charset="0"/>
                </a:rPr>
                <a:t>SMS Phone</a:t>
              </a:r>
              <a:endParaRPr lang="en-US" sz="1000" b="1" dirty="0">
                <a:solidFill>
                  <a:srgbClr val="1F497D">
                    <a:lumMod val="50000"/>
                  </a:srgbClr>
                </a:solidFill>
                <a:latin typeface="Calibri" pitchFamily="34" charset="0"/>
              </a:endParaRPr>
            </a:p>
          </p:txBody>
        </p:sp>
        <p:pic>
          <p:nvPicPr>
            <p:cNvPr id="29" name="Picture 28" descr="flipphone.png"/>
            <p:cNvPicPr>
              <a:picLocks noChangeAspect="1"/>
            </p:cNvPicPr>
            <p:nvPr/>
          </p:nvPicPr>
          <p:blipFill>
            <a:blip r:embed="rId7" cstate="print">
              <a:biLevel thresh="50000"/>
            </a:blip>
            <a:stretch>
              <a:fillRect/>
            </a:stretch>
          </p:blipFill>
          <p:spPr>
            <a:xfrm>
              <a:off x="1498789" y="1587384"/>
              <a:ext cx="333485" cy="534805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13151" y="2419549"/>
            <a:ext cx="2027901" cy="768908"/>
            <a:chOff x="-105270" y="1421094"/>
            <a:chExt cx="2027901" cy="768908"/>
          </a:xfrm>
        </p:grpSpPr>
        <p:sp>
          <p:nvSpPr>
            <p:cNvPr id="31" name="Rounded Rectangle 30"/>
            <p:cNvSpPr/>
            <p:nvPr/>
          </p:nvSpPr>
          <p:spPr>
            <a:xfrm>
              <a:off x="-105270" y="1421094"/>
              <a:ext cx="2027901" cy="76890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400" b="1" dirty="0"/>
                <a:t>General Hospital </a:t>
              </a:r>
              <a:r>
                <a:rPr lang="en-US" sz="1400" b="1" dirty="0" smtClean="0"/>
                <a:t>1</a:t>
              </a:r>
              <a:endParaRPr lang="en-US" sz="14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16644" y="1664905"/>
              <a:ext cx="14494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eaLnBrk="1" hangingPunct="1"/>
              <a:r>
                <a:rPr lang="en-US" sz="1000" b="1" dirty="0" smtClean="0">
                  <a:solidFill>
                    <a:srgbClr val="1F497D">
                      <a:lumMod val="50000"/>
                    </a:srgbClr>
                  </a:solidFill>
                  <a:latin typeface="Calibri" pitchFamily="34" charset="0"/>
                </a:rPr>
                <a:t>Simple </a:t>
              </a:r>
            </a:p>
            <a:p>
              <a:pPr algn="ctr" defTabSz="914400" eaLnBrk="1" hangingPunct="1"/>
              <a:r>
                <a:rPr lang="en-US" sz="1000" b="1" dirty="0" smtClean="0">
                  <a:solidFill>
                    <a:srgbClr val="1F497D">
                      <a:lumMod val="50000"/>
                    </a:srgbClr>
                  </a:solidFill>
                  <a:latin typeface="Calibri" pitchFamily="34" charset="0"/>
                </a:rPr>
                <a:t>SMS Phone</a:t>
              </a:r>
              <a:endParaRPr lang="en-US" sz="1000" b="1" dirty="0">
                <a:solidFill>
                  <a:srgbClr val="1F497D">
                    <a:lumMod val="50000"/>
                  </a:srgbClr>
                </a:solidFill>
                <a:latin typeface="Calibri" pitchFamily="34" charset="0"/>
              </a:endParaRPr>
            </a:p>
          </p:txBody>
        </p:sp>
        <p:pic>
          <p:nvPicPr>
            <p:cNvPr id="33" name="Picture 32" descr="flipphone.png"/>
            <p:cNvPicPr>
              <a:picLocks noChangeAspect="1"/>
            </p:cNvPicPr>
            <p:nvPr/>
          </p:nvPicPr>
          <p:blipFill>
            <a:blip r:embed="rId7" cstate="print">
              <a:biLevel thresh="50000"/>
            </a:blip>
            <a:stretch>
              <a:fillRect/>
            </a:stretch>
          </p:blipFill>
          <p:spPr>
            <a:xfrm>
              <a:off x="1498789" y="1587384"/>
              <a:ext cx="333485" cy="534805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96856" y="2706299"/>
            <a:ext cx="2055172" cy="768908"/>
            <a:chOff x="342884" y="1371399"/>
            <a:chExt cx="1579747" cy="768908"/>
          </a:xfrm>
        </p:grpSpPr>
        <p:sp>
          <p:nvSpPr>
            <p:cNvPr id="35" name="Rounded Rectangle 34"/>
            <p:cNvSpPr/>
            <p:nvPr/>
          </p:nvSpPr>
          <p:spPr>
            <a:xfrm>
              <a:off x="342884" y="1371399"/>
              <a:ext cx="1579747" cy="76890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400" b="1" dirty="0"/>
                <a:t>General Hospital 2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16644" y="1664905"/>
              <a:ext cx="14494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eaLnBrk="1" hangingPunct="1"/>
              <a:r>
                <a:rPr lang="en-US" sz="1000" b="1" dirty="0" smtClean="0">
                  <a:solidFill>
                    <a:srgbClr val="1F497D">
                      <a:lumMod val="50000"/>
                    </a:srgbClr>
                  </a:solidFill>
                  <a:latin typeface="Calibri" pitchFamily="34" charset="0"/>
                </a:rPr>
                <a:t>Simple </a:t>
              </a:r>
            </a:p>
            <a:p>
              <a:pPr algn="ctr" defTabSz="914400" eaLnBrk="1" hangingPunct="1"/>
              <a:r>
                <a:rPr lang="en-US" sz="1000" b="1" dirty="0" smtClean="0">
                  <a:solidFill>
                    <a:srgbClr val="1F497D">
                      <a:lumMod val="50000"/>
                    </a:srgbClr>
                  </a:solidFill>
                  <a:latin typeface="Calibri" pitchFamily="34" charset="0"/>
                </a:rPr>
                <a:t>SMS Phone</a:t>
              </a:r>
              <a:endParaRPr lang="en-US" sz="1000" b="1" dirty="0">
                <a:solidFill>
                  <a:srgbClr val="1F497D">
                    <a:lumMod val="50000"/>
                  </a:srgbClr>
                </a:solidFill>
                <a:latin typeface="Calibri" pitchFamily="34" charset="0"/>
              </a:endParaRPr>
            </a:p>
          </p:txBody>
        </p:sp>
        <p:pic>
          <p:nvPicPr>
            <p:cNvPr id="37" name="Picture 36" descr="flipphone.png"/>
            <p:cNvPicPr>
              <a:picLocks noChangeAspect="1"/>
            </p:cNvPicPr>
            <p:nvPr/>
          </p:nvPicPr>
          <p:blipFill>
            <a:blip r:embed="rId7" cstate="print">
              <a:biLevel thresh="50000"/>
            </a:blip>
            <a:stretch>
              <a:fillRect/>
            </a:stretch>
          </p:blipFill>
          <p:spPr>
            <a:xfrm>
              <a:off x="1498789" y="1587384"/>
              <a:ext cx="333485" cy="534805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96857" y="3634439"/>
            <a:ext cx="2055172" cy="768908"/>
            <a:chOff x="142620" y="1421094"/>
            <a:chExt cx="1780011" cy="768908"/>
          </a:xfrm>
        </p:grpSpPr>
        <p:sp>
          <p:nvSpPr>
            <p:cNvPr id="39" name="Rounded Rectangle 38"/>
            <p:cNvSpPr/>
            <p:nvPr/>
          </p:nvSpPr>
          <p:spPr>
            <a:xfrm>
              <a:off x="142620" y="1421094"/>
              <a:ext cx="1780011" cy="76890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defTabSz="914400" eaLnBrk="1" hangingPunct="1"/>
              <a:r>
                <a:rPr lang="en-US" sz="1400" b="1" dirty="0" smtClean="0">
                  <a:solidFill>
                    <a:prstClr val="white"/>
                  </a:solidFill>
                </a:rPr>
                <a:t>Regional Hospital</a:t>
              </a:r>
              <a:endParaRPr lang="en-US" sz="1400" b="1" dirty="0">
                <a:solidFill>
                  <a:prstClr val="white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16644" y="1664905"/>
              <a:ext cx="14494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eaLnBrk="1" hangingPunct="1"/>
              <a:r>
                <a:rPr lang="en-US" sz="1000" b="1" dirty="0" smtClean="0">
                  <a:solidFill>
                    <a:srgbClr val="1F497D">
                      <a:lumMod val="50000"/>
                    </a:srgbClr>
                  </a:solidFill>
                  <a:latin typeface="Calibri" pitchFamily="34" charset="0"/>
                </a:rPr>
                <a:t>Simple </a:t>
              </a:r>
            </a:p>
            <a:p>
              <a:pPr algn="ctr" defTabSz="914400" eaLnBrk="1" hangingPunct="1"/>
              <a:r>
                <a:rPr lang="en-US" sz="1000" b="1" dirty="0" smtClean="0">
                  <a:solidFill>
                    <a:srgbClr val="1F497D">
                      <a:lumMod val="50000"/>
                    </a:srgbClr>
                  </a:solidFill>
                  <a:latin typeface="Calibri" pitchFamily="34" charset="0"/>
                </a:rPr>
                <a:t>SMS Phone</a:t>
              </a:r>
              <a:endParaRPr lang="en-US" sz="1000" b="1" dirty="0">
                <a:solidFill>
                  <a:srgbClr val="1F497D">
                    <a:lumMod val="50000"/>
                  </a:srgbClr>
                </a:solidFill>
                <a:latin typeface="Calibri" pitchFamily="34" charset="0"/>
              </a:endParaRPr>
            </a:p>
          </p:txBody>
        </p:sp>
        <p:pic>
          <p:nvPicPr>
            <p:cNvPr id="41" name="Picture 40" descr="flipphone.png"/>
            <p:cNvPicPr>
              <a:picLocks noChangeAspect="1"/>
            </p:cNvPicPr>
            <p:nvPr/>
          </p:nvPicPr>
          <p:blipFill>
            <a:blip r:embed="rId7" cstate="print">
              <a:biLevel thresh="50000"/>
            </a:blip>
            <a:stretch>
              <a:fillRect/>
            </a:stretch>
          </p:blipFill>
          <p:spPr>
            <a:xfrm>
              <a:off x="1498789" y="1587384"/>
              <a:ext cx="333485" cy="534805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520362" y="4537430"/>
            <a:ext cx="1731666" cy="838104"/>
            <a:chOff x="190966" y="1351898"/>
            <a:chExt cx="1731666" cy="838104"/>
          </a:xfr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84000">
                <a:srgbClr val="F952A0"/>
              </a:gs>
              <a:gs pos="90000">
                <a:srgbClr val="C50849"/>
              </a:gs>
              <a:gs pos="93000">
                <a:srgbClr val="B43E85"/>
              </a:gs>
              <a:gs pos="100000">
                <a:srgbClr val="F8B049"/>
              </a:gs>
            </a:gsLst>
            <a:lin ang="5400000" scaled="0"/>
          </a:gradFill>
        </p:grpSpPr>
        <p:sp>
          <p:nvSpPr>
            <p:cNvPr id="43" name="Rounded Rectangle 42"/>
            <p:cNvSpPr/>
            <p:nvPr/>
          </p:nvSpPr>
          <p:spPr>
            <a:xfrm>
              <a:off x="190966" y="1351898"/>
              <a:ext cx="1731666" cy="838104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defTabSz="914400" eaLnBrk="1" hangingPunct="1"/>
              <a:r>
                <a:rPr lang="en-US" sz="1400" b="1" dirty="0" smtClean="0">
                  <a:solidFill>
                    <a:srgbClr val="4F81BD">
                      <a:lumMod val="50000"/>
                    </a:srgbClr>
                  </a:solidFill>
                </a:rPr>
                <a:t>National </a:t>
              </a:r>
            </a:p>
            <a:p>
              <a:pPr algn="ctr" defTabSz="914400" eaLnBrk="1" hangingPunct="1"/>
              <a:r>
                <a:rPr lang="en-US" sz="1400" b="1" dirty="0" smtClean="0">
                  <a:solidFill>
                    <a:srgbClr val="4F81BD">
                      <a:lumMod val="50000"/>
                    </a:srgbClr>
                  </a:solidFill>
                </a:rPr>
                <a:t>Hospital</a:t>
              </a:r>
              <a:endParaRPr lang="en-US" sz="1000" b="1" dirty="0" smtClean="0">
                <a:solidFill>
                  <a:srgbClr val="4F81BD">
                    <a:lumMod val="50000"/>
                  </a:srgbClr>
                </a:solidFill>
              </a:endParaRPr>
            </a:p>
            <a:p>
              <a:pPr algn="ctr" defTabSz="914400" eaLnBrk="1" hangingPunct="1"/>
              <a:r>
                <a:rPr lang="en-US" sz="1000" b="1" dirty="0" smtClean="0">
                  <a:solidFill>
                    <a:srgbClr val="4F81BD">
                      <a:lumMod val="50000"/>
                    </a:srgbClr>
                  </a:solidFill>
                </a:rPr>
                <a:t>Simple</a:t>
              </a:r>
            </a:p>
            <a:p>
              <a:pPr algn="ctr" defTabSz="914400" eaLnBrk="1" hangingPunct="1"/>
              <a:r>
                <a:rPr lang="en-US" sz="1000" b="1" dirty="0" smtClean="0">
                  <a:solidFill>
                    <a:srgbClr val="4F81BD">
                      <a:lumMod val="50000"/>
                    </a:srgbClr>
                  </a:solidFill>
                </a:rPr>
                <a:t>SMS Phone</a:t>
              </a:r>
              <a:endParaRPr lang="en-US" sz="1400" b="1" dirty="0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pic>
          <p:nvPicPr>
            <p:cNvPr id="45" name="Picture 44" descr="flipphone.png"/>
            <p:cNvPicPr>
              <a:picLocks noChangeAspect="1"/>
            </p:cNvPicPr>
            <p:nvPr/>
          </p:nvPicPr>
          <p:blipFill>
            <a:blip r:embed="rId7" cstate="print">
              <a:biLevel thresh="50000"/>
            </a:blip>
            <a:stretch>
              <a:fillRect/>
            </a:stretch>
          </p:blipFill>
          <p:spPr>
            <a:xfrm>
              <a:off x="1498789" y="1587384"/>
              <a:ext cx="333485" cy="534805"/>
            </a:xfrm>
            <a:prstGeom prst="rect">
              <a:avLst/>
            </a:prstGeom>
            <a:grpFill/>
          </p:spPr>
        </p:pic>
      </p:grpSp>
      <p:sp>
        <p:nvSpPr>
          <p:cNvPr id="46" name="Rounded Rectangle 45"/>
          <p:cNvSpPr/>
          <p:nvPr/>
        </p:nvSpPr>
        <p:spPr>
          <a:xfrm>
            <a:off x="520362" y="5509617"/>
            <a:ext cx="1731665" cy="768908"/>
          </a:xfrm>
          <a:prstGeom prst="roundRect">
            <a:avLst/>
          </a:prstGeom>
          <a:gradFill>
            <a:gsLst>
              <a:gs pos="0">
                <a:srgbClr val="000000"/>
              </a:gs>
              <a:gs pos="16000">
                <a:srgbClr val="0A128C"/>
              </a:gs>
              <a:gs pos="31000">
                <a:srgbClr val="181CC7"/>
              </a:gs>
              <a:gs pos="46000">
                <a:srgbClr val="7005D4"/>
              </a:gs>
              <a:gs pos="61000">
                <a:srgbClr val="8C3D91">
                  <a:alpha val="75000"/>
                </a:srgb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914400" eaLnBrk="1" hangingPunct="1"/>
            <a:r>
              <a:rPr lang="en-US" sz="1400" b="1" dirty="0">
                <a:solidFill>
                  <a:prstClr val="white"/>
                </a:solidFill>
              </a:rPr>
              <a:t>Training School</a:t>
            </a:r>
          </a:p>
          <a:p>
            <a:pPr algn="ctr" defTabSz="914400" eaLnBrk="1" hangingPunct="1"/>
            <a:r>
              <a:rPr lang="en-US" sz="1000" b="1" dirty="0" smtClean="0">
                <a:solidFill>
                  <a:prstClr val="white"/>
                </a:solidFill>
              </a:rPr>
              <a:t>Simple</a:t>
            </a:r>
          </a:p>
          <a:p>
            <a:pPr algn="ctr" defTabSz="914400" eaLnBrk="1" hangingPunct="1"/>
            <a:r>
              <a:rPr lang="en-US" sz="1000" b="1" dirty="0" smtClean="0">
                <a:solidFill>
                  <a:prstClr val="white"/>
                </a:solidFill>
              </a:rPr>
              <a:t>SMS Phone</a:t>
            </a:r>
            <a:endParaRPr lang="en-US" sz="1400" b="1" dirty="0">
              <a:solidFill>
                <a:prstClr val="white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25207" y="1265845"/>
            <a:ext cx="1795311" cy="768908"/>
            <a:chOff x="342884" y="1421094"/>
            <a:chExt cx="1579747" cy="768908"/>
          </a:xfrm>
        </p:grpSpPr>
        <p:sp>
          <p:nvSpPr>
            <p:cNvPr id="49" name="Rounded Rectangle 48"/>
            <p:cNvSpPr/>
            <p:nvPr/>
          </p:nvSpPr>
          <p:spPr>
            <a:xfrm>
              <a:off x="342884" y="1421094"/>
              <a:ext cx="1579747" cy="76890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defTabSz="914400" eaLnBrk="1" hangingPunct="1"/>
              <a:r>
                <a:rPr lang="en-US" sz="1400" b="1" dirty="0">
                  <a:solidFill>
                    <a:prstClr val="white"/>
                  </a:solidFill>
                </a:rPr>
                <a:t>Health Centre</a:t>
              </a:r>
              <a:r>
                <a:rPr lang="en-US" sz="1400" b="1" dirty="0" smtClean="0">
                  <a:solidFill>
                    <a:prstClr val="white"/>
                  </a:solidFill>
                </a:rPr>
                <a:t> 2</a:t>
              </a:r>
              <a:endParaRPr lang="en-US" sz="1400" b="1" dirty="0">
                <a:solidFill>
                  <a:prstClr val="white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16644" y="1664905"/>
              <a:ext cx="14494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eaLnBrk="1" hangingPunct="1"/>
              <a:r>
                <a:rPr lang="en-US" sz="1000" b="1" dirty="0" smtClean="0">
                  <a:solidFill>
                    <a:srgbClr val="1F497D">
                      <a:lumMod val="50000"/>
                    </a:srgbClr>
                  </a:solidFill>
                  <a:latin typeface="Calibri" pitchFamily="34" charset="0"/>
                </a:rPr>
                <a:t>Simple </a:t>
              </a:r>
            </a:p>
            <a:p>
              <a:pPr algn="ctr" defTabSz="914400" eaLnBrk="1" hangingPunct="1"/>
              <a:r>
                <a:rPr lang="en-US" sz="1000" b="1" dirty="0" smtClean="0">
                  <a:solidFill>
                    <a:srgbClr val="1F497D">
                      <a:lumMod val="50000"/>
                    </a:srgbClr>
                  </a:solidFill>
                  <a:latin typeface="Calibri" pitchFamily="34" charset="0"/>
                </a:rPr>
                <a:t>SMS Phone</a:t>
              </a:r>
              <a:endParaRPr lang="en-US" sz="1000" b="1" dirty="0">
                <a:solidFill>
                  <a:srgbClr val="1F497D">
                    <a:lumMod val="50000"/>
                  </a:srgbClr>
                </a:solidFill>
                <a:latin typeface="Calibri" pitchFamily="34" charset="0"/>
              </a:endParaRPr>
            </a:p>
          </p:txBody>
        </p:sp>
        <p:pic>
          <p:nvPicPr>
            <p:cNvPr id="51" name="Picture 50" descr="flipphone.png"/>
            <p:cNvPicPr>
              <a:picLocks noChangeAspect="1"/>
            </p:cNvPicPr>
            <p:nvPr/>
          </p:nvPicPr>
          <p:blipFill>
            <a:blip r:embed="rId7" cstate="print">
              <a:biLevel thresh="50000"/>
            </a:blip>
            <a:stretch>
              <a:fillRect/>
            </a:stretch>
          </p:blipFill>
          <p:spPr>
            <a:xfrm>
              <a:off x="1498789" y="1587384"/>
              <a:ext cx="333485" cy="534805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428078" y="1546434"/>
            <a:ext cx="1823950" cy="768908"/>
            <a:chOff x="342884" y="1421094"/>
            <a:chExt cx="1579747" cy="768908"/>
          </a:xfrm>
        </p:grpSpPr>
        <p:sp>
          <p:nvSpPr>
            <p:cNvPr id="53" name="Rounded Rectangle 52"/>
            <p:cNvSpPr/>
            <p:nvPr/>
          </p:nvSpPr>
          <p:spPr>
            <a:xfrm>
              <a:off x="342884" y="1421094"/>
              <a:ext cx="1579747" cy="76890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defTabSz="914400" eaLnBrk="1" hangingPunct="1"/>
              <a:r>
                <a:rPr lang="en-US" sz="1400" b="1" dirty="0">
                  <a:solidFill>
                    <a:prstClr val="white"/>
                  </a:solidFill>
                </a:rPr>
                <a:t>Health Centre</a:t>
              </a:r>
              <a:r>
                <a:rPr lang="en-US" sz="1400" b="1" dirty="0" smtClean="0">
                  <a:solidFill>
                    <a:prstClr val="white"/>
                  </a:solidFill>
                </a:rPr>
                <a:t> 3</a:t>
              </a:r>
              <a:endParaRPr lang="en-US" sz="1400" b="1" dirty="0">
                <a:solidFill>
                  <a:prstClr val="white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16644" y="1664905"/>
              <a:ext cx="14494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eaLnBrk="1" hangingPunct="1"/>
              <a:r>
                <a:rPr lang="en-US" sz="1000" b="1" dirty="0" smtClean="0">
                  <a:solidFill>
                    <a:srgbClr val="1F497D">
                      <a:lumMod val="50000"/>
                    </a:srgbClr>
                  </a:solidFill>
                  <a:latin typeface="Calibri" pitchFamily="34" charset="0"/>
                </a:rPr>
                <a:t>Simple </a:t>
              </a:r>
            </a:p>
            <a:p>
              <a:pPr algn="ctr" defTabSz="914400" eaLnBrk="1" hangingPunct="1"/>
              <a:r>
                <a:rPr lang="en-US" sz="1000" b="1" dirty="0" smtClean="0">
                  <a:solidFill>
                    <a:srgbClr val="1F497D">
                      <a:lumMod val="50000"/>
                    </a:srgbClr>
                  </a:solidFill>
                  <a:latin typeface="Calibri" pitchFamily="34" charset="0"/>
                </a:rPr>
                <a:t>SMS Phone</a:t>
              </a:r>
              <a:endParaRPr lang="en-US" sz="1000" b="1" dirty="0">
                <a:solidFill>
                  <a:srgbClr val="1F497D">
                    <a:lumMod val="50000"/>
                  </a:srgbClr>
                </a:solidFill>
                <a:latin typeface="Calibri" pitchFamily="34" charset="0"/>
              </a:endParaRPr>
            </a:p>
          </p:txBody>
        </p:sp>
        <p:pic>
          <p:nvPicPr>
            <p:cNvPr id="55" name="Picture 54" descr="flipphone.png"/>
            <p:cNvPicPr>
              <a:picLocks noChangeAspect="1"/>
            </p:cNvPicPr>
            <p:nvPr/>
          </p:nvPicPr>
          <p:blipFill>
            <a:blip r:embed="rId7" cstate="print">
              <a:biLevel thresh="50000"/>
            </a:blip>
            <a:stretch>
              <a:fillRect/>
            </a:stretch>
          </p:blipFill>
          <p:spPr>
            <a:xfrm>
              <a:off x="1498789" y="1587384"/>
              <a:ext cx="333485" cy="534805"/>
            </a:xfrm>
            <a:prstGeom prst="rect">
              <a:avLst/>
            </a:prstGeom>
          </p:spPr>
        </p:pic>
      </p:grpSp>
      <p:cxnSp>
        <p:nvCxnSpPr>
          <p:cNvPr id="56" name="Shape 47"/>
          <p:cNvCxnSpPr>
            <a:stCxn id="8" idx="1"/>
            <a:endCxn id="31" idx="3"/>
          </p:cNvCxnSpPr>
          <p:nvPr/>
        </p:nvCxnSpPr>
        <p:spPr>
          <a:xfrm rot="10800000" flipV="1">
            <a:off x="2141052" y="2638165"/>
            <a:ext cx="1832498" cy="165837"/>
          </a:xfrm>
          <a:prstGeom prst="curved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>
            <a:stCxn id="8" idx="1"/>
            <a:endCxn id="46" idx="3"/>
          </p:cNvCxnSpPr>
          <p:nvPr/>
        </p:nvCxnSpPr>
        <p:spPr>
          <a:xfrm rot="10800000" flipV="1">
            <a:off x="2252028" y="2638165"/>
            <a:ext cx="1721523" cy="3255905"/>
          </a:xfrm>
          <a:prstGeom prst="curved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887890" y="685952"/>
            <a:ext cx="5304480" cy="0"/>
          </a:xfrm>
          <a:prstGeom prst="line">
            <a:avLst/>
          </a:prstGeom>
          <a:ln w="47625">
            <a:gradFill flip="none" rotWithShape="1">
              <a:gsLst>
                <a:gs pos="41000">
                  <a:schemeClr val="accent1">
                    <a:lumMod val="50000"/>
                  </a:schemeClr>
                </a:gs>
                <a:gs pos="60000">
                  <a:schemeClr val="accent1">
                    <a:lumMod val="50000"/>
                  </a:schemeClr>
                </a:gs>
                <a:gs pos="86000">
                  <a:schemeClr val="accent1">
                    <a:tint val="44500"/>
                    <a:satMod val="160000"/>
                  </a:schemeClr>
                </a:gs>
                <a:gs pos="92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7" descr="tagline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343650"/>
            <a:ext cx="26765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4" descr="flipphone.png"/>
          <p:cNvPicPr>
            <a:picLocks noChangeAspect="1"/>
          </p:cNvPicPr>
          <p:nvPr/>
        </p:nvPicPr>
        <p:blipFill>
          <a:blip r:embed="rId7" cstate="print">
            <a:biLevel thresh="50000"/>
          </a:blip>
          <a:stretch>
            <a:fillRect/>
          </a:stretch>
        </p:blipFill>
        <p:spPr>
          <a:xfrm>
            <a:off x="1887889" y="5631709"/>
            <a:ext cx="333485" cy="53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91987" y="715618"/>
            <a:ext cx="8160026" cy="9939"/>
          </a:xfrm>
          <a:prstGeom prst="line">
            <a:avLst/>
          </a:prstGeom>
          <a:ln w="47625">
            <a:gradFill flip="none" rotWithShape="1">
              <a:gsLst>
                <a:gs pos="41000">
                  <a:schemeClr val="accent1">
                    <a:lumMod val="50000"/>
                  </a:schemeClr>
                </a:gs>
                <a:gs pos="60000">
                  <a:schemeClr val="accent1">
                    <a:lumMod val="50000"/>
                  </a:schemeClr>
                </a:gs>
                <a:gs pos="86000">
                  <a:schemeClr val="accent1">
                    <a:tint val="44500"/>
                    <a:satMod val="160000"/>
                  </a:schemeClr>
                </a:gs>
                <a:gs pos="92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91987" y="103245"/>
            <a:ext cx="830951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4F81BD">
                    <a:lumMod val="50000"/>
                  </a:srgbClr>
                </a:solidFill>
                <a:latin typeface="Calibri" pitchFamily="34" charset="0"/>
              </a:rPr>
              <a:t>Health Unit Daily Aggregate Surveillance </a:t>
            </a:r>
            <a:r>
              <a:rPr lang="en-US" sz="3200" b="1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</a:rPr>
              <a:t>Report</a:t>
            </a:r>
            <a:endParaRPr lang="en-US" sz="3200" b="1" dirty="0">
              <a:solidFill>
                <a:srgbClr val="4F81BD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6413" y="855663"/>
            <a:ext cx="8145462" cy="540385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095656"/>
              </p:ext>
            </p:extLst>
          </p:nvPr>
        </p:nvGraphicFramePr>
        <p:xfrm>
          <a:off x="649288" y="838200"/>
          <a:ext cx="7861300" cy="543878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316661"/>
                <a:gridCol w="470235"/>
                <a:gridCol w="469129"/>
                <a:gridCol w="189203"/>
                <a:gridCol w="1590966"/>
                <a:gridCol w="478072"/>
                <a:gridCol w="337002"/>
                <a:gridCol w="325128"/>
                <a:gridCol w="1697409"/>
                <a:gridCol w="517260"/>
                <a:gridCol w="470235"/>
              </a:tblGrid>
              <a:tr h="274319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Date:	21/09/12</a:t>
                      </a:r>
                      <a:endParaRPr lang="en-US" sz="1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43668" marR="4366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43668" marR="4366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43668" marR="4366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Status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Code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No.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Status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Code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No.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03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General 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Code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Value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Adult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ADL.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Children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CH.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</a:tr>
              <a:tr h="1803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Health Unit: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HU.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BT1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Symptom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Code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No.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Symptom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Code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No.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03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Health </a:t>
                      </a:r>
                      <a:r>
                        <a:rPr lang="en-US" sz="11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Unit Code:</a:t>
                      </a:r>
                      <a:endParaRPr lang="en-US" sz="11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Fever/Chills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MFV.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Fever/Chills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CFV.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</a:tr>
              <a:tr h="1803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Sub-County:</a:t>
                      </a:r>
                      <a:endParaRPr lang="en-US" sz="11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Bruising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MBR.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Bruising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CBR.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</a:tr>
              <a:tr h="1803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HSD:</a:t>
                      </a:r>
                      <a:endParaRPr lang="en-US" sz="11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Rash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MRA.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Rash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CRA.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</a:tr>
              <a:tr h="1803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District:</a:t>
                      </a:r>
                      <a:endParaRPr lang="en-US" sz="11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Headache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MHA.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Headache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CHA.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</a:tr>
              <a:tr h="1803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Parish:</a:t>
                      </a:r>
                      <a:endParaRPr lang="en-US" sz="11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Sore Throat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MSR.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Sore Throat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CSR.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</a:tr>
              <a:tr h="180325"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Cough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MCO.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Cough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CCO.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</a:tr>
              <a:tr h="1803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Programmatic Info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Code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No.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Nausea/Vomit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MNV.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Nausea/Vomit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CNV.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</a:tr>
              <a:tr h="1803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New OPD Visits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NO.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16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Diarrhea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MDI.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Diarrhea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CDI.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</a:tr>
              <a:tr h="1803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Return OPD Visits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RO.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Diagnosis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Code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No.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Diagnosis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Code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No.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03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Total Deaths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TD.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Lab(+) Malaria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MLM.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US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Lab(+) Malaria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CLM.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</a:tr>
              <a:tr h="1803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Maternal Deaths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MD.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Clinical Malaria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MCM.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US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12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Clinical Malaria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CCM.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</a:tr>
              <a:tr h="1803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Perinatal Deaths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PD.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Dysentery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MDY.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Dysentery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CDY.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</a:tr>
              <a:tr h="180325">
                <a:tc>
                  <a:txBody>
                    <a:bodyPr/>
                    <a:lstStyle/>
                    <a:p>
                      <a:endParaRPr lang="en-US" sz="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SARI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MSA.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SARI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CSA.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</a:tr>
              <a:tr h="180325">
                <a:tc>
                  <a:txBody>
                    <a:bodyPr/>
                    <a:lstStyle/>
                    <a:p>
                      <a:endParaRPr lang="en-US" sz="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Acute Flaccid Paralysis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MAF.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Acute Flaccid Paralysis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CAF.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</a:tr>
              <a:tr h="189817">
                <a:tc>
                  <a:txBody>
                    <a:bodyPr/>
                    <a:lstStyle/>
                    <a:p>
                      <a:endParaRPr lang="en-US" sz="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Bacterial Meningitis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MMG.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Bacterial Meningitis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CMG.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</a:tr>
              <a:tr h="180325">
                <a:tc>
                  <a:txBody>
                    <a:bodyPr/>
                    <a:lstStyle/>
                    <a:p>
                      <a:endParaRPr lang="en-US" sz="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Cholera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MCH.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Cholera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CCH.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</a:tr>
              <a:tr h="180325">
                <a:tc>
                  <a:txBody>
                    <a:bodyPr/>
                    <a:lstStyle/>
                    <a:p>
                      <a:endParaRPr lang="en-US" sz="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Guinea Worm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MGW.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Guinea Worm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CGW.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</a:tr>
              <a:tr h="180325">
                <a:tc>
                  <a:txBody>
                    <a:bodyPr/>
                    <a:lstStyle/>
                    <a:p>
                      <a:endParaRPr lang="en-US" sz="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Measles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MME.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Measles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CME.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</a:tr>
              <a:tr h="180325">
                <a:tc>
                  <a:txBody>
                    <a:bodyPr/>
                    <a:lstStyle/>
                    <a:p>
                      <a:endParaRPr lang="en-US" sz="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Neonatal Tetanus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MNT.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Neonatal Tetanus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CNT.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</a:tr>
              <a:tr h="180325">
                <a:tc>
                  <a:txBody>
                    <a:bodyPr/>
                    <a:lstStyle/>
                    <a:p>
                      <a:endParaRPr lang="en-US" sz="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Plague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MPL.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Plague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CPL.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</a:tr>
              <a:tr h="180325">
                <a:tc>
                  <a:txBody>
                    <a:bodyPr/>
                    <a:lstStyle/>
                    <a:p>
                      <a:endParaRPr lang="en-US" sz="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Rabies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MRB.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Rabies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CRB.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</a:tr>
              <a:tr h="180325">
                <a:tc>
                  <a:txBody>
                    <a:bodyPr/>
                    <a:lstStyle/>
                    <a:p>
                      <a:endParaRPr lang="en-US" sz="6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Typhoid Fever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MTF.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Typhoid Fever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CTF.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</a:tr>
              <a:tr h="180325">
                <a:tc>
                  <a:txBody>
                    <a:bodyPr/>
                    <a:lstStyle/>
                    <a:p>
                      <a:endParaRPr lang="en-US" sz="6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Yellow Fever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MYF.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Yellow Fever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CYF.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</a:tr>
              <a:tr h="180325">
                <a:tc>
                  <a:txBody>
                    <a:bodyPr/>
                    <a:lstStyle/>
                    <a:p>
                      <a:endParaRPr lang="en-US" sz="6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Urethritis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MUR.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Urethritis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CUR.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</a:tr>
              <a:tr h="180325">
                <a:tc>
                  <a:txBody>
                    <a:bodyPr/>
                    <a:lstStyle/>
                    <a:p>
                      <a:endParaRPr lang="en-US" sz="6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Syphilis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MSY,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Syphilis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CSY,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</a:tr>
              <a:tr h="286199">
                <a:tc>
                  <a:txBody>
                    <a:bodyPr/>
                    <a:lstStyle/>
                    <a:p>
                      <a:endParaRPr lang="en-US" sz="6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OTHER DX?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-----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-----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OTHER DX?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-----</a:t>
                      </a:r>
                      <a:endParaRPr lang="en-US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-----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0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49613" y="6399213"/>
            <a:ext cx="5248275" cy="369887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4F81BD">
                    <a:lumMod val="50000"/>
                  </a:srgbClr>
                </a:solidFill>
              </a:rPr>
              <a:t>SMS:  210912.HU.BT1.NO.16.RO.0.MLM.10.MCM.12.</a:t>
            </a:r>
          </a:p>
        </p:txBody>
      </p:sp>
    </p:spTree>
    <p:extLst>
      <p:ext uri="{BB962C8B-B14F-4D97-AF65-F5344CB8AC3E}">
        <p14:creationId xmlns:p14="http://schemas.microsoft.com/office/powerpoint/2010/main" val="151053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820738" y="350838"/>
            <a:ext cx="7515225" cy="619125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latin typeface="Myriad Pro" pitchFamily="34" charset="0"/>
                <a:ea typeface="ヒラギノ角ゴ Pro W3"/>
                <a:cs typeface="ヒラギノ角ゴ Pro W3"/>
              </a:rPr>
              <a:t>RESULTS (1)</a:t>
            </a:r>
          </a:p>
        </p:txBody>
      </p:sp>
      <p:sp>
        <p:nvSpPr>
          <p:cNvPr id="20483" name="Content Placeholder 1"/>
          <p:cNvSpPr>
            <a:spLocks noGrp="1"/>
          </p:cNvSpPr>
          <p:nvPr>
            <p:ph idx="1"/>
          </p:nvPr>
        </p:nvSpPr>
        <p:spPr>
          <a:xfrm>
            <a:off x="0" y="6007894"/>
            <a:ext cx="9144000" cy="94564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altLang="en-US" sz="2000" dirty="0" smtClean="0">
                <a:ea typeface="Gill Sans"/>
              </a:rPr>
              <a:t>Results from the health facility above indicated that the major symptoms above were fever/chills, cough and headaches, with these affecting mostly children.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59" y="1259006"/>
            <a:ext cx="7366638" cy="4669316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3454021" y="1260211"/>
            <a:ext cx="2235958" cy="33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858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ill Sans"/>
                <a:ea typeface="ヒラギノ角ゴ Pro W3" charset="-128"/>
                <a:cs typeface="Gill San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ill Sans"/>
                <a:ea typeface="ヒラギノ角ゴ Pro W3" charset="-128"/>
                <a:cs typeface="Gill San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"/>
                <a:ea typeface="ヒラギノ角ゴ Pro W3" charset="-128"/>
                <a:cs typeface="Gill San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ill Sans"/>
                <a:ea typeface="ヒラギノ角ゴ Pro W3" charset="-128"/>
                <a:cs typeface="Gill San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ill Sans"/>
                <a:ea typeface="ヒラギノ角ゴ Pro W3" charset="-128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000" b="1" dirty="0" smtClean="0">
                <a:ea typeface="Gill Sans"/>
              </a:rPr>
              <a:t>Health Facility 1</a:t>
            </a:r>
          </a:p>
        </p:txBody>
      </p:sp>
    </p:spTree>
    <p:extLst>
      <p:ext uri="{BB962C8B-B14F-4D97-AF65-F5344CB8AC3E}">
        <p14:creationId xmlns:p14="http://schemas.microsoft.com/office/powerpoint/2010/main" val="61989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UWRP PowerPoint Template">
  <a:themeElements>
    <a:clrScheme name="Custom 2">
      <a:dk1>
        <a:sysClr val="windowText" lastClr="000000"/>
      </a:dk1>
      <a:lt1>
        <a:sysClr val="window" lastClr="FFFFFF"/>
      </a:lt1>
      <a:dk2>
        <a:srgbClr val="006858"/>
      </a:dk2>
      <a:lt2>
        <a:srgbClr val="EEECE1"/>
      </a:lt2>
      <a:accent1>
        <a:srgbClr val="00674E"/>
      </a:accent1>
      <a:accent2>
        <a:srgbClr val="D1904F"/>
      </a:accent2>
      <a:accent3>
        <a:srgbClr val="808080"/>
      </a:accent3>
      <a:accent4>
        <a:srgbClr val="005695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AGES DkBlueJS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SAGES DkBlueJS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MUWRP PPT Template_AFHSC</Template>
  <TotalTime>916</TotalTime>
  <Words>716</Words>
  <Application>Microsoft Office PowerPoint</Application>
  <PresentationFormat>On-screen Show (4:3)</PresentationFormat>
  <Paragraphs>313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Gill Sans</vt:lpstr>
      <vt:lpstr>Minion Pro</vt:lpstr>
      <vt:lpstr>Myriad Pro</vt:lpstr>
      <vt:lpstr>Times New Roman</vt:lpstr>
      <vt:lpstr>Wingdings</vt:lpstr>
      <vt:lpstr>ヒラギノ角ゴ Pro W3</vt:lpstr>
      <vt:lpstr>MUWRP PowerPoint Template</vt:lpstr>
      <vt:lpstr>SAGES DkBlueJSC</vt:lpstr>
      <vt:lpstr>1_SAGES DkBlueJSC</vt:lpstr>
      <vt:lpstr>Suit for Automated Global Electronic bioSurveillance, free software tools for Disease surveillance in developing countries.</vt:lpstr>
      <vt:lpstr>BACKGROUND</vt:lpstr>
      <vt:lpstr>OBJECTIVE</vt:lpstr>
      <vt:lpstr>METHODOLOGY (1)</vt:lpstr>
      <vt:lpstr>PowerPoint Presentation</vt:lpstr>
      <vt:lpstr>SAGES ARCHITECTURE (1)</vt:lpstr>
      <vt:lpstr>PowerPoint Presentation</vt:lpstr>
      <vt:lpstr>PowerPoint Presentation</vt:lpstr>
      <vt:lpstr>RESULTS (1)</vt:lpstr>
      <vt:lpstr>RESULTS (2)</vt:lpstr>
      <vt:lpstr>AMR          CONCLUSION         : Reserve Antibiotics</vt:lpstr>
      <vt:lpstr>Acknowledgments</vt:lpstr>
      <vt:lpstr>Thank you 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MUWRP Presentation</dc:title>
  <dc:creator>Derrick Emmanuel Mimbe</dc:creator>
  <cp:lastModifiedBy>Derrick Mimbe</cp:lastModifiedBy>
  <cp:revision>185</cp:revision>
  <dcterms:created xsi:type="dcterms:W3CDTF">2013-09-27T09:55:35Z</dcterms:created>
  <dcterms:modified xsi:type="dcterms:W3CDTF">2019-02-28T14:44:37Z</dcterms:modified>
</cp:coreProperties>
</file>