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607" r:id="rId3"/>
    <p:sldId id="616" r:id="rId4"/>
    <p:sldId id="617" r:id="rId5"/>
    <p:sldId id="615" r:id="rId6"/>
    <p:sldId id="609" r:id="rId7"/>
    <p:sldId id="610" r:id="rId8"/>
    <p:sldId id="618" r:id="rId9"/>
    <p:sldId id="619" r:id="rId10"/>
    <p:sldId id="614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ne Kamau" initials="LK" lastIdx="1" clrIdx="0">
    <p:extLst>
      <p:ext uri="{19B8F6BF-5375-455C-9EA6-DF929625EA0E}">
        <p15:presenceInfo xmlns:p15="http://schemas.microsoft.com/office/powerpoint/2012/main" userId="S-1-5-21-3003367119-45151493-406046460-35385" providerId="AD"/>
      </p:ext>
    </p:extLst>
  </p:cmAuthor>
  <p:cmAuthor id="2" name="Boniface Kitungulu" initials="BK" lastIdx="17" clrIdx="1">
    <p:extLst>
      <p:ext uri="{19B8F6BF-5375-455C-9EA6-DF929625EA0E}">
        <p15:presenceInfo xmlns:p15="http://schemas.microsoft.com/office/powerpoint/2012/main" userId="S::BKitungulu@fhi360.org::ea789f87-a10a-4b2b-8c69-f35955879200" providerId="AD"/>
      </p:ext>
    </p:extLst>
  </p:cmAuthor>
  <p:cmAuthor id="3" name="Justin Mandala" initials="JM" lastIdx="15" clrIdx="2">
    <p:extLst>
      <p:ext uri="{19B8F6BF-5375-455C-9EA6-DF929625EA0E}">
        <p15:presenceInfo xmlns:p15="http://schemas.microsoft.com/office/powerpoint/2012/main" userId="S-1-5-21-3003367119-45151493-406046460-398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52F"/>
    <a:srgbClr val="BFBFBF"/>
    <a:srgbClr val="B10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 autoAdjust="0"/>
    <p:restoredTop sz="96400" autoAdjust="0"/>
  </p:normalViewPr>
  <p:slideViewPr>
    <p:cSldViewPr snapToGrid="0">
      <p:cViewPr varScale="1">
        <p:scale>
          <a:sx n="114" d="100"/>
          <a:sy n="114" d="100"/>
        </p:scale>
        <p:origin x="540" y="10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C0F30-4079-4192-B0F4-79F011912303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9DACE3-578F-4934-BD6C-33646F7AD30D}">
      <dgm:prSet phldrT="[Text]" custT="1"/>
      <dgm:spPr/>
      <dgm:t>
        <a:bodyPr/>
        <a:lstStyle/>
        <a:p>
          <a:r>
            <a:rPr lang="en-US" sz="1200" b="1" i="1" dirty="0">
              <a:ea typeface="Calibri"/>
              <a:sym typeface="Calibri"/>
            </a:rPr>
            <a:t>Goal: Catalyze and support sustainable and African-led</a:t>
          </a:r>
          <a:r>
            <a:rPr lang="en-US" sz="1200" b="1" dirty="0">
              <a:ea typeface="Calibri"/>
              <a:sym typeface="Calibri"/>
            </a:rPr>
            <a:t> </a:t>
          </a:r>
          <a:r>
            <a:rPr lang="en-US" sz="1200" b="1" i="1" dirty="0">
              <a:ea typeface="Calibri"/>
              <a:sym typeface="Calibri"/>
            </a:rPr>
            <a:t>regional health development partnerships to improve health outcomes </a:t>
          </a:r>
          <a:endParaRPr lang="en-US" sz="1200" b="1" dirty="0"/>
        </a:p>
      </dgm:t>
    </dgm:pt>
    <dgm:pt modelId="{FCA244AF-B5E5-4E68-BCF7-8B93A2D1297C}" type="parTrans" cxnId="{348F9D68-13C2-4C9B-A607-106181CBFD88}">
      <dgm:prSet/>
      <dgm:spPr/>
      <dgm:t>
        <a:bodyPr/>
        <a:lstStyle/>
        <a:p>
          <a:endParaRPr lang="en-US"/>
        </a:p>
      </dgm:t>
    </dgm:pt>
    <dgm:pt modelId="{2D13A7F1-8B96-4EDE-8254-569E2A4B2862}" type="sibTrans" cxnId="{348F9D68-13C2-4C9B-A607-106181CBFD88}">
      <dgm:prSet/>
      <dgm:spPr/>
      <dgm:t>
        <a:bodyPr/>
        <a:lstStyle/>
        <a:p>
          <a:endParaRPr lang="en-US"/>
        </a:p>
      </dgm:t>
    </dgm:pt>
    <dgm:pt modelId="{C72A71D9-FEAE-4082-A05E-E749B702F28A}">
      <dgm:prSet phldrT="[Text]" custT="1"/>
      <dgm:spPr/>
      <dgm:t>
        <a:bodyPr/>
        <a:lstStyle/>
        <a:p>
          <a:r>
            <a:rPr lang="en-US" sz="1000" dirty="0"/>
            <a:t>RA 3: Strengthened leadership and governance by intergovernmental institutions</a:t>
          </a:r>
        </a:p>
      </dgm:t>
    </dgm:pt>
    <dgm:pt modelId="{431803BB-114D-4611-A23D-08D53D0A2ABA}" type="parTrans" cxnId="{A3E056BC-DD96-4284-8DB2-7E896F2D128F}">
      <dgm:prSet/>
      <dgm:spPr/>
      <dgm:t>
        <a:bodyPr/>
        <a:lstStyle/>
        <a:p>
          <a:endParaRPr lang="en-US"/>
        </a:p>
      </dgm:t>
    </dgm:pt>
    <dgm:pt modelId="{9324F3C5-9D1C-4347-B43C-1842092F505C}" type="sibTrans" cxnId="{A3E056BC-DD96-4284-8DB2-7E896F2D128F}">
      <dgm:prSet/>
      <dgm:spPr/>
      <dgm:t>
        <a:bodyPr/>
        <a:lstStyle/>
        <a:p>
          <a:endParaRPr lang="en-US"/>
        </a:p>
      </dgm:t>
    </dgm:pt>
    <dgm:pt modelId="{7F1D906D-8BC9-456F-B525-5388ED168230}">
      <dgm:prSet phldrT="[Text]" custT="1"/>
      <dgm:spPr/>
      <dgm:t>
        <a:bodyPr/>
        <a:lstStyle/>
        <a:p>
          <a:r>
            <a:rPr lang="en-US" sz="900" dirty="0"/>
            <a:t>RA 2: </a:t>
          </a:r>
        </a:p>
        <a:p>
          <a:r>
            <a:rPr lang="en-US" sz="900" dirty="0"/>
            <a:t>Alternative health care financing models identified, implemented and tested</a:t>
          </a:r>
        </a:p>
      </dgm:t>
    </dgm:pt>
    <dgm:pt modelId="{34ED7EE9-5FD7-4AA0-B2F8-D05F8DE3B600}" type="parTrans" cxnId="{921DD9F0-C2D8-46D8-84F1-461FB444AE8D}">
      <dgm:prSet/>
      <dgm:spPr/>
      <dgm:t>
        <a:bodyPr/>
        <a:lstStyle/>
        <a:p>
          <a:endParaRPr lang="en-US"/>
        </a:p>
      </dgm:t>
    </dgm:pt>
    <dgm:pt modelId="{D5BB3601-A65F-4803-BF2D-B698645871A2}" type="sibTrans" cxnId="{921DD9F0-C2D8-46D8-84F1-461FB444AE8D}">
      <dgm:prSet/>
      <dgm:spPr/>
      <dgm:t>
        <a:bodyPr/>
        <a:lstStyle/>
        <a:p>
          <a:endParaRPr lang="en-US"/>
        </a:p>
      </dgm:t>
    </dgm:pt>
    <dgm:pt modelId="{4412B0F1-EDBB-4B3E-A33C-D93E771A35B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900" kern="1200" dirty="0">
              <a:ea typeface="Calibri"/>
              <a:sym typeface="Calibri"/>
            </a:rPr>
            <a:t>RA 1: Increased access to and uptake of integrated health and HIV/AIDS</a:t>
          </a:r>
          <a:r>
            <a:rPr lang="en-US" sz="900" kern="1200" dirty="0">
              <a:solidFill>
                <a:prstClr val="white"/>
              </a:solidFill>
              <a:latin typeface="Calibri"/>
              <a:ea typeface="+mn-ea"/>
              <a:cs typeface="+mn-cs"/>
              <a:sym typeface="Calibri"/>
            </a:rPr>
            <a:t> services</a:t>
          </a:r>
          <a:r>
            <a:rPr lang="en-US" sz="900" kern="1200" dirty="0">
              <a:ea typeface="Calibri"/>
              <a:sym typeface="Calibri"/>
            </a:rPr>
            <a:t> </a:t>
          </a:r>
          <a:endParaRPr lang="en-US" sz="900" kern="1200" dirty="0"/>
        </a:p>
      </dgm:t>
    </dgm:pt>
    <dgm:pt modelId="{BC030FF6-1A45-434B-A68C-2423A938DF1C}" type="parTrans" cxnId="{F3446246-EB36-4B34-B351-9AE44B2BA52F}">
      <dgm:prSet/>
      <dgm:spPr/>
      <dgm:t>
        <a:bodyPr/>
        <a:lstStyle/>
        <a:p>
          <a:endParaRPr lang="en-US"/>
        </a:p>
      </dgm:t>
    </dgm:pt>
    <dgm:pt modelId="{5DE1CFCE-B69A-4402-87C4-DECCD202A504}" type="sibTrans" cxnId="{F3446246-EB36-4B34-B351-9AE44B2BA52F}">
      <dgm:prSet/>
      <dgm:spPr/>
      <dgm:t>
        <a:bodyPr/>
        <a:lstStyle/>
        <a:p>
          <a:endParaRPr lang="en-US"/>
        </a:p>
      </dgm:t>
    </dgm:pt>
    <dgm:pt modelId="{A0026D72-5912-484C-98B2-513D5D063E2F}" type="pres">
      <dgm:prSet presAssocID="{29EC0F30-4079-4192-B0F4-79F01191230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D3ADF9-DED3-4865-9AA5-4F338591E3DB}" type="pres">
      <dgm:prSet presAssocID="{A39DACE3-578F-4934-BD6C-33646F7AD30D}" presName="centerShape" presStyleLbl="node0" presStyleIdx="0" presStyleCnt="1" custScaleX="126234" custScaleY="137158" custLinFactNeighborX="654" custLinFactNeighborY="612"/>
      <dgm:spPr/>
    </dgm:pt>
    <dgm:pt modelId="{F8502BC1-3B7A-4A0A-96E2-0504AD0351B7}" type="pres">
      <dgm:prSet presAssocID="{4412B0F1-EDBB-4B3E-A33C-D93E771A35B7}" presName="node" presStyleLbl="node1" presStyleIdx="0" presStyleCnt="3" custScaleX="126197" custScaleY="109456" custRadScaleRad="99016">
        <dgm:presLayoutVars>
          <dgm:bulletEnabled val="1"/>
        </dgm:presLayoutVars>
      </dgm:prSet>
      <dgm:spPr/>
    </dgm:pt>
    <dgm:pt modelId="{CFF57F97-DB7A-469B-85E2-95C5E9144BB6}" type="pres">
      <dgm:prSet presAssocID="{4412B0F1-EDBB-4B3E-A33C-D93E771A35B7}" presName="dummy" presStyleCnt="0"/>
      <dgm:spPr/>
    </dgm:pt>
    <dgm:pt modelId="{7D89973B-62EB-438A-B9F5-113B8E6E15C5}" type="pres">
      <dgm:prSet presAssocID="{5DE1CFCE-B69A-4402-87C4-DECCD202A504}" presName="sibTrans" presStyleLbl="sibTrans2D1" presStyleIdx="0" presStyleCnt="3"/>
      <dgm:spPr/>
    </dgm:pt>
    <dgm:pt modelId="{CE3638C7-2AC1-44F3-BB8A-FC23F2B0F463}" type="pres">
      <dgm:prSet presAssocID="{C72A71D9-FEAE-4082-A05E-E749B702F28A}" presName="node" presStyleLbl="node1" presStyleIdx="1" presStyleCnt="3" custScaleX="116965" custScaleY="129307" custRadScaleRad="102998" custRadScaleInc="-3043">
        <dgm:presLayoutVars>
          <dgm:bulletEnabled val="1"/>
        </dgm:presLayoutVars>
      </dgm:prSet>
      <dgm:spPr/>
    </dgm:pt>
    <dgm:pt modelId="{8B7BDF1C-F87F-4072-ABBA-AC2F9E582D1F}" type="pres">
      <dgm:prSet presAssocID="{C72A71D9-FEAE-4082-A05E-E749B702F28A}" presName="dummy" presStyleCnt="0"/>
      <dgm:spPr/>
    </dgm:pt>
    <dgm:pt modelId="{70B5304A-2D0B-4EDC-867C-B843D763C515}" type="pres">
      <dgm:prSet presAssocID="{9324F3C5-9D1C-4347-B43C-1842092F505C}" presName="sibTrans" presStyleLbl="sibTrans2D1" presStyleIdx="1" presStyleCnt="3"/>
      <dgm:spPr/>
    </dgm:pt>
    <dgm:pt modelId="{C0791C62-9DAD-4B9F-AC8A-32FA6AE8303D}" type="pres">
      <dgm:prSet presAssocID="{7F1D906D-8BC9-456F-B525-5388ED168230}" presName="node" presStyleLbl="node1" presStyleIdx="2" presStyleCnt="3" custScaleX="117854" custScaleY="125376">
        <dgm:presLayoutVars>
          <dgm:bulletEnabled val="1"/>
        </dgm:presLayoutVars>
      </dgm:prSet>
      <dgm:spPr/>
    </dgm:pt>
    <dgm:pt modelId="{F6CE6105-0747-427B-81DB-67C65C31CA08}" type="pres">
      <dgm:prSet presAssocID="{7F1D906D-8BC9-456F-B525-5388ED168230}" presName="dummy" presStyleCnt="0"/>
      <dgm:spPr/>
    </dgm:pt>
    <dgm:pt modelId="{38EA7C21-5851-456A-9015-688F9332683E}" type="pres">
      <dgm:prSet presAssocID="{D5BB3601-A65F-4803-BF2D-B698645871A2}" presName="sibTrans" presStyleLbl="sibTrans2D1" presStyleIdx="2" presStyleCnt="3"/>
      <dgm:spPr/>
    </dgm:pt>
  </dgm:ptLst>
  <dgm:cxnLst>
    <dgm:cxn modelId="{A0BC213C-A17B-40FC-8386-DBD3C63DD0C6}" type="presOf" srcId="{D5BB3601-A65F-4803-BF2D-B698645871A2}" destId="{38EA7C21-5851-456A-9015-688F9332683E}" srcOrd="0" destOrd="0" presId="urn:microsoft.com/office/officeart/2005/8/layout/radial6"/>
    <dgm:cxn modelId="{A7284042-39CF-4664-9A03-35F7360B11BB}" type="presOf" srcId="{A39DACE3-578F-4934-BD6C-33646F7AD30D}" destId="{65D3ADF9-DED3-4865-9AA5-4F338591E3DB}" srcOrd="0" destOrd="0" presId="urn:microsoft.com/office/officeart/2005/8/layout/radial6"/>
    <dgm:cxn modelId="{F3446246-EB36-4B34-B351-9AE44B2BA52F}" srcId="{A39DACE3-578F-4934-BD6C-33646F7AD30D}" destId="{4412B0F1-EDBB-4B3E-A33C-D93E771A35B7}" srcOrd="0" destOrd="0" parTransId="{BC030FF6-1A45-434B-A68C-2423A938DF1C}" sibTransId="{5DE1CFCE-B69A-4402-87C4-DECCD202A504}"/>
    <dgm:cxn modelId="{348F9D68-13C2-4C9B-A607-106181CBFD88}" srcId="{29EC0F30-4079-4192-B0F4-79F011912303}" destId="{A39DACE3-578F-4934-BD6C-33646F7AD30D}" srcOrd="0" destOrd="0" parTransId="{FCA244AF-B5E5-4E68-BCF7-8B93A2D1297C}" sibTransId="{2D13A7F1-8B96-4EDE-8254-569E2A4B2862}"/>
    <dgm:cxn modelId="{9FF94677-FC9B-4509-875C-EF7B4608F6D6}" type="presOf" srcId="{5DE1CFCE-B69A-4402-87C4-DECCD202A504}" destId="{7D89973B-62EB-438A-B9F5-113B8E6E15C5}" srcOrd="0" destOrd="0" presId="urn:microsoft.com/office/officeart/2005/8/layout/radial6"/>
    <dgm:cxn modelId="{189066BA-A6E2-4DCB-A89F-5E353B556BBD}" type="presOf" srcId="{29EC0F30-4079-4192-B0F4-79F011912303}" destId="{A0026D72-5912-484C-98B2-513D5D063E2F}" srcOrd="0" destOrd="0" presId="urn:microsoft.com/office/officeart/2005/8/layout/radial6"/>
    <dgm:cxn modelId="{A3E056BC-DD96-4284-8DB2-7E896F2D128F}" srcId="{A39DACE3-578F-4934-BD6C-33646F7AD30D}" destId="{C72A71D9-FEAE-4082-A05E-E749B702F28A}" srcOrd="1" destOrd="0" parTransId="{431803BB-114D-4611-A23D-08D53D0A2ABA}" sibTransId="{9324F3C5-9D1C-4347-B43C-1842092F505C}"/>
    <dgm:cxn modelId="{2A216ED9-93F9-4B7D-8E32-489D49CABD70}" type="presOf" srcId="{4412B0F1-EDBB-4B3E-A33C-D93E771A35B7}" destId="{F8502BC1-3B7A-4A0A-96E2-0504AD0351B7}" srcOrd="0" destOrd="0" presId="urn:microsoft.com/office/officeart/2005/8/layout/radial6"/>
    <dgm:cxn modelId="{965E4DDB-57FC-4F62-9043-97CD484C23F6}" type="presOf" srcId="{9324F3C5-9D1C-4347-B43C-1842092F505C}" destId="{70B5304A-2D0B-4EDC-867C-B843D763C515}" srcOrd="0" destOrd="0" presId="urn:microsoft.com/office/officeart/2005/8/layout/radial6"/>
    <dgm:cxn modelId="{F8819FE0-44BC-4739-B1B3-4A1498035606}" type="presOf" srcId="{7F1D906D-8BC9-456F-B525-5388ED168230}" destId="{C0791C62-9DAD-4B9F-AC8A-32FA6AE8303D}" srcOrd="0" destOrd="0" presId="urn:microsoft.com/office/officeart/2005/8/layout/radial6"/>
    <dgm:cxn modelId="{921DD9F0-C2D8-46D8-84F1-461FB444AE8D}" srcId="{A39DACE3-578F-4934-BD6C-33646F7AD30D}" destId="{7F1D906D-8BC9-456F-B525-5388ED168230}" srcOrd="2" destOrd="0" parTransId="{34ED7EE9-5FD7-4AA0-B2F8-D05F8DE3B600}" sibTransId="{D5BB3601-A65F-4803-BF2D-B698645871A2}"/>
    <dgm:cxn modelId="{F6BEB7FD-DB5F-4D5E-83EC-E76A25D8F92F}" type="presOf" srcId="{C72A71D9-FEAE-4082-A05E-E749B702F28A}" destId="{CE3638C7-2AC1-44F3-BB8A-FC23F2B0F463}" srcOrd="0" destOrd="0" presId="urn:microsoft.com/office/officeart/2005/8/layout/radial6"/>
    <dgm:cxn modelId="{EF932AD6-63D9-4ACE-AC46-122787874351}" type="presParOf" srcId="{A0026D72-5912-484C-98B2-513D5D063E2F}" destId="{65D3ADF9-DED3-4865-9AA5-4F338591E3DB}" srcOrd="0" destOrd="0" presId="urn:microsoft.com/office/officeart/2005/8/layout/radial6"/>
    <dgm:cxn modelId="{DD935051-F5AE-4432-9404-093409A8D8C5}" type="presParOf" srcId="{A0026D72-5912-484C-98B2-513D5D063E2F}" destId="{F8502BC1-3B7A-4A0A-96E2-0504AD0351B7}" srcOrd="1" destOrd="0" presId="urn:microsoft.com/office/officeart/2005/8/layout/radial6"/>
    <dgm:cxn modelId="{FAEBA152-7940-4C7F-9A48-4041DF1C4750}" type="presParOf" srcId="{A0026D72-5912-484C-98B2-513D5D063E2F}" destId="{CFF57F97-DB7A-469B-85E2-95C5E9144BB6}" srcOrd="2" destOrd="0" presId="urn:microsoft.com/office/officeart/2005/8/layout/radial6"/>
    <dgm:cxn modelId="{BC8DBCCB-7AED-4B4A-8737-CF89FAD8CC2C}" type="presParOf" srcId="{A0026D72-5912-484C-98B2-513D5D063E2F}" destId="{7D89973B-62EB-438A-B9F5-113B8E6E15C5}" srcOrd="3" destOrd="0" presId="urn:microsoft.com/office/officeart/2005/8/layout/radial6"/>
    <dgm:cxn modelId="{520F865D-3E15-48B4-97FD-5F91FACD8209}" type="presParOf" srcId="{A0026D72-5912-484C-98B2-513D5D063E2F}" destId="{CE3638C7-2AC1-44F3-BB8A-FC23F2B0F463}" srcOrd="4" destOrd="0" presId="urn:microsoft.com/office/officeart/2005/8/layout/radial6"/>
    <dgm:cxn modelId="{EA5D9393-4F7D-482E-A94E-D55AF7CE2835}" type="presParOf" srcId="{A0026D72-5912-484C-98B2-513D5D063E2F}" destId="{8B7BDF1C-F87F-4072-ABBA-AC2F9E582D1F}" srcOrd="5" destOrd="0" presId="urn:microsoft.com/office/officeart/2005/8/layout/radial6"/>
    <dgm:cxn modelId="{290B8E34-28F3-40E7-90E0-5493E91B75C3}" type="presParOf" srcId="{A0026D72-5912-484C-98B2-513D5D063E2F}" destId="{70B5304A-2D0B-4EDC-867C-B843D763C515}" srcOrd="6" destOrd="0" presId="urn:microsoft.com/office/officeart/2005/8/layout/radial6"/>
    <dgm:cxn modelId="{9EBFABC8-44FB-47DA-8FB6-6BAAAE29FB95}" type="presParOf" srcId="{A0026D72-5912-484C-98B2-513D5D063E2F}" destId="{C0791C62-9DAD-4B9F-AC8A-32FA6AE8303D}" srcOrd="7" destOrd="0" presId="urn:microsoft.com/office/officeart/2005/8/layout/radial6"/>
    <dgm:cxn modelId="{D6D1D9E5-E9D7-4128-80BB-3D75DC90A0CD}" type="presParOf" srcId="{A0026D72-5912-484C-98B2-513D5D063E2F}" destId="{F6CE6105-0747-427B-81DB-67C65C31CA08}" srcOrd="8" destOrd="0" presId="urn:microsoft.com/office/officeart/2005/8/layout/radial6"/>
    <dgm:cxn modelId="{A7E5C263-8897-4A94-95AA-15AE9B73DA90}" type="presParOf" srcId="{A0026D72-5912-484C-98B2-513D5D063E2F}" destId="{38EA7C21-5851-456A-9015-688F9332683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A7C21-5851-456A-9015-688F9332683E}">
      <dsp:nvSpPr>
        <dsp:cNvPr id="0" name=""/>
        <dsp:cNvSpPr/>
      </dsp:nvSpPr>
      <dsp:spPr>
        <a:xfrm>
          <a:off x="1043058" y="627692"/>
          <a:ext cx="3858843" cy="3858843"/>
        </a:xfrm>
        <a:prstGeom prst="blockArc">
          <a:avLst>
            <a:gd name="adj1" fmla="val 9038872"/>
            <a:gd name="adj2" fmla="val 16180754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5304A-2D0B-4EDC-867C-B843D763C515}">
      <dsp:nvSpPr>
        <dsp:cNvPr id="0" name=""/>
        <dsp:cNvSpPr/>
      </dsp:nvSpPr>
      <dsp:spPr>
        <a:xfrm>
          <a:off x="1065066" y="667966"/>
          <a:ext cx="3858843" cy="3858843"/>
        </a:xfrm>
        <a:prstGeom prst="blockArc">
          <a:avLst>
            <a:gd name="adj1" fmla="val 1661572"/>
            <a:gd name="adj2" fmla="val 9122591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9973B-62EB-438A-B9F5-113B8E6E15C5}">
      <dsp:nvSpPr>
        <dsp:cNvPr id="0" name=""/>
        <dsp:cNvSpPr/>
      </dsp:nvSpPr>
      <dsp:spPr>
        <a:xfrm>
          <a:off x="1087258" y="626926"/>
          <a:ext cx="3858843" cy="3858843"/>
        </a:xfrm>
        <a:prstGeom prst="blockArc">
          <a:avLst>
            <a:gd name="adj1" fmla="val 16100116"/>
            <a:gd name="adj2" fmla="val 1746678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3ADF9-DED3-4865-9AA5-4F338591E3DB}">
      <dsp:nvSpPr>
        <dsp:cNvPr id="0" name=""/>
        <dsp:cNvSpPr/>
      </dsp:nvSpPr>
      <dsp:spPr>
        <a:xfrm>
          <a:off x="1864844" y="1342858"/>
          <a:ext cx="2243471" cy="243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 dirty="0">
              <a:ea typeface="Calibri"/>
              <a:sym typeface="Calibri"/>
            </a:rPr>
            <a:t>Goal: Catalyze and support sustainable and African-led</a:t>
          </a:r>
          <a:r>
            <a:rPr lang="en-US" sz="1200" b="1" kern="1200" dirty="0">
              <a:ea typeface="Calibri"/>
              <a:sym typeface="Calibri"/>
            </a:rPr>
            <a:t> </a:t>
          </a:r>
          <a:r>
            <a:rPr lang="en-US" sz="1200" b="1" i="1" kern="1200" dirty="0">
              <a:ea typeface="Calibri"/>
              <a:sym typeface="Calibri"/>
            </a:rPr>
            <a:t>regional health development partnerships to improve health outcomes </a:t>
          </a:r>
          <a:endParaRPr lang="en-US" sz="1200" b="1" kern="1200" dirty="0"/>
        </a:p>
      </dsp:txBody>
      <dsp:txXfrm>
        <a:off x="2193393" y="1699839"/>
        <a:ext cx="1586373" cy="1723654"/>
      </dsp:txXfrm>
    </dsp:sp>
    <dsp:sp modelId="{F8502BC1-3B7A-4A0A-96E2-0504AD0351B7}">
      <dsp:nvSpPr>
        <dsp:cNvPr id="0" name=""/>
        <dsp:cNvSpPr/>
      </dsp:nvSpPr>
      <dsp:spPr>
        <a:xfrm>
          <a:off x="2176944" y="-8342"/>
          <a:ext cx="1569969" cy="13617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kern="1200" dirty="0">
              <a:ea typeface="Calibri"/>
              <a:sym typeface="Calibri"/>
            </a:rPr>
            <a:t>RA 1: Increased access to and uptake of integrated health and HIV/AIDS</a:t>
          </a:r>
          <a:r>
            <a:rPr lang="en-US" sz="900" kern="1200" dirty="0">
              <a:solidFill>
                <a:prstClr val="white"/>
              </a:solidFill>
              <a:latin typeface="Calibri"/>
              <a:ea typeface="+mn-ea"/>
              <a:cs typeface="+mn-cs"/>
              <a:sym typeface="Calibri"/>
            </a:rPr>
            <a:t> services</a:t>
          </a:r>
          <a:r>
            <a:rPr lang="en-US" sz="900" kern="1200" dirty="0">
              <a:ea typeface="Calibri"/>
              <a:sym typeface="Calibri"/>
            </a:rPr>
            <a:t> </a:t>
          </a:r>
          <a:endParaRPr lang="en-US" sz="900" kern="1200" dirty="0"/>
        </a:p>
      </dsp:txBody>
      <dsp:txXfrm>
        <a:off x="2406861" y="191074"/>
        <a:ext cx="1110135" cy="962869"/>
      </dsp:txXfrm>
    </dsp:sp>
    <dsp:sp modelId="{CE3638C7-2AC1-44F3-BB8A-FC23F2B0F463}">
      <dsp:nvSpPr>
        <dsp:cNvPr id="0" name=""/>
        <dsp:cNvSpPr/>
      </dsp:nvSpPr>
      <dsp:spPr>
        <a:xfrm>
          <a:off x="3935682" y="2668907"/>
          <a:ext cx="1455118" cy="16086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RA 3: Strengthened leadership and governance by intergovernmental institutions</a:t>
          </a:r>
        </a:p>
      </dsp:txBody>
      <dsp:txXfrm>
        <a:off x="4148779" y="2904490"/>
        <a:ext cx="1028924" cy="1137494"/>
      </dsp:txXfrm>
    </dsp:sp>
    <dsp:sp modelId="{C0791C62-9DAD-4B9F-AC8A-32FA6AE8303D}">
      <dsp:nvSpPr>
        <dsp:cNvPr id="0" name=""/>
        <dsp:cNvSpPr/>
      </dsp:nvSpPr>
      <dsp:spPr>
        <a:xfrm>
          <a:off x="596698" y="2701038"/>
          <a:ext cx="1466177" cy="15597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RA 2: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Alternative health care financing models identified, implemented and tested</a:t>
          </a:r>
        </a:p>
      </dsp:txBody>
      <dsp:txXfrm>
        <a:off x="811415" y="2929459"/>
        <a:ext cx="1036743" cy="1102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58E291-DC49-4805-B837-13D07008F83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428777-B7A3-46A1-A752-9C312B6B1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8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t" anchorCtr="0">
            <a:noAutofit/>
          </a:bodyPr>
          <a:lstStyle/>
          <a:p>
            <a:pPr>
              <a:buSzPct val="25000"/>
              <a:buNone/>
            </a:pPr>
            <a:endParaRPr lang="en-US" dirty="0"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2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385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777-B7A3-46A1-A752-9C312B6B1C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1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777-B7A3-46A1-A752-9C312B6B1C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1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777-B7A3-46A1-A752-9C312B6B1C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2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777-B7A3-46A1-A752-9C312B6B1C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0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777-B7A3-46A1-A752-9C312B6B1C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777-B7A3-46A1-A752-9C312B6B1C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16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777-B7A3-46A1-A752-9C312B6B1C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6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777-B7A3-46A1-A752-9C312B6B1C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17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777-B7A3-46A1-A752-9C312B6B1C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0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7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0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/>
        </p:nvSpPr>
        <p:spPr>
          <a:xfrm>
            <a:off x="10737539" y="6654664"/>
            <a:ext cx="1193427" cy="215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445197"/>
            <a:ext cx="10972799" cy="972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595959"/>
              </a:buClr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584325"/>
            <a:ext cx="10972799" cy="43603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5353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53535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53535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3189" algn="l" rtl="0">
              <a:lnSpc>
                <a:spcPct val="90000"/>
              </a:lnSpc>
              <a:spcBef>
                <a:spcPts val="500"/>
              </a:spcBef>
              <a:buClr>
                <a:srgbClr val="535352"/>
              </a:buClr>
              <a:buSzPct val="83000"/>
              <a:buFont typeface="Courier New"/>
              <a:buChar char="o"/>
              <a:defRPr sz="2000" b="0" i="0" u="none" strike="noStrike" cap="none">
                <a:solidFill>
                  <a:srgbClr val="53535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53535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3535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53535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3535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 rot="10800000" flipH="1">
            <a:off x="0" y="6691304"/>
            <a:ext cx="12252960" cy="195470"/>
          </a:xfrm>
          <a:prstGeom prst="rect">
            <a:avLst/>
          </a:prstGeom>
          <a:solidFill>
            <a:srgbClr val="99AB2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Shape 25" descr="FHI360_Logo_Horiz_tag_4c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1783" y="6111378"/>
            <a:ext cx="1135541" cy="50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1208"/>
            <a:ext cx="2202873" cy="92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634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12192000" cy="5925311"/>
          </a:xfrm>
          <a:prstGeom prst="rect">
            <a:avLst/>
          </a:prstGeom>
          <a:solidFill>
            <a:srgbClr val="99AB2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9821332" y="0"/>
            <a:ext cx="1761066" cy="1079499"/>
          </a:xfrm>
          <a:prstGeom prst="rect">
            <a:avLst/>
          </a:prstGeom>
          <a:solidFill>
            <a:srgbClr val="53535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135" y="5975189"/>
            <a:ext cx="1811865" cy="83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45" t="16465" r="9727" b="18800"/>
          <a:stretch/>
        </p:blipFill>
        <p:spPr>
          <a:xfrm>
            <a:off x="0" y="5975189"/>
            <a:ext cx="2585258" cy="858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20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1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4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2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2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6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6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4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1F8A8-E601-4C87-80BE-43F1FB3A3F8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1529542" y="4543124"/>
            <a:ext cx="9144000" cy="3560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Kitungulu, B.; </a:t>
            </a:r>
            <a:r>
              <a:rPr lang="fi-FI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Muroki, D.; Oindo, M.; Kamau, L.; Juma, D.; (FHI 360)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9902162" y="209915"/>
            <a:ext cx="1660902" cy="5864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93939"/>
              </a:lnSpc>
              <a:spcBef>
                <a:spcPts val="0"/>
              </a:spcBef>
              <a:buSzPct val="25000"/>
              <a:buNone/>
            </a:pPr>
            <a:r>
              <a:rPr lang="en-US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March</a:t>
            </a:r>
            <a:r>
              <a:rPr lang="en-US" b="1" i="0" u="none" strike="noStrike" cap="none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2019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77797" y="1449663"/>
            <a:ext cx="11992281" cy="12267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7</a:t>
            </a:r>
            <a:r>
              <a:rPr lang="en-US" sz="2800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EAST AFRICAN HEALTH &amp; SCIENTIFIC CONFERENCE</a:t>
            </a:r>
          </a:p>
          <a:p>
            <a:pPr lvl="0" algn="ctr">
              <a:buSzPct val="25000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27th - 29th March 2019</a:t>
            </a:r>
          </a:p>
        </p:txBody>
      </p:sp>
      <p:sp>
        <p:nvSpPr>
          <p:cNvPr id="5" name="Shape 110">
            <a:extLst>
              <a:ext uri="{FF2B5EF4-FFF2-40B4-BE49-F238E27FC236}">
                <a16:creationId xmlns:a16="http://schemas.microsoft.com/office/drawing/2014/main" id="{E31DB308-B124-4BF6-A2EC-5ACC59E703B5}"/>
              </a:ext>
            </a:extLst>
          </p:cNvPr>
          <p:cNvSpPr txBox="1"/>
          <p:nvPr/>
        </p:nvSpPr>
        <p:spPr>
          <a:xfrm>
            <a:off x="605227" y="2798198"/>
            <a:ext cx="10937423" cy="109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800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Strengthening Capacity of Cross-Border Health Units (CBHU) to use Technology for HIV Prevention and Treatment</a:t>
            </a:r>
            <a:endParaRPr lang="en-US" sz="2800" b="1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5FD6AF-F1B2-45AD-81D3-74387F80A817}"/>
              </a:ext>
            </a:extLst>
          </p:cNvPr>
          <p:cNvSpPr txBox="1">
            <a:spLocks/>
          </p:cNvSpPr>
          <p:nvPr/>
        </p:nvSpPr>
        <p:spPr>
          <a:xfrm>
            <a:off x="630335" y="341854"/>
            <a:ext cx="11286308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ctr" anchorCtr="0">
            <a:noAutofit/>
          </a:bodyPr>
          <a:lstStyle>
            <a:lvl1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595959"/>
              </a:buClr>
              <a:buFont typeface="Calibri"/>
              <a:buNone/>
              <a:defRPr sz="4400" b="0" i="0" u="none" strike="noStrike" kern="1200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800" b="1" dirty="0">
                <a:latin typeface="Century Gothic" panose="020B0502020202020204" pitchFamily="34" charset="0"/>
              </a:rPr>
              <a:t>Acknowledgement</a:t>
            </a:r>
          </a:p>
        </p:txBody>
      </p:sp>
      <p:pic>
        <p:nvPicPr>
          <p:cNvPr id="6" name="Picture 2" descr="Image result for uganda logo vector">
            <a:extLst>
              <a:ext uri="{FF2B5EF4-FFF2-40B4-BE49-F238E27FC236}">
                <a16:creationId xmlns:a16="http://schemas.microsoft.com/office/drawing/2014/main" id="{A660D910-B1C0-4BF0-A77E-03F9319EA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082" y="1879817"/>
            <a:ext cx="1839318" cy="19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kenya logo images">
            <a:extLst>
              <a:ext uri="{FF2B5EF4-FFF2-40B4-BE49-F238E27FC236}">
                <a16:creationId xmlns:a16="http://schemas.microsoft.com/office/drawing/2014/main" id="{9970FB58-F86A-46F3-BB00-053919A3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32" y="1775562"/>
            <a:ext cx="2133930" cy="20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Tanzania logo images">
            <a:extLst>
              <a:ext uri="{FF2B5EF4-FFF2-40B4-BE49-F238E27FC236}">
                <a16:creationId xmlns:a16="http://schemas.microsoft.com/office/drawing/2014/main" id="{90E303D6-E87C-450B-B705-7A61A4CC9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56" y="1954312"/>
            <a:ext cx="1577266" cy="18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85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0B17-7758-46BE-BAD8-59675738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02" y="452782"/>
            <a:ext cx="11286308" cy="47625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CB-HIPP Goal and Result Areas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E977C-38D1-4C90-BD6F-250B25ADB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7629" y="1172312"/>
            <a:ext cx="4585281" cy="4925450"/>
          </a:xfrm>
        </p:spPr>
        <p:txBody>
          <a:bodyPr>
            <a:noAutofit/>
          </a:bodyPr>
          <a:lstStyle/>
          <a:p>
            <a:pPr marL="177800" indent="0">
              <a:lnSpc>
                <a:spcPct val="120000"/>
              </a:lnSpc>
              <a:buNone/>
            </a:pPr>
            <a:r>
              <a:rPr lang="en-US" sz="2000" b="1" dirty="0">
                <a:latin typeface="Century Gothic" panose="020B0502020202020204" pitchFamily="34" charset="0"/>
              </a:rPr>
              <a:t>Mandate</a:t>
            </a:r>
          </a:p>
          <a:p>
            <a:pPr marL="177800" indent="0">
              <a:lnSpc>
                <a:spcPct val="120000"/>
              </a:lnSpc>
              <a:buNone/>
            </a:pPr>
            <a:r>
              <a:rPr lang="en-US" sz="1600" dirty="0">
                <a:latin typeface="Century Gothic" panose="020B0502020202020204" pitchFamily="34" charset="0"/>
              </a:rPr>
              <a:t>USAID in consultation with EAC mandated CB-HIPP to  define, implement, document and disseminate lessons learned on sustainable models for cross-border health service delivery to meet the unique needs of mobile and cross-border populations living and traveling along major cross-border regions of Eastern Africa.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907BCC8-3471-4D8B-8CEA-4A8A6C28A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266891"/>
              </p:ext>
            </p:extLst>
          </p:nvPr>
        </p:nvGraphicFramePr>
        <p:xfrm>
          <a:off x="449219" y="1408245"/>
          <a:ext cx="5918329" cy="4689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927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0B17-7758-46BE-BAD8-59675738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90" y="696062"/>
            <a:ext cx="11286308" cy="47625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CB-HIPP Cross-Border 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E977C-38D1-4C90-BD6F-250B25ADB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5368" y="934187"/>
            <a:ext cx="5310030" cy="5227751"/>
          </a:xfrm>
        </p:spPr>
        <p:txBody>
          <a:bodyPr>
            <a:noAutofit/>
          </a:bodyPr>
          <a:lstStyle/>
          <a:p>
            <a:pPr marL="17780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Land Cross-Border Learning Sites</a:t>
            </a:r>
          </a:p>
          <a:p>
            <a:pPr marL="177800" indent="0">
              <a:lnSpc>
                <a:spcPct val="100000"/>
              </a:lnSpc>
              <a:buNone/>
            </a:pPr>
            <a:r>
              <a:rPr lang="en-US" sz="1600" dirty="0">
                <a:latin typeface="Century Gothic" panose="020B0502020202020204" pitchFamily="34" charset="0"/>
              </a:rPr>
              <a:t>1. Busia, Kenya/Uganda </a:t>
            </a:r>
          </a:p>
          <a:p>
            <a:pPr marL="177800" indent="0">
              <a:lnSpc>
                <a:spcPct val="100000"/>
              </a:lnSpc>
              <a:buNone/>
            </a:pPr>
            <a:r>
              <a:rPr lang="en-US" sz="1600" dirty="0">
                <a:latin typeface="Century Gothic" panose="020B0502020202020204" pitchFamily="34" charset="0"/>
              </a:rPr>
              <a:t>2. Malaba, Kenya/Uganda </a:t>
            </a:r>
          </a:p>
          <a:p>
            <a:pPr marL="177800" indent="0">
              <a:lnSpc>
                <a:spcPct val="100000"/>
              </a:lnSpc>
              <a:buNone/>
            </a:pPr>
            <a:r>
              <a:rPr lang="en-US" sz="1600" dirty="0">
                <a:latin typeface="Century Gothic" panose="020B0502020202020204" pitchFamily="34" charset="0"/>
              </a:rPr>
              <a:t>3. Gatuna/Katuna, Rwanda/Uganda </a:t>
            </a:r>
          </a:p>
          <a:p>
            <a:pPr marL="177800" indent="0">
              <a:lnSpc>
                <a:spcPct val="100000"/>
              </a:lnSpc>
              <a:buNone/>
            </a:pPr>
            <a:r>
              <a:rPr lang="en-US" sz="1600" dirty="0">
                <a:latin typeface="Century Gothic" panose="020B0502020202020204" pitchFamily="34" charset="0"/>
              </a:rPr>
              <a:t>4. Holili/Taveta, Tanzania/Kenya </a:t>
            </a:r>
          </a:p>
          <a:p>
            <a:pPr marL="177800" indent="0">
              <a:lnSpc>
                <a:spcPct val="100000"/>
              </a:lnSpc>
              <a:buNone/>
            </a:pPr>
            <a:r>
              <a:rPr lang="en-US" sz="1600" dirty="0">
                <a:latin typeface="Century Gothic" panose="020B0502020202020204" pitchFamily="34" charset="0"/>
              </a:rPr>
              <a:t>5. Rusumo, Rwanda/Tanzania </a:t>
            </a:r>
          </a:p>
          <a:p>
            <a:pPr marL="457200" indent="-279400">
              <a:lnSpc>
                <a:spcPct val="120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 marL="17780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Wet Cross-Border Learning Sites</a:t>
            </a:r>
          </a:p>
          <a:p>
            <a:pPr marL="177800" indent="0">
              <a:lnSpc>
                <a:spcPct val="120000"/>
              </a:lnSpc>
              <a:buNone/>
            </a:pPr>
            <a:r>
              <a:rPr lang="en-US" sz="1600" dirty="0">
                <a:latin typeface="Century Gothic" panose="020B0502020202020204" pitchFamily="34" charset="0"/>
              </a:rPr>
              <a:t>6. Sio Port/Victoria/Majanji, Kenya/Uganda </a:t>
            </a:r>
          </a:p>
          <a:p>
            <a:pPr marL="177800" indent="0">
              <a:lnSpc>
                <a:spcPct val="120000"/>
              </a:lnSpc>
              <a:buNone/>
            </a:pPr>
            <a:r>
              <a:rPr lang="en-US" sz="1600" dirty="0">
                <a:latin typeface="Century Gothic" panose="020B0502020202020204" pitchFamily="34" charset="0"/>
              </a:rPr>
              <a:t>7. Muhuru Bay/Kirongwe, Kenya/Tanzania </a:t>
            </a:r>
          </a:p>
          <a:p>
            <a:pPr marL="177800" indent="0">
              <a:lnSpc>
                <a:spcPct val="120000"/>
              </a:lnSpc>
              <a:buNone/>
            </a:pPr>
            <a:r>
              <a:rPr lang="en-US" sz="1600" dirty="0">
                <a:latin typeface="Century Gothic" panose="020B0502020202020204" pitchFamily="34" charset="0"/>
              </a:rPr>
              <a:t>8. Kabonga/Kigoma Region, Burundi/Tanzania </a:t>
            </a:r>
          </a:p>
          <a:p>
            <a:pPr marL="177800" indent="0">
              <a:lnSpc>
                <a:spcPct val="120000"/>
              </a:lnSpc>
              <a:buNone/>
            </a:pPr>
            <a:r>
              <a:rPr lang="en-US" sz="1600" dirty="0">
                <a:latin typeface="Century Gothic" panose="020B0502020202020204" pitchFamily="34" charset="0"/>
              </a:rPr>
              <a:t>9. Kasensero/Kagera Region, Uganda/Tanzania </a:t>
            </a:r>
          </a:p>
          <a:p>
            <a:pPr marL="177800" indent="0">
              <a:lnSpc>
                <a:spcPct val="120000"/>
              </a:lnSpc>
              <a:buNone/>
            </a:pPr>
            <a:r>
              <a:rPr lang="en-US" sz="1600" dirty="0">
                <a:latin typeface="Century Gothic" panose="020B0502020202020204" pitchFamily="34" charset="0"/>
              </a:rPr>
              <a:t>10. Gisenyi/Goma, Rwanda/DRC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0F995A-E3F1-4612-AF31-5D6CEA926300}"/>
              </a:ext>
            </a:extLst>
          </p:cNvPr>
          <p:cNvGrpSpPr/>
          <p:nvPr/>
        </p:nvGrpSpPr>
        <p:grpSpPr>
          <a:xfrm>
            <a:off x="546482" y="1392090"/>
            <a:ext cx="5549517" cy="4601385"/>
            <a:chOff x="782723" y="1403431"/>
            <a:chExt cx="4819046" cy="40511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7BBC40A-9EFA-4EA9-842F-1242968ABADB}"/>
                </a:ext>
              </a:extLst>
            </p:cNvPr>
            <p:cNvGrpSpPr/>
            <p:nvPr/>
          </p:nvGrpSpPr>
          <p:grpSpPr>
            <a:xfrm>
              <a:off x="782723" y="1403431"/>
              <a:ext cx="4819046" cy="4051137"/>
              <a:chOff x="143115" y="727587"/>
              <a:chExt cx="6781920" cy="600751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8792779-9D1A-4CAB-BBD3-ABD5EAA688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2770" y="727587"/>
                <a:ext cx="6702265" cy="6007510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9844339-2200-4E94-BDD4-EC4CE363BE23}"/>
                  </a:ext>
                </a:extLst>
              </p:cNvPr>
              <p:cNvSpPr/>
              <p:nvPr/>
            </p:nvSpPr>
            <p:spPr>
              <a:xfrm>
                <a:off x="3044063" y="2238753"/>
                <a:ext cx="308009" cy="28715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/>
                  <a:t>1</a:t>
                </a:r>
                <a:endParaRPr lang="en-US" sz="2700" b="1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774F0E4-EEC4-46CC-A559-C30990DC09AB}"/>
                  </a:ext>
                </a:extLst>
              </p:cNvPr>
              <p:cNvSpPr/>
              <p:nvPr/>
            </p:nvSpPr>
            <p:spPr>
              <a:xfrm>
                <a:off x="2852094" y="2579382"/>
                <a:ext cx="297848" cy="27432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2</a:t>
                </a:r>
                <a:endParaRPr lang="en-US" sz="2400" b="1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0623D93-54F2-49A4-AC64-CE72AE179524}"/>
                  </a:ext>
                </a:extLst>
              </p:cNvPr>
              <p:cNvSpPr/>
              <p:nvPr/>
            </p:nvSpPr>
            <p:spPr>
              <a:xfrm>
                <a:off x="671703" y="3567307"/>
                <a:ext cx="264427" cy="24384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/>
                  <a:t>3</a:t>
                </a:r>
                <a:endParaRPr lang="en-US" sz="2100" b="1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3C1E1A6-1CA6-42DE-BD1C-924BEA7DB548}"/>
                  </a:ext>
                </a:extLst>
              </p:cNvPr>
              <p:cNvSpPr/>
              <p:nvPr/>
            </p:nvSpPr>
            <p:spPr>
              <a:xfrm>
                <a:off x="4695063" y="4532507"/>
                <a:ext cx="264427" cy="27619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4</a:t>
                </a:r>
                <a:endParaRPr lang="en-US" sz="2400" b="1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33A2B78-A67E-4728-A033-648E0E28250D}"/>
                  </a:ext>
                </a:extLst>
              </p:cNvPr>
              <p:cNvSpPr/>
              <p:nvPr/>
            </p:nvSpPr>
            <p:spPr>
              <a:xfrm>
                <a:off x="2727233" y="2912397"/>
                <a:ext cx="249722" cy="28448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6</a:t>
                </a:r>
                <a:endParaRPr lang="en-US" sz="2400" b="1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361149E-AAAB-45E7-A557-47FC48C8701B}"/>
                  </a:ext>
                </a:extLst>
              </p:cNvPr>
              <p:cNvSpPr/>
              <p:nvPr/>
            </p:nvSpPr>
            <p:spPr>
              <a:xfrm>
                <a:off x="407543" y="5055747"/>
                <a:ext cx="264159" cy="24384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8</a:t>
                </a:r>
                <a:endParaRPr lang="en-US" sz="2400" b="1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B651A78-0B53-4846-8B80-E8F93436755E}"/>
                  </a:ext>
                </a:extLst>
              </p:cNvPr>
              <p:cNvSpPr/>
              <p:nvPr/>
            </p:nvSpPr>
            <p:spPr>
              <a:xfrm>
                <a:off x="2839795" y="3411775"/>
                <a:ext cx="274320" cy="297264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/>
                  <a:t>7</a:t>
                </a:r>
                <a:endParaRPr lang="en-US" sz="2700" b="1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478AD88-B2B6-43F5-B304-B7C78D256717}"/>
                  </a:ext>
                </a:extLst>
              </p:cNvPr>
              <p:cNvSpPr/>
              <p:nvPr/>
            </p:nvSpPr>
            <p:spPr>
              <a:xfrm>
                <a:off x="1550544" y="3392047"/>
                <a:ext cx="261486" cy="2616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9</a:t>
                </a:r>
                <a:endParaRPr lang="en-US" sz="2400" b="1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75ED823-2C97-451E-A4DE-ED845FC4418A}"/>
                  </a:ext>
                </a:extLst>
              </p:cNvPr>
              <p:cNvSpPr/>
              <p:nvPr/>
            </p:nvSpPr>
            <p:spPr>
              <a:xfrm>
                <a:off x="234823" y="3792096"/>
                <a:ext cx="258546" cy="236955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070134-85AA-4D8C-844D-E6F5F8E19BF2}"/>
                  </a:ext>
                </a:extLst>
              </p:cNvPr>
              <p:cNvSpPr txBox="1"/>
              <p:nvPr/>
            </p:nvSpPr>
            <p:spPr>
              <a:xfrm>
                <a:off x="143115" y="3703081"/>
                <a:ext cx="600577" cy="481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E4E3D3-CDB3-4FC7-B2F1-AF21AA7D056E}"/>
                </a:ext>
              </a:extLst>
            </p:cNvPr>
            <p:cNvSpPr/>
            <p:nvPr/>
          </p:nvSpPr>
          <p:spPr>
            <a:xfrm>
              <a:off x="1464286" y="3572273"/>
              <a:ext cx="211643" cy="1849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85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0B17-7758-46BE-BAD8-59675738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90" y="696062"/>
            <a:ext cx="11286308" cy="47625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CB-HIPP Cross-Border Sites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AEBBF9-F2AE-4939-8987-7B190A22929D}"/>
              </a:ext>
            </a:extLst>
          </p:cNvPr>
          <p:cNvGrpSpPr/>
          <p:nvPr/>
        </p:nvGrpSpPr>
        <p:grpSpPr>
          <a:xfrm>
            <a:off x="301633" y="1340519"/>
            <a:ext cx="11583765" cy="4569830"/>
            <a:chOff x="-36284" y="1169820"/>
            <a:chExt cx="12228283" cy="415649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99BF1FB-1DD9-419B-B692-14979C453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284" y="1169820"/>
              <a:ext cx="6096000" cy="415649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D9921B9-18DF-42B6-8DCA-839DC27FC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169820"/>
              <a:ext cx="6095999" cy="4156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805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0B17-7758-46BE-BAD8-59675738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90" y="696062"/>
            <a:ext cx="11286308" cy="47625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Background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E977C-38D1-4C90-BD6F-250B25ADB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602" y="1696864"/>
            <a:ext cx="11286308" cy="2648633"/>
          </a:xfrm>
        </p:spPr>
        <p:txBody>
          <a:bodyPr>
            <a:noAutofit/>
          </a:bodyPr>
          <a:lstStyle/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Clients cross borders to access health services; however, this information is not captured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Lack of data on transnational access impedes continued care, decision-making and resources allocation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National MoH tools lack indicators to capture mobility - nationality, residence, target population etc.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Different country specific facility-based approaches are used to identify non-national PLHIV 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Higher defaulter rates and loss-to-follow-up are reported at border facilities for clients enrolled on, e.g., ART and TB treatment across the border</a:t>
            </a:r>
          </a:p>
        </p:txBody>
      </p:sp>
    </p:spTree>
    <p:extLst>
      <p:ext uri="{BB962C8B-B14F-4D97-AF65-F5344CB8AC3E}">
        <p14:creationId xmlns:p14="http://schemas.microsoft.com/office/powerpoint/2010/main" val="36557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0B17-7758-46BE-BAD8-59675738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65" y="109922"/>
            <a:ext cx="4205166" cy="47625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Materials and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E977C-38D1-4C90-BD6F-250B25ADB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35" y="1033829"/>
            <a:ext cx="3657599" cy="4460960"/>
          </a:xfrm>
        </p:spPr>
        <p:txBody>
          <a:bodyPr>
            <a:noAutofit/>
          </a:bodyPr>
          <a:lstStyle/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CB-HIPP reviewed 35 border health services and adapted cross-border reference tools, linked HIV testing services (HTS) registers to profiles to collect mobility data 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CB-HIPP developed a cross - border database for managing data generated from the manual tools on the two sides of the border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851D85-7B22-4036-9281-175036E73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11" y="175899"/>
            <a:ext cx="7533988" cy="64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7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0B17-7758-46BE-BAD8-59675738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167632"/>
            <a:ext cx="11286308" cy="47625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E977C-38D1-4C90-BD6F-250B25ADB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7805" y="1495147"/>
            <a:ext cx="4711745" cy="4485093"/>
          </a:xfrm>
        </p:spPr>
        <p:txBody>
          <a:bodyPr>
            <a:noAutofit/>
          </a:bodyPr>
          <a:lstStyle/>
          <a:p>
            <a:pPr marL="457200" indent="-279400"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Through the innovative cross-border health unit (CBHU) model, CB-HIPP has profiled 2,585 mobile and cross-border populations since February 2017, linking them to services at 16 border facilities in five cross-border sites in Kenya, Tanzania and Uganda. 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Data is used by respective CBHUs in joint cross-border monthly meetings to enhance structured collaboration and to inform discussions on health service delivery to mobile and cross-border populations.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8D045-8E46-435B-BD8D-D0296FD26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4" y="1352534"/>
            <a:ext cx="6176354" cy="43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0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0B17-7758-46BE-BAD8-59675738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687749"/>
            <a:ext cx="11286308" cy="47625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Results (February 2017-February 2019)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E977C-38D1-4C90-BD6F-250B25ADB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370" y="1620982"/>
            <a:ext cx="5177259" cy="4485093"/>
          </a:xfrm>
        </p:spPr>
        <p:txBody>
          <a:bodyPr>
            <a:noAutofit/>
          </a:bodyPr>
          <a:lstStyle/>
          <a:p>
            <a:pPr marL="177800" indent="0">
              <a:lnSpc>
                <a:spcPct val="120000"/>
              </a:lnSpc>
              <a:buNone/>
            </a:pPr>
            <a:r>
              <a:rPr lang="en-US" sz="2000" b="1" dirty="0">
                <a:latin typeface="Century Gothic" panose="020B0502020202020204" pitchFamily="34" charset="0"/>
              </a:rPr>
              <a:t>Specific services received: 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STI screening: 1,752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FP/RH: 1,525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HTS: 552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MNCH/ANC: 207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GBV: 53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Other services: 688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A8FC2D-C07B-4436-A832-C3BC26B9A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550941"/>
              </p:ext>
            </p:extLst>
          </p:nvPr>
        </p:nvGraphicFramePr>
        <p:xfrm>
          <a:off x="608399" y="1728718"/>
          <a:ext cx="5468205" cy="352492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572708">
                  <a:extLst>
                    <a:ext uri="{9D8B030D-6E8A-4147-A177-3AD203B41FA5}">
                      <a16:colId xmlns:a16="http://schemas.microsoft.com/office/drawing/2014/main" val="845306037"/>
                    </a:ext>
                  </a:extLst>
                </a:gridCol>
                <a:gridCol w="895497">
                  <a:extLst>
                    <a:ext uri="{9D8B030D-6E8A-4147-A177-3AD203B41FA5}">
                      <a16:colId xmlns:a16="http://schemas.microsoft.com/office/drawing/2014/main" val="939333436"/>
                    </a:ext>
                  </a:extLst>
                </a:gridCol>
              </a:tblGrid>
              <a:tr h="388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Description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Records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1166739"/>
                  </a:ext>
                </a:extLst>
              </a:tr>
              <a:tr h="66586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Mobile and cross-border populations profiled at the community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2,585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6949876"/>
                  </a:ext>
                </a:extLst>
              </a:tr>
              <a:tr h="75694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Mobile and cross-border populations  referred to facilities for services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644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063560"/>
                  </a:ext>
                </a:extLst>
              </a:tr>
              <a:tr h="382053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Profiled clients receiving health services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4,791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1884372"/>
                  </a:ext>
                </a:extLst>
              </a:tr>
              <a:tr h="66586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Clients referred between facilities (within and beyond a country)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235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3308077"/>
                  </a:ext>
                </a:extLst>
              </a:tr>
              <a:tr h="66586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Clients followed-up/traced (within and outside the country)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145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1612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33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0B17-7758-46BE-BAD8-59675738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10" y="730018"/>
            <a:ext cx="11286308" cy="476250"/>
          </a:xfrm>
        </p:spPr>
        <p:txBody>
          <a:bodyPr>
            <a:noAutofit/>
          </a:bodyPr>
          <a:lstStyle/>
          <a:p>
            <a:r>
              <a:rPr lang="en-US" sz="2800" b="1" dirty="0"/>
              <a:t>Discussion, Conclusion &amp; Recommendation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E977C-38D1-4C90-BD6F-250B25ADB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910" y="1612670"/>
            <a:ext cx="10952980" cy="3932454"/>
          </a:xfrm>
        </p:spPr>
        <p:txBody>
          <a:bodyPr>
            <a:noAutofit/>
          </a:bodyPr>
          <a:lstStyle/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A digital cross-border health information system (HMIS) embedded in national health systems is essential for documenting and tracking transnational access of health services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To provide timely data on demand and access to cross-border health services, EAC Partner States need to harmonize data collection tools and profile mobile and cross-border populations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Building on the CBHU tools and database, a cross-border digital health platform will improve data access and strengthen structured collaboration between EAC partner states to improve service delivery for mobile and cross-border populations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A regional digital HMIS should be anchored in policy and aligned with national HMIS for efficacy and sustainability, including electronic medical records (EMRs)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Current project initiatives have provided key learning to inform regional digital HMIS considerations in support of a regional service delivery framework, including bilateral partnerships across partner states</a:t>
            </a:r>
          </a:p>
        </p:txBody>
      </p:sp>
    </p:spTree>
    <p:extLst>
      <p:ext uri="{BB962C8B-B14F-4D97-AF65-F5344CB8AC3E}">
        <p14:creationId xmlns:p14="http://schemas.microsoft.com/office/powerpoint/2010/main" val="4169040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3618</TotalTime>
  <Words>726</Words>
  <Application>Microsoft Office PowerPoint</Application>
  <PresentationFormat>Widescreen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Courier New</vt:lpstr>
      <vt:lpstr>Office Theme</vt:lpstr>
      <vt:lpstr>PowerPoint Presentation</vt:lpstr>
      <vt:lpstr>CB-HIPP Goal and Result Areas </vt:lpstr>
      <vt:lpstr>CB-HIPP Cross-Border Sites</vt:lpstr>
      <vt:lpstr>CB-HIPP Cross-Border Sites</vt:lpstr>
      <vt:lpstr>Background </vt:lpstr>
      <vt:lpstr>Materials and Methods</vt:lpstr>
      <vt:lpstr>Results</vt:lpstr>
      <vt:lpstr>Results (February 2017-February 2019)</vt:lpstr>
      <vt:lpstr>Discussion, Conclusion &amp; Recommendation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Kamau</dc:creator>
  <cp:lastModifiedBy>Leanne Kamau</cp:lastModifiedBy>
  <cp:revision>229</cp:revision>
  <cp:lastPrinted>2019-03-07T16:17:58Z</cp:lastPrinted>
  <dcterms:created xsi:type="dcterms:W3CDTF">2019-02-05T18:03:21Z</dcterms:created>
  <dcterms:modified xsi:type="dcterms:W3CDTF">2019-03-08T09:08:31Z</dcterms:modified>
</cp:coreProperties>
</file>