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  <p:sldMasterId id="2147483660" r:id="rId2"/>
  </p:sldMasterIdLst>
  <p:notesMasterIdLst>
    <p:notesMasterId r:id="rId29"/>
  </p:notesMasterIdLst>
  <p:sldIdLst>
    <p:sldId id="256" r:id="rId3"/>
    <p:sldId id="287" r:id="rId4"/>
    <p:sldId id="288" r:id="rId5"/>
    <p:sldId id="258" r:id="rId6"/>
    <p:sldId id="261" r:id="rId7"/>
    <p:sldId id="293" r:id="rId8"/>
    <p:sldId id="291" r:id="rId9"/>
    <p:sldId id="294" r:id="rId10"/>
    <p:sldId id="289" r:id="rId11"/>
    <p:sldId id="264" r:id="rId12"/>
    <p:sldId id="266" r:id="rId13"/>
    <p:sldId id="267" r:id="rId14"/>
    <p:sldId id="271" r:id="rId15"/>
    <p:sldId id="276" r:id="rId16"/>
    <p:sldId id="277" r:id="rId17"/>
    <p:sldId id="272" r:id="rId18"/>
    <p:sldId id="273" r:id="rId19"/>
    <p:sldId id="275" r:id="rId20"/>
    <p:sldId id="297" r:id="rId21"/>
    <p:sldId id="282" r:id="rId22"/>
    <p:sldId id="296" r:id="rId23"/>
    <p:sldId id="280" r:id="rId24"/>
    <p:sldId id="281" r:id="rId25"/>
    <p:sldId id="283" r:id="rId26"/>
    <p:sldId id="285" r:id="rId27"/>
    <p:sldId id="298" r:id="rId2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Times" panose="02020603050405020304" pitchFamily="18" charset="0"/>
      <p:regular r:id="rId34"/>
      <p:bold r:id="rId35"/>
      <p:italic r:id="rId36"/>
      <p:boldItalic r:id="rId37"/>
    </p:embeddedFont>
    <p:embeddedFont>
      <p:font typeface="Arial Rounded MT Bold" panose="020F0704030504030204" pitchFamily="34" charset="0"/>
      <p:regular r:id="rId38"/>
    </p:embeddedFont>
    <p:embeddedFont>
      <p:font typeface="Candara" panose="020E0502030303020204" pitchFamily="34" charset="0"/>
      <p:regular r:id="rId39"/>
      <p:bold r:id="rId40"/>
      <p:italic r:id="rId41"/>
      <p:boldItalic r:id="rId42"/>
    </p:embeddedFont>
    <p:embeddedFont>
      <p:font typeface="Helvetica Neue" panose="020B0604020202020204" charset="0"/>
      <p:regular r:id="rId43"/>
      <p:bold r:id="rId44"/>
      <p:italic r:id="rId45"/>
      <p:boldItalic r:id="rId46"/>
    </p:embeddedFont>
    <p:embeddedFont>
      <p:font typeface="ＭＳ Ｐゴシック" panose="020B0600070205080204" pitchFamily="34" charset="-128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1" d="100"/>
          <a:sy n="121" d="100"/>
        </p:scale>
        <p:origin x="-102" y="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chemeClr val="lt1"/>
            </a:solidFill>
            <a:ln w="25400" cap="flat" cmpd="sng" algn="ctr">
              <a:solidFill>
                <a:schemeClr val="accent3"/>
              </a:solidFill>
              <a:prstDash val="solid"/>
            </a:ln>
            <a:effectLst/>
          </c:spPr>
          <c:explosion val="126"/>
          <c:dLbls>
            <c:dLbl>
              <c:idx val="1"/>
              <c:layout>
                <c:manualLayout>
                  <c:x val="4.7689063534179475E-2"/>
                  <c:y val="0.1944669970230607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Country!$B$3:$B$16</c:f>
              <c:strCache>
                <c:ptCount val="14"/>
                <c:pt idx="0">
                  <c:v>Argentina</c:v>
                </c:pt>
                <c:pt idx="1">
                  <c:v>Burundi</c:v>
                </c:pt>
                <c:pt idx="2">
                  <c:v>Cambodia</c:v>
                </c:pt>
                <c:pt idx="3">
                  <c:v>Italy (FAO)</c:v>
                </c:pt>
                <c:pt idx="4">
                  <c:v>Kenya</c:v>
                </c:pt>
                <c:pt idx="5">
                  <c:v>Malawi</c:v>
                </c:pt>
                <c:pt idx="6">
                  <c:v>Nigeria (AU)</c:v>
                </c:pt>
                <c:pt idx="7">
                  <c:v>Rwanda</c:v>
                </c:pt>
                <c:pt idx="8">
                  <c:v>South Africa</c:v>
                </c:pt>
                <c:pt idx="9">
                  <c:v>Tanzania</c:v>
                </c:pt>
                <c:pt idx="10">
                  <c:v>Thailand</c:v>
                </c:pt>
                <c:pt idx="11">
                  <c:v>Uganda</c:v>
                </c:pt>
                <c:pt idx="12">
                  <c:v>USA</c:v>
                </c:pt>
                <c:pt idx="13">
                  <c:v>Zambia</c:v>
                </c:pt>
              </c:strCache>
            </c:strRef>
          </c:cat>
          <c:val>
            <c:numRef>
              <c:f>Country!$C$3:$C$16</c:f>
              <c:numCache>
                <c:formatCode>General</c:formatCode>
                <c:ptCount val="14"/>
                <c:pt idx="0">
                  <c:v>2</c:v>
                </c:pt>
                <c:pt idx="1">
                  <c:v>4</c:v>
                </c:pt>
                <c:pt idx="2">
                  <c:v>2</c:v>
                </c:pt>
                <c:pt idx="3">
                  <c:v>2</c:v>
                </c:pt>
                <c:pt idx="4">
                  <c:v>7</c:v>
                </c:pt>
                <c:pt idx="5">
                  <c:v>6</c:v>
                </c:pt>
                <c:pt idx="6">
                  <c:v>4</c:v>
                </c:pt>
                <c:pt idx="7">
                  <c:v>1</c:v>
                </c:pt>
                <c:pt idx="8">
                  <c:v>1</c:v>
                </c:pt>
                <c:pt idx="9">
                  <c:v>22</c:v>
                </c:pt>
                <c:pt idx="10">
                  <c:v>3</c:v>
                </c:pt>
                <c:pt idx="11">
                  <c:v>4</c:v>
                </c:pt>
                <c:pt idx="12">
                  <c:v>4</c:v>
                </c:pt>
                <c:pt idx="13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[graphs.xlsx]Sheet1!$E$73</c:f>
              <c:strCache>
                <c:ptCount val="1"/>
                <c:pt idx="0">
                  <c:v>Outbreaks reported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[graphs.xlsx]Sheet1!$D$74:$D$76</c:f>
              <c:strCache>
                <c:ptCount val="3"/>
                <c:pt idx="0">
                  <c:v>Isingiro</c:v>
                </c:pt>
                <c:pt idx="1">
                  <c:v>Kyotera</c:v>
                </c:pt>
                <c:pt idx="2">
                  <c:v>Misenyi</c:v>
                </c:pt>
              </c:strCache>
            </c:strRef>
          </c:cat>
          <c:val>
            <c:numRef>
              <c:f>[graphs.xlsx]Sheet1!$E$74:$E$76</c:f>
              <c:numCache>
                <c:formatCode>General</c:formatCode>
                <c:ptCount val="3"/>
                <c:pt idx="0">
                  <c:v>82</c:v>
                </c:pt>
                <c:pt idx="1">
                  <c:v>26</c:v>
                </c:pt>
                <c:pt idx="2">
                  <c:v>8</c:v>
                </c:pt>
              </c:numCache>
            </c:numRef>
          </c:val>
        </c:ser>
        <c:ser>
          <c:idx val="1"/>
          <c:order val="1"/>
          <c:tx>
            <c:strRef>
              <c:f>[graphs.xlsx]Sheet1!$F$73</c:f>
              <c:strCache>
                <c:ptCount val="1"/>
                <c:pt idx="0">
                  <c:v>Laboratory confirmed outbreaks 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[graphs.xlsx]Sheet1!$D$74:$D$76</c:f>
              <c:strCache>
                <c:ptCount val="3"/>
                <c:pt idx="0">
                  <c:v>Isingiro</c:v>
                </c:pt>
                <c:pt idx="1">
                  <c:v>Kyotera</c:v>
                </c:pt>
                <c:pt idx="2">
                  <c:v>Misenyi</c:v>
                </c:pt>
              </c:strCache>
            </c:strRef>
          </c:cat>
          <c:val>
            <c:numRef>
              <c:f>[graphs.xlsx]Sheet1!$F$74:$F$76</c:f>
              <c:numCache>
                <c:formatCode>General</c:formatCode>
                <c:ptCount val="3"/>
                <c:pt idx="0">
                  <c:v>45</c:v>
                </c:pt>
                <c:pt idx="1">
                  <c:v>19</c:v>
                </c:pt>
                <c:pt idx="2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9745792"/>
        <c:axId val="169751680"/>
      </c:barChart>
      <c:catAx>
        <c:axId val="169745792"/>
        <c:scaling>
          <c:orientation val="minMax"/>
        </c:scaling>
        <c:delete val="0"/>
        <c:axPos val="b"/>
        <c:majorTickMark val="out"/>
        <c:minorTickMark val="none"/>
        <c:tickLblPos val="nextTo"/>
        <c:crossAx val="169751680"/>
        <c:crosses val="autoZero"/>
        <c:auto val="1"/>
        <c:lblAlgn val="ctr"/>
        <c:lblOffset val="100"/>
        <c:noMultiLvlLbl val="0"/>
      </c:catAx>
      <c:valAx>
        <c:axId val="1697516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974579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33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3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3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3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3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1049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26722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616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3E34E-9367-2242-8C08-08ECD0A6664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713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2717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C00000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/>
          <p:nvPr/>
        </p:nvSpPr>
        <p:spPr>
          <a:xfrm>
            <a:off x="0" y="0"/>
            <a:ext cx="9144000" cy="27336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80525" tIns="40250" rIns="80525" bIns="402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34925" y="2895600"/>
            <a:ext cx="576263" cy="21939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80525" tIns="40250" rIns="80525" bIns="402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 txBox="1"/>
          <p:nvPr/>
        </p:nvSpPr>
        <p:spPr>
          <a:xfrm>
            <a:off x="2039938" y="1708150"/>
            <a:ext cx="5041900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722314" y="3332393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body" idx="1"/>
          </p:nvPr>
        </p:nvSpPr>
        <p:spPr>
          <a:xfrm>
            <a:off x="722314" y="2733768"/>
            <a:ext cx="7772400" cy="59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b" anchorCtr="0"/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body" idx="2"/>
          </p:nvPr>
        </p:nvSpPr>
        <p:spPr>
          <a:xfrm>
            <a:off x="703570" y="4353948"/>
            <a:ext cx="7807196" cy="324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b" anchorCtr="0"/>
          <a:lstStyle>
            <a:lvl1pPr marL="457200" lvl="0" indent="-228600" algn="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i="1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body" idx="3"/>
          </p:nvPr>
        </p:nvSpPr>
        <p:spPr>
          <a:xfrm>
            <a:off x="2110273" y="1761660"/>
            <a:ext cx="6611499" cy="59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b" anchorCtr="0"/>
          <a:lstStyle>
            <a:lvl1pPr marL="457200" lvl="0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 rot="5400000">
            <a:off x="5463779" y="1371602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8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588125" y="4783138"/>
            <a:ext cx="1630363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sldNum" idx="12"/>
          </p:nvPr>
        </p:nvSpPr>
        <p:spPr>
          <a:xfrm>
            <a:off x="8315325" y="4783138"/>
            <a:ext cx="371475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7889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540" tIns="40270" rIns="80540" bIns="40270"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433" y="141480"/>
            <a:ext cx="8229134" cy="648072"/>
          </a:xfrm>
          <a:prstGeom prst="rect">
            <a:avLst/>
          </a:prstGeom>
        </p:spPr>
        <p:txBody>
          <a:bodyPr lIns="80540" tIns="40270" rIns="80540" bIns="4027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0BC68-FB37-DE48-859F-DFBF181B6857}" type="datetimeFigureOut">
              <a:rPr lang="en-GB"/>
              <a:pPr>
                <a:defRPr/>
              </a:pPr>
              <a:t>26/03/2019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C4D12-E2A2-DF4B-88E4-27ECD8D151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693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2733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540" tIns="40270" rIns="80540" bIns="40270" anchor="ctr"/>
          <a:lstStyle/>
          <a:p>
            <a:pPr algn="ctr">
              <a:buClrTx/>
              <a:buFontTx/>
              <a:buNone/>
              <a:defRPr/>
            </a:pPr>
            <a:endParaRPr lang="en-GB" sz="1800" kern="1200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4925" y="2895600"/>
            <a:ext cx="576263" cy="21939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540" tIns="40270" rIns="80540" bIns="40270" anchor="ctr"/>
          <a:lstStyle/>
          <a:p>
            <a:pPr algn="ctr">
              <a:buClrTx/>
              <a:buFontTx/>
              <a:buNone/>
              <a:defRPr/>
            </a:pPr>
            <a:endParaRPr lang="en-GB" sz="1800" kern="1200" dirty="0">
              <a:solidFill>
                <a:prstClr val="white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 userDrawn="1"/>
        </p:nvSpPr>
        <p:spPr bwMode="auto">
          <a:xfrm>
            <a:off x="2039938" y="1708150"/>
            <a:ext cx="50419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540" tIns="40270" rIns="80540" bIns="4027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b="1" kern="1200" smtClean="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22314" y="3332393"/>
            <a:ext cx="7772400" cy="1021556"/>
          </a:xfrm>
          <a:prstGeom prst="rect">
            <a:avLst/>
          </a:prstGeom>
        </p:spPr>
        <p:txBody>
          <a:bodyPr lIns="80540" tIns="40270" rIns="80540" bIns="40270" anchor="t"/>
          <a:lstStyle>
            <a:lvl1pPr algn="l">
              <a:defRPr sz="35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722314" y="2733768"/>
            <a:ext cx="7772400" cy="598625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027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05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081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108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1350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162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189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216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0"/>
          </p:nvPr>
        </p:nvSpPr>
        <p:spPr>
          <a:xfrm>
            <a:off x="703570" y="4353948"/>
            <a:ext cx="7807196" cy="324036"/>
          </a:xfrm>
        </p:spPr>
        <p:txBody>
          <a:bodyPr anchor="b">
            <a:normAutofit/>
          </a:bodyPr>
          <a:lstStyle>
            <a:lvl1pPr marL="0" indent="0" algn="r">
              <a:buNone/>
              <a:defRPr sz="1600" i="1">
                <a:solidFill>
                  <a:schemeClr val="bg1"/>
                </a:solidFill>
              </a:defRPr>
            </a:lvl1pPr>
            <a:lvl2pPr marL="4027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05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081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108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1350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162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189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216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2"/>
          </p:nvPr>
        </p:nvSpPr>
        <p:spPr>
          <a:xfrm>
            <a:off x="2110273" y="1761660"/>
            <a:ext cx="6611499" cy="598625"/>
          </a:xfrm>
        </p:spPr>
        <p:txBody>
          <a:bodyPr anchor="b"/>
          <a:lstStyle>
            <a:lvl1pPr marL="0" indent="0">
              <a:buNone/>
              <a:defRPr sz="2100" baseline="0">
                <a:solidFill>
                  <a:schemeClr val="tx1"/>
                </a:solidFill>
                <a:latin typeface="+mj-lt"/>
              </a:defRPr>
            </a:lvl1pPr>
            <a:lvl2pPr marL="4027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05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081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108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1350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162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189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216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0225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7889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540" tIns="40270" rIns="80540" bIns="4027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GB" sz="1800" kern="1200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433" y="141480"/>
            <a:ext cx="8229134" cy="648072"/>
          </a:xfrm>
          <a:prstGeom prst="rect">
            <a:avLst/>
          </a:prstGeom>
        </p:spPr>
        <p:txBody>
          <a:bodyPr lIns="80540" tIns="40270" rIns="80540" bIns="4027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0BC68-FB37-DE48-859F-DFBF181B6857}" type="datetimeFigureOut">
              <a:rPr lang="en-GB"/>
              <a:pPr>
                <a:defRPr/>
              </a:pPr>
              <a:t>26/03/2019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C4D12-E2A2-DF4B-88E4-27ECD8D151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337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7889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540" tIns="40270" rIns="80540" bIns="4027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GB" sz="1800" kern="1200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1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433" y="141480"/>
            <a:ext cx="8229134" cy="648072"/>
          </a:xfrm>
          <a:prstGeom prst="rect">
            <a:avLst/>
          </a:prstGeom>
        </p:spPr>
        <p:txBody>
          <a:bodyPr lIns="80540" tIns="40270" rIns="80540" bIns="4027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98660-695E-8443-A651-39A9DD0CD723}" type="datetimeFigureOut">
              <a:rPr lang="en-GB"/>
              <a:pPr>
                <a:defRPr/>
              </a:pPr>
              <a:t>26/03/2019</a:t>
            </a:fld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9B849-6996-2848-BB18-1615BA948D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791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7889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540" tIns="40270" rIns="80540" bIns="4027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GB" sz="1800" kern="12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2702" indent="0">
              <a:buNone/>
              <a:defRPr sz="1800" b="1"/>
            </a:lvl2pPr>
            <a:lvl3pPr marL="805404" indent="0">
              <a:buNone/>
              <a:defRPr sz="1600" b="1"/>
            </a:lvl3pPr>
            <a:lvl4pPr marL="1208105" indent="0">
              <a:buNone/>
              <a:defRPr sz="1400" b="1"/>
            </a:lvl4pPr>
            <a:lvl5pPr marL="1610807" indent="0">
              <a:buNone/>
              <a:defRPr sz="1400" b="1"/>
            </a:lvl5pPr>
            <a:lvl6pPr marL="2013509" indent="0">
              <a:buNone/>
              <a:defRPr sz="1400" b="1"/>
            </a:lvl6pPr>
            <a:lvl7pPr marL="2416211" indent="0">
              <a:buNone/>
              <a:defRPr sz="1400" b="1"/>
            </a:lvl7pPr>
            <a:lvl8pPr marL="2818912" indent="0">
              <a:buNone/>
              <a:defRPr sz="1400" b="1"/>
            </a:lvl8pPr>
            <a:lvl9pPr marL="3221614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2702" indent="0">
              <a:buNone/>
              <a:defRPr sz="1800" b="1"/>
            </a:lvl2pPr>
            <a:lvl3pPr marL="805404" indent="0">
              <a:buNone/>
              <a:defRPr sz="1600" b="1"/>
            </a:lvl3pPr>
            <a:lvl4pPr marL="1208105" indent="0">
              <a:buNone/>
              <a:defRPr sz="1400" b="1"/>
            </a:lvl4pPr>
            <a:lvl5pPr marL="1610807" indent="0">
              <a:buNone/>
              <a:defRPr sz="1400" b="1"/>
            </a:lvl5pPr>
            <a:lvl6pPr marL="2013509" indent="0">
              <a:buNone/>
              <a:defRPr sz="1400" b="1"/>
            </a:lvl6pPr>
            <a:lvl7pPr marL="2416211" indent="0">
              <a:buNone/>
              <a:defRPr sz="1400" b="1"/>
            </a:lvl7pPr>
            <a:lvl8pPr marL="2818912" indent="0">
              <a:buNone/>
              <a:defRPr sz="1400" b="1"/>
            </a:lvl8pPr>
            <a:lvl9pPr marL="3221614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433" y="141480"/>
            <a:ext cx="8229134" cy="648072"/>
          </a:xfrm>
          <a:prstGeom prst="rect">
            <a:avLst/>
          </a:prstGeom>
        </p:spPr>
        <p:txBody>
          <a:bodyPr lIns="80540" tIns="40270" rIns="80540" bIns="4027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5044E-DDEA-5047-9E63-2F6EDF317021}" type="datetimeFigureOut">
              <a:rPr lang="en-GB"/>
              <a:pPr>
                <a:defRPr/>
              </a:pPr>
              <a:t>26/03/2019</a:t>
            </a:fld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E435D-BEEB-4B46-8F2B-9A53057BC5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615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7889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540" tIns="40270" rIns="80540" bIns="4027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GB" sz="1800" kern="12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33" y="141480"/>
            <a:ext cx="8229134" cy="648072"/>
          </a:xfrm>
          <a:prstGeom prst="rect">
            <a:avLst/>
          </a:prstGeom>
        </p:spPr>
        <p:txBody>
          <a:bodyPr lIns="80540" tIns="40270" rIns="80540" bIns="4027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611C0-5579-9249-845D-FB873C308EAF}" type="datetimeFigureOut">
              <a:rPr lang="en-GB"/>
              <a:pPr>
                <a:defRPr/>
              </a:pPr>
              <a:t>26/03/2019</a:t>
            </a:fld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35E58-31C9-7E42-8590-305E1BE2A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41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2F7FE-DCDB-F746-9DF6-AB8DD40BC7B9}" type="datetimeFigureOut">
              <a:rPr lang="en-GB"/>
              <a:pPr>
                <a:defRPr/>
              </a:pPr>
              <a:t>26/03/2019</a:t>
            </a:fld>
            <a:endParaRPr lang="en-GB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21AF2-612D-3848-B3A2-CDCAB4E75E2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592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lIns="80540" tIns="40270" rIns="80540" bIns="40270"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800">
                <a:solidFill>
                  <a:srgbClr val="C00000"/>
                </a:solidFill>
              </a:defRPr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200"/>
            </a:lvl1pPr>
            <a:lvl2pPr marL="402702" indent="0">
              <a:buNone/>
              <a:defRPr sz="1100"/>
            </a:lvl2pPr>
            <a:lvl3pPr marL="805404" indent="0">
              <a:buNone/>
              <a:defRPr sz="900"/>
            </a:lvl3pPr>
            <a:lvl4pPr marL="1208105" indent="0">
              <a:buNone/>
              <a:defRPr sz="800"/>
            </a:lvl4pPr>
            <a:lvl5pPr marL="1610807" indent="0">
              <a:buNone/>
              <a:defRPr sz="800"/>
            </a:lvl5pPr>
            <a:lvl6pPr marL="2013509" indent="0">
              <a:buNone/>
              <a:defRPr sz="800"/>
            </a:lvl6pPr>
            <a:lvl7pPr marL="2416211" indent="0">
              <a:buNone/>
              <a:defRPr sz="800"/>
            </a:lvl7pPr>
            <a:lvl8pPr marL="2818912" indent="0">
              <a:buNone/>
              <a:defRPr sz="800"/>
            </a:lvl8pPr>
            <a:lvl9pPr marL="3221614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78965-2AC3-5B45-8431-6CBE95857319}" type="datetimeFigureOut">
              <a:rPr lang="en-GB"/>
              <a:pPr>
                <a:defRPr/>
              </a:pPr>
              <a:t>26/03/2019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26F77-06C6-1649-89CC-46ABF2387E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466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lIns="80540" tIns="40270" rIns="80540" bIns="40270"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402702" indent="0">
              <a:buNone/>
              <a:defRPr sz="2500"/>
            </a:lvl2pPr>
            <a:lvl3pPr marL="805404" indent="0">
              <a:buNone/>
              <a:defRPr sz="2100"/>
            </a:lvl3pPr>
            <a:lvl4pPr marL="1208105" indent="0">
              <a:buNone/>
              <a:defRPr sz="1800"/>
            </a:lvl4pPr>
            <a:lvl5pPr marL="1610807" indent="0">
              <a:buNone/>
              <a:defRPr sz="1800"/>
            </a:lvl5pPr>
            <a:lvl6pPr marL="2013509" indent="0">
              <a:buNone/>
              <a:defRPr sz="1800"/>
            </a:lvl6pPr>
            <a:lvl7pPr marL="2416211" indent="0">
              <a:buNone/>
              <a:defRPr sz="1800"/>
            </a:lvl7pPr>
            <a:lvl8pPr marL="2818912" indent="0">
              <a:buNone/>
              <a:defRPr sz="1800"/>
            </a:lvl8pPr>
            <a:lvl9pPr marL="3221614" indent="0">
              <a:buNone/>
              <a:defRPr sz="18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200"/>
            </a:lvl1pPr>
            <a:lvl2pPr marL="402702" indent="0">
              <a:buNone/>
              <a:defRPr sz="1100"/>
            </a:lvl2pPr>
            <a:lvl3pPr marL="805404" indent="0">
              <a:buNone/>
              <a:defRPr sz="900"/>
            </a:lvl3pPr>
            <a:lvl4pPr marL="1208105" indent="0">
              <a:buNone/>
              <a:defRPr sz="800"/>
            </a:lvl4pPr>
            <a:lvl5pPr marL="1610807" indent="0">
              <a:buNone/>
              <a:defRPr sz="800"/>
            </a:lvl5pPr>
            <a:lvl6pPr marL="2013509" indent="0">
              <a:buNone/>
              <a:defRPr sz="800"/>
            </a:lvl6pPr>
            <a:lvl7pPr marL="2416211" indent="0">
              <a:buNone/>
              <a:defRPr sz="800"/>
            </a:lvl7pPr>
            <a:lvl8pPr marL="2818912" indent="0">
              <a:buNone/>
              <a:defRPr sz="800"/>
            </a:lvl8pPr>
            <a:lvl9pPr marL="3221614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4952B-9100-2D49-AA56-C4A995AB9BC2}" type="datetimeFigureOut">
              <a:rPr lang="en-GB"/>
              <a:pPr>
                <a:defRPr/>
              </a:pPr>
              <a:t>26/03/2019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D10CC-6D65-EB4D-9152-C46E490659D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162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/>
          <p:nvPr/>
        </p:nvSpPr>
        <p:spPr>
          <a:xfrm>
            <a:off x="0" y="0"/>
            <a:ext cx="9144000" cy="7889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80525" tIns="40250" rIns="80525" bIns="402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/>
          <a:lstStyle>
            <a:lvl1pPr marL="457200" lvl="0" indent="-38735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1pPr>
            <a:lvl2pPr marL="914400" lvl="1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2"/>
          </p:nvPr>
        </p:nvSpPr>
        <p:spPr>
          <a:xfrm>
            <a:off x="4648201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/>
          <a:lstStyle>
            <a:lvl1pPr marL="457200" lvl="0" indent="-38735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1pPr>
            <a:lvl2pPr marL="914400" lvl="1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457433" y="141480"/>
            <a:ext cx="8229134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dt" idx="10"/>
          </p:nvPr>
        </p:nvSpPr>
        <p:spPr>
          <a:xfrm>
            <a:off x="6588125" y="4783138"/>
            <a:ext cx="1630363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315325" y="4783138"/>
            <a:ext cx="371475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7889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540" tIns="40270" rIns="80540" bIns="4027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GB" sz="1800" kern="1200" dirty="0">
              <a:solidFill>
                <a:prstClr val="white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433" y="-13692"/>
            <a:ext cx="8229134" cy="803244"/>
          </a:xfrm>
          <a:prstGeom prst="rect">
            <a:avLst/>
          </a:prstGeom>
        </p:spPr>
        <p:txBody>
          <a:bodyPr lIns="80540" tIns="40270" rIns="80540" bIns="4027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E9299-819F-DC41-8C7E-8EA9165D246C}" type="datetimeFigureOut">
              <a:rPr lang="en-GB"/>
              <a:pPr>
                <a:defRPr/>
              </a:pPr>
              <a:t>26/03/2019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19AE4-6D13-AC42-801A-839968D0F5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885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  <a:prstGeom prst="rect">
            <a:avLst/>
          </a:prstGeom>
        </p:spPr>
        <p:txBody>
          <a:bodyPr vert="eaVert" lIns="80540" tIns="40270" rIns="80540" bIns="40270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4A643-CCBF-064C-AB19-61C7AE869866}" type="datetimeFigureOut">
              <a:rPr lang="en-GB"/>
              <a:pPr>
                <a:defRPr/>
              </a:pPr>
              <a:t>26/03/2019</a:t>
            </a:fld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5C46B-74C9-AE46-8822-7ED1187D243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631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B2E02-1C59-114C-9D94-F7722D7B8C5F}" type="datetimeFigureOut">
              <a:rPr lang="en-GB"/>
              <a:pPr>
                <a:defRPr/>
              </a:pPr>
              <a:t>26/03/2019</a:t>
            </a:fld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886DEA4-0976-634D-8DA5-C6A656AA5A6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1016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0"/>
            <a:ext cx="9144000" cy="7889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80525" tIns="40250" rIns="80525" bIns="402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563563" y="1200150"/>
            <a:ext cx="8123237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457433" y="141480"/>
            <a:ext cx="8229134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dt" idx="10"/>
          </p:nvPr>
        </p:nvSpPr>
        <p:spPr>
          <a:xfrm>
            <a:off x="6588125" y="4783138"/>
            <a:ext cx="1630363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8315325" y="4783138"/>
            <a:ext cx="371475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/>
          <p:nvPr/>
        </p:nvSpPr>
        <p:spPr>
          <a:xfrm>
            <a:off x="0" y="0"/>
            <a:ext cx="9144000" cy="7889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80525" tIns="40250" rIns="80525" bIns="402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457433" y="141480"/>
            <a:ext cx="8229134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dt" idx="10"/>
          </p:nvPr>
        </p:nvSpPr>
        <p:spPr>
          <a:xfrm>
            <a:off x="6588125" y="4783138"/>
            <a:ext cx="1630363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ldNum" idx="12"/>
          </p:nvPr>
        </p:nvSpPr>
        <p:spPr>
          <a:xfrm>
            <a:off x="8315325" y="4783138"/>
            <a:ext cx="371475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0" y="0"/>
            <a:ext cx="9144000" cy="7889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80525" tIns="40250" rIns="80525" bIns="402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b" anchorCtr="0"/>
          <a:lstStyle>
            <a:lvl1pPr marL="457200" lvl="0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/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marL="2743200" lvl="5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b" anchorCtr="0"/>
          <a:lstStyle>
            <a:lvl1pPr marL="457200" lvl="0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/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marL="2743200" lvl="5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457433" y="141480"/>
            <a:ext cx="8229134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dt" idx="10"/>
          </p:nvPr>
        </p:nvSpPr>
        <p:spPr>
          <a:xfrm>
            <a:off x="6588125" y="4783138"/>
            <a:ext cx="1630363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8315325" y="4783138"/>
            <a:ext cx="371475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>
            <a:spLocks noGrp="1"/>
          </p:cNvSpPr>
          <p:nvPr>
            <p:ph type="dt" idx="10"/>
          </p:nvPr>
        </p:nvSpPr>
        <p:spPr>
          <a:xfrm>
            <a:off x="6588125" y="4783138"/>
            <a:ext cx="1630363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315325" y="4783138"/>
            <a:ext cx="371475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C00000"/>
              </a:buClr>
              <a:buSzPts val="2800"/>
              <a:buChar char="•"/>
              <a:defRPr sz="2800">
                <a:solidFill>
                  <a:srgbClr val="C00000"/>
                </a:solidFill>
              </a:defRPr>
            </a:lvl1pPr>
            <a:lvl2pPr marL="914400" lvl="1" indent="-38735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/>
            </a:lvl2pPr>
            <a:lvl3pPr marL="1371600" lvl="2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/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dt" idx="10"/>
          </p:nvPr>
        </p:nvSpPr>
        <p:spPr>
          <a:xfrm>
            <a:off x="6588125" y="4783138"/>
            <a:ext cx="1630363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8315325" y="4783138"/>
            <a:ext cx="371475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/>
          <a:lstStyle>
            <a:lvl1pPr marR="0" lvl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/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dt" idx="10"/>
          </p:nvPr>
        </p:nvSpPr>
        <p:spPr>
          <a:xfrm>
            <a:off x="6588125" y="4783138"/>
            <a:ext cx="1630363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315325" y="4783138"/>
            <a:ext cx="371475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/>
          <p:nvPr/>
        </p:nvSpPr>
        <p:spPr>
          <a:xfrm>
            <a:off x="0" y="0"/>
            <a:ext cx="9144000" cy="7889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80525" tIns="40250" rIns="80525" bIns="402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 rot="5400000">
            <a:off x="2928144" y="-1164431"/>
            <a:ext cx="3394075" cy="812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title"/>
          </p:nvPr>
        </p:nvSpPr>
        <p:spPr>
          <a:xfrm>
            <a:off x="457433" y="-13692"/>
            <a:ext cx="8229134" cy="803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dt" idx="10"/>
          </p:nvPr>
        </p:nvSpPr>
        <p:spPr>
          <a:xfrm>
            <a:off x="6588125" y="4783138"/>
            <a:ext cx="1630363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315325" y="4783138"/>
            <a:ext cx="371475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body" idx="1"/>
          </p:nvPr>
        </p:nvSpPr>
        <p:spPr>
          <a:xfrm>
            <a:off x="563563" y="1200150"/>
            <a:ext cx="8123237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–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dt" idx="10"/>
          </p:nvPr>
        </p:nvSpPr>
        <p:spPr>
          <a:xfrm>
            <a:off x="6588125" y="4783138"/>
            <a:ext cx="1630363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315325" y="4783138"/>
            <a:ext cx="371475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" name="Google Shape;13;p1" descr="sacids logo main 2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4925" y="4516438"/>
            <a:ext cx="539750" cy="56356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"/>
          <p:cNvSpPr/>
          <p:nvPr/>
        </p:nvSpPr>
        <p:spPr>
          <a:xfrm>
            <a:off x="0" y="0"/>
            <a:ext cx="9144000" cy="7889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80525" tIns="40250" rIns="80525" bIns="402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1"/>
          <p:cNvSpPr txBox="1"/>
          <p:nvPr/>
        </p:nvSpPr>
        <p:spPr>
          <a:xfrm>
            <a:off x="457200" y="39688"/>
            <a:ext cx="8229600" cy="7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Click to edit Master title style</a:t>
            </a: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63563" y="1200150"/>
            <a:ext cx="8123237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80540" tIns="40270" rIns="80540" bIns="402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8125" y="4783138"/>
            <a:ext cx="1630363" cy="273050"/>
          </a:xfrm>
          <a:prstGeom prst="rect">
            <a:avLst/>
          </a:prstGeom>
        </p:spPr>
        <p:txBody>
          <a:bodyPr vert="horz" wrap="square" lIns="80540" tIns="40270" rIns="80540" bIns="4027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49CF6D21-D1A6-0649-B203-76C672B3492A}" type="datetimeFigureOut">
              <a:rPr lang="en-GB" kern="1200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26/03/2019</a:t>
            </a:fld>
            <a:endParaRPr lang="en-GB" kern="1200"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5325" y="4783138"/>
            <a:ext cx="371475" cy="273050"/>
          </a:xfrm>
          <a:prstGeom prst="rect">
            <a:avLst/>
          </a:prstGeom>
        </p:spPr>
        <p:txBody>
          <a:bodyPr vert="horz" wrap="square" lIns="80540" tIns="40270" rIns="80540" bIns="4027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B8661B05-34EA-BB4B-85F5-B2C26B882C72}" type="slidenum">
              <a:rPr lang="en-GB" kern="1200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en-GB" kern="1200">
              <a:ea typeface="ＭＳ Ｐゴシック" charset="0"/>
            </a:endParaRP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363" y="3275013"/>
            <a:ext cx="361950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8" descr="sacids logo main 2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" y="4706938"/>
            <a:ext cx="53975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7889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540" tIns="40270" rIns="80540" bIns="4027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GB" sz="1800" kern="1200" dirty="0">
              <a:solidFill>
                <a:prstClr val="white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39688"/>
            <a:ext cx="8229600" cy="749300"/>
          </a:xfrm>
          <a:prstGeom prst="rect">
            <a:avLst/>
          </a:prstGeom>
        </p:spPr>
        <p:txBody>
          <a:bodyPr lIns="80540" tIns="40270" rIns="80540" bIns="4027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kern="1200" dirty="0" smtClean="0">
                <a:solidFill>
                  <a:prstClr val="white"/>
                </a:solidFill>
                <a:latin typeface="Calibri"/>
                <a:ea typeface="ＭＳ Ｐゴシック" charset="0"/>
                <a:cs typeface="+mj-cs"/>
              </a:rPr>
              <a:t>Click to edit Master title style</a:t>
            </a:r>
            <a:endParaRPr lang="en-GB" kern="1200" dirty="0">
              <a:solidFill>
                <a:prstClr val="white"/>
              </a:solidFill>
              <a:latin typeface="Calibri"/>
              <a:ea typeface="ＭＳ Ｐゴシック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1925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900" kern="1200">
          <a:solidFill>
            <a:srgbClr val="C00000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900">
          <a:solidFill>
            <a:srgbClr val="C00000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900">
          <a:solidFill>
            <a:srgbClr val="C00000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900">
          <a:solidFill>
            <a:srgbClr val="C00000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900">
          <a:solidFill>
            <a:srgbClr val="C00000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02702" algn="ctr" rtl="0" eaLnBrk="1" fontAlgn="base" hangingPunct="1">
        <a:spcBef>
          <a:spcPct val="0"/>
        </a:spcBef>
        <a:spcAft>
          <a:spcPct val="0"/>
        </a:spcAft>
        <a:defRPr sz="3900">
          <a:solidFill>
            <a:srgbClr val="C00000"/>
          </a:solidFill>
          <a:latin typeface="Calibri" pitchFamily="34" charset="0"/>
        </a:defRPr>
      </a:lvl6pPr>
      <a:lvl7pPr marL="805404" algn="ctr" rtl="0" eaLnBrk="1" fontAlgn="base" hangingPunct="1">
        <a:spcBef>
          <a:spcPct val="0"/>
        </a:spcBef>
        <a:spcAft>
          <a:spcPct val="0"/>
        </a:spcAft>
        <a:defRPr sz="3900">
          <a:solidFill>
            <a:srgbClr val="C00000"/>
          </a:solidFill>
          <a:latin typeface="Calibri" pitchFamily="34" charset="0"/>
        </a:defRPr>
      </a:lvl7pPr>
      <a:lvl8pPr marL="1208105" algn="ctr" rtl="0" eaLnBrk="1" fontAlgn="base" hangingPunct="1">
        <a:spcBef>
          <a:spcPct val="0"/>
        </a:spcBef>
        <a:spcAft>
          <a:spcPct val="0"/>
        </a:spcAft>
        <a:defRPr sz="3900">
          <a:solidFill>
            <a:srgbClr val="C00000"/>
          </a:solidFill>
          <a:latin typeface="Calibri" pitchFamily="34" charset="0"/>
        </a:defRPr>
      </a:lvl8pPr>
      <a:lvl9pPr marL="1610807" algn="ctr" rtl="0" eaLnBrk="1" fontAlgn="base" hangingPunct="1">
        <a:spcBef>
          <a:spcPct val="0"/>
        </a:spcBef>
        <a:spcAft>
          <a:spcPct val="0"/>
        </a:spcAft>
        <a:defRPr sz="3900">
          <a:solidFill>
            <a:srgbClr val="C00000"/>
          </a:solidFill>
          <a:latin typeface="Calibri" pitchFamily="34" charset="0"/>
        </a:defRPr>
      </a:lvl9pPr>
    </p:titleStyle>
    <p:bodyStyle>
      <a:lvl1pPr marL="301625" indent="-30162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54050" indent="-25082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5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006475" indent="-20002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408113" indent="-20002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811338" indent="-20002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214860" indent="-201351" algn="l" defTabSz="80540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7561" indent="-201351" algn="l" defTabSz="80540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20263" indent="-201351" algn="l" defTabSz="80540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22965" indent="-201351" algn="l" defTabSz="80540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540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2702" algn="l" defTabSz="80540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5404" algn="l" defTabSz="80540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8105" algn="l" defTabSz="80540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10807" algn="l" defTabSz="80540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3509" algn="l" defTabSz="80540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16211" algn="l" defTabSz="80540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18912" algn="l" defTabSz="80540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21614" algn="l" defTabSz="80540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10" Type="http://schemas.openxmlformats.org/officeDocument/2006/relationships/image" Target="../media/image36.jpg"/><Relationship Id="rId4" Type="http://schemas.openxmlformats.org/officeDocument/2006/relationships/image" Target="../media/image30.png"/><Relationship Id="rId9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2" descr="sacids logo mai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8" y="123825"/>
            <a:ext cx="1523288" cy="164979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2"/>
          <p:cNvSpPr txBox="1">
            <a:spLocks noGrp="1"/>
          </p:cNvSpPr>
          <p:nvPr>
            <p:ph type="title"/>
          </p:nvPr>
        </p:nvSpPr>
        <p:spPr>
          <a:xfrm>
            <a:off x="1619672" y="266700"/>
            <a:ext cx="5482694" cy="158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cap="none" dirty="0" smtClean="0">
                <a:solidFill>
                  <a:schemeClr val="dk1"/>
                </a:solidFill>
              </a:rPr>
              <a:t>Technologies and Approaches for Disease Surveillance,  Outbreak Detection and Response and; Cross-border Mobility and Disease Tracking</a:t>
            </a:r>
            <a:endParaRPr sz="3200" i="1" cap="none" dirty="0">
              <a:solidFill>
                <a:schemeClr val="dk1"/>
              </a:solidFill>
            </a:endParaRPr>
          </a:p>
        </p:txBody>
      </p:sp>
      <p:sp>
        <p:nvSpPr>
          <p:cNvPr id="83" name="Google Shape;83;p12"/>
          <p:cNvSpPr txBox="1">
            <a:spLocks noGrp="1"/>
          </p:cNvSpPr>
          <p:nvPr>
            <p:ph type="body" idx="2"/>
          </p:nvPr>
        </p:nvSpPr>
        <p:spPr>
          <a:xfrm>
            <a:off x="466780" y="3212717"/>
            <a:ext cx="7807325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en-US" sz="3600" b="1" dirty="0" err="1" smtClean="0"/>
              <a:t>Esron</a:t>
            </a:r>
            <a:r>
              <a:rPr lang="en-US" sz="3600" b="1" dirty="0" smtClean="0"/>
              <a:t> D. KARIMURIBO</a:t>
            </a:r>
            <a:endParaRPr sz="3600" dirty="0"/>
          </a:p>
          <a:p>
            <a:pPr marL="0" lvl="0" indent="0" algn="ctr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2800" dirty="0" smtClean="0"/>
              <a:t>7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EAHRC Dar </a:t>
            </a:r>
            <a:r>
              <a:rPr lang="en-US" sz="2800" dirty="0" err="1" smtClean="0"/>
              <a:t>es</a:t>
            </a:r>
            <a:r>
              <a:rPr lang="en-US" sz="2800" dirty="0" smtClean="0"/>
              <a:t> Salaam 27-29 March, 2019</a:t>
            </a:r>
            <a:endParaRPr sz="2800" dirty="0">
              <a:solidFill>
                <a:srgbClr val="0070C0"/>
              </a:solidFill>
            </a:endParaRPr>
          </a:p>
        </p:txBody>
      </p:sp>
      <p:pic>
        <p:nvPicPr>
          <p:cNvPr id="5" name="Picture 4" descr="SUA Log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475" y="306047"/>
            <a:ext cx="1693393" cy="1467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0"/>
          <p:cNvSpPr txBox="1">
            <a:spLocks noGrp="1"/>
          </p:cNvSpPr>
          <p:nvPr>
            <p:ph type="title"/>
          </p:nvPr>
        </p:nvSpPr>
        <p:spPr>
          <a:xfrm>
            <a:off x="457433" y="141480"/>
            <a:ext cx="8229134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&gt; what is AfyaData</a:t>
            </a:r>
            <a:endParaRPr/>
          </a:p>
        </p:txBody>
      </p:sp>
      <p:sp>
        <p:nvSpPr>
          <p:cNvPr id="265" name="Google Shape;265;p20"/>
          <p:cNvSpPr txBox="1">
            <a:spLocks noGrp="1"/>
          </p:cNvSpPr>
          <p:nvPr>
            <p:ph type="sldNum" idx="12"/>
          </p:nvPr>
        </p:nvSpPr>
        <p:spPr>
          <a:xfrm>
            <a:off x="8315325" y="4783138"/>
            <a:ext cx="371475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266" name="Google Shape;266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877128">
            <a:off x="271966" y="1223858"/>
            <a:ext cx="2494221" cy="1968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5976" y="1127132"/>
            <a:ext cx="3712412" cy="2088232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0"/>
          <p:cNvSpPr/>
          <p:nvPr/>
        </p:nvSpPr>
        <p:spPr>
          <a:xfrm>
            <a:off x="786523" y="3922581"/>
            <a:ext cx="757095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AfyaData</a:t>
            </a:r>
            <a:r>
              <a:rPr lang="en-U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is a set of digital tools that eases the collection, analysis, documentation and feedback of public health events</a:t>
            </a:r>
            <a:endParaRPr/>
          </a:p>
        </p:txBody>
      </p:sp>
      <p:sp>
        <p:nvSpPr>
          <p:cNvPr id="269" name="Google Shape;269;p20"/>
          <p:cNvSpPr txBox="1"/>
          <p:nvPr/>
        </p:nvSpPr>
        <p:spPr>
          <a:xfrm>
            <a:off x="1115584" y="3213088"/>
            <a:ext cx="132606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Mobile App</a:t>
            </a:r>
            <a:endParaRPr/>
          </a:p>
        </p:txBody>
      </p:sp>
      <p:sp>
        <p:nvSpPr>
          <p:cNvPr id="270" name="Google Shape;270;p20"/>
          <p:cNvSpPr/>
          <p:nvPr/>
        </p:nvSpPr>
        <p:spPr>
          <a:xfrm>
            <a:off x="5508104" y="3215364"/>
            <a:ext cx="11167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Web App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2"/>
          <p:cNvSpPr txBox="1">
            <a:spLocks noGrp="1"/>
          </p:cNvSpPr>
          <p:nvPr>
            <p:ph type="title"/>
          </p:nvPr>
        </p:nvSpPr>
        <p:spPr>
          <a:xfrm>
            <a:off x="457433" y="141480"/>
            <a:ext cx="8229134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Basic configuration of AfyaData</a:t>
            </a:r>
            <a:endParaRPr b="1"/>
          </a:p>
        </p:txBody>
      </p:sp>
      <p:sp>
        <p:nvSpPr>
          <p:cNvPr id="285" name="Google Shape;285;p22"/>
          <p:cNvSpPr txBox="1">
            <a:spLocks noGrp="1"/>
          </p:cNvSpPr>
          <p:nvPr>
            <p:ph type="sldNum" idx="12"/>
          </p:nvPr>
        </p:nvSpPr>
        <p:spPr>
          <a:xfrm>
            <a:off x="8315325" y="4783138"/>
            <a:ext cx="371475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286" name="Google Shape;286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2242" t="54064"/>
          <a:stretch/>
        </p:blipFill>
        <p:spPr>
          <a:xfrm>
            <a:off x="354724" y="1221828"/>
            <a:ext cx="3452648" cy="309792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7" name="Google Shape;287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70435" y="1221828"/>
            <a:ext cx="5022046" cy="309792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3"/>
          <p:cNvSpPr txBox="1">
            <a:spLocks noGrp="1"/>
          </p:cNvSpPr>
          <p:nvPr>
            <p:ph type="title"/>
          </p:nvPr>
        </p:nvSpPr>
        <p:spPr>
          <a:xfrm>
            <a:off x="457433" y="141480"/>
            <a:ext cx="8229134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AfyaData functionalities</a:t>
            </a:r>
            <a:endParaRPr b="1"/>
          </a:p>
        </p:txBody>
      </p:sp>
      <p:sp>
        <p:nvSpPr>
          <p:cNvPr id="293" name="Google Shape;293;p23"/>
          <p:cNvSpPr txBox="1">
            <a:spLocks noGrp="1"/>
          </p:cNvSpPr>
          <p:nvPr>
            <p:ph type="sldNum" idx="12"/>
          </p:nvPr>
        </p:nvSpPr>
        <p:spPr>
          <a:xfrm>
            <a:off x="8315325" y="4783138"/>
            <a:ext cx="371475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grpSp>
        <p:nvGrpSpPr>
          <p:cNvPr id="294" name="Google Shape;294;p23"/>
          <p:cNvGrpSpPr/>
          <p:nvPr/>
        </p:nvGrpSpPr>
        <p:grpSpPr>
          <a:xfrm>
            <a:off x="1079938" y="780392"/>
            <a:ext cx="7047186" cy="4225159"/>
            <a:chOff x="1044566" y="52793"/>
            <a:chExt cx="6551827" cy="3926860"/>
          </a:xfrm>
        </p:grpSpPr>
        <p:sp>
          <p:nvSpPr>
            <p:cNvPr id="295" name="Google Shape;295;p23"/>
            <p:cNvSpPr/>
            <p:nvPr/>
          </p:nvSpPr>
          <p:spPr>
            <a:xfrm>
              <a:off x="1129287" y="144575"/>
              <a:ext cx="2033325" cy="635414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3"/>
            <p:cNvSpPr txBox="1"/>
            <p:nvPr/>
          </p:nvSpPr>
          <p:spPr>
            <a:xfrm>
              <a:off x="1129287" y="144575"/>
              <a:ext cx="2033325" cy="6354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0375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Open source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23"/>
            <p:cNvSpPr/>
            <p:nvPr/>
          </p:nvSpPr>
          <p:spPr>
            <a:xfrm>
              <a:off x="1044566" y="52793"/>
              <a:ext cx="444790" cy="667185"/>
            </a:xfrm>
            <a:prstGeom prst="rect">
              <a:avLst/>
            </a:prstGeom>
            <a:solidFill>
              <a:srgbClr val="C7D5DA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3"/>
            <p:cNvSpPr/>
            <p:nvPr/>
          </p:nvSpPr>
          <p:spPr>
            <a:xfrm>
              <a:off x="3346178" y="144575"/>
              <a:ext cx="2033325" cy="635414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3"/>
            <p:cNvSpPr txBox="1"/>
            <p:nvPr/>
          </p:nvSpPr>
          <p:spPr>
            <a:xfrm>
              <a:off x="3346178" y="144575"/>
              <a:ext cx="2033325" cy="6354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0375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Multiple surveys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3"/>
            <p:cNvSpPr/>
            <p:nvPr/>
          </p:nvSpPr>
          <p:spPr>
            <a:xfrm>
              <a:off x="3261456" y="52793"/>
              <a:ext cx="444790" cy="667185"/>
            </a:xfrm>
            <a:prstGeom prst="rect">
              <a:avLst/>
            </a:prstGeom>
            <a:solidFill>
              <a:srgbClr val="C7D5DA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3"/>
            <p:cNvSpPr/>
            <p:nvPr/>
          </p:nvSpPr>
          <p:spPr>
            <a:xfrm>
              <a:off x="5563068" y="144575"/>
              <a:ext cx="2033325" cy="635414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3"/>
            <p:cNvSpPr txBox="1"/>
            <p:nvPr/>
          </p:nvSpPr>
          <p:spPr>
            <a:xfrm>
              <a:off x="5563068" y="144575"/>
              <a:ext cx="2033325" cy="6354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0375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Easy form distribution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3"/>
            <p:cNvSpPr/>
            <p:nvPr/>
          </p:nvSpPr>
          <p:spPr>
            <a:xfrm>
              <a:off x="5478346" y="52793"/>
              <a:ext cx="444790" cy="667185"/>
            </a:xfrm>
            <a:prstGeom prst="rect">
              <a:avLst/>
            </a:prstGeom>
            <a:solidFill>
              <a:srgbClr val="C7D5DA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3"/>
            <p:cNvSpPr/>
            <p:nvPr/>
          </p:nvSpPr>
          <p:spPr>
            <a:xfrm>
              <a:off x="1129287" y="944491"/>
              <a:ext cx="2033325" cy="635414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3"/>
            <p:cNvSpPr txBox="1"/>
            <p:nvPr/>
          </p:nvSpPr>
          <p:spPr>
            <a:xfrm>
              <a:off x="1129287" y="944491"/>
              <a:ext cx="2033325" cy="6354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0375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GPS, Image, barcodes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3"/>
            <p:cNvSpPr/>
            <p:nvPr/>
          </p:nvSpPr>
          <p:spPr>
            <a:xfrm>
              <a:off x="1044566" y="852709"/>
              <a:ext cx="444790" cy="667185"/>
            </a:xfrm>
            <a:prstGeom prst="rect">
              <a:avLst/>
            </a:prstGeom>
            <a:solidFill>
              <a:srgbClr val="C7D5DA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3"/>
            <p:cNvSpPr/>
            <p:nvPr/>
          </p:nvSpPr>
          <p:spPr>
            <a:xfrm>
              <a:off x="3346178" y="944491"/>
              <a:ext cx="2033325" cy="635414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3"/>
            <p:cNvSpPr txBox="1"/>
            <p:nvPr/>
          </p:nvSpPr>
          <p:spPr>
            <a:xfrm>
              <a:off x="3346178" y="944491"/>
              <a:ext cx="2033325" cy="6354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0375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Powered by One Health Knowledge Repository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3"/>
            <p:cNvSpPr/>
            <p:nvPr/>
          </p:nvSpPr>
          <p:spPr>
            <a:xfrm>
              <a:off x="3261456" y="852709"/>
              <a:ext cx="444790" cy="667185"/>
            </a:xfrm>
            <a:prstGeom prst="rect">
              <a:avLst/>
            </a:prstGeom>
            <a:solidFill>
              <a:srgbClr val="C7D5DA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3"/>
            <p:cNvSpPr/>
            <p:nvPr/>
          </p:nvSpPr>
          <p:spPr>
            <a:xfrm>
              <a:off x="5563068" y="944491"/>
              <a:ext cx="2033325" cy="635414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3"/>
            <p:cNvSpPr txBox="1"/>
            <p:nvPr/>
          </p:nvSpPr>
          <p:spPr>
            <a:xfrm>
              <a:off x="5563068" y="944491"/>
              <a:ext cx="2033325" cy="6354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0375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Prompt analysis &amp; visualization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3"/>
            <p:cNvSpPr/>
            <p:nvPr/>
          </p:nvSpPr>
          <p:spPr>
            <a:xfrm>
              <a:off x="5478346" y="852709"/>
              <a:ext cx="444790" cy="667185"/>
            </a:xfrm>
            <a:prstGeom prst="rect">
              <a:avLst/>
            </a:prstGeom>
            <a:solidFill>
              <a:srgbClr val="C7D5DA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3"/>
            <p:cNvSpPr/>
            <p:nvPr/>
          </p:nvSpPr>
          <p:spPr>
            <a:xfrm>
              <a:off x="1129287" y="1744407"/>
              <a:ext cx="2033325" cy="635414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3"/>
            <p:cNvSpPr txBox="1"/>
            <p:nvPr/>
          </p:nvSpPr>
          <p:spPr>
            <a:xfrm>
              <a:off x="1129287" y="1744407"/>
              <a:ext cx="2033325" cy="6354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0375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Integrate data from multiple sources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3"/>
            <p:cNvSpPr/>
            <p:nvPr/>
          </p:nvSpPr>
          <p:spPr>
            <a:xfrm>
              <a:off x="1044566" y="1652625"/>
              <a:ext cx="444790" cy="667185"/>
            </a:xfrm>
            <a:prstGeom prst="rect">
              <a:avLst/>
            </a:prstGeom>
            <a:solidFill>
              <a:srgbClr val="C7D5DA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3"/>
            <p:cNvSpPr/>
            <p:nvPr/>
          </p:nvSpPr>
          <p:spPr>
            <a:xfrm>
              <a:off x="3346178" y="1744407"/>
              <a:ext cx="2033325" cy="635414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3"/>
            <p:cNvSpPr txBox="1"/>
            <p:nvPr/>
          </p:nvSpPr>
          <p:spPr>
            <a:xfrm>
              <a:off x="3346178" y="1744407"/>
              <a:ext cx="2033325" cy="6354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0375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Compatible with existing surveillance systems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3"/>
            <p:cNvSpPr/>
            <p:nvPr/>
          </p:nvSpPr>
          <p:spPr>
            <a:xfrm>
              <a:off x="3261456" y="1652625"/>
              <a:ext cx="444790" cy="667185"/>
            </a:xfrm>
            <a:prstGeom prst="rect">
              <a:avLst/>
            </a:prstGeom>
            <a:solidFill>
              <a:srgbClr val="C7D5DA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3"/>
            <p:cNvSpPr/>
            <p:nvPr/>
          </p:nvSpPr>
          <p:spPr>
            <a:xfrm>
              <a:off x="5563068" y="1744407"/>
              <a:ext cx="2033325" cy="635414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3"/>
            <p:cNvSpPr txBox="1"/>
            <p:nvPr/>
          </p:nvSpPr>
          <p:spPr>
            <a:xfrm>
              <a:off x="5563068" y="1744407"/>
              <a:ext cx="2033325" cy="6354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0375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Early warning short message service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3"/>
            <p:cNvSpPr/>
            <p:nvPr/>
          </p:nvSpPr>
          <p:spPr>
            <a:xfrm>
              <a:off x="5478346" y="1652625"/>
              <a:ext cx="444790" cy="667185"/>
            </a:xfrm>
            <a:prstGeom prst="rect">
              <a:avLst/>
            </a:prstGeom>
            <a:solidFill>
              <a:srgbClr val="C7D5DA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3"/>
            <p:cNvSpPr/>
            <p:nvPr/>
          </p:nvSpPr>
          <p:spPr>
            <a:xfrm>
              <a:off x="1129287" y="2544323"/>
              <a:ext cx="2033325" cy="635414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3"/>
            <p:cNvSpPr txBox="1"/>
            <p:nvPr/>
          </p:nvSpPr>
          <p:spPr>
            <a:xfrm>
              <a:off x="1129287" y="2544323"/>
              <a:ext cx="2033325" cy="6354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0375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Sample tracking: cholera surveillance model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3"/>
            <p:cNvSpPr/>
            <p:nvPr/>
          </p:nvSpPr>
          <p:spPr>
            <a:xfrm>
              <a:off x="1044566" y="2452541"/>
              <a:ext cx="444790" cy="667185"/>
            </a:xfrm>
            <a:prstGeom prst="rect">
              <a:avLst/>
            </a:prstGeom>
            <a:solidFill>
              <a:srgbClr val="C7D5DA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3"/>
            <p:cNvSpPr/>
            <p:nvPr/>
          </p:nvSpPr>
          <p:spPr>
            <a:xfrm>
              <a:off x="3346178" y="2544323"/>
              <a:ext cx="2033325" cy="635414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3"/>
            <p:cNvSpPr txBox="1"/>
            <p:nvPr/>
          </p:nvSpPr>
          <p:spPr>
            <a:xfrm>
              <a:off x="3346178" y="2544323"/>
              <a:ext cx="2033325" cy="6354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0375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Multilingual</a:t>
              </a:r>
              <a:endParaRPr sz="1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3"/>
            <p:cNvSpPr/>
            <p:nvPr/>
          </p:nvSpPr>
          <p:spPr>
            <a:xfrm>
              <a:off x="3261456" y="2452541"/>
              <a:ext cx="444790" cy="667185"/>
            </a:xfrm>
            <a:prstGeom prst="rect">
              <a:avLst/>
            </a:prstGeom>
            <a:solidFill>
              <a:srgbClr val="C7D5DA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3"/>
            <p:cNvSpPr/>
            <p:nvPr/>
          </p:nvSpPr>
          <p:spPr>
            <a:xfrm>
              <a:off x="5563068" y="2544323"/>
              <a:ext cx="2033325" cy="635414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3"/>
            <p:cNvSpPr txBox="1"/>
            <p:nvPr/>
          </p:nvSpPr>
          <p:spPr>
            <a:xfrm>
              <a:off x="5563068" y="2544323"/>
              <a:ext cx="2033325" cy="6354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0375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Client-based customization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3"/>
            <p:cNvSpPr/>
            <p:nvPr/>
          </p:nvSpPr>
          <p:spPr>
            <a:xfrm>
              <a:off x="5478346" y="2452541"/>
              <a:ext cx="444790" cy="667185"/>
            </a:xfrm>
            <a:prstGeom prst="rect">
              <a:avLst/>
            </a:prstGeom>
            <a:solidFill>
              <a:srgbClr val="C7D5DA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3"/>
            <p:cNvSpPr/>
            <p:nvPr/>
          </p:nvSpPr>
          <p:spPr>
            <a:xfrm>
              <a:off x="1129287" y="3344239"/>
              <a:ext cx="2033325" cy="635414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3"/>
            <p:cNvSpPr txBox="1"/>
            <p:nvPr/>
          </p:nvSpPr>
          <p:spPr>
            <a:xfrm>
              <a:off x="1129287" y="3344239"/>
              <a:ext cx="2033325" cy="6354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0375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Specific access code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23"/>
            <p:cNvSpPr/>
            <p:nvPr/>
          </p:nvSpPr>
          <p:spPr>
            <a:xfrm>
              <a:off x="1044566" y="3252457"/>
              <a:ext cx="444790" cy="667185"/>
            </a:xfrm>
            <a:prstGeom prst="rect">
              <a:avLst/>
            </a:prstGeom>
            <a:solidFill>
              <a:srgbClr val="C7D5DA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3"/>
            <p:cNvSpPr/>
            <p:nvPr/>
          </p:nvSpPr>
          <p:spPr>
            <a:xfrm>
              <a:off x="3346178" y="3344239"/>
              <a:ext cx="2033325" cy="635414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3"/>
            <p:cNvSpPr txBox="1"/>
            <p:nvPr/>
          </p:nvSpPr>
          <p:spPr>
            <a:xfrm>
              <a:off x="3346178" y="3344239"/>
              <a:ext cx="2033325" cy="6354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0375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Interactive feedback</a:t>
              </a:r>
              <a:endParaRPr sz="1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3"/>
            <p:cNvSpPr/>
            <p:nvPr/>
          </p:nvSpPr>
          <p:spPr>
            <a:xfrm>
              <a:off x="3261456" y="3252457"/>
              <a:ext cx="444790" cy="667185"/>
            </a:xfrm>
            <a:prstGeom prst="rect">
              <a:avLst/>
            </a:prstGeom>
            <a:solidFill>
              <a:srgbClr val="C7D5DA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3"/>
            <p:cNvSpPr/>
            <p:nvPr/>
          </p:nvSpPr>
          <p:spPr>
            <a:xfrm>
              <a:off x="5563068" y="3344239"/>
              <a:ext cx="2033325" cy="635414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3"/>
            <p:cNvSpPr txBox="1"/>
            <p:nvPr/>
          </p:nvSpPr>
          <p:spPr>
            <a:xfrm>
              <a:off x="5563068" y="3344239"/>
              <a:ext cx="2033325" cy="6354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0375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Research data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3"/>
            <p:cNvSpPr/>
            <p:nvPr/>
          </p:nvSpPr>
          <p:spPr>
            <a:xfrm>
              <a:off x="5478346" y="3252457"/>
              <a:ext cx="444790" cy="667185"/>
            </a:xfrm>
            <a:prstGeom prst="rect">
              <a:avLst/>
            </a:prstGeom>
            <a:solidFill>
              <a:srgbClr val="C7D5DA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" name="Google Shape;414;p27"/>
          <p:cNvGrpSpPr/>
          <p:nvPr/>
        </p:nvGrpSpPr>
        <p:grpSpPr>
          <a:xfrm>
            <a:off x="570469" y="1141204"/>
            <a:ext cx="8108958" cy="1280361"/>
            <a:chOff x="7139" y="225638"/>
            <a:chExt cx="8108958" cy="1280361"/>
          </a:xfrm>
        </p:grpSpPr>
        <p:sp>
          <p:nvSpPr>
            <p:cNvPr id="415" name="Google Shape;415;p27"/>
            <p:cNvSpPr/>
            <p:nvPr/>
          </p:nvSpPr>
          <p:spPr>
            <a:xfrm>
              <a:off x="7139" y="225638"/>
              <a:ext cx="2133936" cy="1280361"/>
            </a:xfrm>
            <a:prstGeom prst="roundRect">
              <a:avLst>
                <a:gd name="adj" fmla="val 10000"/>
              </a:avLst>
            </a:prstGeom>
            <a:solidFill>
              <a:srgbClr val="C0000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7"/>
            <p:cNvSpPr txBox="1"/>
            <p:nvPr/>
          </p:nvSpPr>
          <p:spPr>
            <a:xfrm>
              <a:off x="44639" y="263138"/>
              <a:ext cx="2058936" cy="12053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View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665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Char char="•"/>
              </a:pPr>
              <a:r>
                <a:rPr lang="en-US" sz="1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Raw Data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Char char="•"/>
              </a:pPr>
              <a:r>
                <a:rPr lang="en-US" sz="1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Maps &amp; Charts</a:t>
              </a:r>
              <a:endParaRPr/>
            </a:p>
          </p:txBody>
        </p:sp>
        <p:sp>
          <p:nvSpPr>
            <p:cNvPr id="417" name="Google Shape;417;p27"/>
            <p:cNvSpPr/>
            <p:nvPr/>
          </p:nvSpPr>
          <p:spPr>
            <a:xfrm>
              <a:off x="2328862" y="601211"/>
              <a:ext cx="452394" cy="529216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B9C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7"/>
            <p:cNvSpPr txBox="1"/>
            <p:nvPr/>
          </p:nvSpPr>
          <p:spPr>
            <a:xfrm>
              <a:off x="2328862" y="707054"/>
              <a:ext cx="316676" cy="3175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7"/>
            <p:cNvSpPr/>
            <p:nvPr/>
          </p:nvSpPr>
          <p:spPr>
            <a:xfrm>
              <a:off x="2994650" y="225638"/>
              <a:ext cx="2133936" cy="1280361"/>
            </a:xfrm>
            <a:prstGeom prst="roundRect">
              <a:avLst>
                <a:gd name="adj" fmla="val 10000"/>
              </a:avLst>
            </a:prstGeom>
            <a:solidFill>
              <a:srgbClr val="C0000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7"/>
            <p:cNvSpPr txBox="1"/>
            <p:nvPr/>
          </p:nvSpPr>
          <p:spPr>
            <a:xfrm>
              <a:off x="3032150" y="263138"/>
              <a:ext cx="2058936" cy="12053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Manage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665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Char char="•"/>
              </a:pPr>
              <a:r>
                <a:rPr lang="en-US" sz="1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User permissions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Char char="•"/>
              </a:pPr>
              <a:r>
                <a:rPr lang="en-US" sz="1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Triggers &amp; Alerts</a:t>
              </a:r>
              <a:endParaRPr/>
            </a:p>
          </p:txBody>
        </p:sp>
        <p:sp>
          <p:nvSpPr>
            <p:cNvPr id="421" name="Google Shape;421;p27"/>
            <p:cNvSpPr/>
            <p:nvPr/>
          </p:nvSpPr>
          <p:spPr>
            <a:xfrm>
              <a:off x="5316373" y="601211"/>
              <a:ext cx="452394" cy="529216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B9C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7"/>
            <p:cNvSpPr txBox="1"/>
            <p:nvPr/>
          </p:nvSpPr>
          <p:spPr>
            <a:xfrm>
              <a:off x="5316373" y="707054"/>
              <a:ext cx="316676" cy="3175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7"/>
            <p:cNvSpPr/>
            <p:nvPr/>
          </p:nvSpPr>
          <p:spPr>
            <a:xfrm>
              <a:off x="5982161" y="225638"/>
              <a:ext cx="2133936" cy="1280361"/>
            </a:xfrm>
            <a:prstGeom prst="roundRect">
              <a:avLst>
                <a:gd name="adj" fmla="val 10000"/>
              </a:avLst>
            </a:prstGeom>
            <a:solidFill>
              <a:srgbClr val="C0000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7"/>
            <p:cNvSpPr txBox="1"/>
            <p:nvPr/>
          </p:nvSpPr>
          <p:spPr>
            <a:xfrm>
              <a:off x="6019661" y="263138"/>
              <a:ext cx="2058936" cy="12053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Interact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665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Char char="•"/>
              </a:pPr>
              <a:r>
                <a:rPr lang="en-US" sz="1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Data collectors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Char char="•"/>
              </a:pPr>
              <a:r>
                <a:rPr lang="en-US" sz="1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External systems via APIs</a:t>
              </a:r>
              <a:endParaRPr/>
            </a:p>
          </p:txBody>
        </p:sp>
      </p:grpSp>
      <p:sp>
        <p:nvSpPr>
          <p:cNvPr id="425" name="Google Shape;425;p27"/>
          <p:cNvSpPr txBox="1">
            <a:spLocks noGrp="1"/>
          </p:cNvSpPr>
          <p:nvPr>
            <p:ph type="title"/>
          </p:nvPr>
        </p:nvSpPr>
        <p:spPr>
          <a:xfrm>
            <a:off x="457433" y="141480"/>
            <a:ext cx="8229134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Data Management</a:t>
            </a:r>
            <a:endParaRPr/>
          </a:p>
        </p:txBody>
      </p:sp>
      <p:sp>
        <p:nvSpPr>
          <p:cNvPr id="426" name="Google Shape;426;p27"/>
          <p:cNvSpPr txBox="1">
            <a:spLocks noGrp="1"/>
          </p:cNvSpPr>
          <p:nvPr>
            <p:ph type="sldNum" idx="12"/>
          </p:nvPr>
        </p:nvSpPr>
        <p:spPr>
          <a:xfrm>
            <a:off x="8315325" y="4783138"/>
            <a:ext cx="371475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427" name="Google Shape;427;p27" descr="https://lh5.googleusercontent.com/R6k-YoYYkFjt6zE9Ca6iM6nMz1fywsw1Ea3Ut_fyOQ8nSoBX9XWeOzL4NEEZIEi4a2hE4lJHAY0fTi4-LGja0RkbUNoijcpJkP_jtb1DcTgykAccWGwFQf2X1Q0SQ4H-GlshIro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330" y="2672442"/>
            <a:ext cx="5904656" cy="2280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27" descr="https://lh3.googleusercontent.com/9uZJWGP6vjvQERNno7Zi0rJjOUfDMpeHPJ18FOx1dAdvfPOTgp8ZL1vKl3HBZMRGenXcBzcf-bhvvb8jDg37gkGj_8CyGQbONKKDiXgyMCQ6V4d9WmKkdUp4zogdViiRYXEFuoq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7984" y="2773219"/>
            <a:ext cx="4322440" cy="2050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2"/>
          <p:cNvSpPr txBox="1">
            <a:spLocks noGrp="1"/>
          </p:cNvSpPr>
          <p:nvPr>
            <p:ph type="title"/>
          </p:nvPr>
        </p:nvSpPr>
        <p:spPr>
          <a:xfrm>
            <a:off x="457433" y="141480"/>
            <a:ext cx="8229134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AfyaData use in disease surveillance</a:t>
            </a:r>
            <a:endParaRPr b="1"/>
          </a:p>
        </p:txBody>
      </p:sp>
      <p:sp>
        <p:nvSpPr>
          <p:cNvPr id="519" name="Google Shape;519;p32"/>
          <p:cNvSpPr txBox="1">
            <a:spLocks noGrp="1"/>
          </p:cNvSpPr>
          <p:nvPr>
            <p:ph type="sldNum" idx="12"/>
          </p:nvPr>
        </p:nvSpPr>
        <p:spPr>
          <a:xfrm>
            <a:off x="8315325" y="4783138"/>
            <a:ext cx="371475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520" name="Google Shape;520;p32"/>
          <p:cNvPicPr preferRelativeResize="0"/>
          <p:nvPr/>
        </p:nvPicPr>
        <p:blipFill rotWithShape="1">
          <a:blip r:embed="rId3">
            <a:alphaModFix/>
          </a:blip>
          <a:srcRect l="6932" t="18017" r="4129" b="7387"/>
          <a:stretch/>
        </p:blipFill>
        <p:spPr>
          <a:xfrm>
            <a:off x="755576" y="915567"/>
            <a:ext cx="3456384" cy="3600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21" name="Google Shape;521;p32" descr="C:\Skoll\FAO\FAO sites.jpg"/>
          <p:cNvPicPr preferRelativeResize="0"/>
          <p:nvPr/>
        </p:nvPicPr>
        <p:blipFill rotWithShape="1">
          <a:blip r:embed="rId4">
            <a:alphaModFix/>
          </a:blip>
          <a:srcRect l="7188" t="16035" r="3873" b="9729"/>
          <a:stretch/>
        </p:blipFill>
        <p:spPr>
          <a:xfrm>
            <a:off x="4283968" y="915567"/>
            <a:ext cx="3384376" cy="3600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22" name="Google Shape;522;p32"/>
          <p:cNvSpPr/>
          <p:nvPr/>
        </p:nvSpPr>
        <p:spPr>
          <a:xfrm>
            <a:off x="791580" y="4565237"/>
            <a:ext cx="68407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General disease surveillance and other health related events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3"/>
          <p:cNvSpPr txBox="1">
            <a:spLocks noGrp="1"/>
          </p:cNvSpPr>
          <p:nvPr>
            <p:ph type="title"/>
          </p:nvPr>
        </p:nvSpPr>
        <p:spPr>
          <a:xfrm>
            <a:off x="330300" y="141480"/>
            <a:ext cx="8562180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AfyaData deployment and monitoring strategies</a:t>
            </a:r>
            <a:endParaRPr b="1"/>
          </a:p>
        </p:txBody>
      </p:sp>
      <p:sp>
        <p:nvSpPr>
          <p:cNvPr id="528" name="Google Shape;528;p33"/>
          <p:cNvSpPr txBox="1">
            <a:spLocks noGrp="1"/>
          </p:cNvSpPr>
          <p:nvPr>
            <p:ph type="sldNum" idx="12"/>
          </p:nvPr>
        </p:nvSpPr>
        <p:spPr>
          <a:xfrm>
            <a:off x="8315325" y="4783138"/>
            <a:ext cx="371475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529" name="Google Shape;529;p33"/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33"/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33"/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33"/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3" name="Google Shape;533;p33"/>
          <p:cNvGrpSpPr/>
          <p:nvPr/>
        </p:nvGrpSpPr>
        <p:grpSpPr>
          <a:xfrm>
            <a:off x="323528" y="843558"/>
            <a:ext cx="8488082" cy="3408821"/>
            <a:chOff x="323528" y="843558"/>
            <a:chExt cx="8488082" cy="3408821"/>
          </a:xfrm>
        </p:grpSpPr>
        <p:grpSp>
          <p:nvGrpSpPr>
            <p:cNvPr id="534" name="Google Shape;534;p33"/>
            <p:cNvGrpSpPr/>
            <p:nvPr/>
          </p:nvGrpSpPr>
          <p:grpSpPr>
            <a:xfrm>
              <a:off x="1802377" y="843558"/>
              <a:ext cx="2600392" cy="1572399"/>
              <a:chOff x="1802377" y="843558"/>
              <a:chExt cx="2600392" cy="1572399"/>
            </a:xfrm>
          </p:grpSpPr>
          <p:pic>
            <p:nvPicPr>
              <p:cNvPr id="535" name="Google Shape;535;p3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811969" y="843558"/>
                <a:ext cx="2590800" cy="1295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36" name="Google Shape;536;p33"/>
              <p:cNvSpPr/>
              <p:nvPr/>
            </p:nvSpPr>
            <p:spPr>
              <a:xfrm>
                <a:off x="1802377" y="2138958"/>
                <a:ext cx="163538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dirty="0" smtClean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2.Recruitment </a:t>
                </a:r>
                <a:r>
                  <a:rPr lang="en-US" sz="12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of CHRs</a:t>
                </a:r>
                <a:endParaRPr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7" name="Google Shape;537;p33"/>
            <p:cNvGrpSpPr/>
            <p:nvPr/>
          </p:nvGrpSpPr>
          <p:grpSpPr>
            <a:xfrm>
              <a:off x="4402769" y="843558"/>
              <a:ext cx="1812092" cy="1572399"/>
              <a:chOff x="0" y="-3"/>
              <a:chExt cx="5328592" cy="6367155"/>
            </a:xfrm>
          </p:grpSpPr>
          <p:pic>
            <p:nvPicPr>
              <p:cNvPr id="538" name="Google Shape;538;p33"/>
              <p:cNvPicPr preferRelativeResize="0"/>
              <p:nvPr/>
            </p:nvPicPr>
            <p:blipFill rotWithShape="1">
              <a:blip r:embed="rId4">
                <a:alphaModFix/>
              </a:blip>
              <a:srcRect l="36970" t="23039" r="13873" b="5708"/>
              <a:stretch/>
            </p:blipFill>
            <p:spPr>
              <a:xfrm>
                <a:off x="0" y="-3"/>
                <a:ext cx="5328592" cy="528434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39" name="Google Shape;539;p33"/>
              <p:cNvSpPr/>
              <p:nvPr/>
            </p:nvSpPr>
            <p:spPr>
              <a:xfrm>
                <a:off x="308" y="5284337"/>
                <a:ext cx="5328284" cy="10828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 dirty="0" smtClea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3.Collection </a:t>
                </a:r>
                <a:r>
                  <a:rPr lang="en-US" sz="10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of baseline data</a:t>
                </a:r>
                <a:endParaRPr sz="1000" dirty="0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endParaRPr>
              </a:p>
            </p:txBody>
          </p:sp>
        </p:grpSp>
        <p:grpSp>
          <p:nvGrpSpPr>
            <p:cNvPr id="540" name="Google Shape;540;p33"/>
            <p:cNvGrpSpPr/>
            <p:nvPr/>
          </p:nvGrpSpPr>
          <p:grpSpPr>
            <a:xfrm>
              <a:off x="323528" y="843558"/>
              <a:ext cx="1488441" cy="1553703"/>
              <a:chOff x="323528" y="843558"/>
              <a:chExt cx="1488441" cy="1553703"/>
            </a:xfrm>
          </p:grpSpPr>
          <p:pic>
            <p:nvPicPr>
              <p:cNvPr id="541" name="Google Shape;541;p33" descr="D:\SKOLL Project\Newsletters\2017\9th Issue volume 2\IMG_20170906_122702.jpg"/>
              <p:cNvPicPr preferRelativeResize="0"/>
              <p:nvPr/>
            </p:nvPicPr>
            <p:blipFill rotWithShape="1">
              <a:blip r:embed="rId5">
                <a:alphaModFix/>
              </a:blip>
              <a:srcRect t="19927" b="6032"/>
              <a:stretch/>
            </p:blipFill>
            <p:spPr>
              <a:xfrm>
                <a:off x="323528" y="843558"/>
                <a:ext cx="1488441" cy="130499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42" name="Google Shape;542;p33"/>
              <p:cNvSpPr/>
              <p:nvPr/>
            </p:nvSpPr>
            <p:spPr>
              <a:xfrm>
                <a:off x="330299" y="2120262"/>
                <a:ext cx="1481669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dirty="0" smtClean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1.Site </a:t>
                </a:r>
                <a:r>
                  <a:rPr lang="en-US" sz="12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assessment </a:t>
                </a:r>
                <a:endParaRPr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3" name="Google Shape;543;p33"/>
            <p:cNvGrpSpPr/>
            <p:nvPr/>
          </p:nvGrpSpPr>
          <p:grpSpPr>
            <a:xfrm>
              <a:off x="6209697" y="852379"/>
              <a:ext cx="2601913" cy="1582275"/>
              <a:chOff x="6209697" y="852379"/>
              <a:chExt cx="2601913" cy="1582275"/>
            </a:xfrm>
          </p:grpSpPr>
          <p:pic>
            <p:nvPicPr>
              <p:cNvPr id="544" name="Google Shape;544;p33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6209697" y="852379"/>
                <a:ext cx="2601913" cy="13017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45" name="Google Shape;545;p33"/>
              <p:cNvSpPr/>
              <p:nvPr/>
            </p:nvSpPr>
            <p:spPr>
              <a:xfrm>
                <a:off x="6229825" y="2167248"/>
                <a:ext cx="2581785" cy="2674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 dirty="0" smtClea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4.Training </a:t>
                </a:r>
                <a:r>
                  <a:rPr lang="en-US" sz="10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of stakeholders: One Health approach</a:t>
                </a:r>
                <a:endParaRPr sz="1000" dirty="0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endParaRPr>
              </a:p>
            </p:txBody>
          </p:sp>
        </p:grpSp>
        <p:grpSp>
          <p:nvGrpSpPr>
            <p:cNvPr id="546" name="Google Shape;546;p33"/>
            <p:cNvGrpSpPr/>
            <p:nvPr/>
          </p:nvGrpSpPr>
          <p:grpSpPr>
            <a:xfrm>
              <a:off x="4603733" y="2439893"/>
              <a:ext cx="1979453" cy="1563503"/>
              <a:chOff x="4603733" y="2439893"/>
              <a:chExt cx="1979453" cy="1563503"/>
            </a:xfrm>
          </p:grpSpPr>
          <p:pic>
            <p:nvPicPr>
              <p:cNvPr id="547" name="Google Shape;547;p33" descr="C:\Users\Calvin\AppData\Local\Microsoft\Windows\Temporary Internet Files\Content.Word\20171101_154902.jpg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4603733" y="2439893"/>
                <a:ext cx="1979453" cy="129027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48" name="Google Shape;548;p33"/>
              <p:cNvSpPr/>
              <p:nvPr/>
            </p:nvSpPr>
            <p:spPr>
              <a:xfrm>
                <a:off x="4603733" y="3735990"/>
                <a:ext cx="1811987" cy="2674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 dirty="0" smtClean="0">
                    <a:solidFill>
                      <a:schemeClr val="dk1"/>
                    </a:solidFill>
                    <a:latin typeface="Times"/>
                    <a:ea typeface="Times"/>
                    <a:cs typeface="Times"/>
                    <a:sym typeface="Times"/>
                  </a:rPr>
                  <a:t>7.On-site </a:t>
                </a:r>
                <a:r>
                  <a:rPr lang="en-US" sz="1000" dirty="0">
                    <a:solidFill>
                      <a:schemeClr val="dk1"/>
                    </a:solidFill>
                    <a:latin typeface="Times"/>
                    <a:ea typeface="Times"/>
                    <a:cs typeface="Times"/>
                    <a:sym typeface="Times"/>
                  </a:rPr>
                  <a:t>technical solution</a:t>
                </a:r>
                <a:endParaRPr sz="1000" dirty="0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endParaRPr>
              </a:p>
            </p:txBody>
          </p:sp>
        </p:grpSp>
        <p:grpSp>
          <p:nvGrpSpPr>
            <p:cNvPr id="549" name="Google Shape;549;p33"/>
            <p:cNvGrpSpPr/>
            <p:nvPr/>
          </p:nvGrpSpPr>
          <p:grpSpPr>
            <a:xfrm>
              <a:off x="6583186" y="2434654"/>
              <a:ext cx="2151378" cy="1474551"/>
              <a:chOff x="6583186" y="2434654"/>
              <a:chExt cx="2151378" cy="1474551"/>
            </a:xfrm>
          </p:grpSpPr>
          <p:pic>
            <p:nvPicPr>
              <p:cNvPr id="550" name="Google Shape;550;p33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6583186" y="2434654"/>
                <a:ext cx="2151378" cy="120714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51" name="Google Shape;551;p33"/>
              <p:cNvSpPr/>
              <p:nvPr/>
            </p:nvSpPr>
            <p:spPr>
              <a:xfrm>
                <a:off x="6604659" y="3641799"/>
                <a:ext cx="1811987" cy="2674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 dirty="0" smtClean="0">
                    <a:solidFill>
                      <a:schemeClr val="dk1"/>
                    </a:solidFill>
                    <a:latin typeface="Times"/>
                    <a:ea typeface="Times"/>
                    <a:cs typeface="Times"/>
                    <a:sym typeface="Times"/>
                  </a:rPr>
                  <a:t>8.Performance </a:t>
                </a:r>
                <a:r>
                  <a:rPr lang="en-US" sz="1000" dirty="0">
                    <a:solidFill>
                      <a:schemeClr val="dk1"/>
                    </a:solidFill>
                    <a:latin typeface="Times"/>
                    <a:ea typeface="Times"/>
                    <a:cs typeface="Times"/>
                    <a:sym typeface="Times"/>
                  </a:rPr>
                  <a:t>appraisal</a:t>
                </a:r>
                <a:endParaRPr sz="1000" dirty="0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endParaRPr>
              </a:p>
            </p:txBody>
          </p:sp>
        </p:grpSp>
        <p:grpSp>
          <p:nvGrpSpPr>
            <p:cNvPr id="552" name="Google Shape;552;p33"/>
            <p:cNvGrpSpPr/>
            <p:nvPr/>
          </p:nvGrpSpPr>
          <p:grpSpPr>
            <a:xfrm>
              <a:off x="330299" y="2434654"/>
              <a:ext cx="2433195" cy="1761708"/>
              <a:chOff x="330299" y="2434654"/>
              <a:chExt cx="2433195" cy="1761708"/>
            </a:xfrm>
          </p:grpSpPr>
          <p:pic>
            <p:nvPicPr>
              <p:cNvPr id="553" name="Google Shape;553;p33" descr="C:\Users\Calvin\Downloads\20180512_124219.jpg"/>
              <p:cNvPicPr preferRelativeResize="0"/>
              <p:nvPr/>
            </p:nvPicPr>
            <p:blipFill rotWithShape="1">
              <a:blip r:embed="rId9">
                <a:alphaModFix/>
              </a:blip>
              <a:srcRect l="17259" r="15161"/>
              <a:stretch/>
            </p:blipFill>
            <p:spPr>
              <a:xfrm>
                <a:off x="330299" y="2434654"/>
                <a:ext cx="2433195" cy="148825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54" name="Google Shape;554;p33"/>
              <p:cNvSpPr/>
              <p:nvPr/>
            </p:nvSpPr>
            <p:spPr>
              <a:xfrm>
                <a:off x="330299" y="3919363"/>
                <a:ext cx="205817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dirty="0" smtClean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5.Technology </a:t>
                </a:r>
                <a:r>
                  <a:rPr lang="en-US" sz="12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backstopping</a:t>
                </a:r>
                <a:endParaRPr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5" name="Google Shape;555;p33"/>
            <p:cNvGrpSpPr/>
            <p:nvPr/>
          </p:nvGrpSpPr>
          <p:grpSpPr>
            <a:xfrm>
              <a:off x="2711823" y="2439893"/>
              <a:ext cx="1860177" cy="1812486"/>
              <a:chOff x="2711823" y="2439893"/>
              <a:chExt cx="1860177" cy="1812486"/>
            </a:xfrm>
          </p:grpSpPr>
          <p:pic>
            <p:nvPicPr>
              <p:cNvPr id="556" name="Google Shape;556;p33" descr="C:\Users\Calvin\Downloads\20180512_110028.jpg"/>
              <p:cNvPicPr preferRelativeResize="0"/>
              <p:nvPr/>
            </p:nvPicPr>
            <p:blipFill rotWithShape="1">
              <a:blip r:embed="rId10">
                <a:alphaModFix/>
              </a:blip>
              <a:srcRect t="26236" r="11720" b="35054"/>
              <a:stretch/>
            </p:blipFill>
            <p:spPr>
              <a:xfrm>
                <a:off x="2711823" y="2439893"/>
                <a:ext cx="1860177" cy="148301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57" name="Google Shape;557;p33"/>
              <p:cNvSpPr/>
              <p:nvPr/>
            </p:nvSpPr>
            <p:spPr>
              <a:xfrm>
                <a:off x="2711823" y="3922910"/>
                <a:ext cx="1811987" cy="3294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 dirty="0" smtClean="0">
                    <a:solidFill>
                      <a:schemeClr val="dk1"/>
                    </a:solidFill>
                    <a:latin typeface="Times"/>
                    <a:ea typeface="Times"/>
                    <a:cs typeface="Times"/>
                    <a:sym typeface="Times"/>
                  </a:rPr>
                  <a:t>6.Opinions </a:t>
                </a:r>
                <a:r>
                  <a:rPr lang="en-US" sz="1000" dirty="0">
                    <a:solidFill>
                      <a:schemeClr val="dk1"/>
                    </a:solidFill>
                    <a:latin typeface="Times"/>
                    <a:ea typeface="Times"/>
                    <a:cs typeface="Times"/>
                    <a:sym typeface="Times"/>
                  </a:rPr>
                  <a:t>from community members</a:t>
                </a:r>
                <a:endParaRPr sz="1000" dirty="0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endParaRPr>
              </a:p>
            </p:txBody>
          </p:sp>
        </p:grpSp>
      </p:grpSp>
      <p:grpSp>
        <p:nvGrpSpPr>
          <p:cNvPr id="558" name="Google Shape;558;p33"/>
          <p:cNvGrpSpPr/>
          <p:nvPr/>
        </p:nvGrpSpPr>
        <p:grpSpPr>
          <a:xfrm>
            <a:off x="709448" y="4366433"/>
            <a:ext cx="7822990" cy="672090"/>
            <a:chOff x="5098636" y="690383"/>
            <a:chExt cx="2678456" cy="2146766"/>
          </a:xfrm>
        </p:grpSpPr>
        <p:sp>
          <p:nvSpPr>
            <p:cNvPr id="559" name="Google Shape;559;p33"/>
            <p:cNvSpPr/>
            <p:nvPr/>
          </p:nvSpPr>
          <p:spPr>
            <a:xfrm>
              <a:off x="5139083" y="690383"/>
              <a:ext cx="2638009" cy="21467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3"/>
            <p:cNvSpPr/>
            <p:nvPr/>
          </p:nvSpPr>
          <p:spPr>
            <a:xfrm>
              <a:off x="5098636" y="690383"/>
              <a:ext cx="2678456" cy="21467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Trained CHRs (114), Health care workers (83), LFOs (78), Livestock keepers (54), Researchers (16), Wildlife Rangers (8), DVOs (6), DMOs (2), IDSR focal person (2), </a:t>
              </a:r>
              <a:r>
                <a:rPr lang="en-US" sz="1400" i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Wildlife </a:t>
              </a:r>
              <a:r>
                <a:rPr lang="en-US" sz="14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Ecologist (1) &amp; Wildlife Veterinarian (1) from </a:t>
              </a:r>
              <a:r>
                <a:rPr lang="en-US" sz="14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Ulanga</a:t>
              </a:r>
              <a:r>
                <a:rPr lang="en-US" sz="14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14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Kilosa</a:t>
              </a:r>
              <a:r>
                <a:rPr lang="en-US" sz="14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14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Malinyi</a:t>
              </a:r>
              <a:r>
                <a:rPr lang="en-US" sz="14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14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Ngara</a:t>
              </a:r>
              <a:r>
                <a:rPr lang="en-US" sz="14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Pemba, </a:t>
              </a:r>
              <a:r>
                <a:rPr lang="en-US" sz="14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Unguja</a:t>
              </a:r>
              <a:r>
                <a:rPr lang="en-US" sz="14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and Zanzibar (365 trainees)</a:t>
              </a:r>
              <a:endParaRPr sz="1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8"/>
          <p:cNvSpPr txBox="1">
            <a:spLocks noGrp="1"/>
          </p:cNvSpPr>
          <p:nvPr>
            <p:ph type="title"/>
          </p:nvPr>
        </p:nvSpPr>
        <p:spPr>
          <a:xfrm>
            <a:off x="457433" y="51470"/>
            <a:ext cx="8229134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/>
              <a:t>AfyaData</a:t>
            </a:r>
            <a:r>
              <a:rPr lang="en-US" sz="2200" b="1"/>
              <a:t>  layout, deployment and communication strategy </a:t>
            </a:r>
            <a:endParaRPr sz="2200" b="1"/>
          </a:p>
        </p:txBody>
      </p:sp>
      <p:grpSp>
        <p:nvGrpSpPr>
          <p:cNvPr id="434" name="Google Shape;434;p28"/>
          <p:cNvGrpSpPr/>
          <p:nvPr/>
        </p:nvGrpSpPr>
        <p:grpSpPr>
          <a:xfrm>
            <a:off x="328623" y="974605"/>
            <a:ext cx="5610519" cy="3897194"/>
            <a:chOff x="-181726" y="13748613"/>
            <a:chExt cx="8656199" cy="10354200"/>
          </a:xfrm>
        </p:grpSpPr>
        <p:grpSp>
          <p:nvGrpSpPr>
            <p:cNvPr id="435" name="Google Shape;435;p28"/>
            <p:cNvGrpSpPr/>
            <p:nvPr/>
          </p:nvGrpSpPr>
          <p:grpSpPr>
            <a:xfrm>
              <a:off x="-181726" y="13748613"/>
              <a:ext cx="8656199" cy="10354200"/>
              <a:chOff x="18646545" y="23630880"/>
              <a:chExt cx="10959696" cy="15395786"/>
            </a:xfrm>
          </p:grpSpPr>
          <p:sp>
            <p:nvSpPr>
              <p:cNvPr id="436" name="Google Shape;436;p28"/>
              <p:cNvSpPr txBox="1"/>
              <p:nvPr/>
            </p:nvSpPr>
            <p:spPr>
              <a:xfrm>
                <a:off x="18646545" y="24142106"/>
                <a:ext cx="10959696" cy="14884559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chemeClr val="hlink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381000" dist="254000" dir="2700000" algn="tl" rotWithShape="0">
                  <a:srgbClr val="000000">
                    <a:alpha val="80000"/>
                  </a:srgbClr>
                </a:outerShdw>
              </a:effectLst>
            </p:spPr>
            <p:txBody>
              <a:bodyPr spcFirstLastPara="1" wrap="square" lIns="914400" tIns="457200" rIns="914400" bIns="9144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marL="0" marR="0" lvl="0" indent="0" algn="l" rtl="0">
                  <a:spcBef>
                    <a:spcPts val="20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marL="0" marR="0" lvl="0" indent="0" algn="l" rtl="0">
                  <a:spcBef>
                    <a:spcPts val="20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marL="0" marR="0" lvl="0" indent="0" algn="l" rtl="0">
                  <a:spcBef>
                    <a:spcPts val="20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marL="0" marR="0" lvl="0" indent="0" algn="l" rtl="0">
                  <a:spcBef>
                    <a:spcPts val="20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marL="0" marR="0" lvl="0" indent="0" algn="l" rtl="0">
                  <a:spcBef>
                    <a:spcPts val="20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marL="0" marR="0" lvl="0" indent="0" algn="l" rtl="0">
                  <a:spcBef>
                    <a:spcPts val="20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marL="0" marR="0" lvl="0" indent="0" algn="l" rtl="0">
                  <a:spcBef>
                    <a:spcPts val="20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grpSp>
            <p:nvGrpSpPr>
              <p:cNvPr id="437" name="Google Shape;437;p28"/>
              <p:cNvGrpSpPr/>
              <p:nvPr/>
            </p:nvGrpSpPr>
            <p:grpSpPr>
              <a:xfrm>
                <a:off x="19312480" y="23630880"/>
                <a:ext cx="9897966" cy="15097601"/>
                <a:chOff x="10947184" y="11008316"/>
                <a:chExt cx="28347185" cy="18322445"/>
              </a:xfrm>
            </p:grpSpPr>
            <p:sp>
              <p:nvSpPr>
                <p:cNvPr id="438" name="Google Shape;438;p28"/>
                <p:cNvSpPr/>
                <p:nvPr/>
              </p:nvSpPr>
              <p:spPr>
                <a:xfrm>
                  <a:off x="14154114" y="12221371"/>
                  <a:ext cx="25140255" cy="16878628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rgbClr val="8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479325" tIns="239650" rIns="479325" bIns="23965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439" name="Google Shape;439;p28"/>
                <p:cNvCxnSpPr/>
                <p:nvPr/>
              </p:nvCxnSpPr>
              <p:spPr>
                <a:xfrm rot="10800000" flipH="1">
                  <a:off x="28463313" y="20859901"/>
                  <a:ext cx="3247142" cy="50143"/>
                </a:xfrm>
                <a:prstGeom prst="straightConnector1">
                  <a:avLst/>
                </a:prstGeom>
                <a:noFill/>
                <a:ln w="88900" cap="flat" cmpd="sng">
                  <a:solidFill>
                    <a:srgbClr val="3366FF"/>
                  </a:solidFill>
                  <a:prstDash val="solid"/>
                  <a:round/>
                  <a:headEnd type="stealth" w="med" len="med"/>
                  <a:tailEnd type="stealth" w="med" len="med"/>
                </a:ln>
                <a:effectLst>
                  <a:outerShdw blurRad="40000" dist="20000" dir="5400000" rotWithShape="0">
                    <a:srgbClr val="000000">
                      <a:alpha val="37647"/>
                    </a:srgbClr>
                  </a:outerShdw>
                </a:effectLst>
              </p:spPr>
            </p:cxnSp>
            <p:grpSp>
              <p:nvGrpSpPr>
                <p:cNvPr id="440" name="Google Shape;440;p28"/>
                <p:cNvGrpSpPr/>
                <p:nvPr/>
              </p:nvGrpSpPr>
              <p:grpSpPr>
                <a:xfrm>
                  <a:off x="14185226" y="20329146"/>
                  <a:ext cx="8886309" cy="4073224"/>
                  <a:chOff x="2650471" y="4140507"/>
                  <a:chExt cx="1589403" cy="852618"/>
                </a:xfrm>
              </p:grpSpPr>
              <p:pic>
                <p:nvPicPr>
                  <p:cNvPr id="441" name="Google Shape;441;p28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2886458" y="4140507"/>
                    <a:ext cx="548606" cy="52760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442" name="Google Shape;442;p28"/>
                  <p:cNvSpPr txBox="1"/>
                  <p:nvPr/>
                </p:nvSpPr>
                <p:spPr>
                  <a:xfrm>
                    <a:off x="2650471" y="4648887"/>
                    <a:ext cx="1589403" cy="34423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60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rPr>
                      <a:t>CHRs</a:t>
                    </a:r>
                    <a:endParaRPr sz="16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cxnSp>
              <p:nvCxnSpPr>
                <p:cNvPr id="443" name="Google Shape;443;p28"/>
                <p:cNvCxnSpPr/>
                <p:nvPr/>
              </p:nvCxnSpPr>
              <p:spPr>
                <a:xfrm rot="5400000">
                  <a:off x="20039891" y="19507304"/>
                  <a:ext cx="1319876" cy="7715833"/>
                </a:xfrm>
                <a:prstGeom prst="curvedConnector3">
                  <a:avLst>
                    <a:gd name="adj1" fmla="val -814739"/>
                  </a:avLst>
                </a:prstGeom>
                <a:noFill/>
                <a:ln w="88900" cap="flat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stealth" w="med" len="med"/>
                </a:ln>
                <a:effectLst>
                  <a:outerShdw blurRad="40000" dist="20000" dir="5400000" rotWithShape="0">
                    <a:srgbClr val="000000">
                      <a:alpha val="37647"/>
                    </a:srgbClr>
                  </a:outerShdw>
                </a:effectLst>
              </p:spPr>
            </p:cxnSp>
            <p:grpSp>
              <p:nvGrpSpPr>
                <p:cNvPr id="444" name="Google Shape;444;p28"/>
                <p:cNvGrpSpPr/>
                <p:nvPr/>
              </p:nvGrpSpPr>
              <p:grpSpPr>
                <a:xfrm>
                  <a:off x="16350387" y="12346649"/>
                  <a:ext cx="21483406" cy="16984111"/>
                  <a:chOff x="2924426" y="2584433"/>
                  <a:chExt cx="3842517" cy="3555159"/>
                </a:xfrm>
              </p:grpSpPr>
              <p:grpSp>
                <p:nvGrpSpPr>
                  <p:cNvPr id="445" name="Google Shape;445;p28"/>
                  <p:cNvGrpSpPr/>
                  <p:nvPr/>
                </p:nvGrpSpPr>
                <p:grpSpPr>
                  <a:xfrm>
                    <a:off x="3889574" y="5229688"/>
                    <a:ext cx="1589403" cy="909904"/>
                    <a:chOff x="3889574" y="5229688"/>
                    <a:chExt cx="1589403" cy="909904"/>
                  </a:xfrm>
                </p:grpSpPr>
                <p:pic>
                  <p:nvPicPr>
                    <p:cNvPr id="446" name="Google Shape;446;p28"/>
                    <p:cNvPicPr preferRelativeResize="0"/>
                    <p:nvPr/>
                  </p:nvPicPr>
                  <p:blipFill rotWithShape="1">
                    <a:blip r:embed="rId4">
                      <a:alphaModFix/>
                    </a:blip>
                    <a:srcRect/>
                    <a:stretch/>
                  </p:blipFill>
                  <p:spPr>
                    <a:xfrm>
                      <a:off x="4424382" y="5229688"/>
                      <a:ext cx="574748" cy="57474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sp>
                  <p:nvSpPr>
                    <p:cNvPr id="447" name="Google Shape;447;p28"/>
                    <p:cNvSpPr txBox="1"/>
                    <p:nvPr/>
                  </p:nvSpPr>
                  <p:spPr>
                    <a:xfrm>
                      <a:off x="3889574" y="5795354"/>
                      <a:ext cx="1589403" cy="34423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OHKR</a:t>
                      </a:r>
                      <a:endParaRPr sz="16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448" name="Google Shape;448;p28"/>
                  <p:cNvGrpSpPr/>
                  <p:nvPr/>
                </p:nvGrpSpPr>
                <p:grpSpPr>
                  <a:xfrm>
                    <a:off x="5177540" y="4140507"/>
                    <a:ext cx="1589403" cy="850918"/>
                    <a:chOff x="5177540" y="4140507"/>
                    <a:chExt cx="1589403" cy="850918"/>
                  </a:xfrm>
                </p:grpSpPr>
                <p:pic>
                  <p:nvPicPr>
                    <p:cNvPr id="449" name="Google Shape;449;p28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/>
                    <a:stretch/>
                  </p:blipFill>
                  <p:spPr>
                    <a:xfrm>
                      <a:off x="5594767" y="4140507"/>
                      <a:ext cx="773742" cy="58030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sp>
                  <p:nvSpPr>
                    <p:cNvPr id="450" name="Google Shape;450;p28"/>
                    <p:cNvSpPr txBox="1"/>
                    <p:nvPr/>
                  </p:nvSpPr>
                  <p:spPr>
                    <a:xfrm>
                      <a:off x="5177540" y="4647187"/>
                      <a:ext cx="1589403" cy="34423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Data Analysis</a:t>
                      </a:r>
                      <a:endParaRPr sz="16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451" name="Google Shape;451;p28"/>
                  <p:cNvGrpSpPr/>
                  <p:nvPr/>
                </p:nvGrpSpPr>
                <p:grpSpPr>
                  <a:xfrm>
                    <a:off x="3889574" y="2584433"/>
                    <a:ext cx="1550685" cy="1022030"/>
                    <a:chOff x="3649384" y="2572266"/>
                    <a:chExt cx="1974747" cy="1105172"/>
                  </a:xfrm>
                </p:grpSpPr>
                <p:pic>
                  <p:nvPicPr>
                    <p:cNvPr id="452" name="Google Shape;452;p28"/>
                    <p:cNvPicPr preferRelativeResize="0"/>
                    <p:nvPr/>
                  </p:nvPicPr>
                  <p:blipFill rotWithShape="1">
                    <a:blip r:embed="rId6">
                      <a:alphaModFix/>
                    </a:blip>
                    <a:srcRect/>
                    <a:stretch/>
                  </p:blipFill>
                  <p:spPr>
                    <a:xfrm>
                      <a:off x="4369359" y="3079152"/>
                      <a:ext cx="598286" cy="5982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sp>
                  <p:nvSpPr>
                    <p:cNvPr id="453" name="Google Shape;453;p28"/>
                    <p:cNvSpPr txBox="1"/>
                    <p:nvPr/>
                  </p:nvSpPr>
                  <p:spPr>
                    <a:xfrm>
                      <a:off x="3649384" y="2572266"/>
                      <a:ext cx="1974747" cy="63459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Response Team</a:t>
                      </a:r>
                      <a:endParaRPr sz="16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cxnSp>
                <p:nvCxnSpPr>
                  <p:cNvPr id="454" name="Google Shape;454;p28"/>
                  <p:cNvCxnSpPr/>
                  <p:nvPr/>
                </p:nvCxnSpPr>
                <p:spPr>
                  <a:xfrm>
                    <a:off x="4670393" y="4752147"/>
                    <a:ext cx="10495" cy="477541"/>
                  </a:xfrm>
                  <a:prstGeom prst="straightConnector1">
                    <a:avLst/>
                  </a:prstGeom>
                  <a:noFill/>
                  <a:ln w="88900" cap="flat" cmpd="sng">
                    <a:solidFill>
                      <a:srgbClr val="3366FF"/>
                    </a:solidFill>
                    <a:prstDash val="solid"/>
                    <a:round/>
                    <a:headEnd type="stealth" w="med" len="med"/>
                    <a:tailEnd type="stealth" w="med" len="med"/>
                  </a:ln>
                  <a:effectLst>
                    <a:outerShdw blurRad="40000" dist="20000" dir="5400000" rotWithShape="0">
                      <a:srgbClr val="000000">
                        <a:alpha val="37647"/>
                      </a:srgbClr>
                    </a:outerShdw>
                  </a:effectLst>
                </p:spPr>
              </p:cxnSp>
              <p:grpSp>
                <p:nvGrpSpPr>
                  <p:cNvPr id="455" name="Google Shape;455;p28"/>
                  <p:cNvGrpSpPr/>
                  <p:nvPr/>
                </p:nvGrpSpPr>
                <p:grpSpPr>
                  <a:xfrm>
                    <a:off x="4283258" y="4065775"/>
                    <a:ext cx="745211" cy="697954"/>
                    <a:chOff x="4369358" y="3981807"/>
                    <a:chExt cx="745211" cy="697954"/>
                  </a:xfrm>
                </p:grpSpPr>
                <p:sp>
                  <p:nvSpPr>
                    <p:cNvPr id="456" name="Google Shape;456;p28"/>
                    <p:cNvSpPr/>
                    <p:nvPr/>
                  </p:nvSpPr>
                  <p:spPr>
                    <a:xfrm>
                      <a:off x="4369358" y="3981807"/>
                      <a:ext cx="745211" cy="697954"/>
                    </a:xfrm>
                    <a:prstGeom prst="ellipse">
                      <a:avLst/>
                    </a:prstGeom>
                    <a:solidFill>
                      <a:schemeClr val="lt1"/>
                    </a:solidFill>
                    <a:ln w="9525" cap="flat" cmpd="sng">
                      <a:solidFill>
                        <a:srgbClr val="699CAC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>
                      <a:outerShdw blurRad="40000" dist="23000" dir="5400000" rotWithShape="0">
                        <a:srgbClr val="000000">
                          <a:alpha val="34901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pic>
                  <p:nvPicPr>
                    <p:cNvPr id="457" name="Google Shape;457;p28"/>
                    <p:cNvPicPr preferRelativeResize="0"/>
                    <p:nvPr/>
                  </p:nvPicPr>
                  <p:blipFill rotWithShape="1">
                    <a:blip r:embed="rId7">
                      <a:alphaModFix/>
                    </a:blip>
                    <a:srcRect/>
                    <a:stretch/>
                  </p:blipFill>
                  <p:spPr>
                    <a:xfrm>
                      <a:off x="4533954" y="4046043"/>
                      <a:ext cx="374292" cy="58015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cxnSp>
                <p:nvCxnSpPr>
                  <p:cNvPr id="458" name="Google Shape;458;p28"/>
                  <p:cNvCxnSpPr>
                    <a:stCxn id="441" idx="0"/>
                    <a:endCxn id="456" idx="1"/>
                  </p:cNvCxnSpPr>
                  <p:nvPr/>
                </p:nvCxnSpPr>
                <p:spPr>
                  <a:xfrm rot="-5400000">
                    <a:off x="3676256" y="3539250"/>
                    <a:ext cx="87300" cy="1344900"/>
                  </a:xfrm>
                  <a:prstGeom prst="curvedConnector3">
                    <a:avLst>
                      <a:gd name="adj1" fmla="val 3915936"/>
                    </a:avLst>
                  </a:prstGeom>
                  <a:noFill/>
                  <a:ln w="88900" cap="flat" cmpd="sng">
                    <a:solidFill>
                      <a:srgbClr val="008000"/>
                    </a:solidFill>
                    <a:prstDash val="solid"/>
                    <a:round/>
                    <a:headEnd type="none" w="sm" len="sm"/>
                    <a:tailEnd type="stealth" w="med" len="med"/>
                  </a:ln>
                  <a:effectLst>
                    <a:outerShdw blurRad="40000" dist="20000" dir="5400000" rotWithShape="0">
                      <a:srgbClr val="000000">
                        <a:alpha val="37647"/>
                      </a:srgbClr>
                    </a:outerShdw>
                  </a:effectLst>
                </p:spPr>
              </p:cxnSp>
              <p:cxnSp>
                <p:nvCxnSpPr>
                  <p:cNvPr id="459" name="Google Shape;459;p28"/>
                  <p:cNvCxnSpPr>
                    <a:stCxn id="456" idx="7"/>
                    <a:endCxn id="452" idx="3"/>
                  </p:cNvCxnSpPr>
                  <p:nvPr/>
                </p:nvCxnSpPr>
                <p:spPr>
                  <a:xfrm rot="-5400000">
                    <a:off x="4502935" y="3746188"/>
                    <a:ext cx="838200" cy="5400"/>
                  </a:xfrm>
                  <a:prstGeom prst="curvedConnector4">
                    <a:avLst>
                      <a:gd name="adj1" fmla="val 398921"/>
                      <a:gd name="adj2" fmla="val -74223552"/>
                    </a:avLst>
                  </a:prstGeom>
                  <a:noFill/>
                  <a:ln w="88900" cap="flat" cmpd="sng">
                    <a:solidFill>
                      <a:srgbClr val="FF0000"/>
                    </a:solidFill>
                    <a:prstDash val="solid"/>
                    <a:round/>
                    <a:headEnd type="none" w="sm" len="sm"/>
                    <a:tailEnd type="stealth" w="med" len="med"/>
                  </a:ln>
                  <a:effectLst>
                    <a:outerShdw blurRad="40000" dist="20000" dir="5400000" rotWithShape="0">
                      <a:srgbClr val="000000">
                        <a:alpha val="37647"/>
                      </a:srgbClr>
                    </a:outerShdw>
                  </a:effectLst>
                </p:spPr>
              </p:cxnSp>
              <p:cxnSp>
                <p:nvCxnSpPr>
                  <p:cNvPr id="460" name="Google Shape;460;p28"/>
                  <p:cNvCxnSpPr>
                    <a:stCxn id="452" idx="1"/>
                    <a:endCxn id="456" idx="0"/>
                  </p:cNvCxnSpPr>
                  <p:nvPr/>
                </p:nvCxnSpPr>
                <p:spPr>
                  <a:xfrm>
                    <a:off x="4454940" y="3329824"/>
                    <a:ext cx="200700" cy="735900"/>
                  </a:xfrm>
                  <a:prstGeom prst="curvedConnector4">
                    <a:avLst>
                      <a:gd name="adj1" fmla="val -1830994"/>
                      <a:gd name="adj2" fmla="val -343344"/>
                    </a:avLst>
                  </a:prstGeom>
                  <a:noFill/>
                  <a:ln w="88900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stealth" w="med" len="med"/>
                  </a:ln>
                  <a:effectLst>
                    <a:outerShdw blurRad="40000" dist="20000" dir="5400000" rotWithShape="0">
                      <a:srgbClr val="000000">
                        <a:alpha val="37647"/>
                      </a:srgbClr>
                    </a:outerShdw>
                  </a:effectLst>
                </p:spPr>
              </p:cxnSp>
              <p:sp>
                <p:nvSpPr>
                  <p:cNvPr id="461" name="Google Shape;461;p28"/>
                  <p:cNvSpPr txBox="1"/>
                  <p:nvPr/>
                </p:nvSpPr>
                <p:spPr>
                  <a:xfrm>
                    <a:off x="2924426" y="5133465"/>
                    <a:ext cx="1589403" cy="34423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60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rPr>
                      <a:t>Feedback</a:t>
                    </a:r>
                    <a:endParaRPr sz="16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2" name="Google Shape;462;p28"/>
                  <p:cNvSpPr txBox="1"/>
                  <p:nvPr/>
                </p:nvSpPr>
                <p:spPr>
                  <a:xfrm rot="2442721">
                    <a:off x="4773980" y="3459046"/>
                    <a:ext cx="1662381" cy="34423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60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rPr>
                      <a:t>Notification/Alert</a:t>
                    </a:r>
                    <a:endParaRPr sz="16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63" name="Google Shape;463;p28"/>
                <p:cNvSpPr txBox="1"/>
                <p:nvPr/>
              </p:nvSpPr>
              <p:spPr>
                <a:xfrm rot="-1665716">
                  <a:off x="11094742" y="16934739"/>
                  <a:ext cx="12200506" cy="36485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479325" tIns="239650" rIns="479325" bIns="239650" anchor="t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800">
                      <a:solidFill>
                        <a:schemeClr val="dk1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Reporting</a:t>
                  </a: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4" name="Google Shape;464;p28"/>
                <p:cNvSpPr txBox="1"/>
                <p:nvPr/>
              </p:nvSpPr>
              <p:spPr>
                <a:xfrm rot="-2858646">
                  <a:off x="17290579" y="13745524"/>
                  <a:ext cx="9211864" cy="408535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479325" tIns="239650" rIns="479325" bIns="239650" anchor="t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600">
                      <a:solidFill>
                        <a:schemeClr val="dk1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Response</a:t>
                  </a:r>
                  <a:endParaRPr sz="1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465" name="Google Shape;465;p28"/>
            <p:cNvSpPr/>
            <p:nvPr/>
          </p:nvSpPr>
          <p:spPr>
            <a:xfrm rot="-5400000">
              <a:off x="-4017476" y="18642773"/>
              <a:ext cx="9353551" cy="909697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rgbClr val="0000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One Health Disease Surveillance Model</a:t>
              </a:r>
              <a:endParaRPr sz="2000" b="1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466" name="Google Shape;466;p28"/>
          <p:cNvSpPr txBox="1">
            <a:spLocks noGrp="1"/>
          </p:cNvSpPr>
          <p:nvPr>
            <p:ph type="sldNum" idx="429496729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468" name="Google Shape;468;p28"/>
          <p:cNvSpPr/>
          <p:nvPr/>
        </p:nvSpPr>
        <p:spPr>
          <a:xfrm>
            <a:off x="5950789" y="4136776"/>
            <a:ext cx="285847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&gt; 400 readers in the world</a:t>
            </a:r>
            <a:endParaRPr/>
          </a:p>
        </p:txBody>
      </p:sp>
      <p:pic>
        <p:nvPicPr>
          <p:cNvPr id="38" name="Picture 37"/>
          <p:cNvPicPr/>
          <p:nvPr/>
        </p:nvPicPr>
        <p:blipFill rotWithShape="1">
          <a:blip r:embed="rId8"/>
          <a:srcRect l="19382" t="10071" r="15885" b="4415"/>
          <a:stretch/>
        </p:blipFill>
        <p:spPr bwMode="auto">
          <a:xfrm>
            <a:off x="5736525" y="1104014"/>
            <a:ext cx="3297116" cy="29549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9"/>
          <p:cNvSpPr txBox="1">
            <a:spLocks noGrp="1"/>
          </p:cNvSpPr>
          <p:nvPr>
            <p:ph type="title"/>
          </p:nvPr>
        </p:nvSpPr>
        <p:spPr>
          <a:xfrm>
            <a:off x="179512" y="141480"/>
            <a:ext cx="8856984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Stakeholders Engagement: Governance</a:t>
            </a:r>
            <a:r>
              <a:rPr lang="en-US" b="1" strike="sngStrike"/>
              <a:t>  </a:t>
            </a:r>
            <a:r>
              <a:rPr lang="en-US" b="1"/>
              <a:t>Committee</a:t>
            </a:r>
            <a:r>
              <a:rPr lang="en-US"/>
              <a:t/>
            </a:r>
            <a:br>
              <a:rPr lang="en-US"/>
            </a:br>
            <a:endParaRPr/>
          </a:p>
        </p:txBody>
      </p:sp>
      <p:sp>
        <p:nvSpPr>
          <p:cNvPr id="474" name="Google Shape;474;p29"/>
          <p:cNvSpPr txBox="1">
            <a:spLocks noGrp="1"/>
          </p:cNvSpPr>
          <p:nvPr>
            <p:ph type="sldNum" idx="12"/>
          </p:nvPr>
        </p:nvSpPr>
        <p:spPr>
          <a:xfrm>
            <a:off x="8315325" y="4783138"/>
            <a:ext cx="371475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475" name="Google Shape;475;p29"/>
          <p:cNvSpPr/>
          <p:nvPr/>
        </p:nvSpPr>
        <p:spPr>
          <a:xfrm>
            <a:off x="390305" y="992828"/>
            <a:ext cx="3461616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1638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Project Management is through a National Advisory Committee</a:t>
            </a:r>
            <a:endParaRPr/>
          </a:p>
          <a:p>
            <a:pPr marL="687388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Headed by The former CMO/Deputy PS-PM</a:t>
            </a:r>
            <a:endParaRPr/>
          </a:p>
          <a:p>
            <a:pPr marL="687388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Head of Local Government Health Systems 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7388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National Livestock Epidemiologist</a:t>
            </a:r>
            <a:endParaRPr/>
          </a:p>
          <a:p>
            <a:pPr marL="687388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Assistant Director of Disease Surveillance MoHCDGEC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6" name="Google Shape;476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6310" y="992827"/>
            <a:ext cx="4456584" cy="2659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46310" y="3651870"/>
            <a:ext cx="2331763" cy="132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72878" y="3651870"/>
            <a:ext cx="2130016" cy="1321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1"/>
          <p:cNvSpPr txBox="1">
            <a:spLocks noGrp="1"/>
          </p:cNvSpPr>
          <p:nvPr>
            <p:ph type="title"/>
          </p:nvPr>
        </p:nvSpPr>
        <p:spPr>
          <a:xfrm>
            <a:off x="174818" y="141480"/>
            <a:ext cx="8789670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Stakeholders engagement at different levels…</a:t>
            </a:r>
            <a:endParaRPr b="1"/>
          </a:p>
        </p:txBody>
      </p:sp>
      <p:sp>
        <p:nvSpPr>
          <p:cNvPr id="504" name="Google Shape;504;p31"/>
          <p:cNvSpPr txBox="1">
            <a:spLocks noGrp="1"/>
          </p:cNvSpPr>
          <p:nvPr>
            <p:ph type="sldNum" idx="12"/>
          </p:nvPr>
        </p:nvSpPr>
        <p:spPr>
          <a:xfrm>
            <a:off x="8315325" y="4783138"/>
            <a:ext cx="371475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grpSp>
        <p:nvGrpSpPr>
          <p:cNvPr id="505" name="Google Shape;505;p31"/>
          <p:cNvGrpSpPr/>
          <p:nvPr/>
        </p:nvGrpSpPr>
        <p:grpSpPr>
          <a:xfrm>
            <a:off x="174817" y="848314"/>
            <a:ext cx="2740999" cy="1568387"/>
            <a:chOff x="174817" y="848314"/>
            <a:chExt cx="2740999" cy="1568387"/>
          </a:xfrm>
        </p:grpSpPr>
        <p:sp>
          <p:nvSpPr>
            <p:cNvPr id="506" name="Google Shape;506;p31"/>
            <p:cNvSpPr/>
            <p:nvPr/>
          </p:nvSpPr>
          <p:spPr>
            <a:xfrm>
              <a:off x="201622" y="2139702"/>
              <a:ext cx="240848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Engagement with district officials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07" name="Google Shape;507;p31" descr="C:\Users\Calvin\Pictures\Sansung Note3\20160122_141612.jpg"/>
            <p:cNvPicPr preferRelativeResize="0"/>
            <p:nvPr/>
          </p:nvPicPr>
          <p:blipFill rotWithShape="1">
            <a:blip r:embed="rId3">
              <a:alphaModFix/>
            </a:blip>
            <a:srcRect l="1518" t="24332" r="9538" b="23597"/>
            <a:stretch/>
          </p:blipFill>
          <p:spPr>
            <a:xfrm>
              <a:off x="174817" y="848314"/>
              <a:ext cx="2740999" cy="12913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8" name="Google Shape;508;p31"/>
          <p:cNvGrpSpPr/>
          <p:nvPr/>
        </p:nvGrpSpPr>
        <p:grpSpPr>
          <a:xfrm>
            <a:off x="2915816" y="2139703"/>
            <a:ext cx="3168352" cy="1541784"/>
            <a:chOff x="2915816" y="2139703"/>
            <a:chExt cx="3168352" cy="1541784"/>
          </a:xfrm>
        </p:grpSpPr>
        <p:pic>
          <p:nvPicPr>
            <p:cNvPr id="509" name="Google Shape;509;p31" descr="C:\Users\Calvin\Pictures\Sansung Note3\Training\20160723_095121.jpg"/>
            <p:cNvPicPr preferRelativeResize="0"/>
            <p:nvPr/>
          </p:nvPicPr>
          <p:blipFill rotWithShape="1">
            <a:blip r:embed="rId4">
              <a:alphaModFix/>
            </a:blip>
            <a:srcRect l="10829" t="17913" r="6221" b="9720"/>
            <a:stretch/>
          </p:blipFill>
          <p:spPr>
            <a:xfrm>
              <a:off x="2915816" y="2139703"/>
              <a:ext cx="3168352" cy="10801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0" name="Google Shape;510;p31"/>
            <p:cNvSpPr/>
            <p:nvPr/>
          </p:nvSpPr>
          <p:spPr>
            <a:xfrm>
              <a:off x="2915816" y="3219822"/>
              <a:ext cx="3168352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Engagement with clinicians at primary health care facilities and LFOs at ward level 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1" name="Google Shape;511;p31"/>
          <p:cNvGrpSpPr/>
          <p:nvPr/>
        </p:nvGrpSpPr>
        <p:grpSpPr>
          <a:xfrm>
            <a:off x="6084168" y="3219822"/>
            <a:ext cx="2808312" cy="1680217"/>
            <a:chOff x="1416685" y="1654175"/>
            <a:chExt cx="6310630" cy="4285680"/>
          </a:xfrm>
        </p:grpSpPr>
        <p:pic>
          <p:nvPicPr>
            <p:cNvPr id="512" name="Google Shape;512;p31" descr="C:\Users\Calvin\Pictures\Sansung Note3\Training\20160721_113725.jp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16685" y="1654175"/>
              <a:ext cx="6310630" cy="3549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3" name="Google Shape;513;p31"/>
            <p:cNvSpPr/>
            <p:nvPr/>
          </p:nvSpPr>
          <p:spPr>
            <a:xfrm>
              <a:off x="1416685" y="5233322"/>
              <a:ext cx="6310630" cy="7065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Engagement with community members</a:t>
              </a:r>
              <a:endParaRPr sz="12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Cross-border and Regional support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 descr="C:\Users\User\Documents\WORKSHOPS\7th EAHRC WORKSHOP\refs materials\IMG-20190326-WA000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76" y="851338"/>
            <a:ext cx="3323361" cy="2254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User\Documents\WORKSHOPS\7th EAHRC WORKSHOP\refs materials\IMG-20190326-WA000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091" y="804042"/>
            <a:ext cx="3449432" cy="2278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 l="12309" t="11803" r="13333" b="16721"/>
          <a:stretch>
            <a:fillRect/>
          </a:stretch>
        </p:blipFill>
        <p:spPr bwMode="auto">
          <a:xfrm>
            <a:off x="4388091" y="3105807"/>
            <a:ext cx="3449432" cy="189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print"/>
          <a:srcRect l="12486" r="13702" b="12787"/>
          <a:stretch>
            <a:fillRect/>
          </a:stretch>
        </p:blipFill>
        <p:spPr bwMode="auto">
          <a:xfrm>
            <a:off x="518119" y="3168866"/>
            <a:ext cx="3305018" cy="1907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18119" y="851338"/>
            <a:ext cx="4122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Where do I (We) Belong?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32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99545" y="1087822"/>
            <a:ext cx="4196255" cy="3506802"/>
          </a:xfrm>
        </p:spPr>
        <p:txBody>
          <a:bodyPr/>
          <a:lstStyle/>
          <a:p>
            <a:r>
              <a:rPr lang="en-US" altLang="en-US" dirty="0"/>
              <a:t>The ongoing systematic collection, analysis, and interpretation of outcome-specific data for use in the planning, implementation, and evaluation of public health </a:t>
            </a:r>
            <a:r>
              <a:rPr lang="en-US" altLang="en-US" dirty="0" smtClean="0"/>
              <a:t>practice (Thacker, 2000)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69524" y="2569779"/>
            <a:ext cx="4572000" cy="2215055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Capture of disease events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Timeliness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Completeness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Then so what?...... (</a:t>
            </a:r>
            <a:r>
              <a:rPr lang="en-US" dirty="0" smtClean="0">
                <a:solidFill>
                  <a:srgbClr val="7030A0"/>
                </a:solidFill>
              </a:rPr>
              <a:t>IDS</a:t>
            </a:r>
            <a:r>
              <a:rPr lang="en-US" dirty="0" smtClean="0">
                <a:solidFill>
                  <a:srgbClr val="FF0000"/>
                </a:solidFill>
              </a:rPr>
              <a:t> vs </a:t>
            </a:r>
            <a:r>
              <a:rPr lang="en-US" dirty="0" smtClean="0">
                <a:solidFill>
                  <a:srgbClr val="7030A0"/>
                </a:solidFill>
              </a:rPr>
              <a:t>IDSR</a:t>
            </a:r>
            <a:r>
              <a:rPr lang="en-US" dirty="0" smtClean="0">
                <a:solidFill>
                  <a:srgbClr val="FF0000"/>
                </a:solidFill>
              </a:rPr>
              <a:t>)-</a:t>
            </a:r>
            <a:r>
              <a:rPr lang="en-US" dirty="0" smtClean="0">
                <a:solidFill>
                  <a:srgbClr val="002060"/>
                </a:solidFill>
              </a:rPr>
              <a:t>RESPONSE component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Disease Surveillance and Challenges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pic>
        <p:nvPicPr>
          <p:cNvPr id="6" name="img_id" descr="Silver, Grey Magnifying Glas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683" y="819805"/>
            <a:ext cx="2073165" cy="18366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650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38"/>
          <p:cNvSpPr txBox="1">
            <a:spLocks noGrp="1"/>
          </p:cNvSpPr>
          <p:nvPr>
            <p:ph type="title"/>
          </p:nvPr>
        </p:nvSpPr>
        <p:spPr>
          <a:xfrm>
            <a:off x="457433" y="141480"/>
            <a:ext cx="8229134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Cross-border ecosystems </a:t>
            </a:r>
            <a:endParaRPr/>
          </a:p>
        </p:txBody>
      </p:sp>
      <p:sp>
        <p:nvSpPr>
          <p:cNvPr id="613" name="Google Shape;613;p38"/>
          <p:cNvSpPr txBox="1">
            <a:spLocks noGrp="1"/>
          </p:cNvSpPr>
          <p:nvPr>
            <p:ph type="sldNum" idx="12"/>
          </p:nvPr>
        </p:nvSpPr>
        <p:spPr>
          <a:xfrm>
            <a:off x="8315325" y="4783138"/>
            <a:ext cx="371475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pic>
        <p:nvPicPr>
          <p:cNvPr id="614" name="Google Shape;614;p38" descr="C:\Users\Calvin\AppData\Local\Temp\IMG-20181207-WA0019.jpg"/>
          <p:cNvPicPr preferRelativeResize="0"/>
          <p:nvPr/>
        </p:nvPicPr>
        <p:blipFill rotWithShape="1">
          <a:blip r:embed="rId3">
            <a:alphaModFix/>
          </a:blip>
          <a:srcRect l="21756" t="19145" b="14822"/>
          <a:stretch/>
        </p:blipFill>
        <p:spPr>
          <a:xfrm>
            <a:off x="3203850" y="798940"/>
            <a:ext cx="2854300" cy="1730811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38"/>
          <p:cNvSpPr/>
          <p:nvPr/>
        </p:nvSpPr>
        <p:spPr>
          <a:xfrm>
            <a:off x="3461621" y="2536305"/>
            <a:ext cx="18004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Isingiro Uganda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6" name="Google Shape;616;p38" descr="C:\Users\Calvin\AppData\Local\Temp\IMG-20181207-WA005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36166" y="798940"/>
            <a:ext cx="3107834" cy="2327998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38"/>
          <p:cNvSpPr/>
          <p:nvPr/>
        </p:nvSpPr>
        <p:spPr>
          <a:xfrm>
            <a:off x="749233" y="3219822"/>
            <a:ext cx="4536504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Cross-border ecosystems: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Isingiro (Uganda)-Kyerwa(Tanzania)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Kyotera (Uganda)-Misenyi (Tanzania)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Muyinga (Burundi)-Ngara (Tanzania)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Narok (Kenya)-Ngorongoro (Tanzania)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38"/>
          <p:cNvSpPr/>
          <p:nvPr/>
        </p:nvSpPr>
        <p:spPr>
          <a:xfrm>
            <a:off x="5891574" y="3399278"/>
            <a:ext cx="268944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collaboration with EAIDSNet/ECSA through  CORDS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9" name="Google Shape;619;p38" descr="C:\Users\Calvin\AppData\Local\Temp\20181109_113058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798940"/>
            <a:ext cx="3203848" cy="1730811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38"/>
          <p:cNvSpPr/>
          <p:nvPr/>
        </p:nvSpPr>
        <p:spPr>
          <a:xfrm>
            <a:off x="-4977" y="2542100"/>
            <a:ext cx="18517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Kyotera Uganda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7656" y="110359"/>
            <a:ext cx="8773510" cy="679193"/>
          </a:xfrm>
        </p:spPr>
        <p:txBody>
          <a:bodyPr/>
          <a:lstStyle/>
          <a:p>
            <a:r>
              <a:rPr lang="en-US" sz="2500" dirty="0" smtClean="0"/>
              <a:t>Cross-border Disease Surveillance: INP sites and disease outbreaks</a:t>
            </a: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821" y="859221"/>
            <a:ext cx="6645165" cy="397291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</p:pic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1295694"/>
              </p:ext>
            </p:extLst>
          </p:nvPr>
        </p:nvGraphicFramePr>
        <p:xfrm>
          <a:off x="522046" y="2465333"/>
          <a:ext cx="4554450" cy="2366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7465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36"/>
          <p:cNvSpPr txBox="1">
            <a:spLocks noGrp="1"/>
          </p:cNvSpPr>
          <p:nvPr>
            <p:ph type="title"/>
          </p:nvPr>
        </p:nvSpPr>
        <p:spPr>
          <a:xfrm>
            <a:off x="457433" y="141480"/>
            <a:ext cx="8229134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Ebola Virus Disease surveillance in DRC</a:t>
            </a:r>
            <a:endParaRPr b="1"/>
          </a:p>
        </p:txBody>
      </p:sp>
      <p:sp>
        <p:nvSpPr>
          <p:cNvPr id="595" name="Google Shape;595;p36"/>
          <p:cNvSpPr txBox="1">
            <a:spLocks noGrp="1"/>
          </p:cNvSpPr>
          <p:nvPr>
            <p:ph type="sldNum" idx="12"/>
          </p:nvPr>
        </p:nvSpPr>
        <p:spPr>
          <a:xfrm>
            <a:off x="8315325" y="4783138"/>
            <a:ext cx="371475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pic>
        <p:nvPicPr>
          <p:cNvPr id="596" name="Google Shape;596;p36" descr="D:\SKOLL Project\Newsletters\2018\6th issue\DRC\IMG-20180618-WA001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1203598"/>
            <a:ext cx="3434747" cy="2576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4008" y="1347614"/>
            <a:ext cx="3248977" cy="24320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37"/>
          <p:cNvSpPr txBox="1">
            <a:spLocks noGrp="1"/>
          </p:cNvSpPr>
          <p:nvPr>
            <p:ph type="body" idx="1"/>
          </p:nvPr>
        </p:nvSpPr>
        <p:spPr>
          <a:xfrm>
            <a:off x="563563" y="1200150"/>
            <a:ext cx="8123237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>
            <a:noAutofit/>
          </a:bodyPr>
          <a:lstStyle/>
          <a:p>
            <a:pPr marL="301625" lvl="0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FAO: AfyaData (Community to district)….EMA-i (district to global scale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603" name="Google Shape;603;p37"/>
          <p:cNvSpPr txBox="1">
            <a:spLocks noGrp="1"/>
          </p:cNvSpPr>
          <p:nvPr>
            <p:ph type="title"/>
          </p:nvPr>
        </p:nvSpPr>
        <p:spPr>
          <a:xfrm>
            <a:off x="457433" y="141480"/>
            <a:ext cx="8229134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Farm level to global level strategy</a:t>
            </a:r>
            <a:endParaRPr/>
          </a:p>
        </p:txBody>
      </p:sp>
      <p:sp>
        <p:nvSpPr>
          <p:cNvPr id="604" name="Google Shape;604;p37"/>
          <p:cNvSpPr txBox="1">
            <a:spLocks noGrp="1"/>
          </p:cNvSpPr>
          <p:nvPr>
            <p:ph type="sldNum" idx="12"/>
          </p:nvPr>
        </p:nvSpPr>
        <p:spPr>
          <a:xfrm>
            <a:off x="8315325" y="4783138"/>
            <a:ext cx="371475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pic>
        <p:nvPicPr>
          <p:cNvPr id="605" name="Google Shape;605;p37" descr="C:\Users\Calvin\AppData\Local\Temp\IMG-20180622-WA000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600" y="2283718"/>
            <a:ext cx="2427734" cy="2427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37" descr="C:\Users\Calvin\AppData\Local\Temp\IMG-20181031-WA0019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912" y="2320780"/>
            <a:ext cx="4187640" cy="2353609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37"/>
          <p:cNvSpPr/>
          <p:nvPr/>
        </p:nvSpPr>
        <p:spPr>
          <a:xfrm>
            <a:off x="971600" y="4711452"/>
            <a:ext cx="51090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Livestock keepers to assuming participatory role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39"/>
          <p:cNvSpPr txBox="1">
            <a:spLocks noGrp="1"/>
          </p:cNvSpPr>
          <p:nvPr>
            <p:ph type="body" idx="1"/>
          </p:nvPr>
        </p:nvSpPr>
        <p:spPr>
          <a:xfrm>
            <a:off x="539552" y="915566"/>
            <a:ext cx="8123237" cy="3748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>
            <a:noAutofit/>
          </a:bodyPr>
          <a:lstStyle/>
          <a:p>
            <a:pPr marL="301625" lvl="0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 mysterious disease that killed &gt; 1,000 goats and sheep (confirmed as PPR/CCPP diseases)</a:t>
            </a:r>
            <a:endParaRPr/>
          </a:p>
          <a:p>
            <a:pPr marL="301625" lvl="0" indent="-301625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Impetigo-like outbreak in school children</a:t>
            </a:r>
            <a:endParaRPr/>
          </a:p>
          <a:p>
            <a:pPr marL="301625" lvl="0" indent="-301625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Suspected rabies cases in cattle (confirmed to be East Coast fever infections)</a:t>
            </a:r>
            <a:endParaRPr/>
          </a:p>
          <a:p>
            <a:pPr marL="301625" lvl="0" indent="-301625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Climate change-induced behavior change in baboons feeding on livestock and humans. </a:t>
            </a:r>
            <a:endParaRPr/>
          </a:p>
          <a:p>
            <a:pPr marL="301625" lvl="0" indent="-301625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FMD outbreak in Ulanga district</a:t>
            </a:r>
            <a:endParaRPr/>
          </a:p>
          <a:p>
            <a:pPr marL="301625" lvl="0" indent="-123825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626" name="Google Shape;626;p39"/>
          <p:cNvSpPr txBox="1">
            <a:spLocks noGrp="1"/>
          </p:cNvSpPr>
          <p:nvPr>
            <p:ph type="title"/>
          </p:nvPr>
        </p:nvSpPr>
        <p:spPr>
          <a:xfrm>
            <a:off x="457200" y="141288"/>
            <a:ext cx="82296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SUCCESS STORIES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41"/>
          <p:cNvSpPr txBox="1">
            <a:spLocks noGrp="1"/>
          </p:cNvSpPr>
          <p:nvPr>
            <p:ph type="body" idx="1"/>
          </p:nvPr>
        </p:nvSpPr>
        <p:spPr>
          <a:xfrm>
            <a:off x="386255" y="930166"/>
            <a:ext cx="8521262" cy="3570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>
            <a:noAutofit/>
          </a:bodyPr>
          <a:lstStyle/>
          <a:p>
            <a:pPr marL="301625" lvl="0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Government of the United Republic of Tanzania (through </a:t>
            </a:r>
            <a:r>
              <a:rPr lang="en-US" dirty="0" err="1"/>
              <a:t>MoH</a:t>
            </a:r>
            <a:r>
              <a:rPr lang="en-US" dirty="0"/>
              <a:t>, </a:t>
            </a:r>
            <a:r>
              <a:rPr lang="en-US" dirty="0" err="1"/>
              <a:t>MoLF</a:t>
            </a:r>
            <a:r>
              <a:rPr lang="en-US" dirty="0"/>
              <a:t> and </a:t>
            </a:r>
            <a:r>
              <a:rPr lang="en-US" dirty="0" smtClean="0"/>
              <a:t>OR-TAMISEMI</a:t>
            </a:r>
            <a:r>
              <a:rPr lang="en-US" dirty="0"/>
              <a:t>)</a:t>
            </a:r>
            <a:endParaRPr dirty="0"/>
          </a:p>
          <a:p>
            <a:pPr marL="301625" lvl="0" indent="-301625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IDRC</a:t>
            </a:r>
            <a:endParaRPr dirty="0"/>
          </a:p>
          <a:p>
            <a:pPr marL="301625" lvl="0" indent="-301625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Ending Pandemics (formally: </a:t>
            </a:r>
            <a:r>
              <a:rPr lang="en-US" dirty="0" err="1"/>
              <a:t>Skoll</a:t>
            </a:r>
            <a:r>
              <a:rPr lang="en-US" dirty="0"/>
              <a:t> Global Threats Fund)</a:t>
            </a:r>
            <a:endParaRPr dirty="0"/>
          </a:p>
          <a:p>
            <a:pPr marL="301625" lvl="0" indent="-301625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Sokoine</a:t>
            </a:r>
            <a:r>
              <a:rPr lang="en-US" dirty="0"/>
              <a:t> University of Agriculture</a:t>
            </a:r>
            <a:endParaRPr dirty="0"/>
          </a:p>
          <a:p>
            <a:pPr marL="301625" lvl="0" indent="-301625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National Institute for Medical Research</a:t>
            </a:r>
            <a:endParaRPr dirty="0"/>
          </a:p>
        </p:txBody>
      </p:sp>
      <p:sp>
        <p:nvSpPr>
          <p:cNvPr id="639" name="Google Shape;639;p41"/>
          <p:cNvSpPr txBox="1">
            <a:spLocks noGrp="1"/>
          </p:cNvSpPr>
          <p:nvPr>
            <p:ph type="title"/>
          </p:nvPr>
        </p:nvSpPr>
        <p:spPr>
          <a:xfrm>
            <a:off x="457433" y="141480"/>
            <a:ext cx="8229134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ACKNOWLEDGEMENTS</a:t>
            </a:r>
            <a:endParaRPr/>
          </a:p>
        </p:txBody>
      </p:sp>
      <p:sp>
        <p:nvSpPr>
          <p:cNvPr id="640" name="Google Shape;640;p41"/>
          <p:cNvSpPr txBox="1">
            <a:spLocks noGrp="1"/>
          </p:cNvSpPr>
          <p:nvPr>
            <p:ph type="sldNum" idx="12"/>
          </p:nvPr>
        </p:nvSpPr>
        <p:spPr>
          <a:xfrm>
            <a:off x="8315325" y="4783138"/>
            <a:ext cx="371475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21412" y="2110085"/>
            <a:ext cx="43011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Thank you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170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6123" y="102476"/>
            <a:ext cx="8907517" cy="898633"/>
          </a:xfrm>
        </p:spPr>
        <p:txBody>
          <a:bodyPr/>
          <a:lstStyle/>
          <a:p>
            <a:r>
              <a:rPr lang="en-US" sz="2800" dirty="0" smtClean="0"/>
              <a:t>Disease Surveillance </a:t>
            </a:r>
            <a:r>
              <a:rPr lang="en-US" sz="2800" i="1" dirty="0"/>
              <a:t>Continuum</a:t>
            </a:r>
            <a:r>
              <a:rPr lang="en-US" sz="2800" dirty="0"/>
              <a:t> (</a:t>
            </a:r>
            <a:r>
              <a:rPr lang="en-US" sz="2800" i="1" dirty="0"/>
              <a:t>WHO, 2007</a:t>
            </a:r>
            <a:r>
              <a:rPr lang="en-US" sz="2800" dirty="0"/>
              <a:t>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546130" y="1442545"/>
            <a:ext cx="2467304" cy="250671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Disease Outbreak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670034" y="1442545"/>
            <a:ext cx="1781503" cy="138736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Early Warning</a:t>
            </a:r>
            <a:endParaRPr lang="en-US" sz="1800" dirty="0"/>
          </a:p>
        </p:txBody>
      </p:sp>
      <p:sp>
        <p:nvSpPr>
          <p:cNvPr id="8" name="Pentagon 7"/>
          <p:cNvSpPr/>
          <p:nvPr/>
        </p:nvSpPr>
        <p:spPr>
          <a:xfrm>
            <a:off x="670033" y="2995448"/>
            <a:ext cx="1781503" cy="138736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Outbreak Detection</a:t>
            </a:r>
            <a:endParaRPr lang="en-US" sz="1800" dirty="0"/>
          </a:p>
        </p:txBody>
      </p:sp>
      <p:sp>
        <p:nvSpPr>
          <p:cNvPr id="9" name="Left Arrow 8"/>
          <p:cNvSpPr/>
          <p:nvPr/>
        </p:nvSpPr>
        <p:spPr>
          <a:xfrm>
            <a:off x="4926723" y="1308537"/>
            <a:ext cx="1883981" cy="13873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Response</a:t>
            </a:r>
            <a:endParaRPr lang="en-US" sz="1800" dirty="0"/>
          </a:p>
        </p:txBody>
      </p:sp>
      <p:sp>
        <p:nvSpPr>
          <p:cNvPr id="10" name="Left Arrow 9"/>
          <p:cNvSpPr/>
          <p:nvPr/>
        </p:nvSpPr>
        <p:spPr>
          <a:xfrm>
            <a:off x="4926723" y="2829911"/>
            <a:ext cx="1883981" cy="13873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M</a:t>
            </a:r>
            <a:r>
              <a:rPr lang="en-US" sz="1800" dirty="0" smtClean="0"/>
              <a:t>anagement</a:t>
            </a:r>
            <a:endParaRPr lang="en-US" sz="1800" dirty="0"/>
          </a:p>
        </p:txBody>
      </p:sp>
      <p:sp>
        <p:nvSpPr>
          <p:cNvPr id="11" name="Round Diagonal Corner Rectangle 10"/>
          <p:cNvSpPr/>
          <p:nvPr/>
        </p:nvSpPr>
        <p:spPr>
          <a:xfrm>
            <a:off x="7070834" y="1379483"/>
            <a:ext cx="1962807" cy="291662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Trend monitoring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Intervention Evaluation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Monitoring progress towards Control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0034" y="4588897"/>
            <a:ext cx="1261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Before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26269" y="4481175"/>
            <a:ext cx="1027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During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95037" y="4502197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After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65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4"/>
          <p:cNvGrpSpPr/>
          <p:nvPr/>
        </p:nvGrpSpPr>
        <p:grpSpPr>
          <a:xfrm>
            <a:off x="563562" y="1766361"/>
            <a:ext cx="8202065" cy="746679"/>
            <a:chOff x="0" y="346740"/>
            <a:chExt cx="8123236" cy="746679"/>
          </a:xfrm>
        </p:grpSpPr>
        <p:sp>
          <p:nvSpPr>
            <p:cNvPr id="119" name="Google Shape;119;p14"/>
            <p:cNvSpPr/>
            <p:nvPr/>
          </p:nvSpPr>
          <p:spPr>
            <a:xfrm>
              <a:off x="0" y="346740"/>
              <a:ext cx="1015404" cy="746679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4"/>
            <p:cNvSpPr txBox="1"/>
            <p:nvPr/>
          </p:nvSpPr>
          <p:spPr>
            <a:xfrm>
              <a:off x="0" y="368609"/>
              <a:ext cx="993536" cy="7029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dirty="0">
                  <a:solidFill>
                    <a:schemeClr val="lt1"/>
                  </a:solidFill>
                </a:rPr>
                <a:t>Community</a:t>
              </a:r>
              <a:endParaRPr sz="1300" dirty="0">
                <a:solidFill>
                  <a:schemeClr val="lt1"/>
                </a:solidFill>
              </a:endParaRPr>
            </a:p>
          </p:txBody>
        </p:sp>
        <p:sp>
          <p:nvSpPr>
            <p:cNvPr id="121" name="Google Shape;121;p14"/>
            <p:cNvSpPr/>
            <p:nvPr/>
          </p:nvSpPr>
          <p:spPr>
            <a:xfrm>
              <a:off x="1116945" y="594170"/>
              <a:ext cx="215265" cy="25182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4"/>
            <p:cNvSpPr txBox="1"/>
            <p:nvPr/>
          </p:nvSpPr>
          <p:spPr>
            <a:xfrm>
              <a:off x="1116945" y="644534"/>
              <a:ext cx="150686" cy="1510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4"/>
            <p:cNvSpPr/>
            <p:nvPr/>
          </p:nvSpPr>
          <p:spPr>
            <a:xfrm>
              <a:off x="1421566" y="346740"/>
              <a:ext cx="1015404" cy="746679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4"/>
            <p:cNvSpPr txBox="1"/>
            <p:nvPr/>
          </p:nvSpPr>
          <p:spPr>
            <a:xfrm>
              <a:off x="1443435" y="368609"/>
              <a:ext cx="971666" cy="7029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Primary health care facility</a:t>
              </a: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4"/>
            <p:cNvSpPr/>
            <p:nvPr/>
          </p:nvSpPr>
          <p:spPr>
            <a:xfrm>
              <a:off x="2538511" y="594170"/>
              <a:ext cx="215265" cy="25182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4"/>
            <p:cNvSpPr txBox="1"/>
            <p:nvPr/>
          </p:nvSpPr>
          <p:spPr>
            <a:xfrm>
              <a:off x="2538511" y="644534"/>
              <a:ext cx="150686" cy="1510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2843132" y="346740"/>
              <a:ext cx="1015404" cy="746679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4"/>
            <p:cNvSpPr txBox="1"/>
            <p:nvPr/>
          </p:nvSpPr>
          <p:spPr>
            <a:xfrm>
              <a:off x="2865001" y="368609"/>
              <a:ext cx="971666" cy="7029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District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4"/>
            <p:cNvSpPr/>
            <p:nvPr/>
          </p:nvSpPr>
          <p:spPr>
            <a:xfrm>
              <a:off x="3960078" y="594170"/>
              <a:ext cx="215265" cy="25182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4"/>
            <p:cNvSpPr txBox="1"/>
            <p:nvPr/>
          </p:nvSpPr>
          <p:spPr>
            <a:xfrm>
              <a:off x="3960078" y="644534"/>
              <a:ext cx="150686" cy="1510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4264699" y="346740"/>
              <a:ext cx="1015404" cy="746679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4"/>
            <p:cNvSpPr txBox="1"/>
            <p:nvPr/>
          </p:nvSpPr>
          <p:spPr>
            <a:xfrm>
              <a:off x="4286568" y="368609"/>
              <a:ext cx="971666" cy="7029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Regional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4"/>
            <p:cNvSpPr/>
            <p:nvPr/>
          </p:nvSpPr>
          <p:spPr>
            <a:xfrm>
              <a:off x="5381644" y="594170"/>
              <a:ext cx="215265" cy="25182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4"/>
            <p:cNvSpPr txBox="1"/>
            <p:nvPr/>
          </p:nvSpPr>
          <p:spPr>
            <a:xfrm>
              <a:off x="5381644" y="644534"/>
              <a:ext cx="150686" cy="1510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5686265" y="346740"/>
              <a:ext cx="1015404" cy="746679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4"/>
            <p:cNvSpPr txBox="1"/>
            <p:nvPr/>
          </p:nvSpPr>
          <p:spPr>
            <a:xfrm>
              <a:off x="5708134" y="368609"/>
              <a:ext cx="971666" cy="7029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National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6803210" y="594170"/>
              <a:ext cx="215265" cy="25182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4"/>
            <p:cNvSpPr txBox="1"/>
            <p:nvPr/>
          </p:nvSpPr>
          <p:spPr>
            <a:xfrm>
              <a:off x="6803210" y="644534"/>
              <a:ext cx="150686" cy="1510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7107832" y="346740"/>
              <a:ext cx="1015404" cy="746679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4"/>
            <p:cNvSpPr txBox="1"/>
            <p:nvPr/>
          </p:nvSpPr>
          <p:spPr>
            <a:xfrm>
              <a:off x="7129701" y="368609"/>
              <a:ext cx="971666" cy="7029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Global platforms-WHO</a:t>
              </a: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1" name="Google Shape;141;p14"/>
          <p:cNvSpPr txBox="1">
            <a:spLocks noGrp="1"/>
          </p:cNvSpPr>
          <p:nvPr>
            <p:ph type="title"/>
          </p:nvPr>
        </p:nvSpPr>
        <p:spPr>
          <a:xfrm>
            <a:off x="457432" y="141480"/>
            <a:ext cx="8316077" cy="754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/>
              <a:t>Embracing One Health to support EBS and IBS</a:t>
            </a:r>
            <a:endParaRPr sz="2800" b="1" dirty="0"/>
          </a:p>
        </p:txBody>
      </p:sp>
      <p:sp>
        <p:nvSpPr>
          <p:cNvPr id="142" name="Google Shape;142;p14"/>
          <p:cNvSpPr txBox="1">
            <a:spLocks noGrp="1"/>
          </p:cNvSpPr>
          <p:nvPr>
            <p:ph type="sldNum" idx="12"/>
          </p:nvPr>
        </p:nvSpPr>
        <p:spPr>
          <a:xfrm>
            <a:off x="8315325" y="4783138"/>
            <a:ext cx="371475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grpSp>
        <p:nvGrpSpPr>
          <p:cNvPr id="143" name="Google Shape;143;p14"/>
          <p:cNvGrpSpPr/>
          <p:nvPr/>
        </p:nvGrpSpPr>
        <p:grpSpPr>
          <a:xfrm>
            <a:off x="614362" y="3677173"/>
            <a:ext cx="8151266" cy="885497"/>
            <a:chOff x="2802" y="313335"/>
            <a:chExt cx="7987282" cy="885497"/>
          </a:xfrm>
        </p:grpSpPr>
        <p:sp>
          <p:nvSpPr>
            <p:cNvPr id="144" name="Google Shape;144;p14"/>
            <p:cNvSpPr/>
            <p:nvPr/>
          </p:nvSpPr>
          <p:spPr>
            <a:xfrm>
              <a:off x="2802" y="313335"/>
              <a:ext cx="1171081" cy="885497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4"/>
            <p:cNvSpPr txBox="1"/>
            <p:nvPr/>
          </p:nvSpPr>
          <p:spPr>
            <a:xfrm>
              <a:off x="28737" y="339270"/>
              <a:ext cx="1119211" cy="8336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Community</a:t>
              </a:r>
              <a:endParaRPr sz="13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1271258" y="635339"/>
              <a:ext cx="206433" cy="24148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4"/>
            <p:cNvSpPr txBox="1"/>
            <p:nvPr/>
          </p:nvSpPr>
          <p:spPr>
            <a:xfrm>
              <a:off x="1271258" y="683637"/>
              <a:ext cx="144503" cy="1448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1563381" y="313335"/>
              <a:ext cx="973742" cy="885497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4"/>
            <p:cNvSpPr txBox="1"/>
            <p:nvPr/>
          </p:nvSpPr>
          <p:spPr>
            <a:xfrm>
              <a:off x="1589316" y="339270"/>
              <a:ext cx="921872" cy="8336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Livestock Field Officers</a:t>
              </a:r>
              <a:endPara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4"/>
            <p:cNvSpPr/>
            <p:nvPr/>
          </p:nvSpPr>
          <p:spPr>
            <a:xfrm>
              <a:off x="2634498" y="635339"/>
              <a:ext cx="206433" cy="24148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4"/>
            <p:cNvSpPr txBox="1"/>
            <p:nvPr/>
          </p:nvSpPr>
          <p:spPr>
            <a:xfrm>
              <a:off x="2634498" y="683637"/>
              <a:ext cx="144503" cy="1448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2926621" y="313335"/>
              <a:ext cx="973742" cy="885497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4"/>
            <p:cNvSpPr txBox="1"/>
            <p:nvPr/>
          </p:nvSpPr>
          <p:spPr>
            <a:xfrm>
              <a:off x="2952556" y="339270"/>
              <a:ext cx="921872" cy="8336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District-Zonal Veterinary Centres</a:t>
              </a:r>
              <a:endPara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3997739" y="635339"/>
              <a:ext cx="206433" cy="24148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4"/>
            <p:cNvSpPr txBox="1"/>
            <p:nvPr/>
          </p:nvSpPr>
          <p:spPr>
            <a:xfrm>
              <a:off x="3997739" y="683637"/>
              <a:ext cx="144503" cy="1448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4289861" y="313335"/>
              <a:ext cx="973742" cy="885497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4"/>
            <p:cNvSpPr txBox="1"/>
            <p:nvPr/>
          </p:nvSpPr>
          <p:spPr>
            <a:xfrm>
              <a:off x="4315796" y="339270"/>
              <a:ext cx="921872" cy="8336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Regional Veterinary Offices</a:t>
              </a:r>
              <a:endPara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4"/>
            <p:cNvSpPr/>
            <p:nvPr/>
          </p:nvSpPr>
          <p:spPr>
            <a:xfrm>
              <a:off x="5360979" y="635339"/>
              <a:ext cx="206433" cy="24148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4"/>
            <p:cNvSpPr txBox="1"/>
            <p:nvPr/>
          </p:nvSpPr>
          <p:spPr>
            <a:xfrm>
              <a:off x="5360979" y="683637"/>
              <a:ext cx="144503" cy="1448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4"/>
            <p:cNvSpPr/>
            <p:nvPr/>
          </p:nvSpPr>
          <p:spPr>
            <a:xfrm>
              <a:off x="5653102" y="313335"/>
              <a:ext cx="973742" cy="885497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4"/>
            <p:cNvSpPr txBox="1"/>
            <p:nvPr/>
          </p:nvSpPr>
          <p:spPr>
            <a:xfrm>
              <a:off x="5679037" y="339270"/>
              <a:ext cx="921872" cy="8336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National</a:t>
              </a:r>
              <a:endPara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4"/>
            <p:cNvSpPr/>
            <p:nvPr/>
          </p:nvSpPr>
          <p:spPr>
            <a:xfrm>
              <a:off x="6724219" y="635339"/>
              <a:ext cx="206433" cy="24148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4"/>
            <p:cNvSpPr txBox="1"/>
            <p:nvPr/>
          </p:nvSpPr>
          <p:spPr>
            <a:xfrm>
              <a:off x="6724219" y="683637"/>
              <a:ext cx="144503" cy="1448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4"/>
            <p:cNvSpPr/>
            <p:nvPr/>
          </p:nvSpPr>
          <p:spPr>
            <a:xfrm>
              <a:off x="7016342" y="313335"/>
              <a:ext cx="973742" cy="885497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4"/>
            <p:cNvSpPr txBox="1"/>
            <p:nvPr/>
          </p:nvSpPr>
          <p:spPr>
            <a:xfrm>
              <a:off x="7042276" y="339270"/>
              <a:ext cx="947807" cy="8336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Global platforms-OIE</a:t>
              </a:r>
              <a:endParaRPr sz="13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6" name="Google Shape;166;p14"/>
          <p:cNvSpPr/>
          <p:nvPr/>
        </p:nvSpPr>
        <p:spPr>
          <a:xfrm>
            <a:off x="179512" y="895972"/>
            <a:ext cx="36552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Standard: Public health</a:t>
            </a:r>
            <a:endParaRPr sz="2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4"/>
          <p:cNvSpPr/>
          <p:nvPr/>
        </p:nvSpPr>
        <p:spPr>
          <a:xfrm>
            <a:off x="323528" y="2787774"/>
            <a:ext cx="380918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Standard: Animal health</a:t>
            </a:r>
            <a:endParaRPr sz="2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Oval 1"/>
          <p:cNvSpPr/>
          <p:nvPr/>
        </p:nvSpPr>
        <p:spPr>
          <a:xfrm>
            <a:off x="110360" y="1419192"/>
            <a:ext cx="1945970" cy="34681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17"/>
          <p:cNvGrpSpPr/>
          <p:nvPr/>
        </p:nvGrpSpPr>
        <p:grpSpPr>
          <a:xfrm>
            <a:off x="250826" y="788987"/>
            <a:ext cx="8642348" cy="3805237"/>
            <a:chOff x="1" y="-1"/>
            <a:chExt cx="8642348" cy="3805237"/>
          </a:xfrm>
        </p:grpSpPr>
        <p:sp>
          <p:nvSpPr>
            <p:cNvPr id="195" name="Google Shape;195;p17"/>
            <p:cNvSpPr/>
            <p:nvPr/>
          </p:nvSpPr>
          <p:spPr>
            <a:xfrm rot="5400000">
              <a:off x="-570785" y="570785"/>
              <a:ext cx="3805237" cy="2663665"/>
            </a:xfrm>
            <a:prstGeom prst="chevron">
              <a:avLst>
                <a:gd name="adj" fmla="val 50000"/>
              </a:avLst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7"/>
            <p:cNvSpPr txBox="1"/>
            <p:nvPr/>
          </p:nvSpPr>
          <p:spPr>
            <a:xfrm>
              <a:off x="2" y="1331832"/>
              <a:ext cx="2663665" cy="11415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875" tIns="15875" rIns="15875" bIns="15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b="1" i="1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Addressing Community Level One Health Security</a:t>
              </a:r>
              <a:endParaRPr sz="2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17"/>
            <p:cNvSpPr/>
            <p:nvPr/>
          </p:nvSpPr>
          <p:spPr>
            <a:xfrm rot="5400000">
              <a:off x="4416305" y="-1752640"/>
              <a:ext cx="2473404" cy="5978684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7"/>
            <p:cNvSpPr txBox="1"/>
            <p:nvPr/>
          </p:nvSpPr>
          <p:spPr>
            <a:xfrm>
              <a:off x="2663665" y="120742"/>
              <a:ext cx="5857942" cy="22319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8000" tIns="11425" rIns="11425" bIns="11425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To </a:t>
              </a:r>
              <a:r>
                <a:rPr lang="en-US" sz="1800" b="0" i="0" u="none" strike="noStrike" cap="none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work across human and animal health sectors to 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fight disease </a:t>
              </a:r>
              <a:r>
                <a:rPr lang="en-US" sz="1800" b="0" i="0" u="none" strike="noStrike" cap="none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epidemics.</a:t>
              </a:r>
              <a:endParaRPr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To develop ICT tools to support data capture, reporting and feedback at health facility and within the community (feed into the official national human and animal health information systems).</a:t>
              </a:r>
              <a:endParaRPr dirty="0"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To strengthen cross border collaboration to fight epidemics in shared ecosystems.</a:t>
              </a:r>
              <a:endParaRPr dirty="0"/>
            </a:p>
          </p:txBody>
        </p:sp>
      </p:grpSp>
      <p:sp>
        <p:nvSpPr>
          <p:cNvPr id="199" name="Google Shape;199;p17"/>
          <p:cNvSpPr txBox="1">
            <a:spLocks noGrp="1"/>
          </p:cNvSpPr>
          <p:nvPr>
            <p:ph type="title"/>
          </p:nvPr>
        </p:nvSpPr>
        <p:spPr>
          <a:xfrm>
            <a:off x="346841" y="141288"/>
            <a:ext cx="8546333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Targeting community </a:t>
            </a:r>
            <a:r>
              <a:rPr lang="en-US" sz="2000" b="1" dirty="0" smtClean="0"/>
              <a:t>and Cross-border levels </a:t>
            </a:r>
            <a:r>
              <a:rPr lang="en-US" sz="2000" b="1" dirty="0"/>
              <a:t>to impact regional and global scales</a:t>
            </a:r>
            <a:endParaRPr sz="2000" dirty="0"/>
          </a:p>
        </p:txBody>
      </p:sp>
      <p:sp>
        <p:nvSpPr>
          <p:cNvPr id="200" name="Google Shape;200;p17"/>
          <p:cNvSpPr txBox="1">
            <a:spLocks noGrp="1"/>
          </p:cNvSpPr>
          <p:nvPr>
            <p:ph type="sldNum" idx="12"/>
          </p:nvPr>
        </p:nvSpPr>
        <p:spPr>
          <a:xfrm>
            <a:off x="8315325" y="4783138"/>
            <a:ext cx="371475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25" tIns="40250" rIns="80525" bIns="402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201" name="Google Shape;201;p17"/>
          <p:cNvSpPr/>
          <p:nvPr/>
        </p:nvSpPr>
        <p:spPr>
          <a:xfrm>
            <a:off x="2483768" y="3321285"/>
            <a:ext cx="6552728" cy="1296144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5074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Increased rate and volume of international travel influence the speed of pathogen spread: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need to outsmart disease spread</a:t>
            </a:r>
            <a:endParaRPr sz="1800" b="1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17"/>
          <p:cNvGrpSpPr/>
          <p:nvPr/>
        </p:nvGrpSpPr>
        <p:grpSpPr>
          <a:xfrm>
            <a:off x="569822" y="4617429"/>
            <a:ext cx="5592752" cy="384175"/>
            <a:chOff x="0" y="0"/>
            <a:chExt cx="6117444" cy="666077"/>
          </a:xfrm>
        </p:grpSpPr>
        <p:grpSp>
          <p:nvGrpSpPr>
            <p:cNvPr id="203" name="Google Shape;203;p17"/>
            <p:cNvGrpSpPr/>
            <p:nvPr/>
          </p:nvGrpSpPr>
          <p:grpSpPr>
            <a:xfrm>
              <a:off x="1951819" y="144010"/>
              <a:ext cx="4165626" cy="455620"/>
              <a:chOff x="1951830" y="144016"/>
              <a:chExt cx="6517" cy="654"/>
            </a:xfrm>
          </p:grpSpPr>
          <p:pic>
            <p:nvPicPr>
              <p:cNvPr id="204" name="Google Shape;204;p17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956391" y="144156"/>
                <a:ext cx="1956" cy="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5" name="Google Shape;205;p17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10800000">
                <a:off x="1951830" y="144016"/>
                <a:ext cx="4561" cy="64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06" name="Google Shape;206;p17" descr="https://ci5.googleusercontent.com/proxy/caDOeDSVp3jTUym_mmZ2ebOUHSIrbJt3Pu8-xVEL9miv0hdjAuSFlZjeYMvT649UFLlig7Lw_L8PZUx7HY8YX8qJahZ-NYCbA2zgPXHfmtuMGVlISAbECiHMjRqf4BDDDjvmNSSu64xIzsMCX43Ty9AMl1tpO_wSs5cR3g=s0-d-e1-ft#https://drive.google.com/a/endingpandemics.org/uc?id=1IuYgEj8twcBBqy2RhcJ5Id-lns1ka0bI&amp;export=download"/>
            <p:cNvPicPr preferRelativeResize="0"/>
            <p:nvPr/>
          </p:nvPicPr>
          <p:blipFill rotWithShape="1">
            <a:blip r:embed="rId5">
              <a:alphaModFix/>
            </a:blip>
            <a:srcRect t="47922" r="64490"/>
            <a:stretch/>
          </p:blipFill>
          <p:spPr>
            <a:xfrm>
              <a:off x="0" y="0"/>
              <a:ext cx="1872208" cy="66607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83779" y="1048407"/>
            <a:ext cx="4296104" cy="4162095"/>
          </a:xfrm>
        </p:spPr>
        <p:txBody>
          <a:bodyPr/>
          <a:lstStyle/>
          <a:p>
            <a:r>
              <a:rPr lang="en-US" dirty="0"/>
              <a:t>First </a:t>
            </a:r>
            <a:r>
              <a:rPr lang="en-US" dirty="0" err="1"/>
              <a:t>EpiHack</a:t>
            </a:r>
            <a:r>
              <a:rPr lang="en-US" dirty="0"/>
              <a:t> event in Africa convened Arusha,  Dec 2014,</a:t>
            </a:r>
          </a:p>
          <a:p>
            <a:pPr marL="69850" indent="0">
              <a:buNone/>
            </a:pPr>
            <a:endParaRPr lang="en-US" dirty="0" smtClean="0"/>
          </a:p>
          <a:p>
            <a:pPr marL="69850" indent="0">
              <a:buNone/>
            </a:pPr>
            <a:endParaRPr lang="en-US" dirty="0"/>
          </a:p>
          <a:p>
            <a:r>
              <a:rPr lang="en-US" dirty="0"/>
              <a:t>66 specialists (Medical, Veterinary and ICT programmers) from 14 countries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Genesis of innovative technologies (</a:t>
            </a:r>
            <a:r>
              <a:rPr lang="en-US" i="1" dirty="0" err="1" smtClean="0"/>
              <a:t>AfyaData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834" y="900096"/>
            <a:ext cx="3946335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8" name="Picture 2"/>
          <p:cNvGraphicFramePr/>
          <p:nvPr>
            <p:extLst>
              <p:ext uri="{D42A27DB-BD31-4B8C-83A1-F6EECF244321}">
                <p14:modId xmlns:p14="http://schemas.microsoft.com/office/powerpoint/2010/main" val="1397620858"/>
              </p:ext>
            </p:extLst>
          </p:nvPr>
        </p:nvGraphicFramePr>
        <p:xfrm>
          <a:off x="4784834" y="3042745"/>
          <a:ext cx="3930570" cy="1993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9381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3420" y="165538"/>
            <a:ext cx="9175531" cy="624014"/>
          </a:xfrm>
        </p:spPr>
        <p:txBody>
          <a:bodyPr/>
          <a:lstStyle/>
          <a:p>
            <a:r>
              <a:rPr lang="en-US" sz="2800" dirty="0" err="1" smtClean="0"/>
              <a:t>EpiHack</a:t>
            </a:r>
            <a:r>
              <a:rPr lang="en-US" sz="2800" dirty="0" smtClean="0"/>
              <a:t>  to Design Solutions for Existing DS Challenges</a:t>
            </a:r>
            <a:endParaRPr lang="en-US" sz="2800" dirty="0"/>
          </a:p>
        </p:txBody>
      </p:sp>
      <p:pic>
        <p:nvPicPr>
          <p:cNvPr id="5" name="Content Placeholder 7" descr="EpiHack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1821" y="826547"/>
            <a:ext cx="2992221" cy="228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7" name="Picture 10" descr="EpiHack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1821" y="2780619"/>
            <a:ext cx="2993902" cy="228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7" descr="EpiHack3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24676" y="952672"/>
            <a:ext cx="2725299" cy="2035457"/>
          </a:xfrm>
        </p:spPr>
      </p:pic>
      <p:pic>
        <p:nvPicPr>
          <p:cNvPr id="10" name="Picture 3" descr="IMG_143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62" y="2988129"/>
            <a:ext cx="2728913" cy="187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20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46841" y="811924"/>
            <a:ext cx="5226269" cy="3917731"/>
          </a:xfrm>
        </p:spPr>
        <p:txBody>
          <a:bodyPr/>
          <a:lstStyle/>
          <a:p>
            <a:pPr marL="527050" lvl="0" indent="-45720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+mj-lt"/>
              <a:buAutoNum type="arabicParenR"/>
              <a:tabLst>
                <a:tab pos="685800" algn="l"/>
                <a:tab pos="914400" algn="l"/>
              </a:tabLst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Facility-based disease reporting system (IBS);</a:t>
            </a:r>
          </a:p>
          <a:p>
            <a:pPr marL="527050" indent="-45720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+mj-lt"/>
              <a:buAutoNum type="arabicParenR"/>
              <a:tabLst>
                <a:tab pos="685800" algn="l"/>
                <a:tab pos="914400" algn="l"/>
              </a:tabLst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ommunity-based participatory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disease surveillance (EBS); </a:t>
            </a:r>
          </a:p>
          <a:p>
            <a:pPr marL="527050" lvl="0" indent="-45720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+mj-lt"/>
              <a:buAutoNum type="arabicParenR"/>
              <a:tabLst>
                <a:tab pos="685800" algn="l"/>
                <a:tab pos="914400" algn="l"/>
              </a:tabLst>
            </a:pPr>
            <a:r>
              <a:rPr lang="en-US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feedback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two-way </a:t>
            </a:r>
            <a:r>
              <a:rPr lang="en-US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communications</a:t>
            </a:r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;</a:t>
            </a:r>
            <a:endParaRPr lang="en-US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7050" indent="-45720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+mj-lt"/>
              <a:buAutoNum type="arabicParenR"/>
              <a:tabLst>
                <a:tab pos="685800" algn="l"/>
                <a:tab pos="914400" algn="l"/>
              </a:tabLst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Contact tracing</a:t>
            </a:r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;</a:t>
            </a:r>
            <a:endParaRPr lang="en-US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7050" lvl="0" indent="-45720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+mj-lt"/>
              <a:buAutoNum type="arabicParenR"/>
              <a:tabLst>
                <a:tab pos="685800" algn="l"/>
                <a:tab pos="914400" algn="l"/>
              </a:tabLst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Information sharing between sectors and neighbouring countries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3779" y="141480"/>
            <a:ext cx="8749862" cy="648072"/>
          </a:xfrm>
        </p:spPr>
        <p:txBody>
          <a:bodyPr/>
          <a:lstStyle/>
          <a:p>
            <a:r>
              <a:rPr lang="en-US" dirty="0" smtClean="0"/>
              <a:t>Prototypes developed based on User Challenges</a:t>
            </a:r>
            <a:endParaRPr lang="en-US" dirty="0"/>
          </a:p>
        </p:txBody>
      </p:sp>
      <p:pic>
        <p:nvPicPr>
          <p:cNvPr id="5" name="Picture 11" descr="EpiHACK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9723" y="831021"/>
            <a:ext cx="3025546" cy="2172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EpiHack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9722" y="2793616"/>
            <a:ext cx="3025546" cy="2212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94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491" y="837010"/>
            <a:ext cx="1731169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Content Placeholder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885" y="839391"/>
            <a:ext cx="1489472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11"/>
          <p:cNvSpPr>
            <a:spLocks noChangeArrowheads="1"/>
          </p:cNvSpPr>
          <p:nvPr/>
        </p:nvSpPr>
        <p:spPr bwMode="auto">
          <a:xfrm>
            <a:off x="3298032" y="1185862"/>
            <a:ext cx="1359694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b="1">
                <a:solidFill>
                  <a:srgbClr val="000000"/>
                </a:solidFill>
                <a:latin typeface="Arial Rounded MT Bold" charset="0"/>
                <a:ea typeface="ＭＳ Ｐゴシック" charset="-128"/>
                <a:cs typeface="Arial Rounded MT Bold" charset="0"/>
              </a:rPr>
              <a:t>AfyaData</a:t>
            </a:r>
          </a:p>
        </p:txBody>
      </p:sp>
      <p:pic>
        <p:nvPicPr>
          <p:cNvPr id="25606" name="Picture 16" descr="IMG_513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869" y="2043112"/>
            <a:ext cx="3324225" cy="2822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Box 17"/>
          <p:cNvSpPr txBox="1">
            <a:spLocks noChangeArrowheads="1"/>
          </p:cNvSpPr>
          <p:nvPr/>
        </p:nvSpPr>
        <p:spPr bwMode="auto">
          <a:xfrm>
            <a:off x="0" y="1"/>
            <a:ext cx="9144000" cy="954107"/>
          </a:xfrm>
          <a:prstGeom prst="rect">
            <a:avLst/>
          </a:prstGeom>
          <a:solidFill>
            <a:srgbClr val="E4420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Towards Community Level and Cross-border Disease Detection, Response and Management</a:t>
            </a:r>
          </a:p>
        </p:txBody>
      </p:sp>
      <p:pic>
        <p:nvPicPr>
          <p:cNvPr id="8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0842" y="2091929"/>
            <a:ext cx="3868851" cy="277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16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chnic">
      <a:dk1>
        <a:srgbClr val="000000"/>
      </a:dk1>
      <a:lt1>
        <a:srgbClr val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acids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834</TotalTime>
  <Words>858</Words>
  <Application>Microsoft Office PowerPoint</Application>
  <PresentationFormat>On-screen Show (16:9)</PresentationFormat>
  <Paragraphs>184</Paragraphs>
  <Slides>26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Calibri</vt:lpstr>
      <vt:lpstr>Times</vt:lpstr>
      <vt:lpstr>Arial Rounded MT Bold</vt:lpstr>
      <vt:lpstr>Candara</vt:lpstr>
      <vt:lpstr>Helvetica Neue</vt:lpstr>
      <vt:lpstr>ＭＳ Ｐゴシック</vt:lpstr>
      <vt:lpstr>Noto Sans Symbols</vt:lpstr>
      <vt:lpstr>Times New Roman</vt:lpstr>
      <vt:lpstr>Office Theme</vt:lpstr>
      <vt:lpstr>sacids</vt:lpstr>
      <vt:lpstr>Technologies and Approaches for Disease Surveillance,  Outbreak Detection and Response and; Cross-border Mobility and Disease Tracking</vt:lpstr>
      <vt:lpstr>Disease Surveillance and Challenges</vt:lpstr>
      <vt:lpstr>Disease Surveillance Continuum (WHO, 2007)</vt:lpstr>
      <vt:lpstr>Embracing One Health to support EBS and IBS</vt:lpstr>
      <vt:lpstr>Targeting community and Cross-border levels to impact regional and global scales</vt:lpstr>
      <vt:lpstr>Genesis of innovative technologies (AfyaData)</vt:lpstr>
      <vt:lpstr>EpiHack  to Design Solutions for Existing DS Challenges</vt:lpstr>
      <vt:lpstr>Prototypes developed based on User Challenges</vt:lpstr>
      <vt:lpstr>PowerPoint Presentation</vt:lpstr>
      <vt:lpstr>&gt; what is AfyaData</vt:lpstr>
      <vt:lpstr>Basic configuration of AfyaData</vt:lpstr>
      <vt:lpstr>AfyaData functionalities</vt:lpstr>
      <vt:lpstr>Data Management</vt:lpstr>
      <vt:lpstr>AfyaData use in disease surveillance</vt:lpstr>
      <vt:lpstr>AfyaData deployment and monitoring strategies</vt:lpstr>
      <vt:lpstr>AfyaData  layout, deployment and communication strategy </vt:lpstr>
      <vt:lpstr>Stakeholders Engagement: Governance  Committee </vt:lpstr>
      <vt:lpstr>Stakeholders engagement at different levels…</vt:lpstr>
      <vt:lpstr>Cross-border and Regional support</vt:lpstr>
      <vt:lpstr>Cross-border ecosystems </vt:lpstr>
      <vt:lpstr>Cross-border Disease Surveillance: INP sites and disease outbreaks</vt:lpstr>
      <vt:lpstr>Ebola Virus Disease surveillance in DRC</vt:lpstr>
      <vt:lpstr>Farm level to global level strategy</vt:lpstr>
      <vt:lpstr>SUCCESS STORIES</vt:lpstr>
      <vt:lpstr>ACKNOWLEDGEMENTS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Enhancing One Health Event-based Surveillance in East and Central Africa using AfyaData</dc:title>
  <dc:creator>User</dc:creator>
  <cp:lastModifiedBy>Windows User</cp:lastModifiedBy>
  <cp:revision>43</cp:revision>
  <dcterms:modified xsi:type="dcterms:W3CDTF">2019-03-26T21:05:43Z</dcterms:modified>
</cp:coreProperties>
</file>