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sldIdLst>
    <p:sldId id="256" r:id="rId2"/>
    <p:sldId id="257" r:id="rId3"/>
    <p:sldId id="258" r:id="rId4"/>
    <p:sldId id="259" r:id="rId5"/>
    <p:sldId id="260" r:id="rId6"/>
    <p:sldId id="262" r:id="rId7"/>
    <p:sldId id="263" r:id="rId8"/>
    <p:sldId id="264" r:id="rId9"/>
    <p:sldId id="268"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00B05-DAE0-4FDD-913C-66BC3100B009}" type="datetimeFigureOut">
              <a:rPr lang="fr-FR" smtClean="0"/>
              <a:pPr/>
              <a:t>19/03/2019</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A66B87-0BF8-4514-A81F-A4DAE4058961}"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F768E64-BA74-4A59-8C9C-B1C740120EC2}" type="datetime1">
              <a:rPr lang="fr-FR" smtClean="0"/>
              <a:t>19/03/2019</a:t>
            </a:fld>
            <a:endParaRPr lang="fr-FR"/>
          </a:p>
        </p:txBody>
      </p:sp>
      <p:sp>
        <p:nvSpPr>
          <p:cNvPr id="19" name="Footer Placeholder 18"/>
          <p:cNvSpPr>
            <a:spLocks noGrp="1"/>
          </p:cNvSpPr>
          <p:nvPr>
            <p:ph type="ftr" sz="quarter" idx="11"/>
          </p:nvPr>
        </p:nvSpPr>
        <p:spPr/>
        <p:txBody>
          <a:bodyPr/>
          <a:lstStyle/>
          <a:p>
            <a:r>
              <a:rPr lang="en-US" smtClean="0"/>
              <a:t>7th EAHSC 27-29 March 2019 - Technologies supporting data for health system decison making.   L. Bazira</a:t>
            </a:r>
            <a:endParaRPr lang="fr-FR"/>
          </a:p>
        </p:txBody>
      </p:sp>
      <p:sp>
        <p:nvSpPr>
          <p:cNvPr id="27" name="Slide Number Placeholder 26"/>
          <p:cNvSpPr>
            <a:spLocks noGrp="1"/>
          </p:cNvSpPr>
          <p:nvPr>
            <p:ph type="sldNum" sz="quarter" idx="12"/>
          </p:nvPr>
        </p:nvSpPr>
        <p:spPr/>
        <p:txBody>
          <a:bodyPr/>
          <a:lstStyle/>
          <a:p>
            <a:fld id="{27490651-23EF-44DE-8C90-2C9120BA50F3}"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FCABAA-3956-47C2-8384-FF0519642A5E}" type="datetime1">
              <a:rPr lang="fr-FR" smtClean="0"/>
              <a:t>19/03/2019</a:t>
            </a:fld>
            <a:endParaRPr lang="fr-FR"/>
          </a:p>
        </p:txBody>
      </p:sp>
      <p:sp>
        <p:nvSpPr>
          <p:cNvPr id="5" name="Footer Placeholder 4"/>
          <p:cNvSpPr>
            <a:spLocks noGrp="1"/>
          </p:cNvSpPr>
          <p:nvPr>
            <p:ph type="ftr" sz="quarter" idx="11"/>
          </p:nvPr>
        </p:nvSpPr>
        <p:spPr/>
        <p:txBody>
          <a:bodyPr/>
          <a:lstStyle/>
          <a:p>
            <a:r>
              <a:rPr lang="en-US" smtClean="0"/>
              <a:t>7th EAHSC 27-29 March 2019 - Technologies supporting data for health system decison making.   L. Bazira</a:t>
            </a:r>
            <a:endParaRPr lang="fr-FR"/>
          </a:p>
        </p:txBody>
      </p:sp>
      <p:sp>
        <p:nvSpPr>
          <p:cNvPr id="6" name="Slide Number Placeholder 5"/>
          <p:cNvSpPr>
            <a:spLocks noGrp="1"/>
          </p:cNvSpPr>
          <p:nvPr>
            <p:ph type="sldNum" sz="quarter" idx="12"/>
          </p:nvPr>
        </p:nvSpPr>
        <p:spPr/>
        <p:txBody>
          <a:bodyPr/>
          <a:lstStyle/>
          <a:p>
            <a:fld id="{27490651-23EF-44DE-8C90-2C9120BA50F3}"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857674-90A9-4269-A735-2D9B432445C5}" type="datetime1">
              <a:rPr lang="fr-FR" smtClean="0"/>
              <a:t>19/03/2019</a:t>
            </a:fld>
            <a:endParaRPr lang="fr-FR"/>
          </a:p>
        </p:txBody>
      </p:sp>
      <p:sp>
        <p:nvSpPr>
          <p:cNvPr id="5" name="Footer Placeholder 4"/>
          <p:cNvSpPr>
            <a:spLocks noGrp="1"/>
          </p:cNvSpPr>
          <p:nvPr>
            <p:ph type="ftr" sz="quarter" idx="11"/>
          </p:nvPr>
        </p:nvSpPr>
        <p:spPr/>
        <p:txBody>
          <a:bodyPr/>
          <a:lstStyle/>
          <a:p>
            <a:r>
              <a:rPr lang="en-US" smtClean="0"/>
              <a:t>7th EAHSC 27-29 March 2019 - Technologies supporting data for health system decison making.   L. Bazira</a:t>
            </a:r>
            <a:endParaRPr lang="fr-FR"/>
          </a:p>
        </p:txBody>
      </p:sp>
      <p:sp>
        <p:nvSpPr>
          <p:cNvPr id="6" name="Slide Number Placeholder 5"/>
          <p:cNvSpPr>
            <a:spLocks noGrp="1"/>
          </p:cNvSpPr>
          <p:nvPr>
            <p:ph type="sldNum" sz="quarter" idx="12"/>
          </p:nvPr>
        </p:nvSpPr>
        <p:spPr/>
        <p:txBody>
          <a:bodyPr/>
          <a:lstStyle/>
          <a:p>
            <a:fld id="{27490651-23EF-44DE-8C90-2C9120BA50F3}"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D8A990-A719-413F-8237-77F86935622D}" type="datetime1">
              <a:rPr lang="fr-FR" smtClean="0"/>
              <a:t>19/03/2019</a:t>
            </a:fld>
            <a:endParaRPr lang="fr-FR"/>
          </a:p>
        </p:txBody>
      </p:sp>
      <p:sp>
        <p:nvSpPr>
          <p:cNvPr id="5" name="Footer Placeholder 4"/>
          <p:cNvSpPr>
            <a:spLocks noGrp="1"/>
          </p:cNvSpPr>
          <p:nvPr>
            <p:ph type="ftr" sz="quarter" idx="11"/>
          </p:nvPr>
        </p:nvSpPr>
        <p:spPr/>
        <p:txBody>
          <a:bodyPr/>
          <a:lstStyle/>
          <a:p>
            <a:r>
              <a:rPr lang="en-US" smtClean="0"/>
              <a:t>7th EAHSC 27-29 March 2019 - Technologies supporting data for health system decison making.   L. Bazira</a:t>
            </a:r>
            <a:endParaRPr lang="fr-FR"/>
          </a:p>
        </p:txBody>
      </p:sp>
      <p:sp>
        <p:nvSpPr>
          <p:cNvPr id="6" name="Slide Number Placeholder 5"/>
          <p:cNvSpPr>
            <a:spLocks noGrp="1"/>
          </p:cNvSpPr>
          <p:nvPr>
            <p:ph type="sldNum" sz="quarter" idx="12"/>
          </p:nvPr>
        </p:nvSpPr>
        <p:spPr/>
        <p:txBody>
          <a:bodyPr/>
          <a:lstStyle/>
          <a:p>
            <a:fld id="{27490651-23EF-44DE-8C90-2C9120BA50F3}"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45D3B4-C299-467A-B326-7EC5B189EE30}" type="datetime1">
              <a:rPr lang="fr-FR" smtClean="0"/>
              <a:t>19/03/2019</a:t>
            </a:fld>
            <a:endParaRPr lang="fr-FR"/>
          </a:p>
        </p:txBody>
      </p:sp>
      <p:sp>
        <p:nvSpPr>
          <p:cNvPr id="5" name="Footer Placeholder 4"/>
          <p:cNvSpPr>
            <a:spLocks noGrp="1"/>
          </p:cNvSpPr>
          <p:nvPr>
            <p:ph type="ftr" sz="quarter" idx="11"/>
          </p:nvPr>
        </p:nvSpPr>
        <p:spPr/>
        <p:txBody>
          <a:bodyPr/>
          <a:lstStyle/>
          <a:p>
            <a:r>
              <a:rPr lang="en-US" smtClean="0"/>
              <a:t>7th EAHSC 27-29 March 2019 - Technologies supporting data for health system decison making.   L. Bazira</a:t>
            </a:r>
            <a:endParaRPr lang="fr-FR"/>
          </a:p>
        </p:txBody>
      </p:sp>
      <p:sp>
        <p:nvSpPr>
          <p:cNvPr id="6" name="Slide Number Placeholder 5"/>
          <p:cNvSpPr>
            <a:spLocks noGrp="1"/>
          </p:cNvSpPr>
          <p:nvPr>
            <p:ph type="sldNum" sz="quarter" idx="12"/>
          </p:nvPr>
        </p:nvSpPr>
        <p:spPr/>
        <p:txBody>
          <a:bodyPr/>
          <a:lstStyle/>
          <a:p>
            <a:fld id="{27490651-23EF-44DE-8C90-2C9120BA50F3}"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14CE2C2-2CE0-4C93-B77B-6908F4634A8A}" type="datetime1">
              <a:rPr lang="fr-FR" smtClean="0"/>
              <a:t>19/03/2019</a:t>
            </a:fld>
            <a:endParaRPr lang="fr-FR"/>
          </a:p>
        </p:txBody>
      </p:sp>
      <p:sp>
        <p:nvSpPr>
          <p:cNvPr id="6" name="Footer Placeholder 5"/>
          <p:cNvSpPr>
            <a:spLocks noGrp="1"/>
          </p:cNvSpPr>
          <p:nvPr>
            <p:ph type="ftr" sz="quarter" idx="11"/>
          </p:nvPr>
        </p:nvSpPr>
        <p:spPr/>
        <p:txBody>
          <a:bodyPr/>
          <a:lstStyle/>
          <a:p>
            <a:r>
              <a:rPr lang="en-US" smtClean="0"/>
              <a:t>7th EAHSC 27-29 March 2019 - Technologies supporting data for health system decison making.   L. Bazira</a:t>
            </a:r>
            <a:endParaRPr lang="fr-FR"/>
          </a:p>
        </p:txBody>
      </p:sp>
      <p:sp>
        <p:nvSpPr>
          <p:cNvPr id="7" name="Slide Number Placeholder 6"/>
          <p:cNvSpPr>
            <a:spLocks noGrp="1"/>
          </p:cNvSpPr>
          <p:nvPr>
            <p:ph type="sldNum" sz="quarter" idx="12"/>
          </p:nvPr>
        </p:nvSpPr>
        <p:spPr/>
        <p:txBody>
          <a:bodyPr/>
          <a:lstStyle/>
          <a:p>
            <a:fld id="{27490651-23EF-44DE-8C90-2C9120BA50F3}"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53BE831-36FE-4558-8504-2C73FA691EF3}" type="datetime1">
              <a:rPr lang="fr-FR" smtClean="0"/>
              <a:t>19/03/2019</a:t>
            </a:fld>
            <a:endParaRPr lang="fr-FR"/>
          </a:p>
        </p:txBody>
      </p:sp>
      <p:sp>
        <p:nvSpPr>
          <p:cNvPr id="8" name="Footer Placeholder 7"/>
          <p:cNvSpPr>
            <a:spLocks noGrp="1"/>
          </p:cNvSpPr>
          <p:nvPr>
            <p:ph type="ftr" sz="quarter" idx="11"/>
          </p:nvPr>
        </p:nvSpPr>
        <p:spPr/>
        <p:txBody>
          <a:bodyPr/>
          <a:lstStyle/>
          <a:p>
            <a:r>
              <a:rPr lang="en-US" smtClean="0"/>
              <a:t>7th EAHSC 27-29 March 2019 - Technologies supporting data for health system decison making.   L. Bazira</a:t>
            </a:r>
            <a:endParaRPr lang="fr-FR"/>
          </a:p>
        </p:txBody>
      </p:sp>
      <p:sp>
        <p:nvSpPr>
          <p:cNvPr id="9" name="Slide Number Placeholder 8"/>
          <p:cNvSpPr>
            <a:spLocks noGrp="1"/>
          </p:cNvSpPr>
          <p:nvPr>
            <p:ph type="sldNum" sz="quarter" idx="12"/>
          </p:nvPr>
        </p:nvSpPr>
        <p:spPr/>
        <p:txBody>
          <a:bodyPr/>
          <a:lstStyle/>
          <a:p>
            <a:fld id="{27490651-23EF-44DE-8C90-2C9120BA50F3}"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97EB9FF-33E2-40E3-897E-50389D624728}" type="datetime1">
              <a:rPr lang="fr-FR" smtClean="0"/>
              <a:t>19/03/2019</a:t>
            </a:fld>
            <a:endParaRPr lang="fr-FR"/>
          </a:p>
        </p:txBody>
      </p:sp>
      <p:sp>
        <p:nvSpPr>
          <p:cNvPr id="4" name="Footer Placeholder 3"/>
          <p:cNvSpPr>
            <a:spLocks noGrp="1"/>
          </p:cNvSpPr>
          <p:nvPr>
            <p:ph type="ftr" sz="quarter" idx="11"/>
          </p:nvPr>
        </p:nvSpPr>
        <p:spPr/>
        <p:txBody>
          <a:bodyPr/>
          <a:lstStyle/>
          <a:p>
            <a:r>
              <a:rPr lang="en-US" smtClean="0"/>
              <a:t>7th EAHSC 27-29 March 2019 - Technologies supporting data for health system decison making.   L. Bazira</a:t>
            </a:r>
            <a:endParaRPr lang="fr-FR"/>
          </a:p>
        </p:txBody>
      </p:sp>
      <p:sp>
        <p:nvSpPr>
          <p:cNvPr id="5" name="Slide Number Placeholder 4"/>
          <p:cNvSpPr>
            <a:spLocks noGrp="1"/>
          </p:cNvSpPr>
          <p:nvPr>
            <p:ph type="sldNum" sz="quarter" idx="12"/>
          </p:nvPr>
        </p:nvSpPr>
        <p:spPr/>
        <p:txBody>
          <a:bodyPr/>
          <a:lstStyle/>
          <a:p>
            <a:fld id="{27490651-23EF-44DE-8C90-2C9120BA50F3}"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56A526-0C5C-48EB-8572-D3FF064EE381}" type="datetime1">
              <a:rPr lang="fr-FR" smtClean="0"/>
              <a:t>19/03/2019</a:t>
            </a:fld>
            <a:endParaRPr lang="fr-FR"/>
          </a:p>
        </p:txBody>
      </p:sp>
      <p:sp>
        <p:nvSpPr>
          <p:cNvPr id="3" name="Footer Placeholder 2"/>
          <p:cNvSpPr>
            <a:spLocks noGrp="1"/>
          </p:cNvSpPr>
          <p:nvPr>
            <p:ph type="ftr" sz="quarter" idx="11"/>
          </p:nvPr>
        </p:nvSpPr>
        <p:spPr/>
        <p:txBody>
          <a:bodyPr/>
          <a:lstStyle/>
          <a:p>
            <a:r>
              <a:rPr lang="en-US" smtClean="0"/>
              <a:t>7th EAHSC 27-29 March 2019 - Technologies supporting data for health system decison making.   L. Bazira</a:t>
            </a:r>
            <a:endParaRPr lang="fr-FR"/>
          </a:p>
        </p:txBody>
      </p:sp>
      <p:sp>
        <p:nvSpPr>
          <p:cNvPr id="4" name="Slide Number Placeholder 3"/>
          <p:cNvSpPr>
            <a:spLocks noGrp="1"/>
          </p:cNvSpPr>
          <p:nvPr>
            <p:ph type="sldNum" sz="quarter" idx="12"/>
          </p:nvPr>
        </p:nvSpPr>
        <p:spPr/>
        <p:txBody>
          <a:bodyPr/>
          <a:lstStyle/>
          <a:p>
            <a:fld id="{27490651-23EF-44DE-8C90-2C9120BA50F3}"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774E8EB-DD49-4114-BB40-F86EB9F8E122}" type="datetime1">
              <a:rPr lang="fr-FR" smtClean="0"/>
              <a:t>19/03/2019</a:t>
            </a:fld>
            <a:endParaRPr lang="fr-FR"/>
          </a:p>
        </p:txBody>
      </p:sp>
      <p:sp>
        <p:nvSpPr>
          <p:cNvPr id="6" name="Footer Placeholder 5"/>
          <p:cNvSpPr>
            <a:spLocks noGrp="1"/>
          </p:cNvSpPr>
          <p:nvPr>
            <p:ph type="ftr" sz="quarter" idx="11"/>
          </p:nvPr>
        </p:nvSpPr>
        <p:spPr/>
        <p:txBody>
          <a:bodyPr/>
          <a:lstStyle/>
          <a:p>
            <a:r>
              <a:rPr lang="en-US" smtClean="0"/>
              <a:t>7th EAHSC 27-29 March 2019 - Technologies supporting data for health system decison making.   L. Bazira</a:t>
            </a:r>
            <a:endParaRPr lang="fr-FR"/>
          </a:p>
        </p:txBody>
      </p:sp>
      <p:sp>
        <p:nvSpPr>
          <p:cNvPr id="7" name="Slide Number Placeholder 6"/>
          <p:cNvSpPr>
            <a:spLocks noGrp="1"/>
          </p:cNvSpPr>
          <p:nvPr>
            <p:ph type="sldNum" sz="quarter" idx="12"/>
          </p:nvPr>
        </p:nvSpPr>
        <p:spPr/>
        <p:txBody>
          <a:bodyPr/>
          <a:lstStyle/>
          <a:p>
            <a:fld id="{27490651-23EF-44DE-8C90-2C9120BA50F3}"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3F33256-4A2B-48CD-9B3A-AD261F6FCB8F}" type="datetime1">
              <a:rPr lang="fr-FR" smtClean="0"/>
              <a:t>19/03/2019</a:t>
            </a:fld>
            <a:endParaRPr lang="fr-FR"/>
          </a:p>
        </p:txBody>
      </p:sp>
      <p:sp>
        <p:nvSpPr>
          <p:cNvPr id="6" name="Footer Placeholder 5"/>
          <p:cNvSpPr>
            <a:spLocks noGrp="1"/>
          </p:cNvSpPr>
          <p:nvPr>
            <p:ph type="ftr" sz="quarter" idx="11"/>
          </p:nvPr>
        </p:nvSpPr>
        <p:spPr/>
        <p:txBody>
          <a:bodyPr/>
          <a:lstStyle/>
          <a:p>
            <a:r>
              <a:rPr lang="en-US" smtClean="0"/>
              <a:t>7th EAHSC 27-29 March 2019 - Technologies supporting data for health system decison making.   L. Bazira</a:t>
            </a:r>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27490651-23EF-44DE-8C90-2C9120BA50F3}" type="slidenum">
              <a:rPr lang="fr-FR" smtClean="0"/>
              <a:pPr/>
              <a:t>‹#›</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E7D59D1-685B-45BC-BF9A-67F6CC1C196A}" type="datetime1">
              <a:rPr lang="fr-FR" smtClean="0"/>
              <a:t>19/03/2019</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7th EAHSC 27-29 March 2019 - Technologies supporting data for health system decison making.   L. Bazira</a:t>
            </a:r>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7490651-23EF-44DE-8C90-2C9120BA50F3}" type="slidenum">
              <a:rPr lang="fr-FR" smtClean="0"/>
              <a:pPr/>
              <a:t>‹#›</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8640"/>
            <a:ext cx="8640960" cy="1584176"/>
          </a:xfrm>
        </p:spPr>
        <p:txBody>
          <a:bodyPr>
            <a:normAutofit fontScale="90000"/>
          </a:bodyPr>
          <a:lstStyle/>
          <a:p>
            <a:pPr algn="ctr"/>
            <a:r>
              <a:rPr lang="fr-FR" b="1" dirty="0" smtClean="0"/>
              <a:t/>
            </a:r>
            <a:br>
              <a:rPr lang="fr-FR" b="1" dirty="0" smtClean="0"/>
            </a:br>
            <a:r>
              <a:rPr lang="fr-FR" b="1" dirty="0" smtClean="0"/>
              <a:t/>
            </a:r>
            <a:br>
              <a:rPr lang="fr-FR" b="1" dirty="0" smtClean="0"/>
            </a:br>
            <a:r>
              <a:rPr lang="fr-FR" b="1" dirty="0" smtClean="0"/>
              <a:t/>
            </a:r>
            <a:br>
              <a:rPr lang="fr-FR" b="1"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sz="4400" b="1" dirty="0" smtClean="0">
                <a:solidFill>
                  <a:srgbClr val="FFFF00"/>
                </a:solidFill>
                <a:latin typeface="Century Gothic" pitchFamily="34" charset="0"/>
              </a:rPr>
              <a:t>7TH </a:t>
            </a:r>
            <a:r>
              <a:rPr lang="fr-FR" sz="4400" b="1" dirty="0" smtClean="0">
                <a:solidFill>
                  <a:srgbClr val="FFFF00"/>
                </a:solidFill>
                <a:latin typeface="Century Gothic" pitchFamily="34" charset="0"/>
              </a:rPr>
              <a:t>EAST AFRICAN HEALTH AND SCIENTIFIC CONFERENCE</a:t>
            </a:r>
            <a:r>
              <a:rPr lang="fr-FR" b="1" dirty="0" smtClean="0">
                <a:solidFill>
                  <a:srgbClr val="FFFF00"/>
                </a:solidFill>
                <a:latin typeface="Century Gothic" pitchFamily="34" charset="0"/>
              </a:rPr>
              <a:t/>
            </a:r>
            <a:br>
              <a:rPr lang="fr-FR" b="1" dirty="0" smtClean="0">
                <a:solidFill>
                  <a:srgbClr val="FFFF00"/>
                </a:solidFill>
                <a:latin typeface="Century Gothic" pitchFamily="34" charset="0"/>
              </a:rPr>
            </a:br>
            <a:r>
              <a:rPr lang="en-US" sz="2700" b="1" dirty="0">
                <a:solidFill>
                  <a:srgbClr val="FFFF00"/>
                </a:solidFill>
              </a:rPr>
              <a:t>Dar </a:t>
            </a:r>
            <a:r>
              <a:rPr lang="en-US" sz="2700" b="1" dirty="0" err="1">
                <a:solidFill>
                  <a:srgbClr val="FFFF00"/>
                </a:solidFill>
              </a:rPr>
              <a:t>es</a:t>
            </a:r>
            <a:r>
              <a:rPr lang="en-US" sz="2700" b="1" dirty="0">
                <a:solidFill>
                  <a:srgbClr val="FFFF00"/>
                </a:solidFill>
              </a:rPr>
              <a:t> Salaam </a:t>
            </a:r>
            <a:r>
              <a:rPr lang="en-US" sz="2700" b="1" dirty="0" smtClean="0">
                <a:solidFill>
                  <a:srgbClr val="FFFF00"/>
                </a:solidFill>
              </a:rPr>
              <a:t>– Tanzania</a:t>
            </a:r>
            <a:r>
              <a:rPr lang="fr-FR" sz="2700" dirty="0" smtClean="0">
                <a:solidFill>
                  <a:srgbClr val="FFFF00"/>
                </a:solidFill>
              </a:rPr>
              <a:t>       </a:t>
            </a:r>
            <a:r>
              <a:rPr lang="en-US" sz="2700" dirty="0" smtClean="0">
                <a:solidFill>
                  <a:srgbClr val="FFFF00"/>
                </a:solidFill>
              </a:rPr>
              <a:t>27th </a:t>
            </a:r>
            <a:r>
              <a:rPr lang="en-US" sz="2700" dirty="0">
                <a:solidFill>
                  <a:srgbClr val="FFFF00"/>
                </a:solidFill>
              </a:rPr>
              <a:t>– 29th March </a:t>
            </a:r>
            <a:r>
              <a:rPr lang="en-US" sz="2700" dirty="0" smtClean="0">
                <a:solidFill>
                  <a:srgbClr val="FFFF00"/>
                </a:solidFill>
              </a:rPr>
              <a:t>2019</a:t>
            </a:r>
            <a:endParaRPr lang="fr-FR" dirty="0">
              <a:solidFill>
                <a:srgbClr val="FFFF00"/>
              </a:solidFill>
            </a:endParaRPr>
          </a:p>
        </p:txBody>
      </p:sp>
      <p:sp>
        <p:nvSpPr>
          <p:cNvPr id="3" name="Subtitle 2"/>
          <p:cNvSpPr>
            <a:spLocks noGrp="1"/>
          </p:cNvSpPr>
          <p:nvPr>
            <p:ph type="subTitle" idx="1"/>
          </p:nvPr>
        </p:nvSpPr>
        <p:spPr>
          <a:xfrm>
            <a:off x="179512" y="2852936"/>
            <a:ext cx="8784976" cy="3816424"/>
          </a:xfrm>
        </p:spPr>
        <p:txBody>
          <a:bodyPr>
            <a:normAutofit/>
          </a:bodyPr>
          <a:lstStyle/>
          <a:p>
            <a:pPr algn="ctr"/>
            <a:r>
              <a:rPr lang="en-US" b="1" dirty="0" smtClean="0">
                <a:solidFill>
                  <a:srgbClr val="FFC000"/>
                </a:solidFill>
                <a:latin typeface="Century Gothic" pitchFamily="34" charset="0"/>
              </a:rPr>
              <a:t>Technology for health systems transformation and attainment of the UN-Sustainable Development Goals</a:t>
            </a:r>
            <a:endParaRPr lang="fr-FR" b="1" dirty="0" smtClean="0">
              <a:solidFill>
                <a:srgbClr val="FFC000"/>
              </a:solidFill>
              <a:latin typeface="Century Gothic" pitchFamily="34" charset="0"/>
            </a:endParaRPr>
          </a:p>
          <a:p>
            <a:pPr algn="ctr"/>
            <a:r>
              <a:rPr lang="fr-FR" b="1" dirty="0" err="1" smtClean="0">
                <a:solidFill>
                  <a:schemeClr val="bg1"/>
                </a:solidFill>
                <a:latin typeface="Century Gothic" pitchFamily="34" charset="0"/>
              </a:rPr>
              <a:t>Sub</a:t>
            </a:r>
            <a:r>
              <a:rPr lang="fr-FR" b="1" dirty="0" smtClean="0">
                <a:solidFill>
                  <a:schemeClr val="bg1"/>
                </a:solidFill>
                <a:latin typeface="Century Gothic" pitchFamily="34" charset="0"/>
              </a:rPr>
              <a:t>-</a:t>
            </a:r>
            <a:r>
              <a:rPr lang="fr-FR" b="1" dirty="0" err="1" smtClean="0">
                <a:solidFill>
                  <a:schemeClr val="bg1"/>
                </a:solidFill>
                <a:latin typeface="Century Gothic" pitchFamily="34" charset="0"/>
              </a:rPr>
              <a:t>theme</a:t>
            </a:r>
            <a:r>
              <a:rPr lang="fr-FR" b="1" dirty="0" smtClean="0">
                <a:solidFill>
                  <a:schemeClr val="bg1"/>
                </a:solidFill>
                <a:latin typeface="Century Gothic" pitchFamily="34" charset="0"/>
              </a:rPr>
              <a:t> 1:</a:t>
            </a:r>
          </a:p>
          <a:p>
            <a:pPr algn="ctr"/>
            <a:r>
              <a:rPr lang="en-US" b="1" dirty="0" smtClean="0">
                <a:solidFill>
                  <a:schemeClr val="bg1"/>
                </a:solidFill>
                <a:latin typeface="Century Gothic" pitchFamily="34" charset="0"/>
              </a:rPr>
              <a:t>Technologies supporting data for health system</a:t>
            </a:r>
            <a:endParaRPr lang="fr-FR" dirty="0" smtClean="0">
              <a:solidFill>
                <a:schemeClr val="bg1"/>
              </a:solidFill>
              <a:latin typeface="Century Gothic" pitchFamily="34" charset="0"/>
            </a:endParaRPr>
          </a:p>
          <a:p>
            <a:pPr algn="ctr"/>
            <a:r>
              <a:rPr lang="en-US" b="1" dirty="0" smtClean="0">
                <a:solidFill>
                  <a:schemeClr val="bg1"/>
                </a:solidFill>
                <a:latin typeface="Century Gothic" pitchFamily="34" charset="0"/>
              </a:rPr>
              <a:t>decision-making</a:t>
            </a:r>
          </a:p>
          <a:p>
            <a:pPr algn="ctr"/>
            <a:endParaRPr lang="en-US" b="1" dirty="0" smtClean="0">
              <a:latin typeface="Century Gothic" pitchFamily="34" charset="0"/>
            </a:endParaRPr>
          </a:p>
          <a:p>
            <a:pPr algn="ctr"/>
            <a:r>
              <a:rPr lang="en-US" sz="2800" b="1" dirty="0" smtClean="0">
                <a:latin typeface="Century Gothic" pitchFamily="34" charset="0"/>
              </a:rPr>
              <a:t>Keynote speaker: Pr </a:t>
            </a:r>
            <a:r>
              <a:rPr lang="en-US" sz="2800" b="1" dirty="0" err="1" smtClean="0">
                <a:latin typeface="Century Gothic" pitchFamily="34" charset="0"/>
              </a:rPr>
              <a:t>Léodégal</a:t>
            </a:r>
            <a:r>
              <a:rPr lang="en-US" sz="2800" b="1" dirty="0" smtClean="0">
                <a:latin typeface="Century Gothic" pitchFamily="34" charset="0"/>
              </a:rPr>
              <a:t> BAZIRA</a:t>
            </a:r>
            <a:endParaRPr lang="fr-FR" sz="2800" dirty="0" smtClean="0">
              <a:latin typeface="Century Gothic" pitchFamily="34" charset="0"/>
            </a:endParaRPr>
          </a:p>
          <a:p>
            <a:pPr algn="ctr"/>
            <a:r>
              <a:rPr lang="fr-FR" sz="1800" b="1" dirty="0" err="1" smtClean="0">
                <a:latin typeface="Century Gothic" pitchFamily="34" charset="0"/>
              </a:rPr>
              <a:t>Faculty</a:t>
            </a:r>
            <a:r>
              <a:rPr lang="fr-FR" sz="1800" b="1" dirty="0" smtClean="0">
                <a:latin typeface="Century Gothic" pitchFamily="34" charset="0"/>
              </a:rPr>
              <a:t> of </a:t>
            </a:r>
            <a:r>
              <a:rPr lang="fr-FR" sz="1800" b="1" dirty="0" err="1" smtClean="0">
                <a:latin typeface="Century Gothic" pitchFamily="34" charset="0"/>
              </a:rPr>
              <a:t>Medicine</a:t>
            </a:r>
            <a:r>
              <a:rPr lang="fr-FR" sz="1800" b="1" dirty="0" smtClean="0">
                <a:latin typeface="Century Gothic" pitchFamily="34" charset="0"/>
              </a:rPr>
              <a:t> –UNIVERSITY OF BURUNDI</a:t>
            </a:r>
            <a:r>
              <a:rPr lang="fr-FR" sz="1800" b="1" dirty="0">
                <a:latin typeface="Century Gothic" pitchFamily="34" charset="0"/>
              </a:rPr>
              <a:t> </a:t>
            </a:r>
            <a:endParaRPr lang="fr-FR" sz="1800" dirty="0">
              <a:latin typeface="Century Gothic" pitchFamily="34" charset="0"/>
            </a:endParaRPr>
          </a:p>
          <a:p>
            <a:pPr algn="ct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a:bodyPr>
          <a:lstStyle/>
          <a:p>
            <a:pPr marL="457200" lvl="0" indent="-457200">
              <a:buNone/>
            </a:pPr>
            <a:r>
              <a:rPr lang="en-US" sz="2400" b="1" dirty="0" smtClean="0"/>
              <a:t>How do Technologies support data for health system decision-making?</a:t>
            </a:r>
            <a:r>
              <a:rPr lang="fr-FR" sz="2400" b="1" dirty="0" smtClean="0"/>
              <a:t> </a:t>
            </a:r>
          </a:p>
          <a:p>
            <a:pPr>
              <a:buNone/>
            </a:pPr>
            <a:r>
              <a:rPr lang="en-US" sz="2400" dirty="0" smtClean="0"/>
              <a:t>    </a:t>
            </a:r>
            <a:r>
              <a:rPr lang="en-US" sz="2400" dirty="0" smtClean="0"/>
              <a:t>I</a:t>
            </a:r>
            <a:r>
              <a:rPr lang="en-US" sz="2400" dirty="0" smtClean="0"/>
              <a:t>nformation </a:t>
            </a:r>
            <a:r>
              <a:rPr lang="en-US" sz="2400" dirty="0" smtClean="0"/>
              <a:t>technologies are intended </a:t>
            </a:r>
            <a:r>
              <a:rPr lang="en-US" sz="2400" dirty="0" smtClean="0"/>
              <a:t>to</a:t>
            </a:r>
          </a:p>
          <a:p>
            <a:pPr marL="822960" lvl="1" indent="-457200">
              <a:buFont typeface="+mj-lt"/>
              <a:buAutoNum type="arabicPeriod"/>
            </a:pPr>
            <a:r>
              <a:rPr lang="en-US" dirty="0" smtClean="0"/>
              <a:t>Collect data </a:t>
            </a:r>
            <a:endParaRPr lang="fr-FR" dirty="0" smtClean="0"/>
          </a:p>
          <a:p>
            <a:pPr marL="822960" lvl="1" indent="-457200">
              <a:buFont typeface="+mj-lt"/>
              <a:buAutoNum type="arabicPeriod"/>
            </a:pPr>
            <a:r>
              <a:rPr lang="en-US" dirty="0" smtClean="0"/>
              <a:t>Predict </a:t>
            </a:r>
            <a:r>
              <a:rPr lang="en-US" dirty="0" smtClean="0"/>
              <a:t>new types of information </a:t>
            </a:r>
            <a:endParaRPr lang="fr-FR" dirty="0" smtClean="0"/>
          </a:p>
          <a:p>
            <a:pPr marL="822960" lvl="1" indent="-457200">
              <a:buFont typeface="+mj-lt"/>
              <a:buAutoNum type="arabicPeriod"/>
            </a:pPr>
            <a:r>
              <a:rPr lang="en-US" dirty="0" smtClean="0"/>
              <a:t>Create information, or knowledge or both</a:t>
            </a:r>
            <a:endParaRPr lang="fr-FR" dirty="0" smtClean="0"/>
          </a:p>
          <a:p>
            <a:pPr marL="822960" lvl="1" indent="-457200">
              <a:buFont typeface="+mj-lt"/>
              <a:buAutoNum type="arabicPeriod"/>
            </a:pPr>
            <a:r>
              <a:rPr lang="en-US" dirty="0" smtClean="0"/>
              <a:t>Create evidence for management and planning</a:t>
            </a:r>
            <a:endParaRPr lang="fr-FR" dirty="0" smtClean="0"/>
          </a:p>
          <a:p>
            <a:pPr marL="822960" lvl="1" indent="-457200">
              <a:buFont typeface="+mj-lt"/>
              <a:buAutoNum type="arabicPeriod"/>
            </a:pPr>
            <a:r>
              <a:rPr lang="en-US" dirty="0" smtClean="0"/>
              <a:t>Upgrade database size</a:t>
            </a:r>
            <a:endParaRPr lang="fr-FR" dirty="0" smtClean="0"/>
          </a:p>
          <a:p>
            <a:pPr marL="822960" lvl="1" indent="-457200">
              <a:buFont typeface="+mj-lt"/>
              <a:buAutoNum type="arabicPeriod"/>
            </a:pPr>
            <a:r>
              <a:rPr lang="en-US" dirty="0" smtClean="0"/>
              <a:t>Create a user friendly interface between the databases and decision-makers</a:t>
            </a:r>
            <a:endParaRPr lang="fr-FR" dirty="0" smtClean="0"/>
          </a:p>
          <a:p>
            <a:pPr>
              <a:buNone/>
            </a:pPr>
            <a:endParaRPr lang="en-US" sz="2400" dirty="0" smtClean="0"/>
          </a:p>
          <a:p>
            <a:pPr>
              <a:buNone/>
            </a:pPr>
            <a:endParaRPr lang="fr-FR" sz="2400" dirty="0" smtClean="0"/>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10</a:t>
            </a:fld>
            <a:endParaRPr lang="fr-FR"/>
          </a:p>
        </p:txBody>
      </p:sp>
      <p:sp>
        <p:nvSpPr>
          <p:cNvPr id="7" name="Footer Placeholder 6"/>
          <p:cNvSpPr>
            <a:spLocks noGrp="1"/>
          </p:cNvSpPr>
          <p:nvPr>
            <p:ph type="ftr" sz="quarter" idx="11"/>
          </p:nvPr>
        </p:nvSpPr>
        <p:spPr>
          <a:xfrm>
            <a:off x="467544" y="6356350"/>
            <a:ext cx="7848872"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a:bodyPr>
          <a:lstStyle/>
          <a:p>
            <a:pPr marL="457200" lvl="0" indent="-457200">
              <a:buNone/>
            </a:pPr>
            <a:r>
              <a:rPr lang="en-US" sz="2400" dirty="0" smtClean="0"/>
              <a:t>Information </a:t>
            </a:r>
            <a:r>
              <a:rPr lang="en-US" sz="2400" dirty="0" smtClean="0"/>
              <a:t>technologies are intended </a:t>
            </a:r>
            <a:r>
              <a:rPr lang="en-US" sz="2400" dirty="0" smtClean="0"/>
              <a:t>to</a:t>
            </a:r>
          </a:p>
          <a:p>
            <a:pPr>
              <a:buNone/>
            </a:pPr>
            <a:endParaRPr lang="en-US" sz="2400" dirty="0" smtClean="0"/>
          </a:p>
          <a:p>
            <a:pPr>
              <a:buNone/>
            </a:pPr>
            <a:endParaRPr lang="fr-FR" sz="2400" dirty="0" smtClean="0"/>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11</a:t>
            </a:fld>
            <a:endParaRPr lang="fr-FR"/>
          </a:p>
        </p:txBody>
      </p:sp>
      <p:sp>
        <p:nvSpPr>
          <p:cNvPr id="7" name="Footer Placeholder 6"/>
          <p:cNvSpPr>
            <a:spLocks noGrp="1"/>
          </p:cNvSpPr>
          <p:nvPr>
            <p:ph type="ftr" sz="quarter" idx="11"/>
          </p:nvPr>
        </p:nvSpPr>
        <p:spPr>
          <a:xfrm>
            <a:off x="467544" y="6356350"/>
            <a:ext cx="7848872"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graphicFrame>
        <p:nvGraphicFramePr>
          <p:cNvPr id="8" name="Table 7"/>
          <p:cNvGraphicFramePr>
            <a:graphicFrameLocks noGrp="1"/>
          </p:cNvGraphicFramePr>
          <p:nvPr/>
        </p:nvGraphicFramePr>
        <p:xfrm>
          <a:off x="395536" y="1988840"/>
          <a:ext cx="8496944" cy="4023360"/>
        </p:xfrm>
        <a:graphic>
          <a:graphicData uri="http://schemas.openxmlformats.org/drawingml/2006/table">
            <a:tbl>
              <a:tblPr firstRow="1" bandRow="1">
                <a:tableStyleId>{5C22544A-7EE6-4342-B048-85BDC9FD1C3A}</a:tableStyleId>
              </a:tblPr>
              <a:tblGrid>
                <a:gridCol w="3816424"/>
                <a:gridCol w="4680520"/>
              </a:tblGrid>
              <a:tr h="370840">
                <a:tc>
                  <a:txBody>
                    <a:bodyPr/>
                    <a:lstStyle/>
                    <a:p>
                      <a:r>
                        <a:rPr lang="fr-FR" sz="2000" dirty="0" smtClean="0">
                          <a:latin typeface="Century Gothic" pitchFamily="34" charset="0"/>
                        </a:rPr>
                        <a:t>Action</a:t>
                      </a:r>
                      <a:endParaRPr lang="fr-FR" sz="2000" dirty="0">
                        <a:latin typeface="Century Gothic" pitchFamily="34" charset="0"/>
                      </a:endParaRPr>
                    </a:p>
                  </a:txBody>
                  <a:tcPr/>
                </a:tc>
                <a:tc>
                  <a:txBody>
                    <a:bodyPr/>
                    <a:lstStyle/>
                    <a:p>
                      <a:r>
                        <a:rPr lang="fr-FR" sz="2000" dirty="0" smtClean="0"/>
                        <a:t>Technologies</a:t>
                      </a:r>
                      <a:endParaRPr lang="fr-FR" sz="2000"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Century Gothic" pitchFamily="34" charset="0"/>
                        </a:rPr>
                        <a:t>Collect data </a:t>
                      </a:r>
                      <a:r>
                        <a:rPr kumimoji="0" lang="en-US" sz="2000" kern="1200" dirty="0" smtClean="0">
                          <a:solidFill>
                            <a:schemeClr val="dk1"/>
                          </a:solidFill>
                          <a:latin typeface="Century Gothic" pitchFamily="34" charset="0"/>
                          <a:ea typeface="+mn-ea"/>
                          <a:cs typeface="+mn-cs"/>
                        </a:rPr>
                        <a:t>on the person’s structure, functions or interaction with the environment at </a:t>
                      </a:r>
                      <a:r>
                        <a:rPr kumimoji="0" lang="en-US" sz="2000" kern="1200" dirty="0" err="1" smtClean="0">
                          <a:solidFill>
                            <a:schemeClr val="dk1"/>
                          </a:solidFill>
                          <a:latin typeface="Century Gothic" pitchFamily="34" charset="0"/>
                          <a:ea typeface="+mn-ea"/>
                          <a:cs typeface="+mn-cs"/>
                        </a:rPr>
                        <a:t>nanoscale</a:t>
                      </a:r>
                      <a:r>
                        <a:rPr kumimoji="0" lang="en-US" sz="2000" kern="1200" dirty="0" smtClean="0">
                          <a:solidFill>
                            <a:schemeClr val="dk1"/>
                          </a:solidFill>
                          <a:latin typeface="Century Gothic" pitchFamily="34" charset="0"/>
                          <a:ea typeface="+mn-ea"/>
                          <a:cs typeface="+mn-cs"/>
                        </a:rPr>
                        <a:t>, micro or macro level or at population level</a:t>
                      </a:r>
                      <a:endParaRPr lang="fr-FR" sz="2000" dirty="0" smtClean="0">
                        <a:latin typeface="Century Gothic" pitchFamily="34" charset="0"/>
                      </a:endParaRPr>
                    </a:p>
                    <a:p>
                      <a:endParaRPr lang="fr-FR" sz="2000" dirty="0">
                        <a:latin typeface="Century Gothic" pitchFamily="34" charset="0"/>
                      </a:endParaRPr>
                    </a:p>
                  </a:txBody>
                  <a:tcPr/>
                </a:tc>
                <a:tc>
                  <a:txBody>
                    <a:bodyPr/>
                    <a:lstStyle/>
                    <a:p>
                      <a:r>
                        <a:rPr kumimoji="0" lang="en-US" sz="2000" kern="1200" dirty="0" smtClean="0">
                          <a:solidFill>
                            <a:schemeClr val="dk1"/>
                          </a:solidFill>
                          <a:latin typeface="Century Gothic" pitchFamily="34" charset="0"/>
                          <a:ea typeface="+mn-ea"/>
                          <a:cs typeface="+mn-cs"/>
                        </a:rPr>
                        <a:t>Nanotechnology, Gene sequencing, Bioinformatics, Wireless sensors and devices, Imaging, Global positioning system, Wireless connectivity and Smart phones; </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kern="1200" dirty="0" smtClean="0">
                          <a:solidFill>
                            <a:schemeClr val="dk1"/>
                          </a:solidFill>
                          <a:latin typeface="Century Gothic" pitchFamily="34" charset="0"/>
                          <a:ea typeface="+mn-ea"/>
                          <a:cs typeface="+mn-cs"/>
                        </a:rPr>
                        <a:t>Predict</a:t>
                      </a:r>
                      <a:r>
                        <a:rPr kumimoji="0" lang="en-US" sz="2000" kern="1200" dirty="0" smtClean="0">
                          <a:solidFill>
                            <a:schemeClr val="dk1"/>
                          </a:solidFill>
                          <a:latin typeface="Century Gothic" pitchFamily="34" charset="0"/>
                          <a:ea typeface="+mn-ea"/>
                          <a:cs typeface="+mn-cs"/>
                        </a:rPr>
                        <a:t> </a:t>
                      </a:r>
                      <a:r>
                        <a:rPr kumimoji="0" lang="en-US" sz="2000" b="1" kern="1200" dirty="0" smtClean="0">
                          <a:solidFill>
                            <a:schemeClr val="dk1"/>
                          </a:solidFill>
                          <a:latin typeface="Century Gothic" pitchFamily="34" charset="0"/>
                          <a:ea typeface="+mn-ea"/>
                          <a:cs typeface="+mn-cs"/>
                        </a:rPr>
                        <a:t>new types of information </a:t>
                      </a:r>
                      <a:endParaRPr kumimoji="0" lang="fr-FR" sz="2000" b="1" kern="1200" dirty="0" smtClean="0">
                        <a:solidFill>
                          <a:schemeClr val="dk1"/>
                        </a:solidFill>
                        <a:latin typeface="Century Gothic" pitchFamily="34" charset="0"/>
                        <a:ea typeface="+mn-ea"/>
                        <a:cs typeface="+mn-cs"/>
                      </a:endParaRPr>
                    </a:p>
                  </a:txBody>
                  <a:tcPr/>
                </a:tc>
                <a:tc>
                  <a:txBody>
                    <a:bodyPr/>
                    <a:lstStyle/>
                    <a:p>
                      <a:r>
                        <a:rPr kumimoji="0" lang="en-US" sz="2000" kern="1200" dirty="0" smtClean="0">
                          <a:solidFill>
                            <a:schemeClr val="dk1"/>
                          </a:solidFill>
                          <a:latin typeface="Century Gothic" pitchFamily="34" charset="0"/>
                          <a:ea typeface="+mn-ea"/>
                          <a:cs typeface="+mn-cs"/>
                        </a:rPr>
                        <a:t>Virtual reality and Three-dimensional animation;</a:t>
                      </a:r>
                      <a:endParaRPr lang="fr-FR" sz="2000" dirty="0">
                        <a:latin typeface="Century Gothic" pitchFamily="34" charset="0"/>
                      </a:endParaRPr>
                    </a:p>
                  </a:txBody>
                  <a:tcPr/>
                </a:tc>
              </a:tr>
              <a:tr h="370840">
                <a:tc>
                  <a:txBody>
                    <a:bodyPr/>
                    <a:lstStyle/>
                    <a:p>
                      <a:r>
                        <a:rPr kumimoji="0" lang="en-US" sz="2000" b="1" kern="1200" dirty="0" smtClean="0">
                          <a:solidFill>
                            <a:schemeClr val="dk1"/>
                          </a:solidFill>
                          <a:latin typeface="Century Gothic" pitchFamily="34" charset="0"/>
                          <a:ea typeface="+mn-ea"/>
                          <a:cs typeface="+mn-cs"/>
                        </a:rPr>
                        <a:t>Create</a:t>
                      </a:r>
                      <a:r>
                        <a:rPr kumimoji="0" lang="en-US" sz="2000" kern="1200" dirty="0" smtClean="0">
                          <a:solidFill>
                            <a:schemeClr val="dk1"/>
                          </a:solidFill>
                          <a:latin typeface="Century Gothic" pitchFamily="34" charset="0"/>
                          <a:ea typeface="+mn-ea"/>
                          <a:cs typeface="+mn-cs"/>
                        </a:rPr>
                        <a:t> information, or knowledge or both:</a:t>
                      </a:r>
                      <a:endParaRPr lang="fr-FR" sz="2000" dirty="0">
                        <a:latin typeface="Century Gothic"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kern="1200" dirty="0" smtClean="0">
                          <a:solidFill>
                            <a:schemeClr val="dk1"/>
                          </a:solidFill>
                          <a:latin typeface="Century Gothic" pitchFamily="34" charset="0"/>
                          <a:ea typeface="+mn-ea"/>
                          <a:cs typeface="+mn-cs"/>
                        </a:rPr>
                        <a:t>Internet, Computing power, Cloud computing and Social media;</a:t>
                      </a:r>
                      <a:endParaRPr kumimoji="0" lang="fr-FR" sz="2000" kern="1200" dirty="0" smtClean="0">
                        <a:solidFill>
                          <a:schemeClr val="dk1"/>
                        </a:solidFill>
                        <a:latin typeface="Century Gothic" pitchFamily="34" charset="0"/>
                        <a:ea typeface="+mn-ea"/>
                        <a:cs typeface="+mn-cs"/>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a:bodyPr>
          <a:lstStyle/>
          <a:p>
            <a:pPr marL="457200" lvl="0" indent="-457200">
              <a:buNone/>
            </a:pPr>
            <a:r>
              <a:rPr lang="en-US" sz="2400" dirty="0" smtClean="0"/>
              <a:t>Information </a:t>
            </a:r>
            <a:r>
              <a:rPr lang="en-US" sz="2400" dirty="0" smtClean="0"/>
              <a:t>technologies are intended </a:t>
            </a:r>
            <a:r>
              <a:rPr lang="en-US" sz="2400" dirty="0" smtClean="0"/>
              <a:t>to</a:t>
            </a:r>
          </a:p>
          <a:p>
            <a:pPr>
              <a:buNone/>
            </a:pPr>
            <a:endParaRPr lang="en-US" sz="2400" dirty="0" smtClean="0"/>
          </a:p>
          <a:p>
            <a:pPr>
              <a:buNone/>
            </a:pPr>
            <a:endParaRPr lang="fr-FR" sz="2400" dirty="0" smtClean="0"/>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12</a:t>
            </a:fld>
            <a:endParaRPr lang="fr-FR"/>
          </a:p>
        </p:txBody>
      </p:sp>
      <p:sp>
        <p:nvSpPr>
          <p:cNvPr id="7" name="Footer Placeholder 6"/>
          <p:cNvSpPr>
            <a:spLocks noGrp="1"/>
          </p:cNvSpPr>
          <p:nvPr>
            <p:ph type="ftr" sz="quarter" idx="11"/>
          </p:nvPr>
        </p:nvSpPr>
        <p:spPr>
          <a:xfrm>
            <a:off x="467544" y="6356350"/>
            <a:ext cx="7848872"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graphicFrame>
        <p:nvGraphicFramePr>
          <p:cNvPr id="8" name="Table 7"/>
          <p:cNvGraphicFramePr>
            <a:graphicFrameLocks noGrp="1"/>
          </p:cNvGraphicFramePr>
          <p:nvPr/>
        </p:nvGraphicFramePr>
        <p:xfrm>
          <a:off x="395536" y="1988840"/>
          <a:ext cx="8496944" cy="3937000"/>
        </p:xfrm>
        <a:graphic>
          <a:graphicData uri="http://schemas.openxmlformats.org/drawingml/2006/table">
            <a:tbl>
              <a:tblPr firstRow="1" bandRow="1">
                <a:tableStyleId>{5C22544A-7EE6-4342-B048-85BDC9FD1C3A}</a:tableStyleId>
              </a:tblPr>
              <a:tblGrid>
                <a:gridCol w="3816424"/>
                <a:gridCol w="4680520"/>
              </a:tblGrid>
              <a:tr h="370840">
                <a:tc>
                  <a:txBody>
                    <a:bodyPr/>
                    <a:lstStyle/>
                    <a:p>
                      <a:r>
                        <a:rPr lang="fr-FR" sz="1800" dirty="0" smtClean="0">
                          <a:latin typeface="Century Gothic" pitchFamily="34" charset="0"/>
                        </a:rPr>
                        <a:t>Action</a:t>
                      </a:r>
                      <a:endParaRPr lang="fr-FR" sz="1800" dirty="0">
                        <a:latin typeface="Century Gothic" pitchFamily="34" charset="0"/>
                      </a:endParaRPr>
                    </a:p>
                  </a:txBody>
                  <a:tcPr/>
                </a:tc>
                <a:tc>
                  <a:txBody>
                    <a:bodyPr/>
                    <a:lstStyle/>
                    <a:p>
                      <a:r>
                        <a:rPr lang="fr-FR" sz="1800" dirty="0" smtClean="0">
                          <a:latin typeface="Century Gothic" pitchFamily="34" charset="0"/>
                        </a:rPr>
                        <a:t>Technologies</a:t>
                      </a:r>
                      <a:endParaRPr lang="fr-FR" sz="1800" dirty="0">
                        <a:latin typeface="Century Gothic" pitchFamily="34" charset="0"/>
                      </a:endParaRPr>
                    </a:p>
                  </a:txBody>
                  <a:tcPr/>
                </a:tc>
              </a:tr>
              <a:tr h="370840">
                <a:tc>
                  <a:txBody>
                    <a:bodyPr/>
                    <a:lstStyle/>
                    <a:p>
                      <a:r>
                        <a:rPr kumimoji="0" lang="en-US" sz="1800" kern="1200" dirty="0" smtClean="0">
                          <a:solidFill>
                            <a:schemeClr val="dk1"/>
                          </a:solidFill>
                          <a:latin typeface="Century Gothic" pitchFamily="34" charset="0"/>
                          <a:ea typeface="+mn-ea"/>
                          <a:cs typeface="+mn-cs"/>
                        </a:rPr>
                        <a:t>Create evidence for management and planning</a:t>
                      </a:r>
                      <a:endParaRPr lang="fr-FR" sz="1800" dirty="0">
                        <a:latin typeface="Century Gothic" pitchFamily="34" charset="0"/>
                      </a:endParaRPr>
                    </a:p>
                  </a:txBody>
                  <a:tcPr/>
                </a:tc>
                <a:tc>
                  <a:txBody>
                    <a:bodyPr/>
                    <a:lstStyle/>
                    <a:p>
                      <a:r>
                        <a:rPr kumimoji="0" lang="en-US" sz="1800" u="none" strike="noStrike" kern="1200" smtClean="0">
                          <a:solidFill>
                            <a:schemeClr val="tx1"/>
                          </a:solidFill>
                          <a:latin typeface="Century Gothic" pitchFamily="34" charset="0"/>
                          <a:ea typeface="+mn-ea"/>
                          <a:cs typeface="+mn-cs"/>
                        </a:rPr>
                        <a:t>DistriDistrict Health Information Software 2 (DHIS</a:t>
                      </a:r>
                      <a:r>
                        <a:rPr kumimoji="0" lang="en-US" sz="1800" u="none" strike="noStrike" kern="1200" baseline="0" smtClean="0">
                          <a:solidFill>
                            <a:schemeClr val="tx1"/>
                          </a:solidFill>
                          <a:latin typeface="Century Gothic" pitchFamily="34" charset="0"/>
                          <a:ea typeface="+mn-ea"/>
                          <a:cs typeface="+mn-cs"/>
                        </a:rPr>
                        <a:t> 2) </a:t>
                      </a:r>
                      <a:r>
                        <a:rPr kumimoji="0" lang="en-US" sz="1800" kern="1200" smtClean="0">
                          <a:solidFill>
                            <a:schemeClr val="tx1"/>
                          </a:solidFill>
                          <a:latin typeface="Century Gothic" pitchFamily="34" charset="0"/>
                          <a:ea typeface="+mn-ea"/>
                          <a:cs typeface="+mn-cs"/>
                        </a:rPr>
                        <a:t>Service availability mapping (SAM), Laboratory management system (LIMS), OpenClinic GA software, Equitable Impact Sensitive Tool (EQUIST), OneHealth Tool;</a:t>
                      </a:r>
                      <a:endParaRPr kumimoji="0" lang="en-US" sz="1800" kern="1200" dirty="0" smtClean="0">
                        <a:solidFill>
                          <a:schemeClr val="tx1"/>
                        </a:solidFill>
                        <a:latin typeface="Century Gothic" pitchFamily="34" charset="0"/>
                        <a:ea typeface="+mn-ea"/>
                        <a:cs typeface="+mn-cs"/>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Century Gothic" pitchFamily="34" charset="0"/>
                          <a:ea typeface="+mn-ea"/>
                          <a:cs typeface="+mn-cs"/>
                        </a:rPr>
                        <a:t>Upgrade database size</a:t>
                      </a:r>
                      <a:endParaRPr kumimoji="0" lang="fr-FR" sz="1800" kern="1200" dirty="0" smtClean="0">
                        <a:solidFill>
                          <a:schemeClr val="dk1"/>
                        </a:solidFill>
                        <a:latin typeface="Century Gothic"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1" kern="1200" dirty="0" smtClean="0">
                        <a:solidFill>
                          <a:schemeClr val="dk1"/>
                        </a:solidFill>
                        <a:latin typeface="Century Gothic" pitchFamily="34" charset="0"/>
                        <a:ea typeface="+mn-ea"/>
                        <a:cs typeface="+mn-cs"/>
                      </a:endParaRPr>
                    </a:p>
                  </a:txBody>
                  <a:tcPr/>
                </a:tc>
                <a:tc>
                  <a:txBody>
                    <a:bodyPr/>
                    <a:lstStyle/>
                    <a:p>
                      <a:r>
                        <a:rPr kumimoji="0" lang="en-US" sz="1800" kern="1200" smtClean="0">
                          <a:solidFill>
                            <a:schemeClr val="dk1"/>
                          </a:solidFill>
                          <a:latin typeface="Century Gothic" pitchFamily="34" charset="0"/>
                          <a:ea typeface="+mn-ea"/>
                          <a:cs typeface="+mn-cs"/>
                        </a:rPr>
                        <a:t>Big Data whose capacity is expressed in terms of zettabytes (10</a:t>
                      </a:r>
                      <a:r>
                        <a:rPr kumimoji="0" lang="en-US" sz="1800" kern="1200" baseline="30000" smtClean="0">
                          <a:solidFill>
                            <a:schemeClr val="dk1"/>
                          </a:solidFill>
                          <a:latin typeface="Century Gothic" pitchFamily="34" charset="0"/>
                          <a:ea typeface="+mn-ea"/>
                          <a:cs typeface="+mn-cs"/>
                        </a:rPr>
                        <a:t>21</a:t>
                      </a:r>
                      <a:r>
                        <a:rPr kumimoji="0" lang="en-US" sz="1800" kern="1200" smtClean="0">
                          <a:solidFill>
                            <a:schemeClr val="dk1"/>
                          </a:solidFill>
                          <a:latin typeface="Century Gothic" pitchFamily="34" charset="0"/>
                          <a:ea typeface="+mn-ea"/>
                          <a:cs typeface="+mn-cs"/>
                        </a:rPr>
                        <a:t> bytes) </a:t>
                      </a:r>
                      <a:endParaRPr lang="fr-FR" sz="1800" dirty="0">
                        <a:latin typeface="Century Gothic" pitchFamily="34" charset="0"/>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Century Gothic" pitchFamily="34" charset="0"/>
                          <a:ea typeface="+mn-ea"/>
                          <a:cs typeface="+mn-cs"/>
                        </a:rPr>
                        <a:t>Create a user friendly interface between the databases and decision-makers</a:t>
                      </a:r>
                      <a:r>
                        <a:rPr kumimoji="0" lang="en-US" sz="1800" kern="1200" baseline="0" dirty="0" smtClean="0">
                          <a:solidFill>
                            <a:schemeClr val="dk1"/>
                          </a:solidFill>
                          <a:latin typeface="Century Gothic" pitchFamily="34" charset="0"/>
                          <a:ea typeface="+mn-ea"/>
                          <a:cs typeface="+mn-cs"/>
                        </a:rPr>
                        <a:t> or users</a:t>
                      </a:r>
                      <a:endParaRPr kumimoji="0" lang="fr-FR" sz="1800" kern="1200" dirty="0" smtClean="0">
                        <a:solidFill>
                          <a:schemeClr val="dk1"/>
                        </a:solidFill>
                        <a:latin typeface="Century Gothic" pitchFamily="34" charset="0"/>
                        <a:ea typeface="+mn-ea"/>
                        <a:cs typeface="+mn-cs"/>
                      </a:endParaRPr>
                    </a:p>
                    <a:p>
                      <a:endParaRPr lang="fr-FR" sz="1800" dirty="0">
                        <a:latin typeface="Century Gothic"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Century Gothic" pitchFamily="34" charset="0"/>
                          <a:ea typeface="+mn-ea"/>
                          <a:cs typeface="+mn-cs"/>
                        </a:rPr>
                        <a:t>Database management systems (DBMS) software)</a:t>
                      </a:r>
                      <a:endParaRPr kumimoji="0" lang="fr-FR" sz="1800" kern="1200" dirty="0" smtClean="0">
                        <a:solidFill>
                          <a:schemeClr val="dk1"/>
                        </a:solidFill>
                        <a:latin typeface="Century Gothic" pitchFamily="34" charset="0"/>
                        <a:ea typeface="+mn-ea"/>
                        <a:cs typeface="+mn-cs"/>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a:bodyPr>
          <a:lstStyle/>
          <a:p>
            <a:pPr marL="457200" lvl="0" indent="-457200">
              <a:buNone/>
            </a:pPr>
            <a:r>
              <a:rPr lang="en-US" sz="2400" b="1" dirty="0" smtClean="0"/>
              <a:t>How do Technologies support data for health system decision-making?</a:t>
            </a:r>
            <a:r>
              <a:rPr lang="fr-FR" sz="2400" b="1" dirty="0" smtClean="0"/>
              <a:t> </a:t>
            </a:r>
            <a:endParaRPr lang="fr-FR" sz="2400" b="1" dirty="0" smtClean="0"/>
          </a:p>
          <a:p>
            <a:pPr marL="457200" lvl="0" indent="-457200">
              <a:buNone/>
            </a:pPr>
            <a:endParaRPr lang="fr-FR" sz="2400" b="1" dirty="0" smtClean="0"/>
          </a:p>
          <a:p>
            <a:pPr>
              <a:buNone/>
            </a:pPr>
            <a:r>
              <a:rPr lang="en-US" sz="2400" dirty="0" smtClean="0"/>
              <a:t>   </a:t>
            </a:r>
            <a:r>
              <a:rPr lang="en-US" sz="2400" dirty="0" smtClean="0">
                <a:latin typeface="Century Gothic" pitchFamily="34" charset="0"/>
              </a:rPr>
              <a:t>The </a:t>
            </a:r>
            <a:r>
              <a:rPr lang="en-US" sz="2400" dirty="0" smtClean="0">
                <a:latin typeface="Century Gothic" pitchFamily="34" charset="0"/>
              </a:rPr>
              <a:t>availability of </a:t>
            </a:r>
            <a:r>
              <a:rPr lang="en-US" sz="2400" dirty="0" smtClean="0">
                <a:latin typeface="Century Gothic" pitchFamily="34" charset="0"/>
              </a:rPr>
              <a:t>information </a:t>
            </a:r>
            <a:r>
              <a:rPr lang="en-US" sz="2400" dirty="0" smtClean="0">
                <a:latin typeface="Century Gothic" pitchFamily="34" charset="0"/>
              </a:rPr>
              <a:t>technologies, many of which are open and free, has enabled national health information systems to provide decision-makers with abundant, high quality, reliable and varied information.</a:t>
            </a: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13</a:t>
            </a:fld>
            <a:endParaRPr lang="fr-FR"/>
          </a:p>
        </p:txBody>
      </p:sp>
      <p:sp>
        <p:nvSpPr>
          <p:cNvPr id="7" name="Footer Placeholder 6"/>
          <p:cNvSpPr>
            <a:spLocks noGrp="1"/>
          </p:cNvSpPr>
          <p:nvPr>
            <p:ph type="ftr" sz="quarter" idx="11"/>
          </p:nvPr>
        </p:nvSpPr>
        <p:spPr>
          <a:xfrm>
            <a:off x="467544" y="6356350"/>
            <a:ext cx="7848872"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fontScale="92500" lnSpcReduction="10000"/>
          </a:bodyPr>
          <a:lstStyle/>
          <a:p>
            <a:pPr marL="457200" indent="-457200">
              <a:buNone/>
            </a:pPr>
            <a:r>
              <a:rPr lang="fr-FR" sz="2800" b="1" dirty="0" err="1" smtClean="0">
                <a:latin typeface="Century Gothic" pitchFamily="34" charset="0"/>
              </a:rPr>
              <a:t>What</a:t>
            </a:r>
            <a:r>
              <a:rPr lang="fr-FR" sz="2800" b="1" dirty="0" smtClean="0">
                <a:latin typeface="Century Gothic" pitchFamily="34" charset="0"/>
              </a:rPr>
              <a:t> are the main challenges?</a:t>
            </a:r>
          </a:p>
          <a:p>
            <a:pPr>
              <a:buNone/>
            </a:pPr>
            <a:r>
              <a:rPr lang="en-US" sz="2400" dirty="0" smtClean="0"/>
              <a:t> </a:t>
            </a:r>
            <a:r>
              <a:rPr lang="en-US" sz="2400" dirty="0" smtClean="0"/>
              <a:t>   The main </a:t>
            </a:r>
            <a:r>
              <a:rPr lang="en-US" sz="2400" dirty="0" smtClean="0"/>
              <a:t>challenge to evidence-based decision making for health system in many African countries remains the narrowing the knowledge </a:t>
            </a:r>
            <a:r>
              <a:rPr lang="en-US" sz="2400" dirty="0" smtClean="0"/>
              <a:t>gap which includes  two </a:t>
            </a:r>
            <a:r>
              <a:rPr lang="en-US" sz="2400" dirty="0" smtClean="0"/>
              <a:t>major </a:t>
            </a:r>
            <a:r>
              <a:rPr lang="en-US" sz="2400" dirty="0" smtClean="0"/>
              <a:t>types:</a:t>
            </a:r>
          </a:p>
          <a:p>
            <a:pPr>
              <a:buNone/>
            </a:pPr>
            <a:endParaRPr lang="fr-FR" sz="2400" dirty="0" smtClean="0"/>
          </a:p>
          <a:p>
            <a:pPr marL="457200" indent="-457200">
              <a:buFont typeface="+mj-lt"/>
              <a:buAutoNum type="arabicPeriod"/>
            </a:pPr>
            <a:r>
              <a:rPr lang="en-US" sz="2400" dirty="0" smtClean="0"/>
              <a:t>The Health knowledge gap is when essential answers on how to improve the health of the people are not available. </a:t>
            </a:r>
            <a:endParaRPr lang="en-US" sz="2400" dirty="0" smtClean="0"/>
          </a:p>
          <a:p>
            <a:pPr marL="457200" indent="-457200">
              <a:buFont typeface="+mj-lt"/>
              <a:buAutoNum type="arabicPeriod"/>
            </a:pPr>
            <a:endParaRPr lang="fr-FR" sz="2400" dirty="0" smtClean="0"/>
          </a:p>
          <a:p>
            <a:pPr marL="457200" indent="-457200">
              <a:buFont typeface="+mj-lt"/>
              <a:buAutoNum type="arabicPeriod"/>
            </a:pPr>
            <a:r>
              <a:rPr lang="en-US" sz="2400" dirty="0" smtClean="0"/>
              <a:t>The “know-do gap” is the failure to apply all existing knowledge to improve people’s health. This is related to the issue of sharing and translation of health information, research evidence, or knowledge</a:t>
            </a:r>
            <a:r>
              <a:rPr lang="en-US" sz="2400" dirty="0" smtClean="0"/>
              <a:t>   </a:t>
            </a:r>
            <a:endParaRPr lang="en-US" sz="2400" b="1" dirty="0" smtClean="0"/>
          </a:p>
          <a:p>
            <a:pPr marL="457200" lvl="0" indent="-457200">
              <a:buNone/>
            </a:pPr>
            <a:endParaRPr lang="en-US" sz="1200" dirty="0" smtClean="0"/>
          </a:p>
          <a:p>
            <a:pPr marL="457200" lvl="0" indent="-457200">
              <a:buNone/>
            </a:pPr>
            <a:endParaRPr lang="en-US" sz="1200" dirty="0" smtClean="0"/>
          </a:p>
          <a:p>
            <a:pPr marL="457200" lvl="0" indent="-457200">
              <a:buNone/>
            </a:pPr>
            <a:endParaRPr lang="en-US" sz="1200" dirty="0" smtClean="0"/>
          </a:p>
          <a:p>
            <a:pPr marL="457200" lvl="0" indent="-457200">
              <a:buNone/>
            </a:pPr>
            <a:endParaRPr lang="en-US" sz="1200" dirty="0" smtClean="0"/>
          </a:p>
          <a:p>
            <a:pPr marL="457200" lvl="0" indent="-457200">
              <a:buNone/>
            </a:pPr>
            <a:r>
              <a:rPr lang="en-US" sz="1200" dirty="0" smtClean="0"/>
              <a:t>              </a:t>
            </a:r>
            <a:endParaRPr lang="en-US" sz="1200" b="1" dirty="0" smtClean="0"/>
          </a:p>
          <a:p>
            <a:pPr marL="457200" lvl="0" indent="-457200">
              <a:buNone/>
            </a:pPr>
            <a:endParaRPr lang="en-US" sz="2400" b="1" dirty="0" smtClean="0"/>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14</a:t>
            </a:fld>
            <a:endParaRPr lang="fr-FR"/>
          </a:p>
        </p:txBody>
      </p:sp>
      <p:sp>
        <p:nvSpPr>
          <p:cNvPr id="7" name="Footer Placeholder 6"/>
          <p:cNvSpPr>
            <a:spLocks noGrp="1"/>
          </p:cNvSpPr>
          <p:nvPr>
            <p:ph type="ftr" sz="quarter" idx="11"/>
          </p:nvPr>
        </p:nvSpPr>
        <p:spPr>
          <a:xfrm>
            <a:off x="467544" y="6356350"/>
            <a:ext cx="7704856"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lnSpcReduction="10000"/>
          </a:bodyPr>
          <a:lstStyle/>
          <a:p>
            <a:pPr marL="457200" indent="-457200">
              <a:buNone/>
            </a:pPr>
            <a:r>
              <a:rPr lang="fr-FR" sz="2800" b="1" dirty="0" err="1" smtClean="0">
                <a:latin typeface="Century Gothic" pitchFamily="34" charset="0"/>
              </a:rPr>
              <a:t>What</a:t>
            </a:r>
            <a:r>
              <a:rPr lang="fr-FR" sz="2800" b="1" dirty="0" smtClean="0">
                <a:latin typeface="Century Gothic" pitchFamily="34" charset="0"/>
              </a:rPr>
              <a:t> are the main challenges?</a:t>
            </a:r>
          </a:p>
          <a:p>
            <a:pPr>
              <a:buNone/>
            </a:pPr>
            <a:r>
              <a:rPr lang="fr-FR" sz="2800" dirty="0" smtClean="0"/>
              <a:t>The </a:t>
            </a:r>
            <a:r>
              <a:rPr lang="fr-FR" sz="2800" dirty="0" err="1" smtClean="0"/>
              <a:t>roots</a:t>
            </a:r>
            <a:r>
              <a:rPr lang="fr-FR" sz="2800" dirty="0" smtClean="0"/>
              <a:t> of </a:t>
            </a:r>
            <a:r>
              <a:rPr lang="fr-FR" sz="2800" dirty="0" err="1" smtClean="0"/>
              <a:t>these</a:t>
            </a:r>
            <a:r>
              <a:rPr lang="fr-FR" sz="2800" dirty="0" smtClean="0"/>
              <a:t> gaps are to </a:t>
            </a:r>
            <a:r>
              <a:rPr lang="fr-FR" sz="2800" dirty="0" err="1" smtClean="0"/>
              <a:t>be</a:t>
            </a:r>
            <a:r>
              <a:rPr lang="fr-FR" sz="2800" dirty="0" smtClean="0"/>
              <a:t> </a:t>
            </a:r>
            <a:r>
              <a:rPr lang="fr-FR" sz="2800" dirty="0" err="1" smtClean="0"/>
              <a:t>found</a:t>
            </a:r>
            <a:r>
              <a:rPr lang="fr-FR" sz="2800" dirty="0" smtClean="0"/>
              <a:t> in </a:t>
            </a:r>
            <a:r>
              <a:rPr lang="fr-FR" sz="2800" dirty="0" smtClean="0"/>
              <a:t>the :</a:t>
            </a:r>
          </a:p>
          <a:p>
            <a:pPr>
              <a:buFont typeface="Wingdings" pitchFamily="2" charset="2"/>
              <a:buChar char="§"/>
            </a:pPr>
            <a:r>
              <a:rPr lang="fr-FR" sz="2800" dirty="0" smtClean="0"/>
              <a:t>the </a:t>
            </a:r>
            <a:r>
              <a:rPr lang="fr-FR" sz="2800" dirty="0" err="1" smtClean="0"/>
              <a:t>lag</a:t>
            </a:r>
            <a:r>
              <a:rPr lang="fr-FR" sz="2800" dirty="0" smtClean="0"/>
              <a:t> in the acquisition and appropriation of </a:t>
            </a:r>
            <a:r>
              <a:rPr lang="fr-FR" sz="2800" dirty="0" err="1" smtClean="0"/>
              <a:t>adapted</a:t>
            </a:r>
            <a:r>
              <a:rPr lang="fr-FR" sz="2800" dirty="0" smtClean="0"/>
              <a:t> </a:t>
            </a:r>
            <a:r>
              <a:rPr lang="fr-FR" sz="2800" dirty="0" err="1" smtClean="0"/>
              <a:t>health</a:t>
            </a:r>
            <a:r>
              <a:rPr lang="fr-FR" sz="2800" dirty="0" smtClean="0"/>
              <a:t> information technologies, </a:t>
            </a:r>
            <a:endParaRPr lang="fr-FR" sz="2800" dirty="0" smtClean="0"/>
          </a:p>
          <a:p>
            <a:pPr>
              <a:buFont typeface="Wingdings" pitchFamily="2" charset="2"/>
              <a:buChar char="§"/>
            </a:pPr>
            <a:r>
              <a:rPr lang="fr-FR" sz="2800" dirty="0" smtClean="0"/>
              <a:t>The </a:t>
            </a:r>
            <a:r>
              <a:rPr lang="fr-FR" sz="2800" dirty="0" err="1" smtClean="0"/>
              <a:t>weak</a:t>
            </a:r>
            <a:r>
              <a:rPr lang="fr-FR" sz="2800" dirty="0" smtClean="0"/>
              <a:t> </a:t>
            </a:r>
            <a:r>
              <a:rPr lang="fr-FR" sz="2800" dirty="0" smtClean="0"/>
              <a:t>and </a:t>
            </a:r>
            <a:r>
              <a:rPr lang="fr-FR" sz="2800" dirty="0" err="1" smtClean="0"/>
              <a:t>fragmented</a:t>
            </a:r>
            <a:r>
              <a:rPr lang="fr-FR" sz="2800" dirty="0" smtClean="0"/>
              <a:t> </a:t>
            </a:r>
            <a:r>
              <a:rPr lang="fr-FR" sz="2800" dirty="0" err="1" smtClean="0"/>
              <a:t>Health</a:t>
            </a:r>
            <a:r>
              <a:rPr lang="fr-FR" sz="2800" dirty="0" smtClean="0"/>
              <a:t> Information </a:t>
            </a:r>
            <a:r>
              <a:rPr lang="fr-FR" sz="2800" dirty="0" err="1" smtClean="0"/>
              <a:t>systems</a:t>
            </a:r>
            <a:r>
              <a:rPr lang="fr-FR" sz="2800" dirty="0" smtClean="0"/>
              <a:t>, </a:t>
            </a:r>
            <a:endParaRPr lang="fr-FR" sz="2800" dirty="0" smtClean="0"/>
          </a:p>
          <a:p>
            <a:pPr>
              <a:buFont typeface="Wingdings" pitchFamily="2" charset="2"/>
              <a:buChar char="§"/>
            </a:pPr>
            <a:r>
              <a:rPr lang="fr-FR" sz="2800" dirty="0" smtClean="0"/>
              <a:t>The </a:t>
            </a:r>
            <a:r>
              <a:rPr lang="fr-FR" sz="2800" dirty="0" err="1" smtClean="0"/>
              <a:t>low</a:t>
            </a:r>
            <a:r>
              <a:rPr lang="fr-FR" sz="2800" dirty="0" smtClean="0"/>
              <a:t> </a:t>
            </a:r>
            <a:r>
              <a:rPr lang="fr-FR" sz="2800" dirty="0" err="1" smtClean="0"/>
              <a:t>capacity</a:t>
            </a:r>
            <a:r>
              <a:rPr lang="fr-FR" sz="2800" dirty="0" smtClean="0"/>
              <a:t> of </a:t>
            </a:r>
            <a:r>
              <a:rPr lang="fr-FR" sz="2800" dirty="0" err="1" smtClean="0"/>
              <a:t>health</a:t>
            </a:r>
            <a:r>
              <a:rPr lang="fr-FR" sz="2800" dirty="0" smtClean="0"/>
              <a:t> </a:t>
            </a:r>
            <a:r>
              <a:rPr lang="fr-FR" sz="2800" dirty="0" err="1" smtClean="0"/>
              <a:t>research</a:t>
            </a:r>
            <a:r>
              <a:rPr lang="fr-FR" sz="2800" dirty="0" smtClean="0"/>
              <a:t> and </a:t>
            </a:r>
            <a:r>
              <a:rPr lang="fr-FR" sz="2800" dirty="0" err="1" smtClean="0"/>
              <a:t>poor</a:t>
            </a:r>
            <a:r>
              <a:rPr lang="fr-FR" sz="2800" dirty="0" smtClean="0"/>
              <a:t> translation of </a:t>
            </a:r>
            <a:r>
              <a:rPr lang="fr-FR" sz="2800" dirty="0" err="1" smtClean="0"/>
              <a:t>its</a:t>
            </a:r>
            <a:r>
              <a:rPr lang="fr-FR" sz="2800" dirty="0" smtClean="0"/>
              <a:t> </a:t>
            </a:r>
            <a:r>
              <a:rPr lang="fr-FR" sz="2800" dirty="0" err="1" smtClean="0"/>
              <a:t>results</a:t>
            </a:r>
            <a:r>
              <a:rPr lang="fr-FR" sz="2800" dirty="0" smtClean="0"/>
              <a:t> </a:t>
            </a:r>
            <a:r>
              <a:rPr lang="fr-FR" sz="2800" dirty="0" err="1" smtClean="0"/>
              <a:t>into</a:t>
            </a:r>
            <a:r>
              <a:rPr lang="fr-FR" sz="2800" dirty="0" smtClean="0"/>
              <a:t> </a:t>
            </a:r>
            <a:r>
              <a:rPr lang="fr-FR" sz="2800" dirty="0" err="1" smtClean="0"/>
              <a:t>policies</a:t>
            </a:r>
            <a:r>
              <a:rPr lang="fr-FR" sz="2800" dirty="0" smtClean="0"/>
              <a:t>, </a:t>
            </a:r>
            <a:r>
              <a:rPr lang="fr-FR" sz="2800" dirty="0" err="1" smtClean="0"/>
              <a:t>strategies</a:t>
            </a:r>
            <a:r>
              <a:rPr lang="fr-FR" sz="2800" dirty="0" smtClean="0"/>
              <a:t> and guidelines.</a:t>
            </a:r>
            <a:endParaRPr lang="en-US" sz="2800" dirty="0" smtClean="0"/>
          </a:p>
          <a:p>
            <a:pPr marL="457200" lvl="0" indent="-457200">
              <a:buNone/>
            </a:pPr>
            <a:endParaRPr lang="en-US" sz="1200" dirty="0" smtClean="0"/>
          </a:p>
          <a:p>
            <a:pPr marL="457200" lvl="0" indent="-457200">
              <a:buNone/>
            </a:pPr>
            <a:endParaRPr lang="en-US" sz="1200" dirty="0" smtClean="0"/>
          </a:p>
          <a:p>
            <a:pPr marL="457200" lvl="0" indent="-457200">
              <a:buNone/>
            </a:pPr>
            <a:endParaRPr lang="en-US" sz="1200" dirty="0" smtClean="0"/>
          </a:p>
          <a:p>
            <a:pPr marL="457200" lvl="0" indent="-457200">
              <a:buNone/>
            </a:pPr>
            <a:r>
              <a:rPr lang="en-US" sz="1200" dirty="0" smtClean="0"/>
              <a:t>              </a:t>
            </a:r>
            <a:endParaRPr lang="en-US" sz="1200" b="1" dirty="0" smtClean="0"/>
          </a:p>
          <a:p>
            <a:pPr marL="457200" lvl="0" indent="-457200">
              <a:buNone/>
            </a:pPr>
            <a:endParaRPr lang="en-US" sz="2400" b="1" dirty="0" smtClean="0"/>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15</a:t>
            </a:fld>
            <a:endParaRPr lang="fr-FR"/>
          </a:p>
        </p:txBody>
      </p:sp>
      <p:sp>
        <p:nvSpPr>
          <p:cNvPr id="7" name="Footer Placeholder 6"/>
          <p:cNvSpPr>
            <a:spLocks noGrp="1"/>
          </p:cNvSpPr>
          <p:nvPr>
            <p:ph type="ftr" sz="quarter" idx="11"/>
          </p:nvPr>
        </p:nvSpPr>
        <p:spPr>
          <a:xfrm>
            <a:off x="467544" y="6356350"/>
            <a:ext cx="7704856"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a:bodyPr>
          <a:lstStyle/>
          <a:p>
            <a:pPr marL="457200" indent="-457200">
              <a:buNone/>
            </a:pPr>
            <a:r>
              <a:rPr lang="fr-FR" sz="2800" b="1" dirty="0" err="1" smtClean="0">
                <a:latin typeface="Century Gothic" pitchFamily="34" charset="0"/>
              </a:rPr>
              <a:t>What</a:t>
            </a:r>
            <a:r>
              <a:rPr lang="fr-FR" sz="2800" b="1" dirty="0" smtClean="0">
                <a:latin typeface="Century Gothic" pitchFamily="34" charset="0"/>
              </a:rPr>
              <a:t> are the main challenges</a:t>
            </a:r>
            <a:r>
              <a:rPr lang="fr-FR" sz="2800" b="1" dirty="0" smtClean="0">
                <a:latin typeface="Century Gothic" pitchFamily="34" charset="0"/>
              </a:rPr>
              <a:t>?</a:t>
            </a:r>
          </a:p>
          <a:p>
            <a:pPr marL="457200" indent="-457200">
              <a:buNone/>
            </a:pPr>
            <a:endParaRPr lang="fr-FR" sz="2800" b="1" dirty="0" smtClean="0">
              <a:latin typeface="Century Gothic" pitchFamily="34" charset="0"/>
            </a:endParaRPr>
          </a:p>
          <a:p>
            <a:pPr marL="457200" indent="-457200">
              <a:buNone/>
            </a:pPr>
            <a:endParaRPr lang="fr-FR" sz="2800" b="1" dirty="0" smtClean="0">
              <a:latin typeface="Century Gothic" pitchFamily="34" charset="0"/>
            </a:endParaRPr>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endParaRPr lang="fr-FR" sz="1200" dirty="0" smtClean="0"/>
          </a:p>
          <a:p>
            <a:pPr marL="457200" indent="-457200">
              <a:buNone/>
            </a:pPr>
            <a:r>
              <a:rPr lang="fr-FR" sz="1200" dirty="0" err="1" smtClean="0"/>
              <a:t>Measuring</a:t>
            </a:r>
            <a:r>
              <a:rPr lang="fr-FR" sz="1200" dirty="0" smtClean="0"/>
              <a:t> </a:t>
            </a:r>
            <a:r>
              <a:rPr lang="fr-FR" sz="1200" dirty="0" smtClean="0"/>
              <a:t>the information society 2017. ITU </a:t>
            </a:r>
            <a:r>
              <a:rPr lang="fr-FR" sz="1200" dirty="0" err="1" smtClean="0"/>
              <a:t>annual</a:t>
            </a:r>
            <a:r>
              <a:rPr lang="fr-FR" sz="1200" dirty="0" smtClean="0"/>
              <a:t> report 2018 </a:t>
            </a:r>
            <a:r>
              <a:rPr lang="en-US" sz="1200" dirty="0" smtClean="0"/>
              <a:t> </a:t>
            </a:r>
            <a:endParaRPr lang="fr-FR" sz="1200" dirty="0" smtClean="0"/>
          </a:p>
          <a:p>
            <a:pPr marL="457200" lvl="0" indent="-457200">
              <a:buNone/>
            </a:pPr>
            <a:endParaRPr lang="en-US" sz="2400" b="1" dirty="0" smtClean="0"/>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16</a:t>
            </a:fld>
            <a:endParaRPr lang="fr-FR"/>
          </a:p>
        </p:txBody>
      </p:sp>
      <p:sp>
        <p:nvSpPr>
          <p:cNvPr id="7" name="Footer Placeholder 6"/>
          <p:cNvSpPr>
            <a:spLocks noGrp="1"/>
          </p:cNvSpPr>
          <p:nvPr>
            <p:ph type="ftr" sz="quarter" idx="11"/>
          </p:nvPr>
        </p:nvSpPr>
        <p:spPr>
          <a:xfrm>
            <a:off x="467544" y="6356350"/>
            <a:ext cx="7704856"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graphicFrame>
        <p:nvGraphicFramePr>
          <p:cNvPr id="8" name="Table 7"/>
          <p:cNvGraphicFramePr>
            <a:graphicFrameLocks noGrp="1"/>
          </p:cNvGraphicFramePr>
          <p:nvPr/>
        </p:nvGraphicFramePr>
        <p:xfrm>
          <a:off x="467544" y="2132856"/>
          <a:ext cx="8352928" cy="3725865"/>
        </p:xfrm>
        <a:graphic>
          <a:graphicData uri="http://schemas.openxmlformats.org/drawingml/2006/table">
            <a:tbl>
              <a:tblPr firstRow="1" bandRow="1">
                <a:tableStyleId>{5C22544A-7EE6-4342-B048-85BDC9FD1C3A}</a:tableStyleId>
              </a:tblPr>
              <a:tblGrid>
                <a:gridCol w="6610728"/>
                <a:gridCol w="1742200"/>
              </a:tblGrid>
              <a:tr h="370840">
                <a:tc gridSpan="2">
                  <a:txBody>
                    <a:bodyPr/>
                    <a:lstStyle/>
                    <a:p>
                      <a:r>
                        <a:rPr lang="fr-FR" sz="2000" dirty="0" smtClean="0">
                          <a:latin typeface="Century Gothic" pitchFamily="34" charset="0"/>
                        </a:rPr>
                        <a:t> ICT </a:t>
                      </a:r>
                      <a:r>
                        <a:rPr lang="fr-FR" sz="2000" dirty="0" err="1" smtClean="0">
                          <a:latin typeface="Century Gothic" pitchFamily="34" charset="0"/>
                        </a:rPr>
                        <a:t>Development</a:t>
                      </a:r>
                      <a:r>
                        <a:rPr lang="fr-FR" sz="2000" dirty="0" smtClean="0">
                          <a:latin typeface="Century Gothic" pitchFamily="34" charset="0"/>
                        </a:rPr>
                        <a:t> Index (ITU) </a:t>
                      </a:r>
                    </a:p>
                    <a:p>
                      <a:endParaRPr lang="fr-FR" sz="2000" dirty="0">
                        <a:latin typeface="Century Gothic" pitchFamily="34" charset="0"/>
                      </a:endParaRPr>
                    </a:p>
                  </a:txBody>
                  <a:tcPr/>
                </a:tc>
                <a:tc hMerge="1">
                  <a:txBody>
                    <a:bodyPr/>
                    <a:lstStyle/>
                    <a:p>
                      <a:endParaRPr lang="fr-FR" dirty="0"/>
                    </a:p>
                  </a:txBody>
                  <a:tcPr/>
                </a:tc>
              </a:tr>
              <a:tr h="370840">
                <a:tc>
                  <a:txBody>
                    <a:bodyPr/>
                    <a:lstStyle/>
                    <a:p>
                      <a:pPr algn="ctr">
                        <a:lnSpc>
                          <a:spcPct val="200000"/>
                        </a:lnSpc>
                      </a:pPr>
                      <a:r>
                        <a:rPr lang="fr-FR" sz="2000" dirty="0" err="1" smtClean="0">
                          <a:latin typeface="Century Gothic" pitchFamily="34" charset="0"/>
                        </a:rPr>
                        <a:t>Ranking</a:t>
                      </a:r>
                      <a:endParaRPr lang="fr-FR" sz="2000" dirty="0">
                        <a:latin typeface="Century Gothic" pitchFamily="34" charset="0"/>
                      </a:endParaRPr>
                    </a:p>
                  </a:txBody>
                  <a:tcPr/>
                </a:tc>
                <a:tc>
                  <a:txBody>
                    <a:bodyPr/>
                    <a:lstStyle/>
                    <a:p>
                      <a:pPr algn="ctr">
                        <a:lnSpc>
                          <a:spcPct val="200000"/>
                        </a:lnSpc>
                      </a:pPr>
                      <a:r>
                        <a:rPr lang="fr-FR" sz="2000" dirty="0" smtClean="0">
                          <a:latin typeface="Century Gothic" pitchFamily="34" charset="0"/>
                        </a:rPr>
                        <a:t>Score</a:t>
                      </a:r>
                      <a:endParaRPr lang="fr-FR" sz="2000" dirty="0">
                        <a:latin typeface="Century Gothic" pitchFamily="34" charset="0"/>
                      </a:endParaRPr>
                    </a:p>
                  </a:txBody>
                  <a:tcPr/>
                </a:tc>
              </a:tr>
              <a:tr h="370840">
                <a:tc>
                  <a:txBody>
                    <a:bodyPr/>
                    <a:lstStyle/>
                    <a:p>
                      <a:pPr>
                        <a:lnSpc>
                          <a:spcPct val="200000"/>
                        </a:lnSpc>
                      </a:pPr>
                      <a:r>
                        <a:rPr lang="fr-FR" sz="2000" dirty="0" smtClean="0">
                          <a:latin typeface="Century Gothic" pitchFamily="34" charset="0"/>
                        </a:rPr>
                        <a:t>World </a:t>
                      </a:r>
                      <a:r>
                        <a:rPr lang="fr-FR" sz="2000" dirty="0" err="1" smtClean="0">
                          <a:latin typeface="Century Gothic" pitchFamily="34" charset="0"/>
                        </a:rPr>
                        <a:t>highest</a:t>
                      </a:r>
                      <a:r>
                        <a:rPr lang="fr-FR" sz="2000" dirty="0" smtClean="0">
                          <a:latin typeface="Century Gothic" pitchFamily="34" charset="0"/>
                        </a:rPr>
                        <a:t> ICT </a:t>
                      </a:r>
                      <a:r>
                        <a:rPr lang="fr-FR" sz="2000" dirty="0" err="1" smtClean="0">
                          <a:latin typeface="Century Gothic" pitchFamily="34" charset="0"/>
                        </a:rPr>
                        <a:t>Development</a:t>
                      </a:r>
                      <a:r>
                        <a:rPr lang="fr-FR" sz="2000" dirty="0" smtClean="0">
                          <a:latin typeface="Century Gothic" pitchFamily="34" charset="0"/>
                        </a:rPr>
                        <a:t> Index (ITU)  </a:t>
                      </a:r>
                      <a:r>
                        <a:rPr lang="fr-FR" sz="2000" dirty="0" err="1" smtClean="0">
                          <a:latin typeface="Century Gothic" pitchFamily="34" charset="0"/>
                        </a:rPr>
                        <a:t>Finland</a:t>
                      </a:r>
                      <a:r>
                        <a:rPr lang="fr-FR" sz="2000" dirty="0" smtClean="0">
                          <a:latin typeface="Century Gothic" pitchFamily="34" charset="0"/>
                        </a:rPr>
                        <a:t> </a:t>
                      </a:r>
                      <a:endParaRPr lang="fr-FR" sz="2000" dirty="0">
                        <a:latin typeface="Century Gothic" pitchFamily="34" charset="0"/>
                      </a:endParaRPr>
                    </a:p>
                  </a:txBody>
                  <a:tcPr/>
                </a:tc>
                <a:tc>
                  <a:txBody>
                    <a:bodyPr/>
                    <a:lstStyle/>
                    <a:p>
                      <a:pPr algn="ctr">
                        <a:lnSpc>
                          <a:spcPct val="200000"/>
                        </a:lnSpc>
                      </a:pPr>
                      <a:r>
                        <a:rPr lang="fr-FR" sz="2000" b="1" dirty="0" smtClean="0">
                          <a:latin typeface="Century Gothic" pitchFamily="34" charset="0"/>
                        </a:rPr>
                        <a:t> 8.98 </a:t>
                      </a:r>
                      <a:endParaRPr lang="fr-FR" sz="2000" b="1" dirty="0">
                        <a:latin typeface="Century Gothic" pitchFamily="34" charset="0"/>
                      </a:endParaRPr>
                    </a:p>
                  </a:txBody>
                  <a:tcPr/>
                </a:tc>
              </a:tr>
              <a:tr h="370840">
                <a:tc>
                  <a:txBody>
                    <a:bodyPr/>
                    <a:lstStyle/>
                    <a:p>
                      <a:pPr marL="0" marR="0" indent="0" algn="l" defTabSz="914400" rtl="0" eaLnBrk="1" fontAlgn="auto" latinLnBrk="0" hangingPunct="1">
                        <a:lnSpc>
                          <a:spcPct val="200000"/>
                        </a:lnSpc>
                        <a:spcBef>
                          <a:spcPts val="0"/>
                        </a:spcBef>
                        <a:spcAft>
                          <a:spcPts val="0"/>
                        </a:spcAft>
                        <a:buClrTx/>
                        <a:buSzTx/>
                        <a:buFontTx/>
                        <a:buNone/>
                        <a:tabLst/>
                        <a:defRPr/>
                      </a:pPr>
                      <a:r>
                        <a:rPr lang="fr-FR" sz="2000" dirty="0" smtClean="0">
                          <a:latin typeface="Century Gothic" pitchFamily="34" charset="0"/>
                        </a:rPr>
                        <a:t>World </a:t>
                      </a:r>
                      <a:r>
                        <a:rPr lang="fr-FR" sz="2000" dirty="0" err="1" smtClean="0">
                          <a:latin typeface="Century Gothic" pitchFamily="34" charset="0"/>
                        </a:rPr>
                        <a:t>lowest</a:t>
                      </a:r>
                      <a:r>
                        <a:rPr lang="fr-FR" sz="2000" dirty="0" smtClean="0">
                          <a:latin typeface="Century Gothic" pitchFamily="34" charset="0"/>
                        </a:rPr>
                        <a:t> ICT </a:t>
                      </a:r>
                      <a:r>
                        <a:rPr lang="fr-FR" sz="2000" dirty="0" err="1" smtClean="0">
                          <a:latin typeface="Century Gothic" pitchFamily="34" charset="0"/>
                        </a:rPr>
                        <a:t>Development</a:t>
                      </a:r>
                      <a:r>
                        <a:rPr lang="fr-FR" sz="2000" dirty="0" smtClean="0">
                          <a:latin typeface="Century Gothic" pitchFamily="34" charset="0"/>
                        </a:rPr>
                        <a:t> Index (ITU)   </a:t>
                      </a:r>
                    </a:p>
                  </a:txBody>
                  <a:tcPr/>
                </a:tc>
                <a:tc>
                  <a:txBody>
                    <a:bodyPr/>
                    <a:lstStyle/>
                    <a:p>
                      <a:pPr algn="ctr">
                        <a:lnSpc>
                          <a:spcPct val="200000"/>
                        </a:lnSpc>
                      </a:pPr>
                      <a:r>
                        <a:rPr lang="fr-FR" sz="2000" b="1" dirty="0" smtClean="0">
                          <a:latin typeface="Century Gothic" pitchFamily="34" charset="0"/>
                        </a:rPr>
                        <a:t>0.96</a:t>
                      </a:r>
                      <a:endParaRPr lang="fr-FR" sz="2000" b="1" dirty="0">
                        <a:latin typeface="Century Gothic" pitchFamily="34" charset="0"/>
                      </a:endParaRPr>
                    </a:p>
                  </a:txBody>
                  <a:tcPr/>
                </a:tc>
              </a:tr>
              <a:tr h="370840">
                <a:tc>
                  <a:txBody>
                    <a:bodyPr/>
                    <a:lstStyle/>
                    <a:p>
                      <a:pPr>
                        <a:lnSpc>
                          <a:spcPct val="200000"/>
                        </a:lnSpc>
                      </a:pPr>
                      <a:r>
                        <a:rPr lang="fr-FR" sz="2000" dirty="0" err="1" smtClean="0">
                          <a:latin typeface="Century Gothic" pitchFamily="34" charset="0"/>
                        </a:rPr>
                        <a:t>Highest</a:t>
                      </a:r>
                      <a:r>
                        <a:rPr lang="fr-FR" sz="2000" dirty="0" smtClean="0">
                          <a:latin typeface="Century Gothic" pitchFamily="34" charset="0"/>
                        </a:rPr>
                        <a:t> ICT </a:t>
                      </a:r>
                      <a:r>
                        <a:rPr lang="fr-FR" sz="2000" dirty="0" err="1" smtClean="0">
                          <a:latin typeface="Century Gothic" pitchFamily="34" charset="0"/>
                        </a:rPr>
                        <a:t>Development</a:t>
                      </a:r>
                      <a:r>
                        <a:rPr lang="fr-FR" sz="2000" dirty="0" smtClean="0">
                          <a:latin typeface="Century Gothic" pitchFamily="34" charset="0"/>
                        </a:rPr>
                        <a:t> Index (ITU) in EAC </a:t>
                      </a:r>
                      <a:endParaRPr lang="fr-FR" sz="2000" dirty="0">
                        <a:latin typeface="Century Gothic" pitchFamily="34" charset="0"/>
                      </a:endParaRPr>
                    </a:p>
                  </a:txBody>
                  <a:tcPr/>
                </a:tc>
                <a:tc>
                  <a:txBody>
                    <a:bodyPr/>
                    <a:lstStyle/>
                    <a:p>
                      <a:pPr algn="ctr">
                        <a:lnSpc>
                          <a:spcPct val="200000"/>
                        </a:lnSpc>
                      </a:pPr>
                      <a:r>
                        <a:rPr lang="fr-FR" sz="2000" b="1" dirty="0" smtClean="0">
                          <a:latin typeface="Century Gothic" pitchFamily="34" charset="0"/>
                        </a:rPr>
                        <a:t> 2.91 </a:t>
                      </a:r>
                      <a:endParaRPr lang="fr-FR" sz="2000" b="1" dirty="0">
                        <a:latin typeface="Century Gothic" pitchFamily="34" charset="0"/>
                      </a:endParaRPr>
                    </a:p>
                  </a:txBody>
                  <a:tcPr/>
                </a:tc>
              </a:tr>
              <a:tr h="370840">
                <a:tc>
                  <a:txBody>
                    <a:bodyPr/>
                    <a:lstStyle/>
                    <a:p>
                      <a:pPr marL="0" marR="0" indent="0" algn="l" defTabSz="914400" rtl="0" eaLnBrk="1" fontAlgn="auto" latinLnBrk="0" hangingPunct="1">
                        <a:lnSpc>
                          <a:spcPct val="200000"/>
                        </a:lnSpc>
                        <a:spcBef>
                          <a:spcPts val="0"/>
                        </a:spcBef>
                        <a:spcAft>
                          <a:spcPts val="0"/>
                        </a:spcAft>
                        <a:buClrTx/>
                        <a:buSzTx/>
                        <a:buFontTx/>
                        <a:buNone/>
                        <a:tabLst/>
                        <a:defRPr/>
                      </a:pPr>
                      <a:r>
                        <a:rPr lang="fr-FR" sz="2000" dirty="0" err="1" smtClean="0">
                          <a:latin typeface="Century Gothic" pitchFamily="34" charset="0"/>
                        </a:rPr>
                        <a:t>Lowest</a:t>
                      </a:r>
                      <a:r>
                        <a:rPr lang="fr-FR" sz="2000" dirty="0" smtClean="0">
                          <a:latin typeface="Century Gothic" pitchFamily="34" charset="0"/>
                        </a:rPr>
                        <a:t> ICT </a:t>
                      </a:r>
                      <a:r>
                        <a:rPr lang="fr-FR" sz="2000" dirty="0" err="1" smtClean="0">
                          <a:latin typeface="Century Gothic" pitchFamily="34" charset="0"/>
                        </a:rPr>
                        <a:t>Development</a:t>
                      </a:r>
                      <a:r>
                        <a:rPr lang="fr-FR" sz="2000" dirty="0" smtClean="0">
                          <a:latin typeface="Century Gothic" pitchFamily="34" charset="0"/>
                        </a:rPr>
                        <a:t> Index (ITU) in EAC </a:t>
                      </a:r>
                    </a:p>
                  </a:txBody>
                  <a:tcPr/>
                </a:tc>
                <a:tc>
                  <a:txBody>
                    <a:bodyPr/>
                    <a:lstStyle/>
                    <a:p>
                      <a:pPr algn="ctr">
                        <a:lnSpc>
                          <a:spcPct val="200000"/>
                        </a:lnSpc>
                      </a:pPr>
                      <a:r>
                        <a:rPr lang="fr-FR" sz="2000" b="1" dirty="0" smtClean="0">
                          <a:latin typeface="Century Gothic" pitchFamily="34" charset="0"/>
                        </a:rPr>
                        <a:t>1.48</a:t>
                      </a:r>
                      <a:endParaRPr lang="fr-FR" sz="2000" b="1" dirty="0">
                        <a:latin typeface="Century Gothic" pitchFamily="34" charset="0"/>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fontScale="25000" lnSpcReduction="20000"/>
          </a:bodyPr>
          <a:lstStyle/>
          <a:p>
            <a:pPr marL="457200" indent="-457200">
              <a:buNone/>
            </a:pPr>
            <a:r>
              <a:rPr lang="fr-FR" sz="8000" b="1" dirty="0" err="1" smtClean="0">
                <a:latin typeface="Century Gothic" pitchFamily="34" charset="0"/>
              </a:rPr>
              <a:t>What</a:t>
            </a:r>
            <a:r>
              <a:rPr lang="fr-FR" sz="8000" b="1" dirty="0" smtClean="0">
                <a:latin typeface="Century Gothic" pitchFamily="34" charset="0"/>
              </a:rPr>
              <a:t> are the main challenges</a:t>
            </a:r>
            <a:r>
              <a:rPr lang="fr-FR" sz="8000" b="1" dirty="0" smtClean="0">
                <a:latin typeface="Century Gothic" pitchFamily="34" charset="0"/>
              </a:rPr>
              <a:t>?</a:t>
            </a:r>
          </a:p>
          <a:p>
            <a:r>
              <a:rPr lang="en-US" sz="8000" dirty="0" smtClean="0">
                <a:latin typeface="Century Gothic" pitchFamily="34" charset="0"/>
              </a:rPr>
              <a:t>“Investments </a:t>
            </a:r>
            <a:r>
              <a:rPr lang="en-US" sz="8000" dirty="0" smtClean="0">
                <a:latin typeface="Century Gothic" pitchFamily="34" charset="0"/>
              </a:rPr>
              <a:t>in health research are generally not sufficient and research is often not focused on priority health problems…, evidence often fails to inform policy and practice, and research often does not respond to policy needs. At the same time research often does not reflect best practices in terms of ethical review and public </a:t>
            </a:r>
            <a:r>
              <a:rPr lang="en-US" sz="8000" dirty="0" smtClean="0">
                <a:latin typeface="Century Gothic" pitchFamily="34" charset="0"/>
              </a:rPr>
              <a:t>accountability(1).”</a:t>
            </a:r>
          </a:p>
          <a:p>
            <a:endParaRPr lang="en-US" sz="8000" dirty="0" smtClean="0">
              <a:latin typeface="Century Gothic" pitchFamily="34" charset="0"/>
            </a:endParaRPr>
          </a:p>
          <a:p>
            <a:r>
              <a:rPr lang="en-US" sz="8000" dirty="0" smtClean="0">
                <a:latin typeface="Century Gothic" pitchFamily="34" charset="0"/>
              </a:rPr>
              <a:t>Main </a:t>
            </a:r>
            <a:r>
              <a:rPr lang="en-US" sz="8000" dirty="0" smtClean="0">
                <a:latin typeface="Century Gothic" pitchFamily="34" charset="0"/>
              </a:rPr>
              <a:t>f</a:t>
            </a:r>
            <a:r>
              <a:rPr lang="en-US" sz="8000" dirty="0" smtClean="0">
                <a:latin typeface="Century Gothic" pitchFamily="34" charset="0"/>
              </a:rPr>
              <a:t>actors </a:t>
            </a:r>
            <a:r>
              <a:rPr lang="en-US" sz="8000" dirty="0" smtClean="0">
                <a:latin typeface="Century Gothic" pitchFamily="34" charset="0"/>
              </a:rPr>
              <a:t>usually  identified to influence this situation, </a:t>
            </a:r>
            <a:endParaRPr lang="en-US" sz="8000" dirty="0" smtClean="0">
              <a:latin typeface="Century Gothic" pitchFamily="34" charset="0"/>
            </a:endParaRPr>
          </a:p>
          <a:p>
            <a:pPr lvl="1">
              <a:buFont typeface="Wingdings" pitchFamily="2" charset="2"/>
              <a:buChar char="Ø"/>
            </a:pPr>
            <a:r>
              <a:rPr lang="en-US" sz="8000" dirty="0" smtClean="0">
                <a:latin typeface="Century Gothic" pitchFamily="34" charset="0"/>
              </a:rPr>
              <a:t>limited </a:t>
            </a:r>
            <a:r>
              <a:rPr lang="en-US" sz="8000" dirty="0" smtClean="0">
                <a:latin typeface="Century Gothic" pitchFamily="34" charset="0"/>
              </a:rPr>
              <a:t>research capacity worsened by the brain-drain, </a:t>
            </a:r>
            <a:endParaRPr lang="en-US" sz="8000" dirty="0" smtClean="0">
              <a:latin typeface="Century Gothic" pitchFamily="34" charset="0"/>
            </a:endParaRPr>
          </a:p>
          <a:p>
            <a:pPr lvl="1">
              <a:buFont typeface="Wingdings" pitchFamily="2" charset="2"/>
              <a:buChar char="Ø"/>
            </a:pPr>
            <a:r>
              <a:rPr lang="en-US" sz="8000" dirty="0" smtClean="0">
                <a:latin typeface="Century Gothic" pitchFamily="34" charset="0"/>
              </a:rPr>
              <a:t>lack </a:t>
            </a:r>
            <a:r>
              <a:rPr lang="en-US" sz="8000" dirty="0" smtClean="0">
                <a:latin typeface="Century Gothic" pitchFamily="34" charset="0"/>
              </a:rPr>
              <a:t>of sustained investment in research capacity, </a:t>
            </a:r>
            <a:endParaRPr lang="en-US" sz="8000" dirty="0" smtClean="0">
              <a:latin typeface="Century Gothic" pitchFamily="34" charset="0"/>
            </a:endParaRPr>
          </a:p>
          <a:p>
            <a:pPr lvl="1">
              <a:buFont typeface="Wingdings" pitchFamily="2" charset="2"/>
              <a:buChar char="Ø"/>
            </a:pPr>
            <a:r>
              <a:rPr lang="en-US" sz="8000" dirty="0" smtClean="0">
                <a:latin typeface="Century Gothic" pitchFamily="34" charset="0"/>
              </a:rPr>
              <a:t>poor </a:t>
            </a:r>
            <a:r>
              <a:rPr lang="en-US" sz="8000" dirty="0" smtClean="0">
                <a:latin typeface="Century Gothic" pitchFamily="34" charset="0"/>
              </a:rPr>
              <a:t>alignment between  funders goals, researchers interests and national priorities, </a:t>
            </a:r>
            <a:endParaRPr lang="en-US" sz="8000" dirty="0" smtClean="0">
              <a:latin typeface="Century Gothic" pitchFamily="34" charset="0"/>
            </a:endParaRPr>
          </a:p>
          <a:p>
            <a:pPr lvl="1">
              <a:buFont typeface="Wingdings" pitchFamily="2" charset="2"/>
              <a:buChar char="Ø"/>
            </a:pPr>
            <a:r>
              <a:rPr lang="en-US" sz="8000" dirty="0" smtClean="0">
                <a:latin typeface="Century Gothic" pitchFamily="34" charset="0"/>
              </a:rPr>
              <a:t>restriction </a:t>
            </a:r>
            <a:r>
              <a:rPr lang="en-US" sz="8000" dirty="0" smtClean="0">
                <a:latin typeface="Century Gothic" pitchFamily="34" charset="0"/>
              </a:rPr>
              <a:t>of access to some information,  and </a:t>
            </a:r>
            <a:endParaRPr lang="en-US" sz="8000" dirty="0" smtClean="0">
              <a:latin typeface="Century Gothic" pitchFamily="34" charset="0"/>
            </a:endParaRPr>
          </a:p>
          <a:p>
            <a:pPr lvl="1">
              <a:buFont typeface="Wingdings" pitchFamily="2" charset="2"/>
              <a:buChar char="Ø"/>
            </a:pPr>
            <a:r>
              <a:rPr lang="en-US" sz="8000" dirty="0" smtClean="0">
                <a:latin typeface="Century Gothic" pitchFamily="34" charset="0"/>
              </a:rPr>
              <a:t>failure </a:t>
            </a:r>
            <a:r>
              <a:rPr lang="en-US" sz="8000" dirty="0" smtClean="0">
                <a:latin typeface="Century Gothic" pitchFamily="34" charset="0"/>
              </a:rPr>
              <a:t>by policy-makers and practitioners to use research to inform their </a:t>
            </a:r>
            <a:r>
              <a:rPr lang="en-US" sz="8000" dirty="0" smtClean="0">
                <a:latin typeface="Century Gothic" pitchFamily="34" charset="0"/>
              </a:rPr>
              <a:t>decisions.</a:t>
            </a:r>
            <a:endParaRPr lang="fr-FR" sz="8000" dirty="0" smtClean="0">
              <a:latin typeface="Century Gothic" pitchFamily="34" charset="0"/>
            </a:endParaRPr>
          </a:p>
          <a:p>
            <a:endParaRPr lang="fr-FR" sz="2800" dirty="0" smtClean="0"/>
          </a:p>
          <a:p>
            <a:endParaRPr lang="fr-FR" sz="2800" dirty="0" smtClean="0"/>
          </a:p>
          <a:p>
            <a:endParaRPr lang="fr-FR" sz="2800" dirty="0" smtClean="0"/>
          </a:p>
          <a:p>
            <a:pPr>
              <a:buNone/>
            </a:pPr>
            <a:r>
              <a:rPr lang="en-US" sz="4800" dirty="0" smtClean="0"/>
              <a:t>(1) The </a:t>
            </a:r>
            <a:r>
              <a:rPr lang="en-US" sz="4800" dirty="0" smtClean="0"/>
              <a:t>WHO strategy on research for health. WHO 2012</a:t>
            </a:r>
            <a:endParaRPr lang="fr-FR" sz="4800" dirty="0" smtClean="0"/>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17</a:t>
            </a:fld>
            <a:endParaRPr lang="fr-FR"/>
          </a:p>
        </p:txBody>
      </p:sp>
      <p:sp>
        <p:nvSpPr>
          <p:cNvPr id="7" name="Footer Placeholder 6"/>
          <p:cNvSpPr>
            <a:spLocks noGrp="1"/>
          </p:cNvSpPr>
          <p:nvPr>
            <p:ph type="ftr" sz="quarter" idx="11"/>
          </p:nvPr>
        </p:nvSpPr>
        <p:spPr>
          <a:xfrm>
            <a:off x="467544" y="6356350"/>
            <a:ext cx="7704856"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fontScale="92500"/>
          </a:bodyPr>
          <a:lstStyle/>
          <a:p>
            <a:pPr>
              <a:buNone/>
            </a:pPr>
            <a:r>
              <a:rPr lang="fr-FR" sz="2800" b="1" dirty="0" err="1" smtClean="0"/>
              <a:t>What</a:t>
            </a:r>
            <a:r>
              <a:rPr lang="fr-FR" sz="2800" b="1" dirty="0" smtClean="0"/>
              <a:t> </a:t>
            </a:r>
            <a:r>
              <a:rPr lang="fr-FR" sz="2800" b="1" dirty="0" err="1" smtClean="0"/>
              <a:t>is</a:t>
            </a:r>
            <a:r>
              <a:rPr lang="fr-FR" sz="2800" b="1" dirty="0" smtClean="0"/>
              <a:t> the </a:t>
            </a:r>
            <a:r>
              <a:rPr lang="fr-FR" sz="2800" b="1" dirty="0" err="1" smtClean="0"/>
              <a:t>way</a:t>
            </a:r>
            <a:r>
              <a:rPr lang="fr-FR" sz="2800" b="1" dirty="0" smtClean="0"/>
              <a:t> </a:t>
            </a:r>
            <a:r>
              <a:rPr lang="fr-FR" sz="2800" b="1" dirty="0" err="1" smtClean="0"/>
              <a:t>forward</a:t>
            </a:r>
            <a:r>
              <a:rPr lang="fr-FR" sz="2800" b="1" dirty="0" smtClean="0"/>
              <a:t>?</a:t>
            </a:r>
            <a:endParaRPr lang="fr-FR" sz="2800" b="1" dirty="0" smtClean="0">
              <a:latin typeface="Century Gothic" pitchFamily="34" charset="0"/>
            </a:endParaRPr>
          </a:p>
          <a:p>
            <a:pPr>
              <a:buNone/>
            </a:pPr>
            <a:r>
              <a:rPr lang="en-US" dirty="0" smtClean="0"/>
              <a:t>At the governance level, a  national e-Health strategic plan to reinforce the National Health Information System should be implemented or assessed if already implemented.</a:t>
            </a:r>
            <a:endParaRPr lang="fr-FR" dirty="0" smtClean="0"/>
          </a:p>
          <a:p>
            <a:pPr>
              <a:buNone/>
            </a:pPr>
            <a:r>
              <a:rPr lang="en-US" dirty="0" smtClean="0"/>
              <a:t>A broad multidisciplinary national working group composed of information scientists, statisticians, researchers, policy-makers and decision-makers from the health, education, science and technology and other relevant sectors should be tasked to monitor the development of health information technologies, conduct regular Health technology assessment (HTA)  in answer to the unchecked spread of expensive health technologies (HTs) and mobilize the requested resources. </a:t>
            </a:r>
            <a:endParaRPr lang="fr-FR" dirty="0" smtClean="0"/>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18</a:t>
            </a:fld>
            <a:endParaRPr lang="fr-FR"/>
          </a:p>
        </p:txBody>
      </p:sp>
      <p:sp>
        <p:nvSpPr>
          <p:cNvPr id="7" name="Footer Placeholder 6"/>
          <p:cNvSpPr>
            <a:spLocks noGrp="1"/>
          </p:cNvSpPr>
          <p:nvPr>
            <p:ph type="ftr" sz="quarter" idx="11"/>
          </p:nvPr>
        </p:nvSpPr>
        <p:spPr>
          <a:xfrm>
            <a:off x="467544" y="6356350"/>
            <a:ext cx="7704856"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fontScale="92500"/>
          </a:bodyPr>
          <a:lstStyle/>
          <a:p>
            <a:pPr>
              <a:buNone/>
            </a:pPr>
            <a:r>
              <a:rPr lang="fr-FR" sz="2800" b="1" dirty="0" err="1" smtClean="0">
                <a:latin typeface="Century Gothic" pitchFamily="34" charset="0"/>
              </a:rPr>
              <a:t>What</a:t>
            </a:r>
            <a:r>
              <a:rPr lang="fr-FR" sz="2800" b="1" dirty="0" smtClean="0">
                <a:latin typeface="Century Gothic" pitchFamily="34" charset="0"/>
              </a:rPr>
              <a:t> </a:t>
            </a:r>
            <a:r>
              <a:rPr lang="fr-FR" sz="2800" b="1" dirty="0" err="1" smtClean="0">
                <a:latin typeface="Century Gothic" pitchFamily="34" charset="0"/>
              </a:rPr>
              <a:t>is</a:t>
            </a:r>
            <a:r>
              <a:rPr lang="fr-FR" sz="2800" b="1" dirty="0" smtClean="0">
                <a:latin typeface="Century Gothic" pitchFamily="34" charset="0"/>
              </a:rPr>
              <a:t> the </a:t>
            </a:r>
            <a:r>
              <a:rPr lang="fr-FR" sz="2800" b="1" dirty="0" err="1" smtClean="0">
                <a:latin typeface="Century Gothic" pitchFamily="34" charset="0"/>
              </a:rPr>
              <a:t>way</a:t>
            </a:r>
            <a:r>
              <a:rPr lang="fr-FR" sz="2800" b="1" dirty="0" smtClean="0">
                <a:latin typeface="Century Gothic" pitchFamily="34" charset="0"/>
              </a:rPr>
              <a:t> </a:t>
            </a:r>
            <a:r>
              <a:rPr lang="fr-FR" sz="2800" b="1" dirty="0" err="1" smtClean="0">
                <a:latin typeface="Century Gothic" pitchFamily="34" charset="0"/>
              </a:rPr>
              <a:t>forward</a:t>
            </a:r>
            <a:r>
              <a:rPr lang="fr-FR" sz="2800" b="1" dirty="0" smtClean="0">
                <a:latin typeface="Century Gothic" pitchFamily="34" charset="0"/>
              </a:rPr>
              <a:t>?</a:t>
            </a:r>
          </a:p>
          <a:p>
            <a:pPr>
              <a:buNone/>
            </a:pPr>
            <a:r>
              <a:rPr lang="en-US" b="1" i="1" dirty="0" smtClean="0">
                <a:latin typeface="Century Gothic" pitchFamily="34" charset="0"/>
              </a:rPr>
              <a:t>Promote the generation and use of high </a:t>
            </a:r>
            <a:r>
              <a:rPr lang="en-US" b="1" i="1" dirty="0" smtClean="0">
                <a:latin typeface="Century Gothic" pitchFamily="34" charset="0"/>
              </a:rPr>
              <a:t>quality health </a:t>
            </a:r>
            <a:r>
              <a:rPr lang="en-US" b="1" i="1" dirty="0" smtClean="0">
                <a:latin typeface="Century Gothic" pitchFamily="34" charset="0"/>
              </a:rPr>
              <a:t>information (1)</a:t>
            </a:r>
          </a:p>
          <a:p>
            <a:pPr>
              <a:buFont typeface="Wingdings" pitchFamily="2" charset="2"/>
              <a:buChar char="§"/>
            </a:pPr>
            <a:r>
              <a:rPr lang="en-US" dirty="0" smtClean="0">
                <a:latin typeface="Century Gothic" pitchFamily="34" charset="0"/>
              </a:rPr>
              <a:t>Strengthen National Health information system</a:t>
            </a:r>
            <a:endParaRPr lang="fr-FR" dirty="0" smtClean="0">
              <a:latin typeface="Century Gothic" pitchFamily="34" charset="0"/>
            </a:endParaRPr>
          </a:p>
          <a:p>
            <a:pPr>
              <a:buFont typeface="Wingdings" pitchFamily="2" charset="2"/>
              <a:buChar char="§"/>
            </a:pPr>
            <a:r>
              <a:rPr lang="en-US" dirty="0" smtClean="0">
                <a:latin typeface="Century Gothic" pitchFamily="34" charset="0"/>
              </a:rPr>
              <a:t>Identify and integrate all existing sources of reliable information, including information from the private sector.</a:t>
            </a:r>
            <a:endParaRPr lang="fr-FR" dirty="0" smtClean="0">
              <a:latin typeface="Century Gothic" pitchFamily="34" charset="0"/>
            </a:endParaRPr>
          </a:p>
          <a:p>
            <a:pPr>
              <a:buFont typeface="Wingdings" pitchFamily="2" charset="2"/>
              <a:buChar char="§"/>
            </a:pPr>
            <a:r>
              <a:rPr lang="en-US" dirty="0" smtClean="0">
                <a:latin typeface="Century Gothic" pitchFamily="34" charset="0"/>
              </a:rPr>
              <a:t>Take advantage of the large availability of open and free health information technologies or resources. </a:t>
            </a:r>
          </a:p>
          <a:p>
            <a:pPr>
              <a:buFont typeface="Wingdings" pitchFamily="2" charset="2"/>
              <a:buChar char="§"/>
            </a:pPr>
            <a:r>
              <a:rPr lang="en-US" dirty="0" smtClean="0">
                <a:latin typeface="Century Gothic" pitchFamily="34" charset="0"/>
              </a:rPr>
              <a:t>Promote renewable </a:t>
            </a:r>
            <a:r>
              <a:rPr lang="en-US" dirty="0" smtClean="0">
                <a:latin typeface="Century Gothic" pitchFamily="34" charset="0"/>
              </a:rPr>
              <a:t>sources of energy </a:t>
            </a:r>
            <a:r>
              <a:rPr lang="en-US" dirty="0" smtClean="0">
                <a:latin typeface="Century Gothic" pitchFamily="34" charset="0"/>
              </a:rPr>
              <a:t>as </a:t>
            </a:r>
            <a:r>
              <a:rPr lang="en-US" dirty="0" smtClean="0">
                <a:latin typeface="Century Gothic" pitchFamily="34" charset="0"/>
              </a:rPr>
              <a:t>alternative to the power supply deficit in remote rural areas.</a:t>
            </a:r>
            <a:r>
              <a:rPr lang="fr-FR" dirty="0" smtClean="0">
                <a:latin typeface="Century Gothic" pitchFamily="34" charset="0"/>
              </a:rPr>
              <a:t> </a:t>
            </a:r>
            <a:endParaRPr lang="fr-FR"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19</a:t>
            </a:fld>
            <a:endParaRPr lang="fr-FR"/>
          </a:p>
        </p:txBody>
      </p:sp>
      <p:sp>
        <p:nvSpPr>
          <p:cNvPr id="7" name="Footer Placeholder 6"/>
          <p:cNvSpPr>
            <a:spLocks noGrp="1"/>
          </p:cNvSpPr>
          <p:nvPr>
            <p:ph type="ftr" sz="quarter" idx="11"/>
          </p:nvPr>
        </p:nvSpPr>
        <p:spPr>
          <a:xfrm>
            <a:off x="467544" y="6356350"/>
            <a:ext cx="7704856"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2800" b="1" dirty="0" smtClean="0">
                <a:solidFill>
                  <a:schemeClr val="tx1"/>
                </a:solidFill>
                <a:latin typeface="Century Gothic" pitchFamily="34" charset="0"/>
              </a:rPr>
              <a:t>Technologies supporting data for health </a:t>
            </a:r>
            <a:r>
              <a:rPr lang="en-US" sz="2800" b="1" dirty="0" smtClean="0">
                <a:solidFill>
                  <a:schemeClr val="tx1"/>
                </a:solidFill>
                <a:latin typeface="Century Gothic" pitchFamily="34" charset="0"/>
              </a:rPr>
              <a:t>system</a:t>
            </a:r>
            <a:r>
              <a:rPr lang="fr-FR" sz="2800" dirty="0" smtClean="0">
                <a:solidFill>
                  <a:schemeClr val="tx1"/>
                </a:solidFill>
                <a:latin typeface="Century Gothic" pitchFamily="34" charset="0"/>
              </a:rPr>
              <a:t> </a:t>
            </a:r>
            <a:r>
              <a:rPr lang="en-US" sz="2800" b="1" dirty="0" smtClean="0">
                <a:solidFill>
                  <a:schemeClr val="tx1"/>
                </a:solidFill>
                <a:latin typeface="Century Gothic" pitchFamily="34" charset="0"/>
              </a:rPr>
              <a:t>decision-making</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628800"/>
            <a:ext cx="8712968" cy="4824536"/>
          </a:xfrm>
          <a:ln w="9525">
            <a:solidFill>
              <a:schemeClr val="tx1"/>
            </a:solidFill>
          </a:ln>
        </p:spPr>
        <p:txBody>
          <a:bodyPr>
            <a:normAutofit lnSpcReduction="10000"/>
          </a:bodyPr>
          <a:lstStyle/>
          <a:p>
            <a:pPr>
              <a:buNone/>
            </a:pPr>
            <a:r>
              <a:rPr lang="fr-FR" sz="2800" b="1" dirty="0" smtClean="0">
                <a:latin typeface="Century Gothic" pitchFamily="34" charset="0"/>
              </a:rPr>
              <a:t>BACKGROUND</a:t>
            </a:r>
            <a:endParaRPr lang="fr-FR" sz="2800" b="1" dirty="0" smtClean="0">
              <a:latin typeface="Century Gothic" pitchFamily="34" charset="0"/>
            </a:endParaRPr>
          </a:p>
          <a:p>
            <a:pPr>
              <a:buFont typeface="Wingdings" pitchFamily="2" charset="2"/>
              <a:buChar char="§"/>
            </a:pPr>
            <a:r>
              <a:rPr lang="en-US" sz="2400" dirty="0" smtClean="0"/>
              <a:t>Decision-making </a:t>
            </a:r>
            <a:r>
              <a:rPr lang="en-US" sz="2400" dirty="0" smtClean="0"/>
              <a:t>Involving Policy-makers, planners, health system managers and practitioners need actionable data to improve the performance of the health system and track progress towards the fixed goal.</a:t>
            </a:r>
            <a:endParaRPr lang="fr-FR" sz="2400" dirty="0" smtClean="0"/>
          </a:p>
          <a:p>
            <a:pPr>
              <a:buFont typeface="Wingdings" pitchFamily="2" charset="2"/>
              <a:buChar char="§"/>
            </a:pPr>
            <a:r>
              <a:rPr lang="en-US" sz="2400" dirty="0" smtClean="0"/>
              <a:t>H</a:t>
            </a:r>
            <a:r>
              <a:rPr lang="en-US" sz="2400" dirty="0" smtClean="0"/>
              <a:t>ealth </a:t>
            </a:r>
            <a:r>
              <a:rPr lang="en-US" sz="2400" dirty="0" smtClean="0"/>
              <a:t>information system empowers decision-makers to manage and lead more effectively by providing useful evidence at the lowest possible </a:t>
            </a:r>
            <a:r>
              <a:rPr lang="en-US" sz="2400" dirty="0" smtClean="0"/>
              <a:t>cost. However</a:t>
            </a:r>
            <a:r>
              <a:rPr lang="en-US" sz="2400" dirty="0" smtClean="0"/>
              <a:t>, health information systems in many developing countries are currently weak and fragmented, and unable to supply sound data in a timely way</a:t>
            </a:r>
            <a:r>
              <a:rPr lang="en-US" sz="2400" dirty="0" smtClean="0"/>
              <a:t>.</a:t>
            </a:r>
            <a:r>
              <a:rPr lang="en-US" sz="2400" dirty="0" smtClean="0"/>
              <a:t> </a:t>
            </a:r>
            <a:endParaRPr lang="fr-FR" sz="2400" dirty="0" smtClean="0"/>
          </a:p>
          <a:p>
            <a:pPr>
              <a:buFont typeface="Wingdings" pitchFamily="2" charset="2"/>
              <a:buChar char="§"/>
            </a:pPr>
            <a:r>
              <a:rPr lang="en-US" sz="2400" dirty="0" smtClean="0"/>
              <a:t>But the fast development of  </a:t>
            </a:r>
            <a:r>
              <a:rPr lang="en-US" sz="2400" dirty="0" smtClean="0"/>
              <a:t>Health </a:t>
            </a:r>
            <a:r>
              <a:rPr lang="en-US" sz="2400" dirty="0" smtClean="0"/>
              <a:t>Information Technologies (HIT) is </a:t>
            </a:r>
            <a:r>
              <a:rPr lang="en-US" sz="2400" dirty="0" smtClean="0"/>
              <a:t>a </a:t>
            </a:r>
            <a:r>
              <a:rPr lang="en-US" sz="2400" dirty="0" smtClean="0"/>
              <a:t>tremendous asset </a:t>
            </a:r>
            <a:r>
              <a:rPr lang="en-US" sz="2400" dirty="0" smtClean="0"/>
              <a:t>for developing </a:t>
            </a:r>
            <a:r>
              <a:rPr lang="en-US" sz="2400" dirty="0" smtClean="0"/>
              <a:t>countries to make a </a:t>
            </a:r>
            <a:r>
              <a:rPr lang="en-US" sz="2400" dirty="0" smtClean="0"/>
              <a:t>leap </a:t>
            </a:r>
            <a:r>
              <a:rPr lang="en-US" sz="2400" dirty="0" smtClean="0"/>
              <a:t>and catch up.</a:t>
            </a:r>
            <a:r>
              <a:rPr lang="fr-FR" sz="2400" dirty="0" smtClean="0"/>
              <a:t> </a:t>
            </a:r>
          </a:p>
          <a:p>
            <a:pPr>
              <a:buNone/>
            </a:pPr>
            <a:endParaRPr lang="fr-FR" sz="2400" dirty="0" smtClean="0">
              <a:latin typeface="Century Gothic" pitchFamily="34" charset="0"/>
            </a:endParaRPr>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2</a:t>
            </a:fld>
            <a:endParaRPr lang="fr-FR"/>
          </a:p>
        </p:txBody>
      </p:sp>
      <p:sp>
        <p:nvSpPr>
          <p:cNvPr id="7" name="Footer Placeholder 6"/>
          <p:cNvSpPr>
            <a:spLocks noGrp="1"/>
          </p:cNvSpPr>
          <p:nvPr>
            <p:ph type="ftr" sz="quarter" idx="11"/>
          </p:nvPr>
        </p:nvSpPr>
        <p:spPr>
          <a:xfrm>
            <a:off x="611560" y="6356350"/>
            <a:ext cx="7488832"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fontScale="62500" lnSpcReduction="20000"/>
          </a:bodyPr>
          <a:lstStyle/>
          <a:p>
            <a:pPr>
              <a:lnSpc>
                <a:spcPct val="120000"/>
              </a:lnSpc>
              <a:buNone/>
            </a:pPr>
            <a:r>
              <a:rPr lang="fr-FR" sz="3800" b="1" dirty="0" err="1" smtClean="0">
                <a:latin typeface="Century Gothic" pitchFamily="34" charset="0"/>
              </a:rPr>
              <a:t>What</a:t>
            </a:r>
            <a:r>
              <a:rPr lang="fr-FR" sz="3800" b="1" dirty="0" smtClean="0">
                <a:latin typeface="Century Gothic" pitchFamily="34" charset="0"/>
              </a:rPr>
              <a:t> </a:t>
            </a:r>
            <a:r>
              <a:rPr lang="fr-FR" sz="3800" b="1" dirty="0" err="1" smtClean="0">
                <a:latin typeface="Century Gothic" pitchFamily="34" charset="0"/>
              </a:rPr>
              <a:t>is</a:t>
            </a:r>
            <a:r>
              <a:rPr lang="fr-FR" sz="3800" b="1" dirty="0" smtClean="0">
                <a:latin typeface="Century Gothic" pitchFamily="34" charset="0"/>
              </a:rPr>
              <a:t> the </a:t>
            </a:r>
            <a:r>
              <a:rPr lang="fr-FR" sz="3800" b="1" dirty="0" err="1" smtClean="0">
                <a:latin typeface="Century Gothic" pitchFamily="34" charset="0"/>
              </a:rPr>
              <a:t>way</a:t>
            </a:r>
            <a:r>
              <a:rPr lang="fr-FR" sz="3800" b="1" dirty="0" smtClean="0">
                <a:latin typeface="Century Gothic" pitchFamily="34" charset="0"/>
              </a:rPr>
              <a:t> </a:t>
            </a:r>
            <a:r>
              <a:rPr lang="fr-FR" sz="3800" b="1" dirty="0" err="1" smtClean="0">
                <a:latin typeface="Century Gothic" pitchFamily="34" charset="0"/>
              </a:rPr>
              <a:t>forward</a:t>
            </a:r>
            <a:r>
              <a:rPr lang="fr-FR" sz="3800" b="1" dirty="0" smtClean="0">
                <a:latin typeface="Century Gothic" pitchFamily="34" charset="0"/>
              </a:rPr>
              <a:t>?</a:t>
            </a:r>
          </a:p>
          <a:p>
            <a:pPr>
              <a:lnSpc>
                <a:spcPct val="120000"/>
              </a:lnSpc>
              <a:buNone/>
            </a:pPr>
            <a:r>
              <a:rPr lang="en-US" sz="3400" b="1" i="1" dirty="0" smtClean="0">
                <a:latin typeface="Century Gothic" pitchFamily="34" charset="0"/>
              </a:rPr>
              <a:t>Promote the generation and use of high </a:t>
            </a:r>
            <a:r>
              <a:rPr lang="en-US" sz="3400" b="1" i="1" dirty="0" smtClean="0">
                <a:latin typeface="Century Gothic" pitchFamily="34" charset="0"/>
              </a:rPr>
              <a:t>quality health </a:t>
            </a:r>
            <a:r>
              <a:rPr lang="en-US" sz="3400" b="1" i="1" dirty="0" smtClean="0">
                <a:latin typeface="Century Gothic" pitchFamily="34" charset="0"/>
              </a:rPr>
              <a:t>information (2)</a:t>
            </a:r>
          </a:p>
          <a:p>
            <a:pPr>
              <a:lnSpc>
                <a:spcPct val="120000"/>
              </a:lnSpc>
              <a:buFont typeface="Wingdings" pitchFamily="2" charset="2"/>
              <a:buChar char="§"/>
            </a:pPr>
            <a:r>
              <a:rPr lang="en-US" sz="3400" dirty="0" smtClean="0">
                <a:latin typeface="Century Gothic" pitchFamily="34" charset="0"/>
              </a:rPr>
              <a:t>Improve the management of health information through better analysis and interpretation of Data.</a:t>
            </a:r>
            <a:endParaRPr lang="fr-FR" sz="3400" dirty="0" smtClean="0">
              <a:latin typeface="Century Gothic" pitchFamily="34" charset="0"/>
            </a:endParaRPr>
          </a:p>
          <a:p>
            <a:pPr>
              <a:lnSpc>
                <a:spcPct val="120000"/>
              </a:lnSpc>
              <a:buFont typeface="Wingdings" pitchFamily="2" charset="2"/>
              <a:buChar char="§"/>
            </a:pPr>
            <a:r>
              <a:rPr lang="en-US" sz="3400" dirty="0" smtClean="0">
                <a:latin typeface="Century Gothic" pitchFamily="34" charset="0"/>
              </a:rPr>
              <a:t>Strengthen institutional mechanisms for adequate ethical and scientific review of research </a:t>
            </a:r>
            <a:endParaRPr lang="fr-FR" sz="3400" dirty="0" smtClean="0">
              <a:latin typeface="Century Gothic" pitchFamily="34" charset="0"/>
            </a:endParaRPr>
          </a:p>
          <a:p>
            <a:pPr>
              <a:lnSpc>
                <a:spcPct val="120000"/>
              </a:lnSpc>
              <a:buFont typeface="Wingdings" pitchFamily="2" charset="2"/>
              <a:buChar char="§"/>
            </a:pPr>
            <a:r>
              <a:rPr lang="en-US" sz="3400" dirty="0" smtClean="0">
                <a:latin typeface="Century Gothic" pitchFamily="34" charset="0"/>
              </a:rPr>
              <a:t>Promote appropriate and adequate channels  to share easily information available for the decision makers and users .</a:t>
            </a:r>
            <a:endParaRPr lang="fr-FR" sz="3400" dirty="0" smtClean="0">
              <a:latin typeface="Century Gothic" pitchFamily="34" charset="0"/>
            </a:endParaRPr>
          </a:p>
          <a:p>
            <a:pPr>
              <a:lnSpc>
                <a:spcPct val="120000"/>
              </a:lnSpc>
              <a:buFont typeface="Wingdings" pitchFamily="2" charset="2"/>
              <a:buChar char="§"/>
            </a:pPr>
            <a:r>
              <a:rPr lang="en-US" sz="3400" dirty="0" smtClean="0">
                <a:latin typeface="Century Gothic" pitchFamily="34" charset="0"/>
              </a:rPr>
              <a:t>Promote wider use of indexes, open-access journals and institutional access to copyrighted publications (e.g. through the WHO-led journal-networking project HINARI [Health </a:t>
            </a:r>
            <a:r>
              <a:rPr lang="en-US" sz="3400" dirty="0" err="1" smtClean="0">
                <a:latin typeface="Century Gothic" pitchFamily="34" charset="0"/>
              </a:rPr>
              <a:t>InterNetwork</a:t>
            </a:r>
            <a:r>
              <a:rPr lang="en-US" sz="3400" dirty="0" smtClean="0">
                <a:latin typeface="Century Gothic" pitchFamily="34" charset="0"/>
              </a:rPr>
              <a:t> Access to Research Initiative]).</a:t>
            </a:r>
            <a:endParaRPr lang="fr-FR" sz="3400"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20</a:t>
            </a:fld>
            <a:endParaRPr lang="fr-FR"/>
          </a:p>
        </p:txBody>
      </p:sp>
      <p:sp>
        <p:nvSpPr>
          <p:cNvPr id="7" name="Footer Placeholder 6"/>
          <p:cNvSpPr>
            <a:spLocks noGrp="1"/>
          </p:cNvSpPr>
          <p:nvPr>
            <p:ph type="ftr" sz="quarter" idx="11"/>
          </p:nvPr>
        </p:nvSpPr>
        <p:spPr>
          <a:xfrm>
            <a:off x="467544" y="6356350"/>
            <a:ext cx="7704856"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fontScale="92500" lnSpcReduction="20000"/>
          </a:bodyPr>
          <a:lstStyle/>
          <a:p>
            <a:pPr>
              <a:lnSpc>
                <a:spcPct val="120000"/>
              </a:lnSpc>
              <a:buNone/>
            </a:pPr>
            <a:r>
              <a:rPr lang="fr-FR" b="1" dirty="0" smtClean="0">
                <a:latin typeface="Century Gothic" pitchFamily="34" charset="0"/>
              </a:rPr>
              <a:t>Conclusion</a:t>
            </a:r>
            <a:endParaRPr lang="fr-FR" b="1" dirty="0" smtClean="0">
              <a:latin typeface="Century Gothic" pitchFamily="34" charset="0"/>
            </a:endParaRPr>
          </a:p>
          <a:p>
            <a:r>
              <a:rPr lang="en-US" sz="2400" dirty="0" smtClean="0"/>
              <a:t>Decision-making Involving Policy-makers, planners, health system managers and practitioners need actionable data to improve the performance of the health system and track progress towards the fixed goal.</a:t>
            </a:r>
            <a:endParaRPr lang="fr-FR" sz="2400" dirty="0" smtClean="0"/>
          </a:p>
          <a:p>
            <a:r>
              <a:rPr lang="en-US" sz="2400" dirty="0" smtClean="0"/>
              <a:t>A well-functioning health information system (HIS) empowers decision-makers to manage and lead more effectively by providing useful evidence at the lowest possible cost.</a:t>
            </a:r>
          </a:p>
          <a:p>
            <a:r>
              <a:rPr lang="en-US" sz="2400" dirty="0" smtClean="0"/>
              <a:t>Health information systems in many developing countries are currently weak and fragmented, and unable to supply sound data in a timely way.</a:t>
            </a:r>
            <a:r>
              <a:rPr lang="fr-FR" sz="2400" dirty="0" smtClean="0"/>
              <a:t> </a:t>
            </a:r>
          </a:p>
          <a:p>
            <a:r>
              <a:rPr lang="en-US" sz="2400" dirty="0" smtClean="0"/>
              <a:t>But the fast development of  Health Information Technologies (HIT) is a tremendous asset for developing countries to make a leap and catch up.</a:t>
            </a:r>
            <a:r>
              <a:rPr lang="fr-FR" sz="2400" dirty="0" smtClean="0"/>
              <a:t> </a:t>
            </a:r>
          </a:p>
          <a:p>
            <a:endParaRPr lang="fr-FR" sz="2000" dirty="0" smtClean="0"/>
          </a:p>
          <a:p>
            <a:pPr>
              <a:buNone/>
            </a:pPr>
            <a:r>
              <a:rPr lang="en-US" sz="2000" dirty="0" smtClean="0"/>
              <a:t> </a:t>
            </a:r>
            <a:endParaRPr lang="fr-FR" sz="2000" dirty="0" smtClean="0"/>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21</a:t>
            </a:fld>
            <a:endParaRPr lang="fr-FR"/>
          </a:p>
        </p:txBody>
      </p:sp>
      <p:sp>
        <p:nvSpPr>
          <p:cNvPr id="7" name="Footer Placeholder 6"/>
          <p:cNvSpPr>
            <a:spLocks noGrp="1"/>
          </p:cNvSpPr>
          <p:nvPr>
            <p:ph type="ftr" sz="quarter" idx="11"/>
          </p:nvPr>
        </p:nvSpPr>
        <p:spPr>
          <a:xfrm>
            <a:off x="467544" y="6356350"/>
            <a:ext cx="7704856"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a:bodyPr>
          <a:lstStyle/>
          <a:p>
            <a:pPr>
              <a:buNone/>
            </a:pPr>
            <a:endParaRPr lang="fr-FR" sz="2000" dirty="0" smtClean="0"/>
          </a:p>
          <a:p>
            <a:pPr algn="ctr">
              <a:buNone/>
            </a:pPr>
            <a:r>
              <a:rPr lang="fr-FR" sz="4400" dirty="0" smtClean="0"/>
              <a:t>THANK YOU</a:t>
            </a:r>
          </a:p>
          <a:p>
            <a:pPr algn="ctr">
              <a:buNone/>
            </a:pPr>
            <a:r>
              <a:rPr lang="fr-FR" sz="4400" dirty="0" smtClean="0"/>
              <a:t>MURAKOZE CANE</a:t>
            </a:r>
          </a:p>
          <a:p>
            <a:pPr algn="ctr">
              <a:buNone/>
            </a:pPr>
            <a:r>
              <a:rPr lang="fr-FR" sz="4400" dirty="0" smtClean="0"/>
              <a:t>AKISANTI SANA</a:t>
            </a:r>
          </a:p>
          <a:p>
            <a:pPr>
              <a:buNone/>
            </a:pPr>
            <a:r>
              <a:rPr lang="en-US" sz="2000" dirty="0" smtClean="0"/>
              <a:t> </a:t>
            </a:r>
            <a:endParaRPr lang="fr-FR" sz="2000" dirty="0" smtClean="0"/>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22</a:t>
            </a:fld>
            <a:endParaRPr lang="fr-FR"/>
          </a:p>
        </p:txBody>
      </p:sp>
      <p:sp>
        <p:nvSpPr>
          <p:cNvPr id="7" name="Footer Placeholder 6"/>
          <p:cNvSpPr>
            <a:spLocks noGrp="1"/>
          </p:cNvSpPr>
          <p:nvPr>
            <p:ph type="ftr" sz="quarter" idx="11"/>
          </p:nvPr>
        </p:nvSpPr>
        <p:spPr>
          <a:xfrm>
            <a:off x="467544" y="6356350"/>
            <a:ext cx="7704856"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2800" b="1" dirty="0" smtClean="0">
                <a:solidFill>
                  <a:schemeClr val="tx1"/>
                </a:solidFill>
                <a:latin typeface="Century Gothic" pitchFamily="34" charset="0"/>
              </a:rPr>
              <a:t>Technologies supporting data for health </a:t>
            </a:r>
            <a:r>
              <a:rPr lang="en-US" sz="2800" b="1" dirty="0" smtClean="0">
                <a:solidFill>
                  <a:schemeClr val="tx1"/>
                </a:solidFill>
                <a:latin typeface="Century Gothic" pitchFamily="34" charset="0"/>
              </a:rPr>
              <a:t>system</a:t>
            </a:r>
            <a:r>
              <a:rPr lang="fr-FR" sz="2800" dirty="0" smtClean="0">
                <a:solidFill>
                  <a:schemeClr val="tx1"/>
                </a:solidFill>
                <a:latin typeface="Century Gothic" pitchFamily="34" charset="0"/>
              </a:rPr>
              <a:t> </a:t>
            </a:r>
            <a:r>
              <a:rPr lang="en-US" sz="2800" b="1" dirty="0" smtClean="0">
                <a:solidFill>
                  <a:schemeClr val="tx1"/>
                </a:solidFill>
                <a:latin typeface="Century Gothic" pitchFamily="34" charset="0"/>
              </a:rPr>
              <a:t>decision-making</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628800"/>
            <a:ext cx="8712968" cy="4824536"/>
          </a:xfrm>
          <a:ln w="9525">
            <a:solidFill>
              <a:schemeClr val="tx1"/>
            </a:solidFill>
          </a:ln>
        </p:spPr>
        <p:txBody>
          <a:bodyPr>
            <a:normAutofit/>
          </a:bodyPr>
          <a:lstStyle/>
          <a:p>
            <a:pPr>
              <a:buNone/>
            </a:pPr>
            <a:r>
              <a:rPr lang="fr-FR" sz="2800" b="1" dirty="0" smtClean="0">
                <a:latin typeface="Century Gothic" pitchFamily="34" charset="0"/>
              </a:rPr>
              <a:t>CONTENT</a:t>
            </a:r>
            <a:endParaRPr lang="fr-FR" sz="2800" b="1" dirty="0" smtClean="0">
              <a:latin typeface="Century Gothic" pitchFamily="34" charset="0"/>
            </a:endParaRPr>
          </a:p>
          <a:p>
            <a:pPr>
              <a:buNone/>
            </a:pPr>
            <a:r>
              <a:rPr lang="en-US" sz="2400" dirty="0" smtClean="0"/>
              <a:t>    Based </a:t>
            </a:r>
            <a:r>
              <a:rPr lang="en-US" sz="2400" dirty="0" smtClean="0"/>
              <a:t>on a short review of the literature, this presentation is </a:t>
            </a:r>
            <a:r>
              <a:rPr lang="en-US" sz="2400" dirty="0" smtClean="0"/>
              <a:t>intended to respond to the 4 following questions: </a:t>
            </a:r>
          </a:p>
          <a:p>
            <a:pPr marL="457200" lvl="0" indent="-457200">
              <a:buFont typeface="+mj-lt"/>
              <a:buAutoNum type="arabicPeriod"/>
            </a:pPr>
            <a:r>
              <a:rPr lang="en-US" sz="2400" dirty="0" smtClean="0"/>
              <a:t>Why evidence is important for decision making for the health system ? </a:t>
            </a:r>
          </a:p>
          <a:p>
            <a:pPr marL="457200" lvl="0" indent="-457200">
              <a:buFont typeface="+mj-lt"/>
              <a:buAutoNum type="arabicPeriod"/>
            </a:pPr>
            <a:r>
              <a:rPr lang="en-US" sz="2400" dirty="0" smtClean="0"/>
              <a:t>How do Technologies support data for health system decision-making?</a:t>
            </a:r>
            <a:r>
              <a:rPr lang="fr-FR" sz="2400" dirty="0" smtClean="0"/>
              <a:t> </a:t>
            </a:r>
          </a:p>
          <a:p>
            <a:pPr marL="457200" indent="-457200">
              <a:buFont typeface="+mj-lt"/>
              <a:buAutoNum type="arabicPeriod"/>
            </a:pPr>
            <a:r>
              <a:rPr lang="fr-FR" sz="2400" dirty="0" err="1" smtClean="0"/>
              <a:t>What</a:t>
            </a:r>
            <a:r>
              <a:rPr lang="fr-FR" sz="2400" dirty="0" smtClean="0"/>
              <a:t> are the main challenges?</a:t>
            </a:r>
          </a:p>
          <a:p>
            <a:pPr marL="457200" indent="-457200">
              <a:buFont typeface="+mj-lt"/>
              <a:buAutoNum type="arabicPeriod"/>
            </a:pPr>
            <a:r>
              <a:rPr lang="fr-FR" sz="2400" dirty="0" err="1" smtClean="0"/>
              <a:t>What</a:t>
            </a:r>
            <a:r>
              <a:rPr lang="fr-FR" sz="2400" dirty="0" smtClean="0"/>
              <a:t> </a:t>
            </a:r>
            <a:r>
              <a:rPr lang="fr-FR" sz="2400" dirty="0" err="1" smtClean="0"/>
              <a:t>is</a:t>
            </a:r>
            <a:r>
              <a:rPr lang="fr-FR" sz="2400" dirty="0" smtClean="0"/>
              <a:t> the </a:t>
            </a:r>
            <a:r>
              <a:rPr lang="fr-FR" sz="2400" dirty="0" err="1" smtClean="0"/>
              <a:t>way</a:t>
            </a:r>
            <a:r>
              <a:rPr lang="fr-FR" sz="2400" dirty="0" smtClean="0"/>
              <a:t> </a:t>
            </a:r>
            <a:r>
              <a:rPr lang="fr-FR" sz="2400" dirty="0" err="1" smtClean="0"/>
              <a:t>forward</a:t>
            </a:r>
            <a:r>
              <a:rPr lang="fr-FR" sz="2400" dirty="0" smtClean="0"/>
              <a:t>?</a:t>
            </a:r>
            <a:endParaRPr lang="fr-FR" sz="2400" dirty="0" smtClean="0">
              <a:latin typeface="Century Gothic" pitchFamily="34" charset="0"/>
            </a:endParaRPr>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3</a:t>
            </a:fld>
            <a:endParaRPr lang="fr-FR"/>
          </a:p>
        </p:txBody>
      </p:sp>
      <p:sp>
        <p:nvSpPr>
          <p:cNvPr id="7" name="Footer Placeholder 6"/>
          <p:cNvSpPr>
            <a:spLocks noGrp="1"/>
          </p:cNvSpPr>
          <p:nvPr>
            <p:ph type="ftr" sz="quarter" idx="11"/>
          </p:nvPr>
        </p:nvSpPr>
        <p:spPr>
          <a:xfrm>
            <a:off x="539552" y="6356350"/>
            <a:ext cx="7848872"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268760"/>
            <a:ext cx="8712968" cy="5184576"/>
          </a:xfrm>
          <a:ln w="9525">
            <a:solidFill>
              <a:schemeClr val="tx1"/>
            </a:solidFill>
          </a:ln>
        </p:spPr>
        <p:txBody>
          <a:bodyPr>
            <a:normAutofit/>
          </a:bodyPr>
          <a:lstStyle/>
          <a:p>
            <a:pPr marL="457200" lvl="0" indent="-457200">
              <a:buNone/>
            </a:pPr>
            <a:endParaRPr lang="en-US" sz="2400" b="1" dirty="0" smtClean="0"/>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152128" cy="1196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008112" cy="11247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4</a:t>
            </a:fld>
            <a:endParaRPr lang="fr-FR"/>
          </a:p>
        </p:txBody>
      </p:sp>
      <p:sp>
        <p:nvSpPr>
          <p:cNvPr id="7" name="Footer Placeholder 6"/>
          <p:cNvSpPr>
            <a:spLocks noGrp="1"/>
          </p:cNvSpPr>
          <p:nvPr>
            <p:ph type="ftr" sz="quarter" idx="11"/>
          </p:nvPr>
        </p:nvSpPr>
        <p:spPr>
          <a:xfrm>
            <a:off x="539552" y="6356350"/>
            <a:ext cx="7920880"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
        <p:nvSpPr>
          <p:cNvPr id="8" name="Rounded Rectangle 7"/>
          <p:cNvSpPr/>
          <p:nvPr/>
        </p:nvSpPr>
        <p:spPr>
          <a:xfrm>
            <a:off x="395536" y="1988840"/>
            <a:ext cx="345638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SERVICE DELIVERY </a:t>
            </a:r>
            <a:endParaRPr lang="fr-FR" sz="1600" b="1" dirty="0">
              <a:solidFill>
                <a:schemeClr val="tx1"/>
              </a:solidFill>
            </a:endParaRPr>
          </a:p>
        </p:txBody>
      </p:sp>
      <p:sp>
        <p:nvSpPr>
          <p:cNvPr id="9" name="Rounded Rectangle 8"/>
          <p:cNvSpPr/>
          <p:nvPr/>
        </p:nvSpPr>
        <p:spPr>
          <a:xfrm>
            <a:off x="395536" y="2708920"/>
            <a:ext cx="345638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HEALTH WORKFORCE </a:t>
            </a:r>
            <a:endParaRPr lang="fr-FR" sz="1600" b="1" dirty="0">
              <a:solidFill>
                <a:schemeClr val="tx1"/>
              </a:solidFill>
            </a:endParaRPr>
          </a:p>
        </p:txBody>
      </p:sp>
      <p:sp>
        <p:nvSpPr>
          <p:cNvPr id="10" name="Rounded Rectangle 9"/>
          <p:cNvSpPr/>
          <p:nvPr/>
        </p:nvSpPr>
        <p:spPr>
          <a:xfrm>
            <a:off x="395536" y="3429000"/>
            <a:ext cx="345638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ESSENTIAL MEDICINES &amp; HEALT TECHNOLOGIES </a:t>
            </a:r>
            <a:endParaRPr lang="fr-FR" sz="1600" b="1" dirty="0">
              <a:solidFill>
                <a:schemeClr val="tx1"/>
              </a:solidFill>
            </a:endParaRPr>
          </a:p>
        </p:txBody>
      </p:sp>
      <p:sp>
        <p:nvSpPr>
          <p:cNvPr id="11" name="Rounded Rectangle 10"/>
          <p:cNvSpPr/>
          <p:nvPr/>
        </p:nvSpPr>
        <p:spPr>
          <a:xfrm>
            <a:off x="395536" y="4149080"/>
            <a:ext cx="345638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FINANCING </a:t>
            </a:r>
            <a:endParaRPr lang="fr-FR" sz="1600" b="1" dirty="0">
              <a:solidFill>
                <a:schemeClr val="tx1"/>
              </a:solidFill>
            </a:endParaRPr>
          </a:p>
        </p:txBody>
      </p:sp>
      <p:sp>
        <p:nvSpPr>
          <p:cNvPr id="12" name="Rounded Rectangle 11"/>
          <p:cNvSpPr/>
          <p:nvPr/>
        </p:nvSpPr>
        <p:spPr>
          <a:xfrm>
            <a:off x="395536" y="4869160"/>
            <a:ext cx="345638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HEALTH INFORMATION SYSTEMS </a:t>
            </a:r>
            <a:endParaRPr lang="fr-FR" sz="1600" b="1" dirty="0">
              <a:solidFill>
                <a:schemeClr val="tx1"/>
              </a:solidFill>
            </a:endParaRPr>
          </a:p>
        </p:txBody>
      </p:sp>
      <p:sp>
        <p:nvSpPr>
          <p:cNvPr id="13" name="Rounded Rectangle 12"/>
          <p:cNvSpPr/>
          <p:nvPr/>
        </p:nvSpPr>
        <p:spPr>
          <a:xfrm>
            <a:off x="395536" y="5589240"/>
            <a:ext cx="3456384" cy="57606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LEADERSHIP / GOVERNANCE </a:t>
            </a:r>
            <a:endParaRPr lang="fr-FR" sz="1600" b="1" dirty="0">
              <a:solidFill>
                <a:schemeClr val="tx1"/>
              </a:solidFill>
            </a:endParaRPr>
          </a:p>
        </p:txBody>
      </p:sp>
      <p:sp>
        <p:nvSpPr>
          <p:cNvPr id="14" name="Rectangle 13"/>
          <p:cNvSpPr/>
          <p:nvPr/>
        </p:nvSpPr>
        <p:spPr>
          <a:xfrm>
            <a:off x="4427984" y="2780928"/>
            <a:ext cx="165618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UNIVERSAL HEALTH COVERAGE</a:t>
            </a:r>
            <a:endParaRPr lang="fr-FR" dirty="0"/>
          </a:p>
        </p:txBody>
      </p:sp>
      <p:sp>
        <p:nvSpPr>
          <p:cNvPr id="15" name="Rectangle 14"/>
          <p:cNvSpPr/>
          <p:nvPr/>
        </p:nvSpPr>
        <p:spPr>
          <a:xfrm>
            <a:off x="4427984" y="4581128"/>
            <a:ext cx="165618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QUALITY AND </a:t>
            </a:r>
          </a:p>
          <a:p>
            <a:pPr algn="ctr"/>
            <a:r>
              <a:rPr lang="fr-FR" dirty="0" smtClean="0"/>
              <a:t>SAFETY</a:t>
            </a:r>
            <a:endParaRPr lang="fr-FR" dirty="0"/>
          </a:p>
        </p:txBody>
      </p:sp>
      <p:sp>
        <p:nvSpPr>
          <p:cNvPr id="16" name="Rounded Rectangle 15"/>
          <p:cNvSpPr/>
          <p:nvPr/>
        </p:nvSpPr>
        <p:spPr>
          <a:xfrm>
            <a:off x="6660232" y="2276872"/>
            <a:ext cx="2232248" cy="864096"/>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IMPROVED </a:t>
            </a:r>
            <a:r>
              <a:rPr lang="en-US" sz="1600" dirty="0" smtClean="0">
                <a:solidFill>
                  <a:schemeClr val="tx1"/>
                </a:solidFill>
              </a:rPr>
              <a:t>HEALTH </a:t>
            </a:r>
            <a:endParaRPr lang="en-US" sz="1600" dirty="0" smtClean="0">
              <a:solidFill>
                <a:schemeClr val="tx1"/>
              </a:solidFill>
            </a:endParaRPr>
          </a:p>
          <a:p>
            <a:pPr algn="ctr"/>
            <a:r>
              <a:rPr lang="en-US" sz="1600" dirty="0" smtClean="0">
                <a:solidFill>
                  <a:schemeClr val="tx1"/>
                </a:solidFill>
              </a:rPr>
              <a:t>(LEVEL-EQUITY</a:t>
            </a:r>
            <a:r>
              <a:rPr lang="en-US" sz="1600" dirty="0" smtClean="0">
                <a:solidFill>
                  <a:schemeClr val="tx1"/>
                </a:solidFill>
              </a:rPr>
              <a:t>) </a:t>
            </a:r>
            <a:endParaRPr lang="fr-FR" sz="1600" dirty="0">
              <a:solidFill>
                <a:schemeClr val="tx1"/>
              </a:solidFill>
            </a:endParaRPr>
          </a:p>
        </p:txBody>
      </p:sp>
      <p:sp>
        <p:nvSpPr>
          <p:cNvPr id="17" name="Rounded Rectangle 16"/>
          <p:cNvSpPr/>
          <p:nvPr/>
        </p:nvSpPr>
        <p:spPr>
          <a:xfrm>
            <a:off x="6660232" y="3284984"/>
            <a:ext cx="2232248" cy="864096"/>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solidFill>
                  <a:schemeClr val="tx1"/>
                </a:solidFill>
              </a:rPr>
              <a:t>RESPONSIVENESS </a:t>
            </a:r>
            <a:endParaRPr lang="fr-FR" sz="1600" dirty="0">
              <a:solidFill>
                <a:schemeClr val="tx1"/>
              </a:solidFill>
            </a:endParaRPr>
          </a:p>
        </p:txBody>
      </p:sp>
      <p:sp>
        <p:nvSpPr>
          <p:cNvPr id="18" name="Rounded Rectangle 17"/>
          <p:cNvSpPr/>
          <p:nvPr/>
        </p:nvSpPr>
        <p:spPr>
          <a:xfrm>
            <a:off x="6660232" y="4293096"/>
            <a:ext cx="2232248" cy="864096"/>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SOCIAL AND FINANCIAL RISK PROTECTION </a:t>
            </a:r>
            <a:endParaRPr lang="fr-FR" sz="1600" dirty="0">
              <a:solidFill>
                <a:schemeClr val="tx1"/>
              </a:solidFill>
            </a:endParaRPr>
          </a:p>
        </p:txBody>
      </p:sp>
      <p:sp>
        <p:nvSpPr>
          <p:cNvPr id="19" name="Rounded Rectangle 18"/>
          <p:cNvSpPr/>
          <p:nvPr/>
        </p:nvSpPr>
        <p:spPr>
          <a:xfrm>
            <a:off x="6660232" y="5301208"/>
            <a:ext cx="2232248" cy="864096"/>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solidFill>
                  <a:schemeClr val="tx1"/>
                </a:solidFill>
              </a:rPr>
              <a:t>IMPROVED EFFICIENCY </a:t>
            </a:r>
            <a:endParaRPr lang="fr-FR" sz="1600" dirty="0">
              <a:solidFill>
                <a:schemeClr val="tx1"/>
              </a:solidFill>
            </a:endParaRPr>
          </a:p>
        </p:txBody>
      </p:sp>
      <p:sp>
        <p:nvSpPr>
          <p:cNvPr id="20" name="Right Brace 19"/>
          <p:cNvSpPr/>
          <p:nvPr/>
        </p:nvSpPr>
        <p:spPr>
          <a:xfrm>
            <a:off x="3923928" y="2060848"/>
            <a:ext cx="432048" cy="4104456"/>
          </a:xfrm>
          <a:prstGeom prst="rightBrace">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Left Brace 20"/>
          <p:cNvSpPr/>
          <p:nvPr/>
        </p:nvSpPr>
        <p:spPr>
          <a:xfrm>
            <a:off x="6228184" y="2420888"/>
            <a:ext cx="360040" cy="3456384"/>
          </a:xfrm>
          <a:prstGeom prst="leftBrace">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 name="Right Arrow 21"/>
          <p:cNvSpPr/>
          <p:nvPr/>
        </p:nvSpPr>
        <p:spPr>
          <a:xfrm>
            <a:off x="4499992" y="4005064"/>
            <a:ext cx="1656184" cy="21602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p:nvSpPr>
        <p:spPr>
          <a:xfrm>
            <a:off x="539552" y="1484784"/>
            <a:ext cx="309634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t>SYSTEM BUILDING BLOCKS </a:t>
            </a:r>
            <a:endParaRPr lang="fr-FR" sz="1400" dirty="0"/>
          </a:p>
        </p:txBody>
      </p:sp>
      <p:sp>
        <p:nvSpPr>
          <p:cNvPr id="24" name="Rectangle 23"/>
          <p:cNvSpPr/>
          <p:nvPr/>
        </p:nvSpPr>
        <p:spPr>
          <a:xfrm>
            <a:off x="5796136" y="1484784"/>
            <a:ext cx="309634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t>OVERALL GOALS / OUTCOMES </a:t>
            </a:r>
            <a:endParaRPr lang="fr-FR" sz="1400" dirty="0"/>
          </a:p>
        </p:txBody>
      </p:sp>
      <p:sp>
        <p:nvSpPr>
          <p:cNvPr id="25" name="Rounded Rectangle 24"/>
          <p:cNvSpPr/>
          <p:nvPr/>
        </p:nvSpPr>
        <p:spPr>
          <a:xfrm>
            <a:off x="4572000" y="6237312"/>
            <a:ext cx="1656184" cy="144016"/>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bg1"/>
                </a:solidFill>
              </a:rPr>
              <a:t>SOURCE : WHO</a:t>
            </a:r>
            <a:endParaRPr lang="fr-FR" sz="1400" b="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lnSpcReduction="10000"/>
          </a:bodyPr>
          <a:lstStyle/>
          <a:p>
            <a:pPr marL="457200" lvl="0" indent="-457200">
              <a:buNone/>
            </a:pPr>
            <a:r>
              <a:rPr lang="en-US" sz="2200" b="1" dirty="0" smtClean="0"/>
              <a:t>Why evidence is important for decision making for the health system ? </a:t>
            </a:r>
          </a:p>
          <a:p>
            <a:r>
              <a:rPr lang="en-US" sz="2400" dirty="0" smtClean="0"/>
              <a:t>Since the 1990’s, the evidence-based approach in </a:t>
            </a:r>
            <a:r>
              <a:rPr lang="en-US" sz="2400" dirty="0" smtClean="0"/>
              <a:t>health enhanced </a:t>
            </a:r>
            <a:r>
              <a:rPr lang="en-US" sz="2400" dirty="0" smtClean="0"/>
              <a:t>the move towards </a:t>
            </a:r>
            <a:r>
              <a:rPr lang="en-US" sz="2400" dirty="0" smtClean="0"/>
              <a:t>cost effective health policies and strategies and </a:t>
            </a:r>
            <a:r>
              <a:rPr lang="en-US" sz="2400" dirty="0" smtClean="0"/>
              <a:t>health practice </a:t>
            </a:r>
            <a:r>
              <a:rPr lang="en-US" sz="2400" dirty="0" smtClean="0"/>
              <a:t>(</a:t>
            </a:r>
            <a:r>
              <a:rPr lang="en-US" sz="2400" dirty="0" smtClean="0"/>
              <a:t>effective therapies and </a:t>
            </a:r>
            <a:r>
              <a:rPr lang="en-US" sz="2400" dirty="0" smtClean="0"/>
              <a:t>protocols) driven </a:t>
            </a:r>
            <a:r>
              <a:rPr lang="en-US" sz="2400" dirty="0" smtClean="0"/>
              <a:t>by systematically </a:t>
            </a:r>
            <a:r>
              <a:rPr lang="en-US" sz="2400" dirty="0" smtClean="0"/>
              <a:t>collected evidence. </a:t>
            </a:r>
          </a:p>
          <a:p>
            <a:r>
              <a:rPr lang="en-US" sz="2400" dirty="0" smtClean="0"/>
              <a:t>Depending on the </a:t>
            </a:r>
            <a:r>
              <a:rPr lang="en-US" sz="2400" dirty="0" smtClean="0"/>
              <a:t>complexity </a:t>
            </a:r>
            <a:r>
              <a:rPr lang="en-US" sz="2400" dirty="0" smtClean="0"/>
              <a:t>of the problem </a:t>
            </a:r>
            <a:r>
              <a:rPr lang="en-US" sz="2400" dirty="0" smtClean="0"/>
              <a:t>or </a:t>
            </a:r>
            <a:r>
              <a:rPr lang="en-US" sz="2400" dirty="0" smtClean="0"/>
              <a:t>the </a:t>
            </a:r>
            <a:r>
              <a:rPr lang="en-US" sz="2400" dirty="0" smtClean="0"/>
              <a:t>decision, </a:t>
            </a:r>
            <a:r>
              <a:rPr lang="en-US" sz="2400" dirty="0" smtClean="0"/>
              <a:t>the evidence </a:t>
            </a:r>
            <a:r>
              <a:rPr lang="en-US" sz="2400" dirty="0" smtClean="0"/>
              <a:t>would </a:t>
            </a:r>
            <a:r>
              <a:rPr lang="en-US" sz="2400" dirty="0" smtClean="0"/>
              <a:t>have to be more </a:t>
            </a:r>
            <a:r>
              <a:rPr lang="en-US" sz="2400" dirty="0" smtClean="0"/>
              <a:t>robust</a:t>
            </a:r>
            <a:r>
              <a:rPr lang="en-US" sz="2400" dirty="0" smtClean="0"/>
              <a:t>, coming from </a:t>
            </a:r>
            <a:r>
              <a:rPr lang="en-US" sz="2400" dirty="0" smtClean="0"/>
              <a:t>several and </a:t>
            </a:r>
            <a:r>
              <a:rPr lang="en-US" sz="2400" dirty="0" smtClean="0"/>
              <a:t>cross-checked sources. </a:t>
            </a:r>
            <a:endParaRPr lang="fr-FR" sz="2400" dirty="0" smtClean="0"/>
          </a:p>
          <a:p>
            <a:r>
              <a:rPr lang="en-US" sz="2400" dirty="0" smtClean="0"/>
              <a:t>S</a:t>
            </a:r>
            <a:r>
              <a:rPr lang="en-US" sz="2400" dirty="0" smtClean="0"/>
              <a:t>cope covered by EBDM ranges from </a:t>
            </a:r>
            <a:r>
              <a:rPr lang="en-US" sz="2400" dirty="0" smtClean="0"/>
              <a:t>the individual (</a:t>
            </a:r>
            <a:r>
              <a:rPr lang="en-US" sz="2400" dirty="0" smtClean="0"/>
              <a:t>EBM),  family, community</a:t>
            </a:r>
            <a:r>
              <a:rPr lang="en-US" sz="2400" dirty="0" smtClean="0"/>
              <a:t>, </a:t>
            </a:r>
            <a:r>
              <a:rPr lang="en-US" sz="2400" dirty="0" smtClean="0"/>
              <a:t>country</a:t>
            </a:r>
            <a:r>
              <a:rPr lang="en-US" sz="2400" dirty="0" smtClean="0"/>
              <a:t>, </a:t>
            </a:r>
            <a:r>
              <a:rPr lang="en-US" sz="2400" dirty="0" smtClean="0"/>
              <a:t>region </a:t>
            </a:r>
            <a:r>
              <a:rPr lang="en-US" sz="2400" dirty="0" smtClean="0"/>
              <a:t>and the world. </a:t>
            </a:r>
            <a:endParaRPr lang="en-US" sz="2400" dirty="0" smtClean="0"/>
          </a:p>
          <a:p>
            <a:r>
              <a:rPr lang="en-US" sz="2400" dirty="0" smtClean="0"/>
              <a:t>The outputs are Universal health coverage , quality and safety</a:t>
            </a:r>
          </a:p>
          <a:p>
            <a:r>
              <a:rPr lang="en-US" sz="2400" dirty="0" smtClean="0"/>
              <a:t>The outcome </a:t>
            </a:r>
            <a:r>
              <a:rPr lang="en-US" sz="2400" dirty="0" smtClean="0"/>
              <a:t>is the improvement of the health </a:t>
            </a:r>
            <a:r>
              <a:rPr lang="en-US" sz="2400" dirty="0" smtClean="0"/>
              <a:t>of population. </a:t>
            </a:r>
            <a:endParaRPr lang="fr-FR" sz="2400" dirty="0" smtClean="0"/>
          </a:p>
          <a:p>
            <a:pPr marL="457200" lvl="0" indent="-457200">
              <a:buNone/>
            </a:pPr>
            <a:endParaRPr lang="en-US" sz="2400" b="1" dirty="0" smtClean="0"/>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5</a:t>
            </a:fld>
            <a:endParaRPr lang="fr-FR"/>
          </a:p>
        </p:txBody>
      </p:sp>
      <p:sp>
        <p:nvSpPr>
          <p:cNvPr id="7" name="Footer Placeholder 6"/>
          <p:cNvSpPr>
            <a:spLocks noGrp="1"/>
          </p:cNvSpPr>
          <p:nvPr>
            <p:ph type="ftr" sz="quarter" idx="11"/>
          </p:nvPr>
        </p:nvSpPr>
        <p:spPr>
          <a:xfrm>
            <a:off x="467544" y="6356350"/>
            <a:ext cx="7848872"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a:bodyPr>
          <a:lstStyle/>
          <a:p>
            <a:pPr marL="457200" lvl="0" indent="-457200">
              <a:buNone/>
            </a:pPr>
            <a:r>
              <a:rPr lang="en-US" sz="2000" b="1" dirty="0" smtClean="0"/>
              <a:t>How do Technologies support data for health system decision-making?</a:t>
            </a:r>
            <a:r>
              <a:rPr lang="fr-FR" sz="2000" b="1" dirty="0" smtClean="0"/>
              <a:t> </a:t>
            </a:r>
            <a:endParaRPr lang="fr-FR" sz="2000" b="1" dirty="0" smtClean="0"/>
          </a:p>
          <a:p>
            <a:pPr marL="457200" lvl="0" indent="-457200">
              <a:buNone/>
            </a:pPr>
            <a:endParaRPr lang="fr-FR" sz="2000" b="1" dirty="0" smtClean="0"/>
          </a:p>
          <a:p>
            <a:pPr marL="457200" lvl="0" indent="-457200">
              <a:buNone/>
            </a:pPr>
            <a:endParaRPr lang="en-US" sz="2400" b="1" dirty="0" smtClean="0"/>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6</a:t>
            </a:fld>
            <a:endParaRPr lang="fr-FR"/>
          </a:p>
        </p:txBody>
      </p:sp>
      <p:sp>
        <p:nvSpPr>
          <p:cNvPr id="7" name="Footer Placeholder 6"/>
          <p:cNvSpPr>
            <a:spLocks noGrp="1"/>
          </p:cNvSpPr>
          <p:nvPr>
            <p:ph type="ftr" sz="quarter" idx="11"/>
          </p:nvPr>
        </p:nvSpPr>
        <p:spPr>
          <a:xfrm>
            <a:off x="467544" y="6356350"/>
            <a:ext cx="7848872"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
        <p:nvSpPr>
          <p:cNvPr id="8" name="Rounded Rectangle 7"/>
          <p:cNvSpPr/>
          <p:nvPr/>
        </p:nvSpPr>
        <p:spPr>
          <a:xfrm>
            <a:off x="467544" y="2060848"/>
            <a:ext cx="8352928" cy="936104"/>
          </a:xfrm>
          <a:prstGeom prst="roundRect">
            <a:avLst>
              <a:gd name="adj" fmla="val 21175"/>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1600" b="1" dirty="0" smtClean="0">
              <a:solidFill>
                <a:schemeClr val="tx1"/>
              </a:solidFill>
            </a:endParaRPr>
          </a:p>
          <a:p>
            <a:pPr lvl="0"/>
            <a:r>
              <a:rPr lang="en-US" sz="1600" b="1" dirty="0" smtClean="0">
                <a:solidFill>
                  <a:schemeClr val="tx1"/>
                </a:solidFill>
              </a:rPr>
              <a:t>Health </a:t>
            </a:r>
            <a:r>
              <a:rPr lang="en-US" sz="1600" b="1" dirty="0" smtClean="0">
                <a:solidFill>
                  <a:schemeClr val="tx1"/>
                </a:solidFill>
              </a:rPr>
              <a:t>system activities: Health services delivery Research, Financing, Procurement of Medicines and technologies, Assessments, Health workforce, Information system, </a:t>
            </a:r>
            <a:r>
              <a:rPr lang="en-US" sz="1600" b="1" dirty="0" smtClean="0">
                <a:solidFill>
                  <a:schemeClr val="tx1"/>
                </a:solidFill>
              </a:rPr>
              <a:t>Infrastructures</a:t>
            </a:r>
            <a:r>
              <a:rPr lang="fr-FR" sz="1600" dirty="0" smtClean="0">
                <a:solidFill>
                  <a:schemeClr val="tx1"/>
                </a:solidFill>
              </a:rPr>
              <a:t> </a:t>
            </a:r>
            <a:r>
              <a:rPr lang="fr-FR" sz="1600" dirty="0" smtClean="0">
                <a:solidFill>
                  <a:schemeClr val="tx1"/>
                </a:solidFill>
              </a:rPr>
              <a:t>+ </a:t>
            </a:r>
            <a:r>
              <a:rPr lang="fr-FR" sz="1600" b="1" dirty="0" smtClean="0">
                <a:solidFill>
                  <a:schemeClr val="tx1"/>
                </a:solidFill>
              </a:rPr>
              <a:t>Interrelation </a:t>
            </a:r>
            <a:r>
              <a:rPr lang="fr-FR" sz="1600" b="1" dirty="0" err="1" smtClean="0">
                <a:solidFill>
                  <a:schemeClr val="tx1"/>
                </a:solidFill>
              </a:rPr>
              <a:t>with</a:t>
            </a:r>
            <a:r>
              <a:rPr lang="fr-FR" sz="1600" b="1" dirty="0" smtClean="0">
                <a:solidFill>
                  <a:schemeClr val="tx1"/>
                </a:solidFill>
              </a:rPr>
              <a:t> </a:t>
            </a:r>
            <a:r>
              <a:rPr lang="en-US" sz="1600" b="1" dirty="0" smtClean="0">
                <a:solidFill>
                  <a:schemeClr val="tx1"/>
                </a:solidFill>
              </a:rPr>
              <a:t>Environment</a:t>
            </a:r>
            <a:endParaRPr lang="fr-FR" sz="1600" dirty="0" smtClean="0">
              <a:solidFill>
                <a:schemeClr val="tx1"/>
              </a:solidFill>
            </a:endParaRPr>
          </a:p>
          <a:p>
            <a:pPr algn="ctr"/>
            <a:endParaRPr lang="fr-FR" dirty="0">
              <a:solidFill>
                <a:schemeClr val="tx1"/>
              </a:solidFill>
            </a:endParaRPr>
          </a:p>
        </p:txBody>
      </p:sp>
      <p:sp>
        <p:nvSpPr>
          <p:cNvPr id="9" name="Rounded Rectangle 8"/>
          <p:cNvSpPr/>
          <p:nvPr/>
        </p:nvSpPr>
        <p:spPr>
          <a:xfrm>
            <a:off x="5220072" y="3284984"/>
            <a:ext cx="3600400" cy="792088"/>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smtClean="0">
              <a:solidFill>
                <a:schemeClr val="tx1"/>
              </a:solidFill>
            </a:endParaRPr>
          </a:p>
          <a:p>
            <a:pPr algn="ctr"/>
            <a:r>
              <a:rPr lang="en-US" sz="1600" b="1" dirty="0" smtClean="0">
                <a:solidFill>
                  <a:schemeClr val="tx1"/>
                </a:solidFill>
              </a:rPr>
              <a:t>Generation</a:t>
            </a:r>
            <a:r>
              <a:rPr lang="fr-FR" sz="1600" dirty="0" smtClean="0">
                <a:solidFill>
                  <a:schemeClr val="tx1"/>
                </a:solidFill>
              </a:rPr>
              <a:t> </a:t>
            </a:r>
            <a:r>
              <a:rPr lang="en-US" sz="1600" b="1" dirty="0" smtClean="0">
                <a:solidFill>
                  <a:schemeClr val="tx1"/>
                </a:solidFill>
              </a:rPr>
              <a:t>of</a:t>
            </a:r>
            <a:r>
              <a:rPr lang="fr-FR" sz="1600" dirty="0" smtClean="0">
                <a:solidFill>
                  <a:schemeClr val="tx1"/>
                </a:solidFill>
              </a:rPr>
              <a:t> </a:t>
            </a:r>
            <a:r>
              <a:rPr lang="en-US" sz="1600" b="1" dirty="0" smtClean="0">
                <a:solidFill>
                  <a:schemeClr val="tx1"/>
                </a:solidFill>
              </a:rPr>
              <a:t>Facts </a:t>
            </a:r>
            <a:r>
              <a:rPr lang="en-US" sz="1600" b="1" dirty="0" smtClean="0">
                <a:solidFill>
                  <a:schemeClr val="tx1"/>
                </a:solidFill>
              </a:rPr>
              <a:t>&amp; Evidence</a:t>
            </a:r>
            <a:endParaRPr lang="fr-FR" sz="1600" dirty="0" smtClean="0">
              <a:solidFill>
                <a:schemeClr val="tx1"/>
              </a:solidFill>
            </a:endParaRPr>
          </a:p>
          <a:p>
            <a:pPr algn="ctr"/>
            <a:endParaRPr lang="fr-FR" sz="1600" dirty="0">
              <a:solidFill>
                <a:schemeClr val="tx1"/>
              </a:solidFill>
            </a:endParaRPr>
          </a:p>
        </p:txBody>
      </p:sp>
      <p:sp>
        <p:nvSpPr>
          <p:cNvPr id="10" name="Rounded Rectangle 9"/>
          <p:cNvSpPr/>
          <p:nvPr/>
        </p:nvSpPr>
        <p:spPr>
          <a:xfrm>
            <a:off x="5220072" y="5085184"/>
            <a:ext cx="3600400" cy="108012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400" b="1" dirty="0" smtClean="0">
                <a:solidFill>
                  <a:schemeClr val="tx1"/>
                </a:solidFill>
              </a:rPr>
              <a:t>Health information system : Collection, Analysis, Storage, Transmission, </a:t>
            </a:r>
            <a:r>
              <a:rPr lang="en-US" sz="1400" b="1" dirty="0" smtClean="0">
                <a:solidFill>
                  <a:schemeClr val="tx1"/>
                </a:solidFill>
              </a:rPr>
              <a:t>Sharing, Creating </a:t>
            </a:r>
            <a:r>
              <a:rPr lang="en-US" sz="1400" b="1" dirty="0" smtClean="0">
                <a:solidFill>
                  <a:schemeClr val="tx1"/>
                </a:solidFill>
              </a:rPr>
              <a:t>and predicting Information &amp; knowledge</a:t>
            </a:r>
            <a:endParaRPr lang="fr-FR" sz="1400" dirty="0">
              <a:solidFill>
                <a:schemeClr val="tx1"/>
              </a:solidFill>
            </a:endParaRPr>
          </a:p>
        </p:txBody>
      </p:sp>
      <p:sp>
        <p:nvSpPr>
          <p:cNvPr id="11" name="Rounded Rectangle 10"/>
          <p:cNvSpPr/>
          <p:nvPr/>
        </p:nvSpPr>
        <p:spPr>
          <a:xfrm>
            <a:off x="395536" y="5085184"/>
            <a:ext cx="3312368" cy="108012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Leadership Gouvernance</a:t>
            </a:r>
            <a:endParaRPr lang="fr-FR" sz="1600" dirty="0" smtClean="0">
              <a:solidFill>
                <a:schemeClr val="tx1"/>
              </a:solidFill>
            </a:endParaRPr>
          </a:p>
          <a:p>
            <a:pPr algn="ctr"/>
            <a:r>
              <a:rPr lang="fr-FR" sz="1600" b="1" dirty="0" smtClean="0">
                <a:solidFill>
                  <a:schemeClr val="tx1"/>
                </a:solidFill>
              </a:rPr>
              <a:t>and</a:t>
            </a:r>
            <a:endParaRPr lang="fr-FR" sz="1600" dirty="0" smtClean="0">
              <a:solidFill>
                <a:schemeClr val="tx1"/>
              </a:solidFill>
            </a:endParaRPr>
          </a:p>
          <a:p>
            <a:pPr algn="ctr"/>
            <a:r>
              <a:rPr lang="fr-FR" sz="1600" b="1" dirty="0" err="1" smtClean="0">
                <a:solidFill>
                  <a:schemeClr val="tx1"/>
                </a:solidFill>
              </a:rPr>
              <a:t>Decision</a:t>
            </a:r>
            <a:r>
              <a:rPr lang="fr-FR" sz="1600" b="1" dirty="0" smtClean="0">
                <a:solidFill>
                  <a:schemeClr val="tx1"/>
                </a:solidFill>
              </a:rPr>
              <a:t>-</a:t>
            </a:r>
            <a:r>
              <a:rPr lang="fr-FR" sz="1600" b="1" dirty="0" err="1" smtClean="0">
                <a:solidFill>
                  <a:schemeClr val="tx1"/>
                </a:solidFill>
              </a:rPr>
              <a:t>making</a:t>
            </a:r>
            <a:endParaRPr lang="fr-FR" sz="1600" dirty="0" smtClean="0">
              <a:solidFill>
                <a:schemeClr val="tx1"/>
              </a:solidFill>
            </a:endParaRPr>
          </a:p>
          <a:p>
            <a:pPr algn="ctr"/>
            <a:endParaRPr lang="fr-FR" sz="1600" dirty="0">
              <a:solidFill>
                <a:schemeClr val="tx1"/>
              </a:solidFill>
            </a:endParaRPr>
          </a:p>
        </p:txBody>
      </p:sp>
      <p:sp>
        <p:nvSpPr>
          <p:cNvPr id="12" name="Rounded Rectangle 11"/>
          <p:cNvSpPr/>
          <p:nvPr/>
        </p:nvSpPr>
        <p:spPr>
          <a:xfrm>
            <a:off x="467544" y="3212976"/>
            <a:ext cx="3168352" cy="864096"/>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smtClean="0">
              <a:solidFill>
                <a:schemeClr val="tx1"/>
              </a:solidFill>
            </a:endParaRPr>
          </a:p>
          <a:p>
            <a:pPr algn="ctr"/>
            <a:r>
              <a:rPr lang="en-US" sz="1600" b="1" dirty="0" smtClean="0">
                <a:solidFill>
                  <a:schemeClr val="tx1"/>
                </a:solidFill>
              </a:rPr>
              <a:t>Policies</a:t>
            </a:r>
            <a:r>
              <a:rPr lang="en-US" sz="1600" b="1" dirty="0" smtClean="0">
                <a:solidFill>
                  <a:schemeClr val="tx1"/>
                </a:solidFill>
              </a:rPr>
              <a:t>, Strategies, </a:t>
            </a:r>
            <a:r>
              <a:rPr lang="en-US" sz="1600" b="1" dirty="0" smtClean="0">
                <a:solidFill>
                  <a:schemeClr val="tx1"/>
                </a:solidFill>
              </a:rPr>
              <a:t>Plans, Guidelines</a:t>
            </a:r>
            <a:r>
              <a:rPr lang="en-US" sz="1600" b="1" dirty="0" smtClean="0">
                <a:solidFill>
                  <a:schemeClr val="tx1"/>
                </a:solidFill>
              </a:rPr>
              <a:t>, Protocols</a:t>
            </a:r>
            <a:endParaRPr lang="fr-FR" sz="1600" dirty="0" smtClean="0">
              <a:solidFill>
                <a:schemeClr val="tx1"/>
              </a:solidFill>
            </a:endParaRPr>
          </a:p>
          <a:p>
            <a:pPr algn="ctr"/>
            <a:endParaRPr lang="fr-FR" sz="1600" dirty="0">
              <a:solidFill>
                <a:schemeClr val="tx1"/>
              </a:solidFill>
            </a:endParaRPr>
          </a:p>
        </p:txBody>
      </p:sp>
      <p:sp>
        <p:nvSpPr>
          <p:cNvPr id="14" name="Down Arrow 13"/>
          <p:cNvSpPr/>
          <p:nvPr/>
        </p:nvSpPr>
        <p:spPr>
          <a:xfrm>
            <a:off x="6948264" y="2996952"/>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Down Arrow 14"/>
          <p:cNvSpPr/>
          <p:nvPr/>
        </p:nvSpPr>
        <p:spPr>
          <a:xfrm>
            <a:off x="6876256" y="4149080"/>
            <a:ext cx="216024"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Up Arrow 15"/>
          <p:cNvSpPr/>
          <p:nvPr/>
        </p:nvSpPr>
        <p:spPr>
          <a:xfrm>
            <a:off x="2051720" y="2996952"/>
            <a:ext cx="144016" cy="2160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Up Arrow 16"/>
          <p:cNvSpPr/>
          <p:nvPr/>
        </p:nvSpPr>
        <p:spPr>
          <a:xfrm>
            <a:off x="1979712" y="4221088"/>
            <a:ext cx="216024" cy="86409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Left Arrow 17"/>
          <p:cNvSpPr/>
          <p:nvPr/>
        </p:nvSpPr>
        <p:spPr>
          <a:xfrm>
            <a:off x="3707904" y="5589240"/>
            <a:ext cx="1512168"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p:cNvSpPr/>
          <p:nvPr/>
        </p:nvSpPr>
        <p:spPr>
          <a:xfrm>
            <a:off x="3275856" y="4221088"/>
            <a:ext cx="2376264" cy="72008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solidFill>
                  <a:schemeClr val="tx1"/>
                </a:solidFill>
              </a:rPr>
              <a:t>Health</a:t>
            </a:r>
            <a:r>
              <a:rPr lang="fr-FR" dirty="0" smtClean="0">
                <a:solidFill>
                  <a:schemeClr val="tx1"/>
                </a:solidFill>
              </a:rPr>
              <a:t> information Technologies</a:t>
            </a:r>
            <a:endParaRPr lang="fr-FR" dirty="0">
              <a:solidFill>
                <a:schemeClr val="tx1"/>
              </a:solidFill>
            </a:endParaRPr>
          </a:p>
        </p:txBody>
      </p:sp>
      <p:sp>
        <p:nvSpPr>
          <p:cNvPr id="20" name="Rounded Rectangle 19"/>
          <p:cNvSpPr/>
          <p:nvPr/>
        </p:nvSpPr>
        <p:spPr>
          <a:xfrm>
            <a:off x="5796136" y="4437112"/>
            <a:ext cx="864096" cy="432048"/>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3200" dirty="0" smtClean="0">
              <a:latin typeface="Wingdings"/>
            </a:endParaRPr>
          </a:p>
          <a:p>
            <a:r>
              <a:rPr lang="fr-FR" sz="6000" dirty="0" smtClean="0">
                <a:latin typeface="Wingdings"/>
              </a:rPr>
              <a:t>F</a:t>
            </a:r>
            <a:endParaRPr lang="fr-FR" sz="6000" dirty="0" smtClean="0"/>
          </a:p>
          <a:p>
            <a:endParaRPr lang="fr-FR" dirty="0" smtClean="0"/>
          </a:p>
        </p:txBody>
      </p:sp>
      <p:sp>
        <p:nvSpPr>
          <p:cNvPr id="21" name="Rounded Rectangle 20"/>
          <p:cNvSpPr/>
          <p:nvPr/>
        </p:nvSpPr>
        <p:spPr>
          <a:xfrm>
            <a:off x="4139952" y="5013176"/>
            <a:ext cx="648072" cy="576064"/>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dirty="0" smtClean="0">
                <a:latin typeface="Wingdings"/>
              </a:rPr>
              <a:t>H</a:t>
            </a:r>
            <a:endParaRPr lang="fr-FR" sz="4400" dirty="0" smtClean="0">
              <a:latin typeface="Symbol" pitchFamily="18" charset="2"/>
            </a:endParaRPr>
          </a:p>
          <a:p>
            <a:pPr algn="ct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a:bodyPr>
          <a:lstStyle/>
          <a:p>
            <a:pPr marL="457200" lvl="0" indent="-457200">
              <a:buNone/>
            </a:pPr>
            <a:r>
              <a:rPr lang="en-US" sz="2400" b="1" dirty="0" smtClean="0"/>
              <a:t>How do Technologies support data for health system decision-making?</a:t>
            </a:r>
            <a:r>
              <a:rPr lang="fr-FR" sz="2400" b="1" dirty="0" smtClean="0"/>
              <a:t> </a:t>
            </a:r>
          </a:p>
          <a:p>
            <a:pPr marL="457200" lvl="0" indent="-457200">
              <a:buFont typeface="Wingdings" pitchFamily="2" charset="2"/>
              <a:buChar char="§"/>
            </a:pPr>
            <a:r>
              <a:rPr lang="en-US" sz="2400" dirty="0" smtClean="0"/>
              <a:t>In developed countries, Public health decision-makers are often overwhelmed with large quantities of data and evidence, while in developing </a:t>
            </a:r>
            <a:r>
              <a:rPr lang="en-US" sz="2400" dirty="0" smtClean="0"/>
              <a:t>countries, the </a:t>
            </a:r>
            <a:r>
              <a:rPr lang="en-US" sz="2400" dirty="0" smtClean="0"/>
              <a:t>problem arises rather in terms of low availability of reliable and up-to-date data. </a:t>
            </a:r>
            <a:endParaRPr lang="en-US" sz="2400" dirty="0" smtClean="0"/>
          </a:p>
          <a:p>
            <a:pPr marL="457200" lvl="0" indent="-457200">
              <a:buFont typeface="Wingdings" pitchFamily="2" charset="2"/>
              <a:buChar char="§"/>
            </a:pPr>
            <a:r>
              <a:rPr lang="en-US" sz="2400" dirty="0" smtClean="0"/>
              <a:t>But </a:t>
            </a:r>
            <a:r>
              <a:rPr lang="en-US" sz="2400" dirty="0" smtClean="0"/>
              <a:t>today in both cases, Information technologies provide excellent tools for </a:t>
            </a:r>
            <a:r>
              <a:rPr lang="en-US" sz="2400" dirty="0" smtClean="0"/>
              <a:t> accessing </a:t>
            </a:r>
            <a:r>
              <a:rPr lang="en-US" sz="2400" dirty="0" smtClean="0"/>
              <a:t>the data, information, or knowledge needed for </a:t>
            </a:r>
            <a:r>
              <a:rPr lang="en-US" sz="2400" dirty="0" smtClean="0"/>
              <a:t> evidence-based </a:t>
            </a:r>
            <a:r>
              <a:rPr lang="en-US" sz="2400" dirty="0" smtClean="0"/>
              <a:t>decision-making in public health.</a:t>
            </a:r>
            <a:endParaRPr lang="en-US" sz="2400" b="1" dirty="0" smtClean="0"/>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7</a:t>
            </a:fld>
            <a:endParaRPr lang="fr-FR"/>
          </a:p>
        </p:txBody>
      </p:sp>
      <p:sp>
        <p:nvSpPr>
          <p:cNvPr id="7" name="Footer Placeholder 6"/>
          <p:cNvSpPr>
            <a:spLocks noGrp="1"/>
          </p:cNvSpPr>
          <p:nvPr>
            <p:ph type="ftr" sz="quarter" idx="11"/>
          </p:nvPr>
        </p:nvSpPr>
        <p:spPr>
          <a:xfrm>
            <a:off x="467544" y="6356350"/>
            <a:ext cx="7848872"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a:bodyPr>
          <a:lstStyle/>
          <a:p>
            <a:pPr marL="457200" lvl="0" indent="-457200">
              <a:buNone/>
            </a:pPr>
            <a:r>
              <a:rPr lang="en-US" sz="2400" b="1" dirty="0" smtClean="0"/>
              <a:t>How do Technologies support data for health system decision-making?</a:t>
            </a:r>
            <a:r>
              <a:rPr lang="fr-FR" sz="2400" b="1" dirty="0" smtClean="0"/>
              <a:t> </a:t>
            </a:r>
            <a:endParaRPr lang="fr-FR" sz="2400" b="1" dirty="0" smtClean="0"/>
          </a:p>
          <a:p>
            <a:pPr marL="457200" lvl="0" indent="-457200">
              <a:buNone/>
            </a:pPr>
            <a:endParaRPr lang="fr-FR" sz="2400" b="1" dirty="0" smtClean="0"/>
          </a:p>
          <a:p>
            <a:pPr>
              <a:buNone/>
            </a:pPr>
            <a:r>
              <a:rPr lang="en-US" sz="2400" dirty="0" smtClean="0"/>
              <a:t>   </a:t>
            </a:r>
            <a:r>
              <a:rPr lang="en-US" sz="2400" dirty="0" smtClean="0">
                <a:latin typeface="Century Gothic" pitchFamily="34" charset="0"/>
              </a:rPr>
              <a:t>The </a:t>
            </a:r>
            <a:r>
              <a:rPr lang="en-US" sz="2400" dirty="0" smtClean="0">
                <a:latin typeface="Century Gothic" pitchFamily="34" charset="0"/>
              </a:rPr>
              <a:t>availability of </a:t>
            </a:r>
            <a:r>
              <a:rPr lang="en-US" sz="2400" dirty="0" smtClean="0">
                <a:latin typeface="Century Gothic" pitchFamily="34" charset="0"/>
              </a:rPr>
              <a:t>information </a:t>
            </a:r>
            <a:r>
              <a:rPr lang="en-US" sz="2400" dirty="0" smtClean="0">
                <a:latin typeface="Century Gothic" pitchFamily="34" charset="0"/>
              </a:rPr>
              <a:t>technologies, many of which are open and free, has enabled national health information systems to provide decision-makers with abundant, high quality, reliable and varied information.</a:t>
            </a: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8</a:t>
            </a:fld>
            <a:endParaRPr lang="fr-FR"/>
          </a:p>
        </p:txBody>
      </p:sp>
      <p:sp>
        <p:nvSpPr>
          <p:cNvPr id="7" name="Footer Placeholder 6"/>
          <p:cNvSpPr>
            <a:spLocks noGrp="1"/>
          </p:cNvSpPr>
          <p:nvPr>
            <p:ph type="ftr" sz="quarter" idx="11"/>
          </p:nvPr>
        </p:nvSpPr>
        <p:spPr>
          <a:xfrm>
            <a:off x="467544" y="6356350"/>
            <a:ext cx="7848872"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84776" cy="1152128"/>
          </a:xfrm>
        </p:spPr>
        <p:txBody>
          <a:bodyPr>
            <a:normAutofit fontScale="90000"/>
          </a:bodyPr>
          <a:lstStyle/>
          <a:p>
            <a:pPr algn="ctr"/>
            <a:r>
              <a:rPr lang="en-US" sz="3100" b="1" dirty="0" smtClean="0">
                <a:solidFill>
                  <a:schemeClr val="tx1"/>
                </a:solidFill>
                <a:latin typeface="Century Gothic" pitchFamily="34" charset="0"/>
              </a:rPr>
              <a:t>Technologies supporting data for health </a:t>
            </a:r>
            <a:r>
              <a:rPr lang="en-US" sz="3100" b="1" dirty="0" smtClean="0">
                <a:solidFill>
                  <a:schemeClr val="tx1"/>
                </a:solidFill>
                <a:latin typeface="Century Gothic" pitchFamily="34" charset="0"/>
              </a:rPr>
              <a:t>system</a:t>
            </a:r>
            <a:r>
              <a:rPr lang="fr-FR" sz="3100" dirty="0" smtClean="0">
                <a:solidFill>
                  <a:schemeClr val="tx1"/>
                </a:solidFill>
                <a:latin typeface="Century Gothic" pitchFamily="34" charset="0"/>
              </a:rPr>
              <a:t> </a:t>
            </a:r>
            <a:r>
              <a:rPr lang="en-US" sz="3100" b="1" dirty="0" smtClean="0">
                <a:solidFill>
                  <a:schemeClr val="tx1"/>
                </a:solidFill>
                <a:latin typeface="Century Gothic" pitchFamily="34" charset="0"/>
              </a:rPr>
              <a:t>decision-making</a:t>
            </a:r>
            <a:r>
              <a:rPr lang="en-US" sz="2800" b="1" dirty="0" smtClean="0">
                <a:solidFill>
                  <a:schemeClr val="tx1"/>
                </a:solidFill>
                <a:latin typeface="Century Gothic" pitchFamily="34" charset="0"/>
              </a:rPr>
              <a:t/>
            </a:r>
            <a:br>
              <a:rPr lang="en-US" sz="2800" b="1" dirty="0" smtClean="0">
                <a:solidFill>
                  <a:schemeClr val="tx1"/>
                </a:solidFill>
                <a:latin typeface="Century Gothic" pitchFamily="34" charset="0"/>
              </a:rPr>
            </a:br>
            <a:endParaRPr lang="en-US" sz="2800" b="1" dirty="0" smtClean="0">
              <a:solidFill>
                <a:schemeClr val="tx1"/>
              </a:solidFill>
              <a:latin typeface="Century Gothic" pitchFamily="34" charset="0"/>
            </a:endParaRPr>
          </a:p>
        </p:txBody>
      </p:sp>
      <p:sp>
        <p:nvSpPr>
          <p:cNvPr id="3" name="Content Placeholder 2"/>
          <p:cNvSpPr>
            <a:spLocks noGrp="1"/>
          </p:cNvSpPr>
          <p:nvPr>
            <p:ph idx="1"/>
          </p:nvPr>
        </p:nvSpPr>
        <p:spPr>
          <a:xfrm>
            <a:off x="251520" y="1484784"/>
            <a:ext cx="8712968" cy="4968552"/>
          </a:xfrm>
          <a:ln w="9525">
            <a:solidFill>
              <a:schemeClr val="tx1"/>
            </a:solidFill>
          </a:ln>
        </p:spPr>
        <p:txBody>
          <a:bodyPr>
            <a:normAutofit/>
          </a:bodyPr>
          <a:lstStyle/>
          <a:p>
            <a:pPr marL="457200" lvl="0" indent="-457200">
              <a:buNone/>
            </a:pPr>
            <a:r>
              <a:rPr lang="en-US" sz="2400" b="1" dirty="0" smtClean="0"/>
              <a:t>How do Technologies support data for health system decision-making?</a:t>
            </a:r>
            <a:r>
              <a:rPr lang="fr-FR" sz="2400" b="1" dirty="0" smtClean="0"/>
              <a:t> </a:t>
            </a:r>
          </a:p>
          <a:p>
            <a:pPr>
              <a:buNone/>
            </a:pPr>
            <a:r>
              <a:rPr lang="fr-FR" sz="2400" b="1" dirty="0" smtClean="0">
                <a:solidFill>
                  <a:schemeClr val="accent2">
                    <a:lumMod val="75000"/>
                  </a:schemeClr>
                </a:solidFill>
                <a:latin typeface="Century Gothic" pitchFamily="34" charset="0"/>
              </a:rPr>
              <a:t>Evidence = Data + Information + </a:t>
            </a:r>
            <a:r>
              <a:rPr lang="fr-FR" sz="2400" b="1" dirty="0" err="1" smtClean="0">
                <a:solidFill>
                  <a:schemeClr val="accent2">
                    <a:lumMod val="75000"/>
                  </a:schemeClr>
                </a:solidFill>
                <a:latin typeface="Century Gothic" pitchFamily="34" charset="0"/>
              </a:rPr>
              <a:t>Knowledge</a:t>
            </a:r>
            <a:endParaRPr lang="fr-FR" sz="2400" b="1" dirty="0" smtClean="0">
              <a:solidFill>
                <a:schemeClr val="accent2">
                  <a:lumMod val="75000"/>
                </a:schemeClr>
              </a:solidFill>
              <a:latin typeface="Century Gothic" pitchFamily="34" charset="0"/>
            </a:endParaRPr>
          </a:p>
          <a:p>
            <a:r>
              <a:rPr lang="en-US" sz="2400" b="1" dirty="0" smtClean="0">
                <a:solidFill>
                  <a:schemeClr val="accent2">
                    <a:lumMod val="75000"/>
                  </a:schemeClr>
                </a:solidFill>
              </a:rPr>
              <a:t>Data</a:t>
            </a:r>
            <a:r>
              <a:rPr lang="en-US" sz="2400" b="1" dirty="0" smtClean="0">
                <a:solidFill>
                  <a:schemeClr val="bg2">
                    <a:lumMod val="50000"/>
                  </a:schemeClr>
                </a:solidFill>
              </a:rPr>
              <a:t> </a:t>
            </a:r>
            <a:r>
              <a:rPr lang="en-US" sz="2400" dirty="0" smtClean="0"/>
              <a:t>represent objective (true and verifiable) facts or observations collected without any analysis. </a:t>
            </a:r>
            <a:endParaRPr lang="fr-FR" sz="2400" dirty="0" smtClean="0"/>
          </a:p>
          <a:p>
            <a:r>
              <a:rPr lang="en-US" sz="2400" b="1" dirty="0" smtClean="0">
                <a:solidFill>
                  <a:schemeClr val="accent2">
                    <a:lumMod val="75000"/>
                  </a:schemeClr>
                </a:solidFill>
              </a:rPr>
              <a:t>Information </a:t>
            </a:r>
            <a:r>
              <a:rPr lang="en-US" sz="2400" dirty="0" smtClean="0"/>
              <a:t>represents data that have been organized, analyzed, and processed to become useful for a purpose. </a:t>
            </a:r>
            <a:endParaRPr lang="fr-FR" sz="2400" dirty="0" smtClean="0"/>
          </a:p>
          <a:p>
            <a:r>
              <a:rPr lang="en-US" sz="2400" b="1" dirty="0" smtClean="0">
                <a:solidFill>
                  <a:schemeClr val="accent2">
                    <a:lumMod val="75000"/>
                  </a:schemeClr>
                </a:solidFill>
              </a:rPr>
              <a:t>Knowledge</a:t>
            </a:r>
            <a:r>
              <a:rPr lang="en-US" sz="2400" dirty="0" smtClean="0">
                <a:solidFill>
                  <a:schemeClr val="accent2">
                    <a:lumMod val="75000"/>
                  </a:schemeClr>
                </a:solidFill>
              </a:rPr>
              <a:t> </a:t>
            </a:r>
            <a:r>
              <a:rPr lang="en-US" sz="2400" dirty="0" smtClean="0"/>
              <a:t>is actionable information that has been processed by adding the experiences, values, insights, and opinions of the user to create a framework for evaluating a set of information.</a:t>
            </a:r>
            <a:endParaRPr lang="fr-FR" sz="2400" dirty="0" smtClean="0"/>
          </a:p>
          <a:p>
            <a:pPr>
              <a:buNone/>
            </a:pPr>
            <a:endParaRPr lang="fr-FR" sz="2400" b="1" dirty="0" smtClean="0">
              <a:latin typeface="Century Gothic" pitchFamily="34" charset="0"/>
            </a:endParaRPr>
          </a:p>
          <a:p>
            <a:pPr>
              <a:buNone/>
            </a:pPr>
            <a:endParaRPr lang="fr-FR" dirty="0"/>
          </a:p>
        </p:txBody>
      </p:sp>
      <p:sp>
        <p:nvSpPr>
          <p:cNvPr id="4" name="Rectangle 3"/>
          <p:cNvSpPr/>
          <p:nvPr/>
        </p:nvSpPr>
        <p:spPr>
          <a:xfrm>
            <a:off x="251520" y="0"/>
            <a:ext cx="144016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5" name="Picture 4" descr="C:\Users\Lenovo\AppData\Local\Temp\Emblem_of_the_University_of_Burundi.gif"/>
          <p:cNvPicPr/>
          <p:nvPr/>
        </p:nvPicPr>
        <p:blipFill>
          <a:blip r:embed="rId2" cstate="print"/>
          <a:srcRect/>
          <a:stretch>
            <a:fillRect/>
          </a:stretch>
        </p:blipFill>
        <p:spPr bwMode="auto">
          <a:xfrm>
            <a:off x="323528" y="0"/>
            <a:ext cx="1296144" cy="1296144"/>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27490651-23EF-44DE-8C90-2C9120BA50F3}" type="slidenum">
              <a:rPr lang="fr-FR" smtClean="0"/>
              <a:pPr/>
              <a:t>9</a:t>
            </a:fld>
            <a:endParaRPr lang="fr-FR"/>
          </a:p>
        </p:txBody>
      </p:sp>
      <p:sp>
        <p:nvSpPr>
          <p:cNvPr id="7" name="Footer Placeholder 6"/>
          <p:cNvSpPr>
            <a:spLocks noGrp="1"/>
          </p:cNvSpPr>
          <p:nvPr>
            <p:ph type="ftr" sz="quarter" idx="11"/>
          </p:nvPr>
        </p:nvSpPr>
        <p:spPr>
          <a:xfrm>
            <a:off x="467544" y="6356350"/>
            <a:ext cx="7848872" cy="365125"/>
          </a:xfrm>
        </p:spPr>
        <p:txBody>
          <a:bodyPr/>
          <a:lstStyle/>
          <a:p>
            <a:r>
              <a:rPr lang="en-US" dirty="0" smtClean="0"/>
              <a:t>7th EAHSC 27-29 March 2019 - Technologies supporting data for health system </a:t>
            </a:r>
            <a:r>
              <a:rPr lang="en-US" dirty="0" err="1" smtClean="0"/>
              <a:t>decison</a:t>
            </a:r>
            <a:r>
              <a:rPr lang="en-US" dirty="0" smtClean="0"/>
              <a:t> making.   L. </a:t>
            </a:r>
            <a:r>
              <a:rPr lang="en-US" dirty="0" err="1" smtClean="0"/>
              <a:t>Bazira</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1208</TotalTime>
  <Words>2076</Words>
  <Application>Microsoft Office PowerPoint</Application>
  <PresentationFormat>On-screen Show (4:3)</PresentationFormat>
  <Paragraphs>262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          7TH EAST AFRICAN HEALTH AND SCIENTIFIC CONFERENCE Dar es Salaam – Tanzania       27th – 29th March 2019</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lpstr>Technologies supporting data for health system decision-making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7TH EAST AFRICAN HEALTH AND SCIENTIFIC CONFERENCE Dar es Salaam – Tanzania       27th – 29th March 2019</dc:title>
  <dc:creator>Lenovo</dc:creator>
  <cp:lastModifiedBy>Lenovo</cp:lastModifiedBy>
  <cp:revision>52</cp:revision>
  <dcterms:created xsi:type="dcterms:W3CDTF">2019-02-20T00:10:33Z</dcterms:created>
  <dcterms:modified xsi:type="dcterms:W3CDTF">2019-03-19T22:06:18Z</dcterms:modified>
</cp:coreProperties>
</file>