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7" r:id="rId2"/>
    <p:sldId id="258" r:id="rId3"/>
    <p:sldId id="263" r:id="rId4"/>
    <p:sldId id="285" r:id="rId5"/>
    <p:sldId id="274" r:id="rId6"/>
    <p:sldId id="265" r:id="rId7"/>
    <p:sldId id="286" r:id="rId8"/>
    <p:sldId id="292" r:id="rId9"/>
    <p:sldId id="302" r:id="rId10"/>
    <p:sldId id="303" r:id="rId11"/>
    <p:sldId id="276" r:id="rId12"/>
    <p:sldId id="266" r:id="rId13"/>
    <p:sldId id="259" r:id="rId14"/>
    <p:sldId id="260" r:id="rId15"/>
    <p:sldId id="26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BIGTEN\Google%20Drive\Dissertation\Data%20Collectio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Masters\Thesis%20material\tumbi\HMIS_Wagonjwa%20wa%20Nje%20(OPD)%20(1)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Masters\Thesis%20material\tumbi\HMIS_Wagonjwa%20wa%20Nje%20(OPD)%20(1)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85097231095955E-2"/>
          <c:y val="8.5808213700679745E-2"/>
          <c:w val="0.96266772134139655"/>
          <c:h val="0.9141249147473092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66-42CE-8C18-3025811544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66-42CE-8C18-3025811544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66-42CE-8C18-30258115442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9139072"/>
        <c:axId val="129140608"/>
      </c:lineChart>
      <c:catAx>
        <c:axId val="129139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9140608"/>
        <c:crosses val="autoZero"/>
        <c:auto val="1"/>
        <c:lblAlgn val="ctr"/>
        <c:lblOffset val="100"/>
        <c:noMultiLvlLbl val="0"/>
      </c:catAx>
      <c:valAx>
        <c:axId val="1291406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913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Data values in DHIS2 and </a:t>
            </a:r>
            <a:r>
              <a:rPr lang="en-US" baseline="0" dirty="0" err="1"/>
              <a:t>eHMS</a:t>
            </a:r>
            <a:r>
              <a:rPr lang="en-US" baseline="0" dirty="0"/>
              <a:t>  December 2017</a:t>
            </a:r>
            <a:endParaRPr lang="en-US" dirty="0"/>
          </a:p>
        </c:rich>
      </c:tx>
      <c:layout>
        <c:manualLayout>
          <c:xMode val="edge"/>
          <c:yMode val="edge"/>
          <c:x val="0.13323600174978129"/>
          <c:y val="5.0925925925925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Analysis!$B$18</c:f>
              <c:strCache>
                <c:ptCount val="1"/>
                <c:pt idx="0">
                  <c:v>DHIS2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Analysis!$A$19:$A$25</c:f>
              <c:strCache>
                <c:ptCount val="7"/>
                <c:pt idx="0">
                  <c:v>Typhoid </c:v>
                </c:pt>
                <c:pt idx="1">
                  <c:v>Malaria mRDT</c:v>
                </c:pt>
                <c:pt idx="2">
                  <c:v>STI (PID)</c:v>
                </c:pt>
                <c:pt idx="3">
                  <c:v>Tuberculosis </c:v>
                </c:pt>
                <c:pt idx="4">
                  <c:v>Anemia</c:v>
                </c:pt>
                <c:pt idx="5">
                  <c:v>Phneumonia</c:v>
                </c:pt>
                <c:pt idx="6">
                  <c:v>UTI</c:v>
                </c:pt>
              </c:strCache>
            </c:strRef>
          </c:cat>
          <c:val>
            <c:numRef>
              <c:f>Analysis!$B$19:$B$25</c:f>
              <c:numCache>
                <c:formatCode>General</c:formatCode>
                <c:ptCount val="7"/>
                <c:pt idx="0">
                  <c:v>11</c:v>
                </c:pt>
                <c:pt idx="1">
                  <c:v>72</c:v>
                </c:pt>
                <c:pt idx="2">
                  <c:v>189</c:v>
                </c:pt>
                <c:pt idx="3">
                  <c:v>25</c:v>
                </c:pt>
                <c:pt idx="4">
                  <c:v>79</c:v>
                </c:pt>
                <c:pt idx="5">
                  <c:v>283</c:v>
                </c:pt>
                <c:pt idx="6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CF-4BD8-BC78-3B266AFE8032}"/>
            </c:ext>
          </c:extLst>
        </c:ser>
        <c:ser>
          <c:idx val="1"/>
          <c:order val="1"/>
          <c:tx>
            <c:strRef>
              <c:f>Analysis!$C$18</c:f>
              <c:strCache>
                <c:ptCount val="1"/>
                <c:pt idx="0">
                  <c:v>eHMS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Analysis!$A$19:$A$25</c:f>
              <c:strCache>
                <c:ptCount val="7"/>
                <c:pt idx="0">
                  <c:v>Typhoid </c:v>
                </c:pt>
                <c:pt idx="1">
                  <c:v>Malaria mRDT</c:v>
                </c:pt>
                <c:pt idx="2">
                  <c:v>STI (PID)</c:v>
                </c:pt>
                <c:pt idx="3">
                  <c:v>Tuberculosis </c:v>
                </c:pt>
                <c:pt idx="4">
                  <c:v>Anemia</c:v>
                </c:pt>
                <c:pt idx="5">
                  <c:v>Phneumonia</c:v>
                </c:pt>
                <c:pt idx="6">
                  <c:v>UTI</c:v>
                </c:pt>
              </c:strCache>
            </c:strRef>
          </c:cat>
          <c:val>
            <c:numRef>
              <c:f>Analysis!$C$19:$C$25</c:f>
              <c:numCache>
                <c:formatCode>General</c:formatCode>
                <c:ptCount val="7"/>
                <c:pt idx="0">
                  <c:v>179</c:v>
                </c:pt>
                <c:pt idx="1">
                  <c:v>246</c:v>
                </c:pt>
                <c:pt idx="2">
                  <c:v>177</c:v>
                </c:pt>
                <c:pt idx="3">
                  <c:v>105</c:v>
                </c:pt>
                <c:pt idx="4">
                  <c:v>191</c:v>
                </c:pt>
                <c:pt idx="5">
                  <c:v>257</c:v>
                </c:pt>
                <c:pt idx="6">
                  <c:v>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CF-4BD8-BC78-3B266AFE8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2962176"/>
        <c:axId val="572963352"/>
      </c:barChart>
      <c:catAx>
        <c:axId val="57296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963352"/>
        <c:crosses val="autoZero"/>
        <c:auto val="1"/>
        <c:lblAlgn val="ctr"/>
        <c:lblOffset val="100"/>
        <c:noMultiLvlLbl val="0"/>
      </c:catAx>
      <c:valAx>
        <c:axId val="572963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96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January OPD general attendance reports at Amana </a:t>
            </a:r>
          </a:p>
        </c:rich>
      </c:tx>
      <c:layout>
        <c:manualLayout>
          <c:xMode val="edge"/>
          <c:yMode val="edge"/>
          <c:x val="0.18832633420822395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'HMIS_Wagonjwa wa Nje (OPD)'!$B$20</c:f>
              <c:strCache>
                <c:ptCount val="1"/>
                <c:pt idx="0">
                  <c:v>DHIS2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'HMIS_Wagonjwa wa Nje (OPD)'!$C$19:$E$19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Total</c:v>
                </c:pt>
              </c:strCache>
            </c:strRef>
          </c:cat>
          <c:val>
            <c:numRef>
              <c:f>'HMIS_Wagonjwa wa Nje (OPD)'!$C$20:$E$20</c:f>
              <c:numCache>
                <c:formatCode>General</c:formatCode>
                <c:ptCount val="3"/>
                <c:pt idx="0">
                  <c:v>10209</c:v>
                </c:pt>
                <c:pt idx="1">
                  <c:v>15467</c:v>
                </c:pt>
                <c:pt idx="2">
                  <c:v>25676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34-4C62-A9D5-482D228A81CD}"/>
            </c:ext>
          </c:extLst>
        </c:ser>
        <c:ser>
          <c:idx val="1"/>
          <c:order val="1"/>
          <c:tx>
            <c:strRef>
              <c:f>'HMIS_Wagonjwa wa Nje (OPD)'!$B$21</c:f>
              <c:strCache>
                <c:ptCount val="1"/>
                <c:pt idx="0">
                  <c:v>eHMS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85000"/>
                    <a:satMod val="130000"/>
                  </a:schemeClr>
                </a:gs>
                <a:gs pos="34000">
                  <a:schemeClr val="accent3">
                    <a:shade val="87000"/>
                    <a:satMod val="125000"/>
                  </a:schemeClr>
                </a:gs>
                <a:gs pos="70000">
                  <a:schemeClr val="accent3">
                    <a:tint val="100000"/>
                    <a:shade val="90000"/>
                    <a:satMod val="130000"/>
                  </a:schemeClr>
                </a:gs>
                <a:gs pos="100000">
                  <a:schemeClr val="accent3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'HMIS_Wagonjwa wa Nje (OPD)'!$C$19:$E$19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Total</c:v>
                </c:pt>
              </c:strCache>
            </c:strRef>
          </c:cat>
          <c:val>
            <c:numRef>
              <c:f>'HMIS_Wagonjwa wa Nje (OPD)'!$C$21:$E$21</c:f>
              <c:numCache>
                <c:formatCode>General</c:formatCode>
                <c:ptCount val="3"/>
                <c:pt idx="0">
                  <c:v>5346</c:v>
                </c:pt>
                <c:pt idx="1">
                  <c:v>8202</c:v>
                </c:pt>
                <c:pt idx="2">
                  <c:v>13548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34-4C62-A9D5-482D228A8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48785328"/>
        <c:axId val="448781064"/>
      </c:barChart>
      <c:catAx>
        <c:axId val="44878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781064"/>
        <c:crosses val="autoZero"/>
        <c:auto val="1"/>
        <c:lblAlgn val="ctr"/>
        <c:lblOffset val="100"/>
        <c:noMultiLvlLbl val="0"/>
      </c:catAx>
      <c:valAx>
        <c:axId val="448781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785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February OPD report in DIHIS2 and GoT-HoMIS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'HMIS_Wagonjwa wa Nje (OPD)'!$B$11</c:f>
              <c:strCache>
                <c:ptCount val="1"/>
                <c:pt idx="0">
                  <c:v>dhis2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'HMIS_Wagonjwa wa Nje (OPD)'!$C$10:$E$10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Total</c:v>
                </c:pt>
              </c:strCache>
            </c:strRef>
          </c:cat>
          <c:val>
            <c:numRef>
              <c:f>'HMIS_Wagonjwa wa Nje (OPD)'!$C$11:$E$11</c:f>
              <c:numCache>
                <c:formatCode>General</c:formatCode>
                <c:ptCount val="3"/>
                <c:pt idx="0">
                  <c:v>3548</c:v>
                </c:pt>
                <c:pt idx="1">
                  <c:v>5537</c:v>
                </c:pt>
                <c:pt idx="2">
                  <c:v>9083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A9-4CC6-8F78-B013A98EBE36}"/>
            </c:ext>
          </c:extLst>
        </c:ser>
        <c:ser>
          <c:idx val="1"/>
          <c:order val="1"/>
          <c:tx>
            <c:strRef>
              <c:f>'HMIS_Wagonjwa wa Nje (OPD)'!$B$12</c:f>
              <c:strCache>
                <c:ptCount val="1"/>
                <c:pt idx="0">
                  <c:v>GoT-HoMIS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  <a:satMod val="130000"/>
                  </a:schemeClr>
                </a:gs>
                <a:gs pos="34000">
                  <a:schemeClr val="accent2">
                    <a:shade val="87000"/>
                    <a:satMod val="125000"/>
                  </a:schemeClr>
                </a:gs>
                <a:gs pos="70000">
                  <a:schemeClr val="accent2"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'HMIS_Wagonjwa wa Nje (OPD)'!$C$10:$E$10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Total</c:v>
                </c:pt>
              </c:strCache>
            </c:strRef>
          </c:cat>
          <c:val>
            <c:numRef>
              <c:f>'HMIS_Wagonjwa wa Nje (OPD)'!$C$12:$E$12</c:f>
              <c:numCache>
                <c:formatCode>General</c:formatCode>
                <c:ptCount val="3"/>
                <c:pt idx="0">
                  <c:v>1366</c:v>
                </c:pt>
                <c:pt idx="1">
                  <c:v>1803</c:v>
                </c:pt>
                <c:pt idx="2">
                  <c:v>3169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A9-4CC6-8F78-B013A98EBE36}"/>
            </c:ext>
          </c:extLst>
        </c:ser>
        <c:ser>
          <c:idx val="2"/>
          <c:order val="2"/>
          <c:spPr>
            <a:gradFill rotWithShape="1">
              <a:gsLst>
                <a:gs pos="0">
                  <a:schemeClr val="accent3">
                    <a:shade val="85000"/>
                    <a:satMod val="130000"/>
                  </a:schemeClr>
                </a:gs>
                <a:gs pos="34000">
                  <a:schemeClr val="accent3">
                    <a:shade val="87000"/>
                    <a:satMod val="125000"/>
                  </a:schemeClr>
                </a:gs>
                <a:gs pos="70000">
                  <a:schemeClr val="accent3">
                    <a:tint val="100000"/>
                    <a:shade val="90000"/>
                    <a:satMod val="130000"/>
                  </a:schemeClr>
                </a:gs>
                <a:gs pos="100000">
                  <a:schemeClr val="accent3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'HMIS_Wagonjwa wa Nje (OPD)'!$C$10:$E$10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Total</c:v>
                </c:pt>
              </c:strCache>
            </c:strRef>
          </c:cat>
          <c:val>
            <c:numRef>
              <c:f>'HMIS_Wagonjwa wa Nje (OPD)'!$B$10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A9-4CC6-8F78-B013A98EB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46991864"/>
        <c:axId val="446995144"/>
      </c:barChart>
      <c:catAx>
        <c:axId val="446991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995144"/>
        <c:crosses val="autoZero"/>
        <c:auto val="1"/>
        <c:lblAlgn val="ctr"/>
        <c:lblOffset val="100"/>
        <c:noMultiLvlLbl val="0"/>
      </c:catAx>
      <c:valAx>
        <c:axId val="446995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991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bigtenkikoba@gmail.com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bigtenkikoba@gmail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7F2057-4A9A-47CF-9486-1EF3256B4EA5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BDB8C3-9B9A-43FF-92A5-05F8D4CCC533}">
      <dgm:prSet/>
      <dgm:spPr/>
      <dgm:t>
        <a:bodyPr/>
        <a:lstStyle/>
        <a:p>
          <a:r>
            <a:rPr lang="en-US" dirty="0"/>
            <a:t>Bigten Kikoba</a:t>
          </a:r>
        </a:p>
        <a:p>
          <a:r>
            <a:rPr lang="en-US" dirty="0">
              <a:hlinkClick xmlns:r="http://schemas.openxmlformats.org/officeDocument/2006/relationships" r:id="rId1"/>
            </a:rPr>
            <a:t>bigtenkikoba@gmail.com</a:t>
          </a:r>
          <a:endParaRPr lang="en-US" dirty="0"/>
        </a:p>
        <a:p>
          <a:r>
            <a:rPr lang="en-US" dirty="0"/>
            <a:t>University of Dodoma   </a:t>
          </a:r>
        </a:p>
      </dgm:t>
    </dgm:pt>
    <dgm:pt modelId="{E99588D1-6821-4438-80E5-E194E1A608F3}" type="parTrans" cxnId="{F6E2801C-9843-41EF-B173-689214514409}">
      <dgm:prSet/>
      <dgm:spPr/>
      <dgm:t>
        <a:bodyPr/>
        <a:lstStyle/>
        <a:p>
          <a:endParaRPr lang="en-US"/>
        </a:p>
      </dgm:t>
    </dgm:pt>
    <dgm:pt modelId="{8DEFB26E-D6A2-4B67-BD56-91D308E7BF9F}" type="sibTrans" cxnId="{F6E2801C-9843-41EF-B173-689214514409}">
      <dgm:prSet/>
      <dgm:spPr/>
      <dgm:t>
        <a:bodyPr/>
        <a:lstStyle/>
        <a:p>
          <a:endParaRPr lang="en-US"/>
        </a:p>
      </dgm:t>
    </dgm:pt>
    <dgm:pt modelId="{5EEDE112-858C-4FFC-BB18-E8E2E520E03B}" type="pres">
      <dgm:prSet presAssocID="{3B7F2057-4A9A-47CF-9486-1EF3256B4EA5}" presName="rootnode" presStyleCnt="0">
        <dgm:presLayoutVars>
          <dgm:chMax/>
          <dgm:chPref/>
          <dgm:dir/>
          <dgm:animLvl val="lvl"/>
        </dgm:presLayoutVars>
      </dgm:prSet>
      <dgm:spPr/>
    </dgm:pt>
    <dgm:pt modelId="{A17DD296-7A52-4C73-A1D1-8D9B9BF20F5C}" type="pres">
      <dgm:prSet presAssocID="{F3BDB8C3-9B9A-43FF-92A5-05F8D4CCC533}" presName="composite" presStyleCnt="0"/>
      <dgm:spPr/>
    </dgm:pt>
    <dgm:pt modelId="{A6E1DEE0-147E-4D73-8E33-B278B388C0BF}" type="pres">
      <dgm:prSet presAssocID="{F3BDB8C3-9B9A-43FF-92A5-05F8D4CCC533}" presName="ParentText" presStyleLbl="node1" presStyleIdx="0" presStyleCnt="1" custScaleX="386125" custScaleY="173040" custLinFactNeighborX="19145" custLinFactNeighborY="-23963">
        <dgm:presLayoutVars>
          <dgm:chMax val="1"/>
          <dgm:chPref val="1"/>
          <dgm:bulletEnabled val="1"/>
        </dgm:presLayoutVars>
      </dgm:prSet>
      <dgm:spPr/>
    </dgm:pt>
  </dgm:ptLst>
  <dgm:cxnLst>
    <dgm:cxn modelId="{F6E2801C-9843-41EF-B173-689214514409}" srcId="{3B7F2057-4A9A-47CF-9486-1EF3256B4EA5}" destId="{F3BDB8C3-9B9A-43FF-92A5-05F8D4CCC533}" srcOrd="0" destOrd="0" parTransId="{E99588D1-6821-4438-80E5-E194E1A608F3}" sibTransId="{8DEFB26E-D6A2-4B67-BD56-91D308E7BF9F}"/>
    <dgm:cxn modelId="{96D15423-440B-443F-99DB-FD538268D5D8}" type="presOf" srcId="{F3BDB8C3-9B9A-43FF-92A5-05F8D4CCC533}" destId="{A6E1DEE0-147E-4D73-8E33-B278B388C0BF}" srcOrd="0" destOrd="0" presId="urn:microsoft.com/office/officeart/2005/8/layout/StepDownProcess"/>
    <dgm:cxn modelId="{D0A706B1-698F-4859-B651-CF8CFAE64A8C}" type="presOf" srcId="{3B7F2057-4A9A-47CF-9486-1EF3256B4EA5}" destId="{5EEDE112-858C-4FFC-BB18-E8E2E520E03B}" srcOrd="0" destOrd="0" presId="urn:microsoft.com/office/officeart/2005/8/layout/StepDownProcess"/>
    <dgm:cxn modelId="{383EA6E6-42F8-403A-8F7C-E9AFDD36D5A7}" type="presParOf" srcId="{5EEDE112-858C-4FFC-BB18-E8E2E520E03B}" destId="{A17DD296-7A52-4C73-A1D1-8D9B9BF20F5C}" srcOrd="0" destOrd="0" presId="urn:microsoft.com/office/officeart/2005/8/layout/StepDownProcess"/>
    <dgm:cxn modelId="{AB35C191-5B40-44E9-88BB-3442BD93313F}" type="presParOf" srcId="{A17DD296-7A52-4C73-A1D1-8D9B9BF20F5C}" destId="{A6E1DEE0-147E-4D73-8E33-B278B388C0B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1DEE0-147E-4D73-8E33-B278B388C0BF}">
      <dsp:nvSpPr>
        <dsp:cNvPr id="0" name=""/>
        <dsp:cNvSpPr/>
      </dsp:nvSpPr>
      <dsp:spPr>
        <a:xfrm>
          <a:off x="2329371" y="0"/>
          <a:ext cx="4339563" cy="136126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Bigten Kikoba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1"/>
            </a:rPr>
            <a:t>bigtenkikoba@gmail.com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University of Dodoma   </a:t>
          </a:r>
        </a:p>
      </dsp:txBody>
      <dsp:txXfrm>
        <a:off x="2395834" y="66463"/>
        <a:ext cx="4206637" cy="1228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5F3EA-866C-4B88-BD5A-F171076B891D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82260-FF27-48D8-B2BE-4A59FD49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3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1889-10D1-401A-8431-1725E6EE7F7D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06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99C3-079E-469A-8200-85F9FC8E3F67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4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DB83D-0991-49CA-BE4A-2FCBA15CE0D6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1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9799-CEF1-432B-B334-E6D5AC5341C4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3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08D0-455E-4E2B-BA8E-301CB0E0BAC0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66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DC10-6A51-4A93-B482-216362EC98EE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4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0EEB-16F6-48C4-A596-E8D285BB9C2B}" type="datetime1">
              <a:rPr lang="en-US" smtClean="0"/>
              <a:t>3/7/2019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6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7878-ED38-4291-974C-E6A01BA2C34F}" type="datetime1">
              <a:rPr lang="en-US" smtClean="0"/>
              <a:t>3/7/2019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3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BF3E-2481-46D9-93D8-C0315491C702}" type="datetime1">
              <a:rPr lang="en-US" smtClean="0"/>
              <a:t>3/7/2019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7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5F41073-08E2-4C99-96F9-89179BD5EDA3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5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3E35-FE43-4BB1-A83E-7507AE4491EC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1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C73BBB7-FCD5-4820-8443-AE8577C0C8DB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4602FB-EFE2-4A56-ACA6-0A8802DF11C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01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566E574-1FC0-4596-876C-214D07230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478530"/>
              </p:ext>
            </p:extLst>
          </p:nvPr>
        </p:nvGraphicFramePr>
        <p:xfrm>
          <a:off x="8457071" y="2349868"/>
          <a:ext cx="3333810" cy="3179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24784085-8F38-4D09-BE1F-968F4C32AE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5123814"/>
              </p:ext>
            </p:extLst>
          </p:nvPr>
        </p:nvGraphicFramePr>
        <p:xfrm>
          <a:off x="1788138" y="3008652"/>
          <a:ext cx="8567974" cy="1589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74543" y="319118"/>
            <a:ext cx="7235133" cy="1200329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Role of Electronic Medical Records Systems on Supporting Routine Health Data Reporting at the Facility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F44EB-F5A3-4D37-A418-9AE9292ED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3EB91-DF44-48DB-9B3D-623A4B699A13}" type="datetime1">
              <a:rPr lang="en-US" smtClean="0"/>
              <a:t>3/7/2019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B139BE-A3DC-4847-8664-250B42C116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6112" y="149162"/>
            <a:ext cx="1526275" cy="146246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5B6736A-23D6-4FD7-B38C-7062ED03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1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66F42-D656-4598-AC26-2B2B768C48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593" y="318200"/>
            <a:ext cx="2135875" cy="1080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2AECFA-F00F-44C3-8218-271084AC4F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627" y="2039712"/>
            <a:ext cx="3597353" cy="3381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35041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6179D-BC75-4EEC-8CC8-BF7ED619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11530"/>
            <a:ext cx="9749790" cy="89154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Still some data elements receive data from both manual and electronic system. Leading to overreporting and under reporting of the two systems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6BB3C-C01B-4100-86D2-1BC26E909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566D-ACD0-430F-AAF7-55E9DEB91BBC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D1757-73C2-4008-8749-CCCA83AA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2B16-6006-4593-BFA9-5E12C4B1D211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299B5311-0A09-48C5-87AC-164AECDB583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217555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75B68535-D889-48E5-8432-5939BEBFC09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794012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0F12EFE-A614-40D9-8043-9883FC0D7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8" y="33090"/>
            <a:ext cx="1219727" cy="1080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1EAF89-73A1-4CE7-B0EC-BBD6BDDB3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8543" y="149162"/>
            <a:ext cx="1263844" cy="12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57200"/>
            <a:ext cx="10058400" cy="84271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EMR – HMIS Reporting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68172"/>
            <a:ext cx="4937760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Poor EMR use by Physicians (lack of enough knowledge to use the electronic systems) leads to inconsistency of data.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For example, IPD section shows1138 patients were to be checked in by Doctor but not confirmed by nurse in charge</a:t>
            </a:r>
            <a:endParaRPr lang="en-GB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92D8-157A-4512-9EFE-CF8FA22216E5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2B16-6006-4593-BFA9-5E12C4B1D211}" type="slidenum">
              <a:rPr lang="en-US" sz="2000" smtClean="0"/>
              <a:t>11</a:t>
            </a:fld>
            <a:endParaRPr lang="en-US" sz="200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AD772E-E761-4364-8BD7-0E97E1E9907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6"/>
            <a:ext cx="5402580" cy="384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A4324-097E-4B93-B3DC-A45E76818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8" y="33090"/>
            <a:ext cx="1219727" cy="1080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997FF6-BF10-4406-8F42-EC3826352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2660" y="149162"/>
            <a:ext cx="1219727" cy="11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D8F32-7755-473F-B708-D04C66E1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9073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EMR – HMIS Reporting Challenges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44793-2804-4CC3-8491-F15F6B301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Arithmetic formula when querying data from the EMR into the HMIS designed templates. EMR require doctors to do two diagnosis, i.e. the provisional diagnosis which is a prior diagnosis before laboratory confirmatory results and second is the final diagnosis resulted from laboratory confirmation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Missing diagnosis values in the electronic system reading to a physician forced to record irrelevant data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Increase the prevalence of wrongly recorded disease and reduce prevalence of the missing disease.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Electricity is an issue reading to delay of service. Example, when visiting one of the facilities, it happens electricity cut off although the hospital had a backup generator it took almost 15min before the system is stable and resume of services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Two or more EMR running parallel at the same hospital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5A619-CCD7-433D-9C02-76BE9C2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9799-CEF1-432B-B334-E6D5AC5341C4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35D4D-789F-4D2B-A569-AE80784E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C9707-BE5C-4FBE-9ECD-E556633B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D8B08-04BD-47F4-B771-6E0A86D04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8" y="33090"/>
            <a:ext cx="1219727" cy="10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Improved ICT infrastructure in Health facilities, </a:t>
            </a:r>
            <a:r>
              <a:rPr lang="en-US" dirty="0">
                <a:solidFill>
                  <a:srgbClr val="FF0000"/>
                </a:solidFill>
              </a:rPr>
              <a:t>what about Contents?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To improve EMR usability in HMIS reporting, we propose EMR data flow as per diagram bellow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B9E51-9657-4098-889D-70169CD7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7D1-29B1-47D2-8D68-103BE3794303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CC3D0-031C-4478-80C3-82230AA2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6B622-2D42-4B0B-8362-8AF8027C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13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5E67E3-2802-4B06-8932-9275A534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967" y="2704996"/>
            <a:ext cx="7131613" cy="3455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BC37B2-2508-4AAE-AAE0-20ACE7413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8" y="33090"/>
            <a:ext cx="1219727" cy="1080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E253E-443D-48B7-BADB-20168A998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5087" y="149162"/>
            <a:ext cx="1127300" cy="10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9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25027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Recommendation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69ECE-6EB4-4277-80AA-335489AF5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FB9-F6BB-4BDB-9234-305F95106EF9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73D57-DCF7-459C-9DA9-93F3C8A44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0E0B4-987E-4AFE-9A09-77DDE7511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14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38B2F2-715B-4EC2-8DA6-1F74E8A38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For HMIS to recognize the EMR as the primary source of data, standardization of EMR especially on MTUHA reports should be done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/>
              <a:t>Health facility should refine their policy on management of EMR, not basing on clinical operations only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/>
              <a:t>Having a stand by generator as a power backup source when the normal TANESCO electricity goes off would serve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/>
              <a:t>Also more alternatives can be added, such as using battery powered laptops and tablets, installing ups systems and car batteries as power backup when main power fails</a:t>
            </a:r>
          </a:p>
          <a:p>
            <a:pPr algn="just"/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0B363F-B4B6-40FC-9A40-564F3925A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8" y="33090"/>
            <a:ext cx="1219727" cy="1080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1FF59A-BAE0-4B65-BC29-870523CDE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113" y="149162"/>
            <a:ext cx="1154130" cy="11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51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 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None/>
            </a:pPr>
            <a:r>
              <a:rPr lang="en-GB" b="1" dirty="0"/>
              <a:t>Acknowledgement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University of Dodoma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Supervisors, </a:t>
            </a:r>
            <a:r>
              <a:rPr lang="en-GB" dirty="0" err="1"/>
              <a:t>Dr.</a:t>
            </a:r>
            <a:r>
              <a:rPr lang="en-GB" dirty="0"/>
              <a:t> Ellen Kalinga &amp; </a:t>
            </a:r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Juma</a:t>
            </a:r>
            <a:r>
              <a:rPr lang="en-GB" dirty="0"/>
              <a:t> </a:t>
            </a:r>
            <a:r>
              <a:rPr lang="en-GB" dirty="0" err="1"/>
              <a:t>Lungo</a:t>
            </a:r>
            <a:r>
              <a:rPr lang="en-GB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CBC team, Prof. Flora and </a:t>
            </a:r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Nima</a:t>
            </a:r>
            <a:r>
              <a:rPr lang="en-GB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73B56-7D1A-4BD0-A9E3-DA0B3069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49B9-FF93-4956-AA4D-5E1ECD3889E4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55ADE-D490-4B90-B858-FFD167F41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72B70-DD49-47E6-B239-668D5C1F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3F388-61AA-414A-9F5D-4DAEC1C70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8" y="33090"/>
            <a:ext cx="1219727" cy="1080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5248A-3BEE-4DFE-A0E5-D699BAC39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112" y="149162"/>
            <a:ext cx="1312025" cy="1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34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Health Management Information System (HMIS) is critical for improved healthcare service delivery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However, the collection and reporting of routine health data at the facility level is pierced with data quality challenges </a:t>
            </a:r>
          </a:p>
          <a:p>
            <a:pPr marL="702183" lvl="1" indent="-304800">
              <a:lnSpc>
                <a:spcPct val="150000"/>
              </a:lnSpc>
              <a:spcBef>
                <a:spcPts val="600"/>
              </a:spcBef>
              <a:buClr>
                <a:srgbClr val="996633"/>
              </a:buClr>
              <a:buSzPct val="45000"/>
              <a:buFont typeface="Wingdings" charset="0"/>
              <a:buChar char=""/>
              <a:tabLst>
                <a:tab pos="409575" algn="l"/>
                <a:tab pos="522288" algn="l"/>
                <a:tab pos="979488" algn="l"/>
                <a:tab pos="1436688" algn="l"/>
                <a:tab pos="1893888" algn="l"/>
                <a:tab pos="2351088" algn="l"/>
                <a:tab pos="2808288" algn="l"/>
                <a:tab pos="3265488" algn="l"/>
                <a:tab pos="3722688" algn="l"/>
                <a:tab pos="4179888" algn="l"/>
                <a:tab pos="4637088" algn="l"/>
                <a:tab pos="5094288" algn="l"/>
                <a:tab pos="5551488" algn="l"/>
                <a:tab pos="6008688" algn="l"/>
                <a:tab pos="6465888" algn="l"/>
                <a:tab pos="6923088" algn="l"/>
                <a:tab pos="7380288" algn="l"/>
                <a:tab pos="7837488" algn="l"/>
                <a:tab pos="8294688" algn="l"/>
                <a:tab pos="8751888" algn="l"/>
                <a:tab pos="9209088" algn="l"/>
              </a:tabLst>
            </a:pPr>
            <a:r>
              <a:rPr lang="nb-NO" dirty="0">
                <a:solidFill>
                  <a:schemeClr val="tx1"/>
                </a:solidFill>
              </a:rPr>
              <a:t>Lack of accurate and timely data </a:t>
            </a:r>
          </a:p>
          <a:p>
            <a:pPr marL="702183" lvl="1" indent="-304800">
              <a:lnSpc>
                <a:spcPct val="150000"/>
              </a:lnSpc>
              <a:spcBef>
                <a:spcPts val="600"/>
              </a:spcBef>
              <a:buClr>
                <a:srgbClr val="996633"/>
              </a:buClr>
              <a:buSzPct val="45000"/>
              <a:buFont typeface="Wingdings" charset="0"/>
              <a:buChar char=""/>
              <a:tabLst>
                <a:tab pos="409575" algn="l"/>
                <a:tab pos="522288" algn="l"/>
                <a:tab pos="979488" algn="l"/>
                <a:tab pos="1436688" algn="l"/>
                <a:tab pos="1893888" algn="l"/>
                <a:tab pos="2351088" algn="l"/>
                <a:tab pos="2808288" algn="l"/>
                <a:tab pos="3265488" algn="l"/>
                <a:tab pos="3722688" algn="l"/>
                <a:tab pos="4179888" algn="l"/>
                <a:tab pos="4637088" algn="l"/>
                <a:tab pos="5094288" algn="l"/>
                <a:tab pos="5551488" algn="l"/>
                <a:tab pos="6008688" algn="l"/>
                <a:tab pos="6465888" algn="l"/>
                <a:tab pos="6923088" algn="l"/>
                <a:tab pos="7380288" algn="l"/>
                <a:tab pos="7837488" algn="l"/>
                <a:tab pos="8294688" algn="l"/>
                <a:tab pos="8751888" algn="l"/>
                <a:tab pos="9209088" algn="l"/>
              </a:tabLst>
            </a:pPr>
            <a:r>
              <a:rPr lang="nb-NO" dirty="0">
                <a:solidFill>
                  <a:schemeClr val="tx1"/>
                </a:solidFill>
              </a:rPr>
              <a:t>Counting values in daily registers is error prone and innefficient</a:t>
            </a:r>
          </a:p>
          <a:p>
            <a:pPr marL="702183" lvl="1" indent="-304800">
              <a:lnSpc>
                <a:spcPct val="150000"/>
              </a:lnSpc>
              <a:spcBef>
                <a:spcPts val="600"/>
              </a:spcBef>
              <a:buClr>
                <a:srgbClr val="996633"/>
              </a:buClr>
              <a:buSzPct val="45000"/>
              <a:buFont typeface="Wingdings" charset="0"/>
              <a:buChar char=""/>
              <a:tabLst>
                <a:tab pos="409575" algn="l"/>
                <a:tab pos="522288" algn="l"/>
                <a:tab pos="979488" algn="l"/>
                <a:tab pos="1436688" algn="l"/>
                <a:tab pos="1893888" algn="l"/>
                <a:tab pos="2351088" algn="l"/>
                <a:tab pos="2808288" algn="l"/>
                <a:tab pos="3265488" algn="l"/>
                <a:tab pos="3722688" algn="l"/>
                <a:tab pos="4179888" algn="l"/>
                <a:tab pos="4637088" algn="l"/>
                <a:tab pos="5094288" algn="l"/>
                <a:tab pos="5551488" algn="l"/>
                <a:tab pos="6008688" algn="l"/>
                <a:tab pos="6465888" algn="l"/>
                <a:tab pos="6923088" algn="l"/>
                <a:tab pos="7380288" algn="l"/>
                <a:tab pos="7837488" algn="l"/>
                <a:tab pos="8294688" algn="l"/>
                <a:tab pos="8751888" algn="l"/>
                <a:tab pos="9209088" algn="l"/>
              </a:tabLst>
            </a:pPr>
            <a:r>
              <a:rPr lang="nb-NO" dirty="0">
                <a:solidFill>
                  <a:schemeClr val="tx1"/>
                </a:solidFill>
              </a:rPr>
              <a:t>Data reporting to DHIS2 still a challenge</a:t>
            </a:r>
          </a:p>
          <a:p>
            <a:pPr marL="397383" lvl="1" indent="0">
              <a:lnSpc>
                <a:spcPct val="150000"/>
              </a:lnSpc>
              <a:spcBef>
                <a:spcPts val="600"/>
              </a:spcBef>
              <a:buClr>
                <a:srgbClr val="996633"/>
              </a:buClr>
              <a:buSzPct val="45000"/>
              <a:buNone/>
              <a:tabLst>
                <a:tab pos="409575" algn="l"/>
                <a:tab pos="522288" algn="l"/>
                <a:tab pos="979488" algn="l"/>
                <a:tab pos="1436688" algn="l"/>
                <a:tab pos="1893888" algn="l"/>
                <a:tab pos="2351088" algn="l"/>
                <a:tab pos="2808288" algn="l"/>
                <a:tab pos="3265488" algn="l"/>
                <a:tab pos="3722688" algn="l"/>
                <a:tab pos="4179888" algn="l"/>
                <a:tab pos="4637088" algn="l"/>
                <a:tab pos="5094288" algn="l"/>
                <a:tab pos="5551488" algn="l"/>
                <a:tab pos="6008688" algn="l"/>
                <a:tab pos="6465888" algn="l"/>
                <a:tab pos="6923088" algn="l"/>
                <a:tab pos="7380288" algn="l"/>
                <a:tab pos="7837488" algn="l"/>
                <a:tab pos="8294688" algn="l"/>
                <a:tab pos="8751888" algn="l"/>
                <a:tab pos="9209088" algn="l"/>
              </a:tabLst>
            </a:pPr>
            <a:r>
              <a:rPr lang="nb-NO" dirty="0">
                <a:solidFill>
                  <a:schemeClr val="tx1"/>
                </a:solidFill>
              </a:rPr>
              <a:t>																		</a:t>
            </a:r>
            <a:r>
              <a:rPr lang="en-US" dirty="0">
                <a:solidFill>
                  <a:schemeClr val="tx1"/>
                </a:solidFill>
              </a:rPr>
              <a:t>(Kariuki et al., 2016)</a:t>
            </a:r>
            <a:endParaRPr lang="nb-NO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What about the facilities using electronic systems (EMR)?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2EDE2-4C9F-4854-A19C-D051C78E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7245-F966-49F7-AF4D-A0B08842862B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61176-5E26-4FEC-8B73-7BB953D3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1C9FA-6B8F-4B2A-B256-9589B69C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4D2C1-C800-4599-BD9B-DC9A305F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3" y="318200"/>
            <a:ext cx="2135875" cy="1080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24E573-EB7E-4BD0-B36F-856DDB55A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112" y="149162"/>
            <a:ext cx="1526275" cy="12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4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4BD7F-0EF5-452B-B0F1-1AEB8516B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216" y="742950"/>
            <a:ext cx="8018913" cy="86868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85D6E-679A-480C-A4E5-E8C0C6633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Recently healthcare sector is investing much in digital platforms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We now have improved ICT infrastructure in Health facilities, but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What about Contents?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Therefore, we evaluated the contribution of electronic medical records (EMR) systems on collection, aggregation and reporting of routine health data at health facilities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69C0C-9806-435B-BB15-9C9FAC2E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9799-CEF1-432B-B334-E6D5AC5341C4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3FA85-6024-40D2-9AD2-11983ABE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89CD8-3263-49F8-8D6F-D6C28820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E0F3B6-C582-4937-9153-6DC09725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897" y="4095070"/>
            <a:ext cx="8498561" cy="2145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0C72FA-B0F9-4EDF-B994-267DCD9A0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2" y="141024"/>
            <a:ext cx="2135875" cy="1080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545783-3719-4490-8E17-A9E2C206A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112" y="149162"/>
            <a:ext cx="1526275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98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3C9DE-7791-43CC-93EC-5B84F9A5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156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Study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E9CE6-89F4-4684-8E99-3ACEEB17AC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study adopted a mixed method research design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data were gathered from five tertiary hospitals. Hospitals were selected based on the availability of EMR system</a:t>
            </a:r>
            <a:endParaRPr lang="en-US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Observation and document review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Was involved in last year February monthly OPD and IPD report preparation at Amana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Reviewed eHMS and DHIS2 reports in systems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Was involved on preparing March OPD report at Tumbi Hospital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Reviewed GoT-</a:t>
            </a:r>
            <a:r>
              <a:rPr lang="en-US" dirty="0" err="1"/>
              <a:t>HoMIS</a:t>
            </a:r>
            <a:r>
              <a:rPr lang="en-US" dirty="0"/>
              <a:t> reports and DHIS2 reports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E41DE6-6201-418C-B225-24620BC8A4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2003745"/>
            <a:ext cx="4827373" cy="24817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88531-808C-44D0-8177-798B24A24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BD182-AD1D-4BC4-AE28-D8C53E170DBB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45C39-87A1-47A7-ADED-D5C1D6B95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2B16-6006-4593-BFA9-5E12C4B1D211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425CF-8AD6-4148-9566-DAD52B59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057757"/>
            <a:ext cx="4827373" cy="2208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EB489-B88C-4D4A-A6B7-C08924802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93" y="318200"/>
            <a:ext cx="2135875" cy="1080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212404-5DF1-4FD0-9F7B-7F01E779D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112" y="149162"/>
            <a:ext cx="1526275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Data Collection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6309-60D8-48A9-A5CD-CE36B691B67E}" type="datetime1">
              <a:rPr lang="en-US" smtClean="0"/>
              <a:t>3/7/2019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0687" y="382459"/>
            <a:ext cx="2743200" cy="365125"/>
          </a:xfrm>
        </p:spPr>
        <p:txBody>
          <a:bodyPr/>
          <a:lstStyle/>
          <a:p>
            <a:fld id="{725E2B16-6006-4593-BFA9-5E12C4B1D211}" type="slidenum">
              <a:rPr lang="en-US" sz="2000" smtClean="0"/>
              <a:t>5</a:t>
            </a:fld>
            <a:endParaRPr lang="en-US" sz="20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F2DFA-53DD-4BB3-8C7A-A3AE68AED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653" y="1652826"/>
            <a:ext cx="10565027" cy="42162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1"/>
                </a:solidFill>
              </a:rPr>
              <a:t>Interviews and group discussion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100139E-AC1C-476B-9988-BB69BE3DD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792974"/>
              </p:ext>
            </p:extLst>
          </p:nvPr>
        </p:nvGraphicFramePr>
        <p:xfrm>
          <a:off x="662940" y="2160286"/>
          <a:ext cx="4201015" cy="4695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1876">
                  <a:extLst>
                    <a:ext uri="{9D8B030D-6E8A-4147-A177-3AD203B41FA5}">
                      <a16:colId xmlns:a16="http://schemas.microsoft.com/office/drawing/2014/main" val="1662274143"/>
                    </a:ext>
                  </a:extLst>
                </a:gridCol>
                <a:gridCol w="1620640">
                  <a:extLst>
                    <a:ext uri="{9D8B030D-6E8A-4147-A177-3AD203B41FA5}">
                      <a16:colId xmlns:a16="http://schemas.microsoft.com/office/drawing/2014/main" val="2924997359"/>
                    </a:ext>
                  </a:extLst>
                </a:gridCol>
                <a:gridCol w="966416">
                  <a:extLst>
                    <a:ext uri="{9D8B030D-6E8A-4147-A177-3AD203B41FA5}">
                      <a16:colId xmlns:a16="http://schemas.microsoft.com/office/drawing/2014/main" val="3424184660"/>
                    </a:ext>
                  </a:extLst>
                </a:gridCol>
                <a:gridCol w="912083">
                  <a:extLst>
                    <a:ext uri="{9D8B030D-6E8A-4147-A177-3AD203B41FA5}">
                      <a16:colId xmlns:a16="http://schemas.microsoft.com/office/drawing/2014/main" val="1463515206"/>
                    </a:ext>
                  </a:extLst>
                </a:gridCol>
              </a:tblGrid>
              <a:tr h="4033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Type of Organization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Institute/Organization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EMR used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Number of interviewee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extLst>
                  <a:ext uri="{0D108BD9-81ED-4DB2-BD59-A6C34878D82A}">
                    <a16:rowId xmlns:a16="http://schemas.microsoft.com/office/drawing/2014/main" val="934120932"/>
                  </a:ext>
                </a:extLst>
              </a:tr>
              <a:tr h="411210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Health Facilities 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Software development 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Management 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Muhimbili</a:t>
                      </a:r>
                      <a:r>
                        <a:rPr lang="en-US" sz="800" dirty="0">
                          <a:effectLst/>
                        </a:rPr>
                        <a:t> National Hospital</a:t>
                      </a:r>
                      <a:endParaRPr lang="en-US" sz="700" dirty="0">
                        <a:effectLst/>
                      </a:endParaRPr>
                    </a:p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Amana referral Hospital</a:t>
                      </a:r>
                      <a:endParaRPr lang="en-US" sz="700" dirty="0">
                        <a:effectLst/>
                      </a:endParaRPr>
                    </a:p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Mnazi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mmoja</a:t>
                      </a:r>
                      <a:r>
                        <a:rPr lang="en-US" sz="800" dirty="0">
                          <a:effectLst/>
                        </a:rPr>
                        <a:t> health Center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Tumbi Reg. Referral Hosp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Morogoro Reg ref. hospital 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Mbeya Referral Hospital 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 </a:t>
                      </a:r>
                      <a:endParaRPr lang="en-US" sz="700" dirty="0">
                        <a:effectLst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800" dirty="0">
                          <a:effectLst/>
                        </a:rPr>
                        <a:t>HISP team</a:t>
                      </a:r>
                      <a:endParaRPr lang="en-US" sz="700" dirty="0">
                        <a:effectLst/>
                      </a:endParaRPr>
                    </a:p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800" dirty="0">
                          <a:effectLst/>
                        </a:rPr>
                        <a:t>UCC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800" dirty="0">
                          <a:effectLst/>
                        </a:rPr>
                        <a:t>NPK 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800" dirty="0">
                          <a:effectLst/>
                        </a:rPr>
                        <a:t>GPITG</a:t>
                      </a:r>
                      <a:endParaRPr lang="en-US" sz="700" dirty="0">
                        <a:effectLst/>
                      </a:endParaRP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800" dirty="0" err="1">
                          <a:effectLst/>
                        </a:rPr>
                        <a:t>MoHCDGEC</a:t>
                      </a:r>
                      <a:r>
                        <a:rPr lang="en-US" sz="800" dirty="0">
                          <a:effectLst/>
                        </a:rPr>
                        <a:t> ICT Depart</a:t>
                      </a:r>
                      <a:endParaRPr lang="en-US" sz="700" dirty="0">
                        <a:effectLst/>
                      </a:endParaRPr>
                    </a:p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800" dirty="0" err="1">
                          <a:effectLst/>
                        </a:rPr>
                        <a:t>MoHCDGEC</a:t>
                      </a:r>
                      <a:r>
                        <a:rPr lang="en-US" sz="800" dirty="0">
                          <a:effectLst/>
                        </a:rPr>
                        <a:t> eHealth unit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800" dirty="0">
                          <a:effectLst/>
                        </a:rPr>
                        <a:t>Ilala Health Statistic Office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087" marR="4408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Jeeva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eHMS and CTC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CTC 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GoT-HoMIS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AfyaPro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Care2x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 DHIS2 Developers 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FHR Implementer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AfyaPro Developer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eHMS Developer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Support DHIS2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Support EMR 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Data management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 2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extLst>
                  <a:ext uri="{0D108BD9-81ED-4DB2-BD59-A6C34878D82A}">
                    <a16:rowId xmlns:a16="http://schemas.microsoft.com/office/drawing/2014/main" val="2088241645"/>
                  </a:ext>
                </a:extLst>
              </a:tr>
              <a:tr h="179969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Total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tc>
                  <a:txBody>
                    <a:bodyPr/>
                    <a:lstStyle/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42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087" marR="44087" marT="0" marB="0"/>
                </a:tc>
                <a:extLst>
                  <a:ext uri="{0D108BD9-81ED-4DB2-BD59-A6C34878D82A}">
                    <a16:rowId xmlns:a16="http://schemas.microsoft.com/office/drawing/2014/main" val="64427172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21BEF8F-AB6B-448A-AEA2-5BE8212F96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63955" y="2242752"/>
            <a:ext cx="3458076" cy="4341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278D76-8D68-4058-9216-B7F00B2238D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50947" y="2263073"/>
            <a:ext cx="3702940" cy="4341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B8478-C0F0-40FC-9928-AFDB559CA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3" y="126122"/>
            <a:ext cx="2135875" cy="1080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308DF4-CDC9-40B6-B2B7-5592BEC5E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112" y="149162"/>
            <a:ext cx="1526275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73367-ABE0-4C7D-867D-90FD4CB1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7356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Findings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7D30D-CB39-4F19-BE90-3B253C8CC8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Health Facilities still make manual reporting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Routine health reports rely on the manual MTUHA reporting books i.e.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registers,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tally sheets and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summary forms</a:t>
            </a:r>
          </a:p>
          <a:p>
            <a:pPr marL="0" indent="0">
              <a:buNone/>
            </a:pPr>
            <a:r>
              <a:rPr lang="en-US" dirty="0"/>
              <a:t>“When </a:t>
            </a:r>
            <a:r>
              <a:rPr lang="en-US" i="1" dirty="0"/>
              <a:t>reporting OPD data, each department submit their summary form in my office, what I do is putting them together into the HMIS book 5 and then start data entry into the DHIS2. The system (</a:t>
            </a:r>
            <a:r>
              <a:rPr lang="en-US" i="1" dirty="0" err="1"/>
              <a:t>GoT-HoMIS</a:t>
            </a:r>
            <a:r>
              <a:rPr lang="en-US" i="1" dirty="0"/>
              <a:t>) is not much relied on because the data are under reporting, but I usually compare the values before I submit the report”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Hospital data officer</a:t>
            </a:r>
            <a:endParaRPr lang="en-US" sz="24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689CEBC-B2FF-46E1-8481-45DF34A631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1845734"/>
            <a:ext cx="4937125" cy="38806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75023-DD61-486A-B0ED-DBA04067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9799-CEF1-432B-B334-E6D5AC5341C4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DEEE5-74E4-4AC4-B19D-F85FDE414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CA2DC-E1BD-42F1-B25D-A101B051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02FB-EFE2-4A56-ACA6-0A8802DF11C9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F1512D-ACBD-4A3B-8B77-14E7D9962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40" y="0"/>
            <a:ext cx="2135875" cy="1080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ED0A6-1322-4609-9EBD-06B1BE48F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112" y="149162"/>
            <a:ext cx="1526275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509AC-5FED-44C7-92B5-23CE1C6FD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93" y="480060"/>
            <a:ext cx="8218515" cy="80780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Each facility has a unique way of aggregating data from different sources before entry to DHIS2. Some facilities systems have MTUHA forms designed 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4D8DA2-2D7B-4DD6-98F6-29BE2E65E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44" y="1249850"/>
            <a:ext cx="3849694" cy="28266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D3159-4BE0-4092-B6D7-9C8674CE0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75144"/>
            <a:ext cx="5157787" cy="1878697"/>
          </a:xfrm>
        </p:spPr>
        <p:txBody>
          <a:bodyPr/>
          <a:lstStyle/>
          <a:p>
            <a:r>
              <a:rPr lang="en-US" dirty="0"/>
              <a:t>Amana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9DAEA-438D-4CF9-91C3-0B0B5DBEE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20529"/>
            <a:ext cx="5157787" cy="256913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Muhimbili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973E7-6475-48BA-A3DF-1B5B4D294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75144"/>
            <a:ext cx="5183188" cy="185385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MNAZI MMOJA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AD883F-ED47-44FB-8967-D92D0F8DE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20529"/>
            <a:ext cx="5183188" cy="256913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Morogoro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AA936E-6FDD-48EC-8722-04BDDD191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6E2C-6BF3-483D-8978-D4E9E788FFCA}" type="datetime1">
              <a:rPr lang="en-US" smtClean="0"/>
              <a:t>3/7/2019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9F1A6E-1ABD-4558-9D99-B21ED7806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2B16-6006-4593-BFA9-5E12C4B1D211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BB4BA50-994A-4D36-9B1E-0B529AF43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324" y="8029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D7518B-19E7-4A54-88B6-B2A05ECD81B8}"/>
              </a:ext>
            </a:extLst>
          </p:cNvPr>
          <p:cNvCxnSpPr/>
          <p:nvPr/>
        </p:nvCxnSpPr>
        <p:spPr>
          <a:xfrm>
            <a:off x="6096000" y="1457669"/>
            <a:ext cx="0" cy="5357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57766A-4045-49E4-A7EB-FDF7A451BF82}"/>
              </a:ext>
            </a:extLst>
          </p:cNvPr>
          <p:cNvCxnSpPr/>
          <p:nvPr/>
        </p:nvCxnSpPr>
        <p:spPr>
          <a:xfrm flipV="1">
            <a:off x="197708" y="3830595"/>
            <a:ext cx="11994292" cy="128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DF657-25EF-46FA-AEB6-2E00F6B31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659" y="3956048"/>
            <a:ext cx="4283700" cy="22926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3724E7-FE53-4F06-BC2B-AA8A07C79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537" y="3941556"/>
            <a:ext cx="3405123" cy="26497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4F9D57-5C25-4026-B6EB-072CA5B931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709" y="2018953"/>
            <a:ext cx="3676650" cy="105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53B037-B1B4-47CF-8EE8-0ECFCD10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8" y="33090"/>
            <a:ext cx="1219727" cy="1080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F650A9-ADB0-4022-B551-7A3C50DB7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6112" y="149162"/>
            <a:ext cx="1526275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A532A-7927-4EE5-A32E-A2159A6D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931" y="589637"/>
            <a:ext cx="7500860" cy="960752"/>
          </a:xfrm>
        </p:spPr>
        <p:txBody>
          <a:bodyPr>
            <a:norm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US" sz="2400" dirty="0"/>
              <a:t>Different in values between systems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ACF7-EECB-459F-9012-F996C7FE5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Report show miss-matching of values of the same data element in two systems for November and December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BDAC4-D267-4A7B-9C94-B560C9FC8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BD182-AD1D-4BC4-AE28-D8C53E170DBB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49EB7-CF4B-42D0-AA82-342CF62C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2B16-6006-4593-BFA9-5E12C4B1D211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2B5AB9A-9E7A-4A26-BC73-2E753AB88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43762"/>
              </p:ext>
            </p:extLst>
          </p:nvPr>
        </p:nvGraphicFramePr>
        <p:xfrm>
          <a:off x="2248931" y="3144965"/>
          <a:ext cx="7661188" cy="3031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ABFEE2B-15AA-46DB-9B28-A551E4283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6" y="174871"/>
            <a:ext cx="2135875" cy="1080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D96CD4-9340-4449-A5A7-70BC9FABC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112" y="149162"/>
            <a:ext cx="1526275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8177-257C-4D7B-A996-95BA8B2B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610" y="720090"/>
            <a:ext cx="8549640" cy="74676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Some data element in the hospital systems have data values but not reported in the DHIS2  at all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F11D4C-5CAA-4382-80B9-FA68F88E66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1845734"/>
            <a:ext cx="4938712" cy="42007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C5B40-9BF3-473F-999D-C1F73A0D91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73423-3D1E-4FF0-941E-EE1B65AF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566D-ACD0-430F-AAF7-55E9DEB91BBC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C0A2F-0FF6-4B23-B3BB-6990F432F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2B16-6006-4593-BFA9-5E12C4B1D211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D0A76-E7AD-4E36-9FF8-CED25D2BE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1466850"/>
            <a:ext cx="6172200" cy="48996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188245-8087-44F0-98A6-6EF11C8ACEF5}"/>
              </a:ext>
            </a:extLst>
          </p:cNvPr>
          <p:cNvSpPr txBox="1"/>
          <p:nvPr/>
        </p:nvSpPr>
        <p:spPr>
          <a:xfrm>
            <a:off x="2674620" y="5391150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DHIS2 REPORT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79E0E-EA06-4AF8-9968-1F18684126AC}"/>
              </a:ext>
            </a:extLst>
          </p:cNvPr>
          <p:cNvSpPr txBox="1"/>
          <p:nvPr/>
        </p:nvSpPr>
        <p:spPr>
          <a:xfrm>
            <a:off x="8515350" y="5264785"/>
            <a:ext cx="1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EMR REPORT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0F2E26-D082-4492-97E6-EE73753C9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8" y="197681"/>
            <a:ext cx="1400492" cy="1080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864A23-C833-4F19-AE8C-18539C155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1895" y="149162"/>
            <a:ext cx="1291005" cy="112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241</TotalTime>
  <Words>815</Words>
  <Application>Microsoft Office PowerPoint</Application>
  <PresentationFormat>Widescreen</PresentationFormat>
  <Paragraphs>228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Calibri Light</vt:lpstr>
      <vt:lpstr>Courier New</vt:lpstr>
      <vt:lpstr>Wingdings</vt:lpstr>
      <vt:lpstr>Retrospect</vt:lpstr>
      <vt:lpstr>PowerPoint Presentation</vt:lpstr>
      <vt:lpstr>Introduction</vt:lpstr>
      <vt:lpstr>Objective</vt:lpstr>
      <vt:lpstr>Study methods </vt:lpstr>
      <vt:lpstr>Data Collection</vt:lpstr>
      <vt:lpstr>Findings and Discussion</vt:lpstr>
      <vt:lpstr>Each facility has a unique way of aggregating data from different sources before entry to DHIS2. Some facilities systems have MTUHA forms designed </vt:lpstr>
      <vt:lpstr>Different in values between systems </vt:lpstr>
      <vt:lpstr>Some data element in the hospital systems have data values but not reported in the DHIS2  at all</vt:lpstr>
      <vt:lpstr>Still some data elements receive data from both manual and electronic system. Leading to overreporting and under reporting of the two systems </vt:lpstr>
      <vt:lpstr>EMR – HMIS Reporting Challenges</vt:lpstr>
      <vt:lpstr>EMR – HMIS Reporting Challenges</vt:lpstr>
      <vt:lpstr>Conclusion</vt:lpstr>
      <vt:lpstr>Recommendation</vt:lpstr>
      <vt:lpstr>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Bigten Kikoba</dc:creator>
  <cp:lastModifiedBy>Bigten Kikoba</cp:lastModifiedBy>
  <cp:revision>33</cp:revision>
  <dcterms:created xsi:type="dcterms:W3CDTF">2018-12-12T10:29:42Z</dcterms:created>
  <dcterms:modified xsi:type="dcterms:W3CDTF">2019-03-07T17:29:59Z</dcterms:modified>
</cp:coreProperties>
</file>