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3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997CBC-780D-469C-B361-6AEFA7607144}" type="doc">
      <dgm:prSet loTypeId="urn:microsoft.com/office/officeart/2005/8/layout/process1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AA0D306-577F-4389-86AA-B366AAA46270}">
      <dgm:prSet/>
      <dgm:spPr/>
      <dgm:t>
        <a:bodyPr/>
        <a:lstStyle/>
        <a:p>
          <a:pPr rtl="0"/>
          <a:r>
            <a:rPr lang="en-GB" dirty="0" smtClean="0"/>
            <a:t>Referencing </a:t>
          </a:r>
          <a:endParaRPr lang="en-US" dirty="0"/>
        </a:p>
      </dgm:t>
    </dgm:pt>
    <dgm:pt modelId="{386AE170-248B-4F09-ADBE-C49B0C93373B}" type="parTrans" cxnId="{A257B51F-B960-4713-9033-95ABF683865B}">
      <dgm:prSet/>
      <dgm:spPr/>
      <dgm:t>
        <a:bodyPr/>
        <a:lstStyle/>
        <a:p>
          <a:endParaRPr lang="en-US"/>
        </a:p>
      </dgm:t>
    </dgm:pt>
    <dgm:pt modelId="{FE639903-DE2C-4B90-BDDC-D02718CE2A72}" type="sibTrans" cxnId="{A257B51F-B960-4713-9033-95ABF683865B}">
      <dgm:prSet/>
      <dgm:spPr/>
      <dgm:t>
        <a:bodyPr/>
        <a:lstStyle/>
        <a:p>
          <a:endParaRPr lang="en-US"/>
        </a:p>
      </dgm:t>
    </dgm:pt>
    <dgm:pt modelId="{B5F6251B-EEAE-424A-BFF1-4C7F6F86ED27}">
      <dgm:prSet/>
      <dgm:spPr/>
      <dgm:t>
        <a:bodyPr/>
        <a:lstStyle/>
        <a:p>
          <a:pPr rtl="0"/>
          <a:r>
            <a:rPr lang="en-GB" dirty="0" smtClean="0"/>
            <a:t>Invoicing </a:t>
          </a:r>
          <a:endParaRPr lang="en-US" dirty="0"/>
        </a:p>
      </dgm:t>
    </dgm:pt>
    <dgm:pt modelId="{0D888271-7B92-4DF1-96DD-66541919DEBE}" type="parTrans" cxnId="{526F8F76-D0ED-49D5-A1E8-05E8411B880E}">
      <dgm:prSet/>
      <dgm:spPr/>
      <dgm:t>
        <a:bodyPr/>
        <a:lstStyle/>
        <a:p>
          <a:endParaRPr lang="en-US"/>
        </a:p>
      </dgm:t>
    </dgm:pt>
    <dgm:pt modelId="{D878F354-35CC-4525-9A5D-1C445CEBF158}" type="sibTrans" cxnId="{526F8F76-D0ED-49D5-A1E8-05E8411B880E}">
      <dgm:prSet/>
      <dgm:spPr/>
      <dgm:t>
        <a:bodyPr/>
        <a:lstStyle/>
        <a:p>
          <a:endParaRPr lang="en-US"/>
        </a:p>
      </dgm:t>
    </dgm:pt>
    <dgm:pt modelId="{CB2D906A-4233-4CC4-9552-A5597FB37455}">
      <dgm:prSet/>
      <dgm:spPr/>
      <dgm:t>
        <a:bodyPr/>
        <a:lstStyle/>
        <a:p>
          <a:pPr rtl="0"/>
          <a:r>
            <a:rPr lang="en-GB" dirty="0" smtClean="0"/>
            <a:t>Accounting</a:t>
          </a:r>
          <a:endParaRPr lang="en-US" dirty="0"/>
        </a:p>
      </dgm:t>
    </dgm:pt>
    <dgm:pt modelId="{688D974B-C019-456D-BB8F-F93892480C91}" type="parTrans" cxnId="{08739C2F-B087-4678-AF1A-CCEF9D7AD6C1}">
      <dgm:prSet/>
      <dgm:spPr/>
      <dgm:t>
        <a:bodyPr/>
        <a:lstStyle/>
        <a:p>
          <a:endParaRPr lang="en-US"/>
        </a:p>
      </dgm:t>
    </dgm:pt>
    <dgm:pt modelId="{C5C3A4BF-5994-4BF2-B0AE-2665EC50AFB0}" type="sibTrans" cxnId="{08739C2F-B087-4678-AF1A-CCEF9D7AD6C1}">
      <dgm:prSet/>
      <dgm:spPr/>
      <dgm:t>
        <a:bodyPr/>
        <a:lstStyle/>
        <a:p>
          <a:endParaRPr lang="en-US"/>
        </a:p>
      </dgm:t>
    </dgm:pt>
    <dgm:pt modelId="{84D74CA7-EFFB-4417-A838-DFF4D8607D39}">
      <dgm:prSet/>
      <dgm:spPr/>
      <dgm:t>
        <a:bodyPr/>
        <a:lstStyle/>
        <a:p>
          <a:pPr rtl="0"/>
          <a:r>
            <a:rPr lang="en-GB" dirty="0" smtClean="0"/>
            <a:t>Receiving</a:t>
          </a:r>
          <a:endParaRPr lang="en-US" dirty="0"/>
        </a:p>
      </dgm:t>
    </dgm:pt>
    <dgm:pt modelId="{14B836D7-213C-4CB5-9B10-D4B4B765970F}" type="parTrans" cxnId="{652F4A1F-D78E-46C3-9661-D64F0046ED32}">
      <dgm:prSet/>
      <dgm:spPr/>
      <dgm:t>
        <a:bodyPr/>
        <a:lstStyle/>
        <a:p>
          <a:endParaRPr lang="en-US"/>
        </a:p>
      </dgm:t>
    </dgm:pt>
    <dgm:pt modelId="{EB95E83D-43E6-4679-BD73-E0810B233193}" type="sibTrans" cxnId="{652F4A1F-D78E-46C3-9661-D64F0046ED32}">
      <dgm:prSet/>
      <dgm:spPr/>
      <dgm:t>
        <a:bodyPr/>
        <a:lstStyle/>
        <a:p>
          <a:endParaRPr lang="en-US"/>
        </a:p>
      </dgm:t>
    </dgm:pt>
    <dgm:pt modelId="{C06673AA-E33B-4AB5-8D03-ED88DB7CC8A7}" type="pres">
      <dgm:prSet presAssocID="{A8997CBC-780D-469C-B361-6AEFA7607144}" presName="Name0" presStyleCnt="0">
        <dgm:presLayoutVars>
          <dgm:dir/>
          <dgm:resizeHandles val="exact"/>
        </dgm:presLayoutVars>
      </dgm:prSet>
      <dgm:spPr/>
    </dgm:pt>
    <dgm:pt modelId="{B2863805-B4D4-4E06-AFE0-91D78C125CFB}" type="pres">
      <dgm:prSet presAssocID="{7AA0D306-577F-4389-86AA-B366AAA46270}" presName="node" presStyleLbl="node1" presStyleIdx="0" presStyleCnt="4">
        <dgm:presLayoutVars>
          <dgm:bulletEnabled val="1"/>
        </dgm:presLayoutVars>
      </dgm:prSet>
      <dgm:spPr/>
    </dgm:pt>
    <dgm:pt modelId="{33AFD200-DE27-43C5-9EED-48FDF55C5909}" type="pres">
      <dgm:prSet presAssocID="{FE639903-DE2C-4B90-BDDC-D02718CE2A72}" presName="sibTrans" presStyleLbl="sibTrans2D1" presStyleIdx="0" presStyleCnt="3"/>
      <dgm:spPr/>
    </dgm:pt>
    <dgm:pt modelId="{D704CB2F-81CD-47B2-ADC0-62BB74985044}" type="pres">
      <dgm:prSet presAssocID="{FE639903-DE2C-4B90-BDDC-D02718CE2A72}" presName="connectorText" presStyleLbl="sibTrans2D1" presStyleIdx="0" presStyleCnt="3"/>
      <dgm:spPr/>
    </dgm:pt>
    <dgm:pt modelId="{47FD942C-EC88-4978-A005-25A8F0EDF2D8}" type="pres">
      <dgm:prSet presAssocID="{B5F6251B-EEAE-424A-BFF1-4C7F6F86ED27}" presName="node" presStyleLbl="node1" presStyleIdx="1" presStyleCnt="4">
        <dgm:presLayoutVars>
          <dgm:bulletEnabled val="1"/>
        </dgm:presLayoutVars>
      </dgm:prSet>
      <dgm:spPr/>
    </dgm:pt>
    <dgm:pt modelId="{F750191F-9698-4043-BB54-8B4E8ED3C63C}" type="pres">
      <dgm:prSet presAssocID="{D878F354-35CC-4525-9A5D-1C445CEBF158}" presName="sibTrans" presStyleLbl="sibTrans2D1" presStyleIdx="1" presStyleCnt="3"/>
      <dgm:spPr/>
    </dgm:pt>
    <dgm:pt modelId="{C7A4D59A-9D48-4017-BF96-71CCFCF63737}" type="pres">
      <dgm:prSet presAssocID="{D878F354-35CC-4525-9A5D-1C445CEBF158}" presName="connectorText" presStyleLbl="sibTrans2D1" presStyleIdx="1" presStyleCnt="3"/>
      <dgm:spPr/>
    </dgm:pt>
    <dgm:pt modelId="{1EAE107B-9542-4C6B-9851-1F7061D58345}" type="pres">
      <dgm:prSet presAssocID="{CB2D906A-4233-4CC4-9552-A5597FB37455}" presName="node" presStyleLbl="node1" presStyleIdx="2" presStyleCnt="4">
        <dgm:presLayoutVars>
          <dgm:bulletEnabled val="1"/>
        </dgm:presLayoutVars>
      </dgm:prSet>
      <dgm:spPr/>
    </dgm:pt>
    <dgm:pt modelId="{9DE07822-6932-4117-8ECF-D80F78BB592B}" type="pres">
      <dgm:prSet presAssocID="{C5C3A4BF-5994-4BF2-B0AE-2665EC50AFB0}" presName="sibTrans" presStyleLbl="sibTrans2D1" presStyleIdx="2" presStyleCnt="3"/>
      <dgm:spPr/>
    </dgm:pt>
    <dgm:pt modelId="{E00E7028-23A3-4FEF-96A7-4353D8E0A809}" type="pres">
      <dgm:prSet presAssocID="{C5C3A4BF-5994-4BF2-B0AE-2665EC50AFB0}" presName="connectorText" presStyleLbl="sibTrans2D1" presStyleIdx="2" presStyleCnt="3"/>
      <dgm:spPr/>
    </dgm:pt>
    <dgm:pt modelId="{1CA03E36-7C65-43E9-97DD-0572F49FFD75}" type="pres">
      <dgm:prSet presAssocID="{84D74CA7-EFFB-4417-A838-DFF4D8607D39}" presName="node" presStyleLbl="node1" presStyleIdx="3" presStyleCnt="4">
        <dgm:presLayoutVars>
          <dgm:bulletEnabled val="1"/>
        </dgm:presLayoutVars>
      </dgm:prSet>
      <dgm:spPr/>
    </dgm:pt>
  </dgm:ptLst>
  <dgm:cxnLst>
    <dgm:cxn modelId="{A257B51F-B960-4713-9033-95ABF683865B}" srcId="{A8997CBC-780D-469C-B361-6AEFA7607144}" destId="{7AA0D306-577F-4389-86AA-B366AAA46270}" srcOrd="0" destOrd="0" parTransId="{386AE170-248B-4F09-ADBE-C49B0C93373B}" sibTransId="{FE639903-DE2C-4B90-BDDC-D02718CE2A72}"/>
    <dgm:cxn modelId="{92B5E89C-45CC-46A4-944E-0A95009E2C62}" type="presOf" srcId="{A8997CBC-780D-469C-B361-6AEFA7607144}" destId="{C06673AA-E33B-4AB5-8D03-ED88DB7CC8A7}" srcOrd="0" destOrd="0" presId="urn:microsoft.com/office/officeart/2005/8/layout/process1"/>
    <dgm:cxn modelId="{1B7FDCA7-66B3-445A-8DA7-0FF7D913850F}" type="presOf" srcId="{D878F354-35CC-4525-9A5D-1C445CEBF158}" destId="{F750191F-9698-4043-BB54-8B4E8ED3C63C}" srcOrd="0" destOrd="0" presId="urn:microsoft.com/office/officeart/2005/8/layout/process1"/>
    <dgm:cxn modelId="{526F8F76-D0ED-49D5-A1E8-05E8411B880E}" srcId="{A8997CBC-780D-469C-B361-6AEFA7607144}" destId="{B5F6251B-EEAE-424A-BFF1-4C7F6F86ED27}" srcOrd="1" destOrd="0" parTransId="{0D888271-7B92-4DF1-96DD-66541919DEBE}" sibTransId="{D878F354-35CC-4525-9A5D-1C445CEBF158}"/>
    <dgm:cxn modelId="{797D5CF2-A29F-49DD-8686-ED5FC173014D}" type="presOf" srcId="{C5C3A4BF-5994-4BF2-B0AE-2665EC50AFB0}" destId="{E00E7028-23A3-4FEF-96A7-4353D8E0A809}" srcOrd="1" destOrd="0" presId="urn:microsoft.com/office/officeart/2005/8/layout/process1"/>
    <dgm:cxn modelId="{8C0C488C-0842-436B-AB62-073092030B78}" type="presOf" srcId="{84D74CA7-EFFB-4417-A838-DFF4D8607D39}" destId="{1CA03E36-7C65-43E9-97DD-0572F49FFD75}" srcOrd="0" destOrd="0" presId="urn:microsoft.com/office/officeart/2005/8/layout/process1"/>
    <dgm:cxn modelId="{59C543A9-2A1D-4761-A79E-191F928BDADE}" type="presOf" srcId="{FE639903-DE2C-4B90-BDDC-D02718CE2A72}" destId="{33AFD200-DE27-43C5-9EED-48FDF55C5909}" srcOrd="0" destOrd="0" presId="urn:microsoft.com/office/officeart/2005/8/layout/process1"/>
    <dgm:cxn modelId="{D8482C33-1E14-425D-8D1A-F78D6168DCCE}" type="presOf" srcId="{7AA0D306-577F-4389-86AA-B366AAA46270}" destId="{B2863805-B4D4-4E06-AFE0-91D78C125CFB}" srcOrd="0" destOrd="0" presId="urn:microsoft.com/office/officeart/2005/8/layout/process1"/>
    <dgm:cxn modelId="{08739C2F-B087-4678-AF1A-CCEF9D7AD6C1}" srcId="{A8997CBC-780D-469C-B361-6AEFA7607144}" destId="{CB2D906A-4233-4CC4-9552-A5597FB37455}" srcOrd="2" destOrd="0" parTransId="{688D974B-C019-456D-BB8F-F93892480C91}" sibTransId="{C5C3A4BF-5994-4BF2-B0AE-2665EC50AFB0}"/>
    <dgm:cxn modelId="{E32C220F-1F59-4F51-875B-57C52F82C1FA}" type="presOf" srcId="{D878F354-35CC-4525-9A5D-1C445CEBF158}" destId="{C7A4D59A-9D48-4017-BF96-71CCFCF63737}" srcOrd="1" destOrd="0" presId="urn:microsoft.com/office/officeart/2005/8/layout/process1"/>
    <dgm:cxn modelId="{1589B52D-3BA5-46F8-A892-FD8AD48D8277}" type="presOf" srcId="{FE639903-DE2C-4B90-BDDC-D02718CE2A72}" destId="{D704CB2F-81CD-47B2-ADC0-62BB74985044}" srcOrd="1" destOrd="0" presId="urn:microsoft.com/office/officeart/2005/8/layout/process1"/>
    <dgm:cxn modelId="{BD84FF01-9CDD-4B21-964D-1FE49B765C97}" type="presOf" srcId="{C5C3A4BF-5994-4BF2-B0AE-2665EC50AFB0}" destId="{9DE07822-6932-4117-8ECF-D80F78BB592B}" srcOrd="0" destOrd="0" presId="urn:microsoft.com/office/officeart/2005/8/layout/process1"/>
    <dgm:cxn modelId="{652F4A1F-D78E-46C3-9661-D64F0046ED32}" srcId="{A8997CBC-780D-469C-B361-6AEFA7607144}" destId="{84D74CA7-EFFB-4417-A838-DFF4D8607D39}" srcOrd="3" destOrd="0" parTransId="{14B836D7-213C-4CB5-9B10-D4B4B765970F}" sibTransId="{EB95E83D-43E6-4679-BD73-E0810B233193}"/>
    <dgm:cxn modelId="{AA88697E-9773-47CD-8FD2-4301E75AA6DB}" type="presOf" srcId="{CB2D906A-4233-4CC4-9552-A5597FB37455}" destId="{1EAE107B-9542-4C6B-9851-1F7061D58345}" srcOrd="0" destOrd="0" presId="urn:microsoft.com/office/officeart/2005/8/layout/process1"/>
    <dgm:cxn modelId="{D1731331-62F5-43F2-B4EE-859D2E24EB42}" type="presOf" srcId="{B5F6251B-EEAE-424A-BFF1-4C7F6F86ED27}" destId="{47FD942C-EC88-4978-A005-25A8F0EDF2D8}" srcOrd="0" destOrd="0" presId="urn:microsoft.com/office/officeart/2005/8/layout/process1"/>
    <dgm:cxn modelId="{1AE63B2D-292D-4297-8394-E7653E8A2CCA}" type="presParOf" srcId="{C06673AA-E33B-4AB5-8D03-ED88DB7CC8A7}" destId="{B2863805-B4D4-4E06-AFE0-91D78C125CFB}" srcOrd="0" destOrd="0" presId="urn:microsoft.com/office/officeart/2005/8/layout/process1"/>
    <dgm:cxn modelId="{5DD9ABB2-6C53-4B98-B227-B957A03D0072}" type="presParOf" srcId="{C06673AA-E33B-4AB5-8D03-ED88DB7CC8A7}" destId="{33AFD200-DE27-43C5-9EED-48FDF55C5909}" srcOrd="1" destOrd="0" presId="urn:microsoft.com/office/officeart/2005/8/layout/process1"/>
    <dgm:cxn modelId="{FF7DF904-964D-4E6C-A092-B776749F78AF}" type="presParOf" srcId="{33AFD200-DE27-43C5-9EED-48FDF55C5909}" destId="{D704CB2F-81CD-47B2-ADC0-62BB74985044}" srcOrd="0" destOrd="0" presId="urn:microsoft.com/office/officeart/2005/8/layout/process1"/>
    <dgm:cxn modelId="{2D8100D7-BDC2-40A6-978B-81AB4514897B}" type="presParOf" srcId="{C06673AA-E33B-4AB5-8D03-ED88DB7CC8A7}" destId="{47FD942C-EC88-4978-A005-25A8F0EDF2D8}" srcOrd="2" destOrd="0" presId="urn:microsoft.com/office/officeart/2005/8/layout/process1"/>
    <dgm:cxn modelId="{869475B3-8351-4308-A851-5A6CC02C7889}" type="presParOf" srcId="{C06673AA-E33B-4AB5-8D03-ED88DB7CC8A7}" destId="{F750191F-9698-4043-BB54-8B4E8ED3C63C}" srcOrd="3" destOrd="0" presId="urn:microsoft.com/office/officeart/2005/8/layout/process1"/>
    <dgm:cxn modelId="{02E47785-B444-4528-A90A-E53FBA93674F}" type="presParOf" srcId="{F750191F-9698-4043-BB54-8B4E8ED3C63C}" destId="{C7A4D59A-9D48-4017-BF96-71CCFCF63737}" srcOrd="0" destOrd="0" presId="urn:microsoft.com/office/officeart/2005/8/layout/process1"/>
    <dgm:cxn modelId="{AB20D173-DFAA-4EA0-8EDE-1C8333F9321F}" type="presParOf" srcId="{C06673AA-E33B-4AB5-8D03-ED88DB7CC8A7}" destId="{1EAE107B-9542-4C6B-9851-1F7061D58345}" srcOrd="4" destOrd="0" presId="urn:microsoft.com/office/officeart/2005/8/layout/process1"/>
    <dgm:cxn modelId="{C6158F91-BFDE-4821-ACB8-93685661E74E}" type="presParOf" srcId="{C06673AA-E33B-4AB5-8D03-ED88DB7CC8A7}" destId="{9DE07822-6932-4117-8ECF-D80F78BB592B}" srcOrd="5" destOrd="0" presId="urn:microsoft.com/office/officeart/2005/8/layout/process1"/>
    <dgm:cxn modelId="{9CCD2496-6A3B-4C9C-8B2E-04761046339F}" type="presParOf" srcId="{9DE07822-6932-4117-8ECF-D80F78BB592B}" destId="{E00E7028-23A3-4FEF-96A7-4353D8E0A809}" srcOrd="0" destOrd="0" presId="urn:microsoft.com/office/officeart/2005/8/layout/process1"/>
    <dgm:cxn modelId="{E5850162-BAB7-4907-A734-C9CCCEC390EF}" type="presParOf" srcId="{C06673AA-E33B-4AB5-8D03-ED88DB7CC8A7}" destId="{1CA03E36-7C65-43E9-97DD-0572F49FFD75}" srcOrd="6" destOrd="0" presId="urn:microsoft.com/office/officeart/2005/8/layout/process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666492-5D9D-4914-AAEE-9A17F6DFC691}" type="doc">
      <dgm:prSet loTypeId="urn:microsoft.com/office/officeart/2005/8/layout/process1" loCatId="process" qsTypeId="urn:microsoft.com/office/officeart/2005/8/quickstyle/3d1" qsCatId="3D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8285583B-AD3F-4DE5-B463-8AA83FDEEAF6}">
      <dgm:prSet/>
      <dgm:spPr/>
      <dgm:t>
        <a:bodyPr/>
        <a:lstStyle/>
        <a:p>
          <a:pPr rtl="0"/>
          <a:r>
            <a:rPr lang="en-US" dirty="0" smtClean="0"/>
            <a:t>Data entry</a:t>
          </a:r>
          <a:endParaRPr lang="en-US" dirty="0"/>
        </a:p>
      </dgm:t>
    </dgm:pt>
    <dgm:pt modelId="{9D52B402-FF4D-434D-BFAA-F45CE3A310C1}" type="parTrans" cxnId="{EA620E1B-42EC-41AF-8BA2-7AD0F2C33DD5}">
      <dgm:prSet/>
      <dgm:spPr/>
      <dgm:t>
        <a:bodyPr/>
        <a:lstStyle/>
        <a:p>
          <a:endParaRPr lang="en-US"/>
        </a:p>
      </dgm:t>
    </dgm:pt>
    <dgm:pt modelId="{68EFD3E8-4B9A-4928-8D10-7D62E3EBF209}" type="sibTrans" cxnId="{EA620E1B-42EC-41AF-8BA2-7AD0F2C33DD5}">
      <dgm:prSet/>
      <dgm:spPr/>
      <dgm:t>
        <a:bodyPr/>
        <a:lstStyle/>
        <a:p>
          <a:endParaRPr lang="en-US"/>
        </a:p>
      </dgm:t>
    </dgm:pt>
    <dgm:pt modelId="{E74443BF-431D-49ED-90BB-DA85938E6A86}">
      <dgm:prSet/>
      <dgm:spPr/>
      <dgm:t>
        <a:bodyPr/>
        <a:lstStyle/>
        <a:p>
          <a:pPr rtl="0"/>
          <a:r>
            <a:rPr lang="en-US" dirty="0" smtClean="0"/>
            <a:t>Evaluation</a:t>
          </a:r>
          <a:endParaRPr lang="en-US" dirty="0"/>
        </a:p>
      </dgm:t>
    </dgm:pt>
    <dgm:pt modelId="{DE4E5219-7E18-4F64-A51C-CFE8E22090AF}" type="parTrans" cxnId="{E59A0B09-B9A0-4EB8-B219-A76CECB860BF}">
      <dgm:prSet/>
      <dgm:spPr/>
      <dgm:t>
        <a:bodyPr/>
        <a:lstStyle/>
        <a:p>
          <a:endParaRPr lang="en-US"/>
        </a:p>
      </dgm:t>
    </dgm:pt>
    <dgm:pt modelId="{2D25CF89-EA0F-462D-92BD-90601D2C3D26}" type="sibTrans" cxnId="{E59A0B09-B9A0-4EB8-B219-A76CECB860BF}">
      <dgm:prSet/>
      <dgm:spPr/>
      <dgm:t>
        <a:bodyPr/>
        <a:lstStyle/>
        <a:p>
          <a:endParaRPr lang="en-US"/>
        </a:p>
      </dgm:t>
    </dgm:pt>
    <dgm:pt modelId="{D0BAF919-1809-4DE0-9DB0-FC54C5D67CDA}">
      <dgm:prSet/>
      <dgm:spPr/>
      <dgm:t>
        <a:bodyPr/>
        <a:lstStyle/>
        <a:p>
          <a:pPr rtl="0"/>
          <a:r>
            <a:rPr lang="en-US" dirty="0" smtClean="0"/>
            <a:t>Auditing</a:t>
          </a:r>
          <a:endParaRPr lang="en-US" dirty="0"/>
        </a:p>
      </dgm:t>
    </dgm:pt>
    <dgm:pt modelId="{B1A79979-3BE6-4477-9E25-B08843F8FDBF}" type="parTrans" cxnId="{09B00582-076C-4BE4-B23E-9CF37FC453BD}">
      <dgm:prSet/>
      <dgm:spPr/>
      <dgm:t>
        <a:bodyPr/>
        <a:lstStyle/>
        <a:p>
          <a:endParaRPr lang="en-US"/>
        </a:p>
      </dgm:t>
    </dgm:pt>
    <dgm:pt modelId="{FBF19E9A-5C6E-4EC7-82A8-0970ADB4B8A2}" type="sibTrans" cxnId="{09B00582-076C-4BE4-B23E-9CF37FC453BD}">
      <dgm:prSet/>
      <dgm:spPr/>
      <dgm:t>
        <a:bodyPr/>
        <a:lstStyle/>
        <a:p>
          <a:endParaRPr lang="en-US"/>
        </a:p>
      </dgm:t>
    </dgm:pt>
    <dgm:pt modelId="{B4039445-B633-496B-8886-6993A0D987E0}">
      <dgm:prSet/>
      <dgm:spPr/>
      <dgm:t>
        <a:bodyPr/>
        <a:lstStyle/>
        <a:p>
          <a:pPr rtl="0"/>
          <a:r>
            <a:rPr lang="en-US" dirty="0" smtClean="0"/>
            <a:t>Review (TC)</a:t>
          </a:r>
          <a:endParaRPr lang="en-US" dirty="0"/>
        </a:p>
      </dgm:t>
    </dgm:pt>
    <dgm:pt modelId="{0AC8A0A5-42B0-4C85-A4BB-D6F65577C481}" type="parTrans" cxnId="{A185CDBE-618E-424B-953F-F4CE0F611E1E}">
      <dgm:prSet/>
      <dgm:spPr/>
      <dgm:t>
        <a:bodyPr/>
        <a:lstStyle/>
        <a:p>
          <a:endParaRPr lang="en-US"/>
        </a:p>
      </dgm:t>
    </dgm:pt>
    <dgm:pt modelId="{7BC180C2-20AA-4960-8EB8-62B0837A58EA}" type="sibTrans" cxnId="{A185CDBE-618E-424B-953F-F4CE0F611E1E}">
      <dgm:prSet/>
      <dgm:spPr/>
      <dgm:t>
        <a:bodyPr/>
        <a:lstStyle/>
        <a:p>
          <a:endParaRPr lang="en-US"/>
        </a:p>
      </dgm:t>
    </dgm:pt>
    <dgm:pt modelId="{D99F5A57-1EF6-4D50-9B06-8A58EB651C19}">
      <dgm:prSet/>
      <dgm:spPr/>
      <dgm:t>
        <a:bodyPr/>
        <a:lstStyle/>
        <a:p>
          <a:pPr rtl="0"/>
          <a:r>
            <a:rPr lang="en-US" dirty="0" smtClean="0"/>
            <a:t>Granting</a:t>
          </a:r>
          <a:endParaRPr lang="en-US" dirty="0"/>
        </a:p>
      </dgm:t>
    </dgm:pt>
    <dgm:pt modelId="{A8BDC59E-49E7-4B8F-B0B7-E5BDB8AC0F2C}" type="parTrans" cxnId="{95BF3346-44A8-4E46-AA8C-332567F0C5DA}">
      <dgm:prSet/>
      <dgm:spPr/>
      <dgm:t>
        <a:bodyPr/>
        <a:lstStyle/>
        <a:p>
          <a:endParaRPr lang="en-US"/>
        </a:p>
      </dgm:t>
    </dgm:pt>
    <dgm:pt modelId="{C274568A-A9CF-4AC5-B069-C320054AF4E1}" type="sibTrans" cxnId="{95BF3346-44A8-4E46-AA8C-332567F0C5DA}">
      <dgm:prSet/>
      <dgm:spPr/>
      <dgm:t>
        <a:bodyPr/>
        <a:lstStyle/>
        <a:p>
          <a:endParaRPr lang="en-US"/>
        </a:p>
      </dgm:t>
    </dgm:pt>
    <dgm:pt modelId="{6076D167-2457-41A6-8C8F-63839FCD8F43}" type="pres">
      <dgm:prSet presAssocID="{43666492-5D9D-4914-AAEE-9A17F6DFC691}" presName="Name0" presStyleCnt="0">
        <dgm:presLayoutVars>
          <dgm:dir/>
          <dgm:resizeHandles val="exact"/>
        </dgm:presLayoutVars>
      </dgm:prSet>
      <dgm:spPr/>
    </dgm:pt>
    <dgm:pt modelId="{11EE042F-26C0-45CD-8966-CBA6B6D0E7A0}" type="pres">
      <dgm:prSet presAssocID="{8285583B-AD3F-4DE5-B463-8AA83FDEEAF6}" presName="node" presStyleLbl="node1" presStyleIdx="0" presStyleCnt="5">
        <dgm:presLayoutVars>
          <dgm:bulletEnabled val="1"/>
        </dgm:presLayoutVars>
      </dgm:prSet>
      <dgm:spPr/>
    </dgm:pt>
    <dgm:pt modelId="{CF36FEAD-A3FE-47BB-85F9-74EA8E7D2D36}" type="pres">
      <dgm:prSet presAssocID="{68EFD3E8-4B9A-4928-8D10-7D62E3EBF209}" presName="sibTrans" presStyleLbl="sibTrans2D1" presStyleIdx="0" presStyleCnt="4"/>
      <dgm:spPr/>
    </dgm:pt>
    <dgm:pt modelId="{2421E61A-F804-401A-A8A8-3D3E92650CCF}" type="pres">
      <dgm:prSet presAssocID="{68EFD3E8-4B9A-4928-8D10-7D62E3EBF209}" presName="connectorText" presStyleLbl="sibTrans2D1" presStyleIdx="0" presStyleCnt="4"/>
      <dgm:spPr/>
    </dgm:pt>
    <dgm:pt modelId="{935A8BAF-E423-43F4-A2EC-4441999FAA94}" type="pres">
      <dgm:prSet presAssocID="{E74443BF-431D-49ED-90BB-DA85938E6A86}" presName="node" presStyleLbl="node1" presStyleIdx="1" presStyleCnt="5">
        <dgm:presLayoutVars>
          <dgm:bulletEnabled val="1"/>
        </dgm:presLayoutVars>
      </dgm:prSet>
      <dgm:spPr/>
    </dgm:pt>
    <dgm:pt modelId="{5E8CC733-DFCF-43B6-ACF9-AA44A6B11468}" type="pres">
      <dgm:prSet presAssocID="{2D25CF89-EA0F-462D-92BD-90601D2C3D26}" presName="sibTrans" presStyleLbl="sibTrans2D1" presStyleIdx="1" presStyleCnt="4"/>
      <dgm:spPr/>
    </dgm:pt>
    <dgm:pt modelId="{3226B4B3-3989-437D-B544-A358A76CC0BC}" type="pres">
      <dgm:prSet presAssocID="{2D25CF89-EA0F-462D-92BD-90601D2C3D26}" presName="connectorText" presStyleLbl="sibTrans2D1" presStyleIdx="1" presStyleCnt="4"/>
      <dgm:spPr/>
    </dgm:pt>
    <dgm:pt modelId="{8C0D89EB-A7EF-4A96-A7C9-2BE111F78C02}" type="pres">
      <dgm:prSet presAssocID="{D0BAF919-1809-4DE0-9DB0-FC54C5D67CDA}" presName="node" presStyleLbl="node1" presStyleIdx="2" presStyleCnt="5">
        <dgm:presLayoutVars>
          <dgm:bulletEnabled val="1"/>
        </dgm:presLayoutVars>
      </dgm:prSet>
      <dgm:spPr/>
    </dgm:pt>
    <dgm:pt modelId="{20E315D9-7D61-47AF-B255-BD75FB7C599B}" type="pres">
      <dgm:prSet presAssocID="{FBF19E9A-5C6E-4EC7-82A8-0970ADB4B8A2}" presName="sibTrans" presStyleLbl="sibTrans2D1" presStyleIdx="2" presStyleCnt="4"/>
      <dgm:spPr/>
    </dgm:pt>
    <dgm:pt modelId="{B23155E6-8E66-4D44-82BD-C4ED1842B0F4}" type="pres">
      <dgm:prSet presAssocID="{FBF19E9A-5C6E-4EC7-82A8-0970ADB4B8A2}" presName="connectorText" presStyleLbl="sibTrans2D1" presStyleIdx="2" presStyleCnt="4"/>
      <dgm:spPr/>
    </dgm:pt>
    <dgm:pt modelId="{ED7F544A-2728-4ACE-8C73-835E8EE8B4EE}" type="pres">
      <dgm:prSet presAssocID="{B4039445-B633-496B-8886-6993A0D987E0}" presName="node" presStyleLbl="node1" presStyleIdx="3" presStyleCnt="5">
        <dgm:presLayoutVars>
          <dgm:bulletEnabled val="1"/>
        </dgm:presLayoutVars>
      </dgm:prSet>
      <dgm:spPr/>
    </dgm:pt>
    <dgm:pt modelId="{6676D9BA-70D2-4FAD-82A3-DC48DEEAD49D}" type="pres">
      <dgm:prSet presAssocID="{7BC180C2-20AA-4960-8EB8-62B0837A58EA}" presName="sibTrans" presStyleLbl="sibTrans2D1" presStyleIdx="3" presStyleCnt="4"/>
      <dgm:spPr/>
    </dgm:pt>
    <dgm:pt modelId="{5B31DA1F-116E-4227-B67A-E3815D5F2913}" type="pres">
      <dgm:prSet presAssocID="{7BC180C2-20AA-4960-8EB8-62B0837A58EA}" presName="connectorText" presStyleLbl="sibTrans2D1" presStyleIdx="3" presStyleCnt="4"/>
      <dgm:spPr/>
    </dgm:pt>
    <dgm:pt modelId="{8C07346E-DEBB-48A5-AB3E-6791E0CEDB93}" type="pres">
      <dgm:prSet presAssocID="{D99F5A57-1EF6-4D50-9B06-8A58EB651C19}" presName="node" presStyleLbl="node1" presStyleIdx="4" presStyleCnt="5">
        <dgm:presLayoutVars>
          <dgm:bulletEnabled val="1"/>
        </dgm:presLayoutVars>
      </dgm:prSet>
      <dgm:spPr/>
    </dgm:pt>
  </dgm:ptLst>
  <dgm:cxnLst>
    <dgm:cxn modelId="{DE34FC09-BC4B-431C-BDE2-0B8C6F8E9FE3}" type="presOf" srcId="{FBF19E9A-5C6E-4EC7-82A8-0970ADB4B8A2}" destId="{20E315D9-7D61-47AF-B255-BD75FB7C599B}" srcOrd="0" destOrd="0" presId="urn:microsoft.com/office/officeart/2005/8/layout/process1"/>
    <dgm:cxn modelId="{95BF3346-44A8-4E46-AA8C-332567F0C5DA}" srcId="{43666492-5D9D-4914-AAEE-9A17F6DFC691}" destId="{D99F5A57-1EF6-4D50-9B06-8A58EB651C19}" srcOrd="4" destOrd="0" parTransId="{A8BDC59E-49E7-4B8F-B0B7-E5BDB8AC0F2C}" sibTransId="{C274568A-A9CF-4AC5-B069-C320054AF4E1}"/>
    <dgm:cxn modelId="{B6BFF353-557C-415E-B7F9-CD39CABDF5AC}" type="presOf" srcId="{68EFD3E8-4B9A-4928-8D10-7D62E3EBF209}" destId="{CF36FEAD-A3FE-47BB-85F9-74EA8E7D2D36}" srcOrd="0" destOrd="0" presId="urn:microsoft.com/office/officeart/2005/8/layout/process1"/>
    <dgm:cxn modelId="{5729902D-961D-466E-9701-AA8913F61347}" type="presOf" srcId="{2D25CF89-EA0F-462D-92BD-90601D2C3D26}" destId="{5E8CC733-DFCF-43B6-ACF9-AA44A6B11468}" srcOrd="0" destOrd="0" presId="urn:microsoft.com/office/officeart/2005/8/layout/process1"/>
    <dgm:cxn modelId="{09B00582-076C-4BE4-B23E-9CF37FC453BD}" srcId="{43666492-5D9D-4914-AAEE-9A17F6DFC691}" destId="{D0BAF919-1809-4DE0-9DB0-FC54C5D67CDA}" srcOrd="2" destOrd="0" parTransId="{B1A79979-3BE6-4477-9E25-B08843F8FDBF}" sibTransId="{FBF19E9A-5C6E-4EC7-82A8-0970ADB4B8A2}"/>
    <dgm:cxn modelId="{1B842D1E-6D66-4C65-9FA1-97EBE6542460}" type="presOf" srcId="{D0BAF919-1809-4DE0-9DB0-FC54C5D67CDA}" destId="{8C0D89EB-A7EF-4A96-A7C9-2BE111F78C02}" srcOrd="0" destOrd="0" presId="urn:microsoft.com/office/officeart/2005/8/layout/process1"/>
    <dgm:cxn modelId="{1FC9FC10-AC27-4B71-96C6-D0267CED357D}" type="presOf" srcId="{7BC180C2-20AA-4960-8EB8-62B0837A58EA}" destId="{6676D9BA-70D2-4FAD-82A3-DC48DEEAD49D}" srcOrd="0" destOrd="0" presId="urn:microsoft.com/office/officeart/2005/8/layout/process1"/>
    <dgm:cxn modelId="{73C8419E-90E9-405B-9C4A-54951AB774B2}" type="presOf" srcId="{D99F5A57-1EF6-4D50-9B06-8A58EB651C19}" destId="{8C07346E-DEBB-48A5-AB3E-6791E0CEDB93}" srcOrd="0" destOrd="0" presId="urn:microsoft.com/office/officeart/2005/8/layout/process1"/>
    <dgm:cxn modelId="{EA620E1B-42EC-41AF-8BA2-7AD0F2C33DD5}" srcId="{43666492-5D9D-4914-AAEE-9A17F6DFC691}" destId="{8285583B-AD3F-4DE5-B463-8AA83FDEEAF6}" srcOrd="0" destOrd="0" parTransId="{9D52B402-FF4D-434D-BFAA-F45CE3A310C1}" sibTransId="{68EFD3E8-4B9A-4928-8D10-7D62E3EBF209}"/>
    <dgm:cxn modelId="{78C36C4C-887C-4914-90C0-2971935B04C9}" type="presOf" srcId="{E74443BF-431D-49ED-90BB-DA85938E6A86}" destId="{935A8BAF-E423-43F4-A2EC-4441999FAA94}" srcOrd="0" destOrd="0" presId="urn:microsoft.com/office/officeart/2005/8/layout/process1"/>
    <dgm:cxn modelId="{C8BF8441-886E-4E28-8B7C-0549EE09FCAA}" type="presOf" srcId="{2D25CF89-EA0F-462D-92BD-90601D2C3D26}" destId="{3226B4B3-3989-437D-B544-A358A76CC0BC}" srcOrd="1" destOrd="0" presId="urn:microsoft.com/office/officeart/2005/8/layout/process1"/>
    <dgm:cxn modelId="{80FF5909-D256-489F-ABD2-9FD61C514986}" type="presOf" srcId="{FBF19E9A-5C6E-4EC7-82A8-0970ADB4B8A2}" destId="{B23155E6-8E66-4D44-82BD-C4ED1842B0F4}" srcOrd="1" destOrd="0" presId="urn:microsoft.com/office/officeart/2005/8/layout/process1"/>
    <dgm:cxn modelId="{E38CB706-DC1E-45A3-9986-DF4F6D49126D}" type="presOf" srcId="{43666492-5D9D-4914-AAEE-9A17F6DFC691}" destId="{6076D167-2457-41A6-8C8F-63839FCD8F43}" srcOrd="0" destOrd="0" presId="urn:microsoft.com/office/officeart/2005/8/layout/process1"/>
    <dgm:cxn modelId="{644B3A9A-7EB9-4380-B8A3-7ACB2FE57B8E}" type="presOf" srcId="{68EFD3E8-4B9A-4928-8D10-7D62E3EBF209}" destId="{2421E61A-F804-401A-A8A8-3D3E92650CCF}" srcOrd="1" destOrd="0" presId="urn:microsoft.com/office/officeart/2005/8/layout/process1"/>
    <dgm:cxn modelId="{A185CDBE-618E-424B-953F-F4CE0F611E1E}" srcId="{43666492-5D9D-4914-AAEE-9A17F6DFC691}" destId="{B4039445-B633-496B-8886-6993A0D987E0}" srcOrd="3" destOrd="0" parTransId="{0AC8A0A5-42B0-4C85-A4BB-D6F65577C481}" sibTransId="{7BC180C2-20AA-4960-8EB8-62B0837A58EA}"/>
    <dgm:cxn modelId="{E59A0B09-B9A0-4EB8-B219-A76CECB860BF}" srcId="{43666492-5D9D-4914-AAEE-9A17F6DFC691}" destId="{E74443BF-431D-49ED-90BB-DA85938E6A86}" srcOrd="1" destOrd="0" parTransId="{DE4E5219-7E18-4F64-A51C-CFE8E22090AF}" sibTransId="{2D25CF89-EA0F-462D-92BD-90601D2C3D26}"/>
    <dgm:cxn modelId="{0BBD6313-C131-401A-907A-56BBA35D0CAC}" type="presOf" srcId="{7BC180C2-20AA-4960-8EB8-62B0837A58EA}" destId="{5B31DA1F-116E-4227-B67A-E3815D5F2913}" srcOrd="1" destOrd="0" presId="urn:microsoft.com/office/officeart/2005/8/layout/process1"/>
    <dgm:cxn modelId="{A9A23F14-61C5-4CC3-B996-3B71E5D34669}" type="presOf" srcId="{8285583B-AD3F-4DE5-B463-8AA83FDEEAF6}" destId="{11EE042F-26C0-45CD-8966-CBA6B6D0E7A0}" srcOrd="0" destOrd="0" presId="urn:microsoft.com/office/officeart/2005/8/layout/process1"/>
    <dgm:cxn modelId="{6086D427-D7BC-4210-B0E4-79A40C4B8C71}" type="presOf" srcId="{B4039445-B633-496B-8886-6993A0D987E0}" destId="{ED7F544A-2728-4ACE-8C73-835E8EE8B4EE}" srcOrd="0" destOrd="0" presId="urn:microsoft.com/office/officeart/2005/8/layout/process1"/>
    <dgm:cxn modelId="{6D8F2A3D-D610-4FA6-BD9E-2AE0E4AE024F}" type="presParOf" srcId="{6076D167-2457-41A6-8C8F-63839FCD8F43}" destId="{11EE042F-26C0-45CD-8966-CBA6B6D0E7A0}" srcOrd="0" destOrd="0" presId="urn:microsoft.com/office/officeart/2005/8/layout/process1"/>
    <dgm:cxn modelId="{EAB284D0-75CC-41BC-9702-0FB7BD73CB20}" type="presParOf" srcId="{6076D167-2457-41A6-8C8F-63839FCD8F43}" destId="{CF36FEAD-A3FE-47BB-85F9-74EA8E7D2D36}" srcOrd="1" destOrd="0" presId="urn:microsoft.com/office/officeart/2005/8/layout/process1"/>
    <dgm:cxn modelId="{8D691C02-7C7B-412F-A0A9-7A6521FE5BD8}" type="presParOf" srcId="{CF36FEAD-A3FE-47BB-85F9-74EA8E7D2D36}" destId="{2421E61A-F804-401A-A8A8-3D3E92650CCF}" srcOrd="0" destOrd="0" presId="urn:microsoft.com/office/officeart/2005/8/layout/process1"/>
    <dgm:cxn modelId="{D3B5CB7E-1715-43A9-9806-12778826C835}" type="presParOf" srcId="{6076D167-2457-41A6-8C8F-63839FCD8F43}" destId="{935A8BAF-E423-43F4-A2EC-4441999FAA94}" srcOrd="2" destOrd="0" presId="urn:microsoft.com/office/officeart/2005/8/layout/process1"/>
    <dgm:cxn modelId="{04B997FD-F55B-40BB-8A2C-DB562E364BD8}" type="presParOf" srcId="{6076D167-2457-41A6-8C8F-63839FCD8F43}" destId="{5E8CC733-DFCF-43B6-ACF9-AA44A6B11468}" srcOrd="3" destOrd="0" presId="urn:microsoft.com/office/officeart/2005/8/layout/process1"/>
    <dgm:cxn modelId="{A448B5B2-6C99-4E37-98CC-BD76D9F11A5E}" type="presParOf" srcId="{5E8CC733-DFCF-43B6-ACF9-AA44A6B11468}" destId="{3226B4B3-3989-437D-B544-A358A76CC0BC}" srcOrd="0" destOrd="0" presId="urn:microsoft.com/office/officeart/2005/8/layout/process1"/>
    <dgm:cxn modelId="{78A5333E-B6FA-4224-92F4-E686D366438C}" type="presParOf" srcId="{6076D167-2457-41A6-8C8F-63839FCD8F43}" destId="{8C0D89EB-A7EF-4A96-A7C9-2BE111F78C02}" srcOrd="4" destOrd="0" presId="urn:microsoft.com/office/officeart/2005/8/layout/process1"/>
    <dgm:cxn modelId="{8922DD20-B79C-40CB-ACEE-44E91EB58566}" type="presParOf" srcId="{6076D167-2457-41A6-8C8F-63839FCD8F43}" destId="{20E315D9-7D61-47AF-B255-BD75FB7C599B}" srcOrd="5" destOrd="0" presId="urn:microsoft.com/office/officeart/2005/8/layout/process1"/>
    <dgm:cxn modelId="{0F30B53A-93CE-424E-95E0-69228DDBB062}" type="presParOf" srcId="{20E315D9-7D61-47AF-B255-BD75FB7C599B}" destId="{B23155E6-8E66-4D44-82BD-C4ED1842B0F4}" srcOrd="0" destOrd="0" presId="urn:microsoft.com/office/officeart/2005/8/layout/process1"/>
    <dgm:cxn modelId="{E0C07E70-B7CE-41E7-9826-21583C601B92}" type="presParOf" srcId="{6076D167-2457-41A6-8C8F-63839FCD8F43}" destId="{ED7F544A-2728-4ACE-8C73-835E8EE8B4EE}" srcOrd="6" destOrd="0" presId="urn:microsoft.com/office/officeart/2005/8/layout/process1"/>
    <dgm:cxn modelId="{DCBE7864-1924-4F1D-9800-CF017A64B6EE}" type="presParOf" srcId="{6076D167-2457-41A6-8C8F-63839FCD8F43}" destId="{6676D9BA-70D2-4FAD-82A3-DC48DEEAD49D}" srcOrd="7" destOrd="0" presId="urn:microsoft.com/office/officeart/2005/8/layout/process1"/>
    <dgm:cxn modelId="{909A97D3-BC29-4C7A-AF34-A39E05805FF5}" type="presParOf" srcId="{6676D9BA-70D2-4FAD-82A3-DC48DEEAD49D}" destId="{5B31DA1F-116E-4227-B67A-E3815D5F2913}" srcOrd="0" destOrd="0" presId="urn:microsoft.com/office/officeart/2005/8/layout/process1"/>
    <dgm:cxn modelId="{DCA720BF-1DFF-47F1-B8AA-8A6D5CE3682D}" type="presParOf" srcId="{6076D167-2457-41A6-8C8F-63839FCD8F43}" destId="{8C07346E-DEBB-48A5-AB3E-6791E0CEDB93}" srcOrd="8" destOrd="0" presId="urn:microsoft.com/office/officeart/2005/8/layout/process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772D5C05-1435-1840-BDEA-BC399E726B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846314-03D4-42B4-83FF-1BA9EBB76CA4}" type="datetimeFigureOut">
              <a:rPr lang="en-GB" smtClean="0"/>
              <a:pPr/>
              <a:t>01/03/2019</a:t>
            </a:fld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4DEE2132-4C93-C24B-A09D-524B237EC3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41666A44-EABA-1643-A538-7F53C76534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0095DC-0174-4D9D-8F7B-66BB0C58C4F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55703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772D5C05-1435-1840-BDEA-BC399E726B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846314-03D4-42B4-83FF-1BA9EBB76CA4}" type="datetimeFigureOut">
              <a:rPr lang="en-GB" smtClean="0"/>
              <a:pPr/>
              <a:t>01/03/2019</a:t>
            </a:fld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4DEE2132-4C93-C24B-A09D-524B237EC3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41666A44-EABA-1643-A538-7F53C76534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0095DC-0174-4D9D-8F7B-66BB0C58C4F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56218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772D5C05-1435-1840-BDEA-BC399E726B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846314-03D4-42B4-83FF-1BA9EBB76CA4}" type="datetimeFigureOut">
              <a:rPr lang="en-GB" smtClean="0"/>
              <a:pPr/>
              <a:t>01/03/2019</a:t>
            </a:fld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4DEE2132-4C93-C24B-A09D-524B237EC3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41666A44-EABA-1643-A538-7F53C76534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0095DC-0174-4D9D-8F7B-66BB0C58C4F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431781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772D5C05-1435-1840-BDEA-BC399E726B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846314-03D4-42B4-83FF-1BA9EBB76CA4}" type="datetimeFigureOut">
              <a:rPr lang="en-GB" smtClean="0"/>
              <a:pPr/>
              <a:t>01/03/2019</a:t>
            </a:fld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4DEE2132-4C93-C24B-A09D-524B237EC3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41666A44-EABA-1643-A538-7F53C76534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0095DC-0174-4D9D-8F7B-66BB0C58C4F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50660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772D5C05-1435-1840-BDEA-BC399E726B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846314-03D4-42B4-83FF-1BA9EBB76CA4}" type="datetimeFigureOut">
              <a:rPr lang="en-GB" smtClean="0"/>
              <a:pPr/>
              <a:t>01/03/2019</a:t>
            </a:fld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4DEE2132-4C93-C24B-A09D-524B237EC3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41666A44-EABA-1643-A538-7F53C76534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0095DC-0174-4D9D-8F7B-66BB0C58C4F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34963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72D5C05-1435-1840-BDEA-BC399E726B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846314-03D4-42B4-83FF-1BA9EBB76CA4}" type="datetimeFigureOut">
              <a:rPr lang="en-GB" smtClean="0"/>
              <a:pPr/>
              <a:t>01/03/2019</a:t>
            </a:fld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DEE2132-4C93-C24B-A09D-524B237EC3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41666A44-EABA-1643-A538-7F53C76534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0095DC-0174-4D9D-8F7B-66BB0C58C4F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82407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772D5C05-1435-1840-BDEA-BC399E726B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846314-03D4-42B4-83FF-1BA9EBB76CA4}" type="datetimeFigureOut">
              <a:rPr lang="en-GB" smtClean="0"/>
              <a:pPr/>
              <a:t>01/03/2019</a:t>
            </a:fld>
            <a:endParaRPr lang="en-GB"/>
          </a:p>
        </p:txBody>
      </p:sp>
      <p:sp>
        <p:nvSpPr>
          <p:cNvPr id="8" name="Rectangle 6">
            <a:extLst>
              <a:ext uri="{FF2B5EF4-FFF2-40B4-BE49-F238E27FC236}">
                <a16:creationId xmlns="" xmlns:a16="http://schemas.microsoft.com/office/drawing/2014/main" id="{4DEE2132-4C93-C24B-A09D-524B237EC3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Rectangle 7">
            <a:extLst>
              <a:ext uri="{FF2B5EF4-FFF2-40B4-BE49-F238E27FC236}">
                <a16:creationId xmlns="" xmlns:a16="http://schemas.microsoft.com/office/drawing/2014/main" id="{41666A44-EABA-1643-A538-7F53C76534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0095DC-0174-4D9D-8F7B-66BB0C58C4F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1588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772D5C05-1435-1840-BDEA-BC399E726B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846314-03D4-42B4-83FF-1BA9EBB76CA4}" type="datetimeFigureOut">
              <a:rPr lang="en-GB" smtClean="0"/>
              <a:pPr/>
              <a:t>01/03/2019</a:t>
            </a:fld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4DEE2132-4C93-C24B-A09D-524B237EC3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41666A44-EABA-1643-A538-7F53C76534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0095DC-0174-4D9D-8F7B-66BB0C58C4F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16673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="" xmlns:a16="http://schemas.microsoft.com/office/drawing/2014/main" id="{772D5C05-1435-1840-BDEA-BC399E726B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846314-03D4-42B4-83FF-1BA9EBB76CA4}" type="datetimeFigureOut">
              <a:rPr lang="en-GB" smtClean="0"/>
              <a:pPr/>
              <a:t>01/03/2019</a:t>
            </a:fld>
            <a:endParaRPr lang="en-GB"/>
          </a:p>
        </p:txBody>
      </p:sp>
      <p:sp>
        <p:nvSpPr>
          <p:cNvPr id="3" name="Rectangle 6">
            <a:extLst>
              <a:ext uri="{FF2B5EF4-FFF2-40B4-BE49-F238E27FC236}">
                <a16:creationId xmlns="" xmlns:a16="http://schemas.microsoft.com/office/drawing/2014/main" id="{4DEE2132-4C93-C24B-A09D-524B237EC3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7">
            <a:extLst>
              <a:ext uri="{FF2B5EF4-FFF2-40B4-BE49-F238E27FC236}">
                <a16:creationId xmlns="" xmlns:a16="http://schemas.microsoft.com/office/drawing/2014/main" id="{41666A44-EABA-1643-A538-7F53C76534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0095DC-0174-4D9D-8F7B-66BB0C58C4F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11535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72D5C05-1435-1840-BDEA-BC399E726B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846314-03D4-42B4-83FF-1BA9EBB76CA4}" type="datetimeFigureOut">
              <a:rPr lang="en-GB" smtClean="0"/>
              <a:pPr/>
              <a:t>01/03/2019</a:t>
            </a:fld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DEE2132-4C93-C24B-A09D-524B237EC3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41666A44-EABA-1643-A538-7F53C76534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0095DC-0174-4D9D-8F7B-66BB0C58C4F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84881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72D5C05-1435-1840-BDEA-BC399E726B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846314-03D4-42B4-83FF-1BA9EBB76CA4}" type="datetimeFigureOut">
              <a:rPr lang="en-GB" smtClean="0"/>
              <a:pPr/>
              <a:t>01/03/2019</a:t>
            </a:fld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DEE2132-4C93-C24B-A09D-524B237EC3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41666A44-EABA-1643-A538-7F53C76534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0095DC-0174-4D9D-8F7B-66BB0C58C4F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9607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FDAsmallbarColorNow"/>
          <p:cNvPicPr>
            <a:picLocks noChangeAspect="1" noChangeArrowheads="1"/>
          </p:cNvPicPr>
          <p:nvPr/>
        </p:nvPicPr>
        <p:blipFill>
          <a:blip r:embed="rId13">
            <a:lum contrast="-5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6453188"/>
            <a:ext cx="9180513" cy="431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4389" name="Rectangle 5">
            <a:extLst>
              <a:ext uri="{FF2B5EF4-FFF2-40B4-BE49-F238E27FC236}">
                <a16:creationId xmlns="" xmlns:a16="http://schemas.microsoft.com/office/drawing/2014/main" id="{772D5C05-1435-1840-BDEA-BC399E726B0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fld id="{1C846314-03D4-42B4-83FF-1BA9EBB76CA4}" type="datetimeFigureOut">
              <a:rPr lang="en-GB" smtClean="0"/>
              <a:pPr/>
              <a:t>01/03/2019</a:t>
            </a:fld>
            <a:endParaRPr lang="en-GB"/>
          </a:p>
        </p:txBody>
      </p:sp>
      <p:sp>
        <p:nvSpPr>
          <p:cNvPr id="144390" name="Rectangle 6">
            <a:extLst>
              <a:ext uri="{FF2B5EF4-FFF2-40B4-BE49-F238E27FC236}">
                <a16:creationId xmlns="" xmlns:a16="http://schemas.microsoft.com/office/drawing/2014/main" id="{4DEE2132-4C93-C24B-A09D-524B237EC34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44391" name="Rectangle 7">
            <a:extLst>
              <a:ext uri="{FF2B5EF4-FFF2-40B4-BE49-F238E27FC236}">
                <a16:creationId xmlns="" xmlns:a16="http://schemas.microsoft.com/office/drawing/2014/main" id="{41666A44-EABA-1643-A538-7F53C76534F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F0095DC-0174-4D9D-8F7B-66BB0C58C4F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32" name="Picture 8" descr="TFDAsmallbarColorNow"/>
          <p:cNvPicPr>
            <a:picLocks noChangeAspect="1" noChangeArrowheads="1"/>
          </p:cNvPicPr>
          <p:nvPr/>
        </p:nvPicPr>
        <p:blipFill>
          <a:blip r:embed="rId13">
            <a:lum contrast="-5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-26988"/>
            <a:ext cx="9180513" cy="239713"/>
          </a:xfrm>
          <a:prstGeom prst="rect">
            <a:avLst/>
          </a:prstGeom>
          <a:noFill/>
          <a:ln w="254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Text Box 9">
            <a:extLst>
              <a:ext uri="{FF2B5EF4-FFF2-40B4-BE49-F238E27FC236}">
                <a16:creationId xmlns="" xmlns:a16="http://schemas.microsoft.com/office/drawing/2014/main" id="{4BF48AA9-D46E-654D-95F2-F1F0768D7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6364288"/>
            <a:ext cx="2249487" cy="523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>
                <a:solidFill>
                  <a:schemeClr val="bg1"/>
                </a:solidFill>
                <a:latin typeface="Arial Narrow" charset="0"/>
              </a:rPr>
              <a:t>www.tfda.go.tz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499225"/>
            <a:ext cx="9715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fda.go.tz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057400"/>
            <a:ext cx="7772400" cy="990599"/>
          </a:xfrm>
        </p:spPr>
        <p:txBody>
          <a:bodyPr/>
          <a:lstStyle/>
          <a:p>
            <a:r>
              <a:rPr lang="en-GB" sz="2800" b="1" dirty="0" smtClean="0">
                <a:latin typeface="Century Gothic" pitchFamily="34" charset="0"/>
              </a:rPr>
              <a:t>THE 7</a:t>
            </a:r>
            <a:r>
              <a:rPr lang="en-GB" sz="2800" b="1" baseline="30000" dirty="0" smtClean="0">
                <a:latin typeface="Century Gothic" pitchFamily="34" charset="0"/>
              </a:rPr>
              <a:t>TH</a:t>
            </a:r>
            <a:r>
              <a:rPr lang="en-GB" sz="2800" b="1" dirty="0" smtClean="0">
                <a:latin typeface="Century Gothic" pitchFamily="34" charset="0"/>
              </a:rPr>
              <a:t> EAST AFRICA HEALTH SCIENTIFIC CONFERENCE – 27</a:t>
            </a:r>
            <a:r>
              <a:rPr lang="en-GB" sz="2800" b="1" baseline="30000" dirty="0" smtClean="0">
                <a:latin typeface="Century Gothic" pitchFamily="34" charset="0"/>
              </a:rPr>
              <a:t>TH</a:t>
            </a:r>
            <a:r>
              <a:rPr lang="en-GB" sz="2800" b="1" dirty="0" smtClean="0">
                <a:latin typeface="Century Gothic" pitchFamily="34" charset="0"/>
              </a:rPr>
              <a:t> TO 29</a:t>
            </a:r>
            <a:r>
              <a:rPr lang="en-GB" sz="2800" b="1" baseline="30000" dirty="0" smtClean="0">
                <a:latin typeface="Century Gothic" pitchFamily="34" charset="0"/>
              </a:rPr>
              <a:t>TH</a:t>
            </a:r>
            <a:r>
              <a:rPr lang="en-GB" sz="2800" b="1" dirty="0" smtClean="0">
                <a:latin typeface="Century Gothic" pitchFamily="34" charset="0"/>
              </a:rPr>
              <a:t> MARCH, 2019</a:t>
            </a:r>
            <a:endParaRPr lang="en-GB" sz="2800" b="1" dirty="0">
              <a:latin typeface="Century Gothic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836712"/>
            <a:ext cx="2171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04800" y="3200400"/>
            <a:ext cx="8610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2000" b="1" dirty="0" smtClean="0">
                <a:latin typeface="Century Gothic" pitchFamily="34" charset="0"/>
              </a:rPr>
              <a:t>THE IMPACT OF MEDICINES REGISTRATION MANAGEMENT INFORMATION SYSTEM IN REGULATORY DECISION MAKING: EXPERIENCE FROM TANZANIA FOOD AND DRUGS </a:t>
            </a:r>
            <a:r>
              <a:rPr lang="en-US" sz="2000" b="1" dirty="0" smtClean="0">
                <a:latin typeface="Century Gothic" pitchFamily="34" charset="0"/>
              </a:rPr>
              <a:t>AUTHORITY</a:t>
            </a:r>
            <a:endParaRPr lang="en-US" sz="2000" dirty="0" smtClean="0">
              <a:latin typeface="Century Gothic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990600" y="50292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itchFamily="34" charset="0"/>
                <a:ea typeface="ＭＳ Ｐゴシック" charset="0"/>
                <a:cs typeface="ＭＳ Ｐゴシック" charset="0"/>
              </a:rPr>
              <a:t>Dr.</a:t>
            </a:r>
            <a:r>
              <a:rPr kumimoji="0" lang="en-GB" sz="2000" b="1" i="0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itchFamily="34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GB" sz="2000" b="1" i="0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itchFamily="34" charset="0"/>
                <a:ea typeface="ＭＳ Ｐゴシック" charset="0"/>
                <a:cs typeface="ＭＳ Ｐゴシック" charset="0"/>
              </a:rPr>
              <a:t>Shani</a:t>
            </a:r>
            <a:r>
              <a:rPr kumimoji="0" lang="en-GB" sz="2000" b="1" i="0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itchFamily="34" charset="0"/>
                <a:ea typeface="ＭＳ Ｐゴシック" charset="0"/>
                <a:cs typeface="ＭＳ Ｐゴシック" charset="0"/>
              </a:rPr>
              <a:t> M. </a:t>
            </a:r>
            <a:r>
              <a:rPr kumimoji="0" lang="en-GB" sz="2000" b="1" i="0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itchFamily="34" charset="0"/>
                <a:ea typeface="ＭＳ Ｐゴシック" charset="0"/>
                <a:cs typeface="ＭＳ Ｐゴシック" charset="0"/>
              </a:rPr>
              <a:t>Maboko</a:t>
            </a:r>
            <a:r>
              <a:rPr kumimoji="0" lang="en-GB" sz="2000" b="1" i="0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itchFamily="34" charset="0"/>
                <a:ea typeface="ＭＳ Ｐゴシック" charset="0"/>
                <a:cs typeface="ＭＳ Ｐゴシック" charset="0"/>
              </a:rPr>
              <a:t>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itchFamily="34" charset="0"/>
                <a:ea typeface="ＭＳ Ｐゴシック" charset="0"/>
                <a:cs typeface="ＭＳ Ｐゴシック" charset="0"/>
              </a:rPr>
              <a:t>Drug Registration Officer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kern="0" dirty="0" smtClean="0">
                <a:solidFill>
                  <a:schemeClr val="tx2"/>
                </a:solidFill>
                <a:latin typeface="Century Gothic" pitchFamily="34" charset="0"/>
                <a:ea typeface="ＭＳ Ｐゴシック" charset="0"/>
                <a:cs typeface="ＭＳ Ｐゴシック" charset="0"/>
              </a:rPr>
              <a:t>Tanzania Food &amp; Drugs Authority</a:t>
            </a:r>
            <a:endParaRPr kumimoji="0" lang="en-GB" sz="2000" b="1" i="0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entury Gothic" pitchFamily="34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600200" y="4953000"/>
            <a:ext cx="64008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0828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latin typeface="Century Gothic" pitchFamily="34" charset="0"/>
              </a:rPr>
              <a:t>Results cont...</a:t>
            </a:r>
            <a:endParaRPr lang="en-GB" sz="2800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>
                <a:latin typeface="Century Gothic" pitchFamily="34" charset="0"/>
              </a:rPr>
              <a:t>Increase in revenue collection </a:t>
            </a:r>
          </a:p>
          <a:p>
            <a:endParaRPr lang="en-GB" sz="2400" dirty="0">
              <a:latin typeface="Century Gothic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14550"/>
            <a:ext cx="80772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22389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latin typeface="Century Gothic" pitchFamily="34" charset="0"/>
              </a:rPr>
              <a:t>Conclusion and recommendations</a:t>
            </a:r>
            <a:endParaRPr lang="en-GB" sz="2800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sz="2400" dirty="0" smtClean="0">
                <a:latin typeface="Century Gothic" pitchFamily="34" charset="0"/>
              </a:rPr>
              <a:t>The syste</a:t>
            </a:r>
            <a:r>
              <a:rPr lang="en-GB" sz="2400" dirty="0" smtClean="0">
                <a:latin typeface="Century Gothic" pitchFamily="34" charset="0"/>
              </a:rPr>
              <a:t>m </a:t>
            </a:r>
            <a:r>
              <a:rPr lang="en-GB" sz="2400" dirty="0" smtClean="0">
                <a:latin typeface="Century Gothic" pitchFamily="34" charset="0"/>
              </a:rPr>
              <a:t>was instrumental in attainment of WHO ML3 </a:t>
            </a:r>
            <a:r>
              <a:rPr lang="en-GB" sz="2400" dirty="0" smtClean="0">
                <a:latin typeface="Century Gothic" pitchFamily="34" charset="0"/>
              </a:rPr>
              <a:t> as it has improved management of applications for registration as well as collection of revenue for the Authority</a:t>
            </a:r>
          </a:p>
          <a:p>
            <a:pPr algn="just">
              <a:buNone/>
            </a:pPr>
            <a:endParaRPr lang="en-GB" sz="2400" dirty="0" smtClean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389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latin typeface="Century Gothic" pitchFamily="34" charset="0"/>
              </a:rPr>
              <a:t>Acknowledgements</a:t>
            </a:r>
            <a:endParaRPr lang="en-GB" sz="2800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>
                <a:latin typeface="Century Gothic" pitchFamily="34" charset="0"/>
              </a:rPr>
              <a:t>TFDA Management Team</a:t>
            </a:r>
          </a:p>
          <a:p>
            <a:r>
              <a:rPr lang="en-GB" sz="2400" dirty="0" smtClean="0">
                <a:latin typeface="Century Gothic" pitchFamily="34" charset="0"/>
              </a:rPr>
              <a:t>TFDA Manager for ICT and Statistics</a:t>
            </a:r>
            <a:endParaRPr lang="en-GB" sz="2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389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Bookman Old Style" pitchFamily="18" charset="0"/>
              </a:rPr>
              <a:t>Thank you</a:t>
            </a:r>
            <a:br>
              <a:rPr lang="en-US" sz="4000" dirty="0" smtClean="0">
                <a:latin typeface="Bookman Old Style" pitchFamily="18" charset="0"/>
              </a:rPr>
            </a:br>
            <a:r>
              <a:rPr lang="en-US" sz="4000" dirty="0" smtClean="0">
                <a:latin typeface="Bookman Old Style" pitchFamily="18" charset="0"/>
              </a:rPr>
              <a:t>(Asante)</a:t>
            </a:r>
            <a:endParaRPr lang="en-US" sz="4000" dirty="0">
              <a:latin typeface="Bookman Old Style" pitchFamily="18" charset="0"/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644" r="22220"/>
          <a:stretch>
            <a:fillRect/>
          </a:stretch>
        </p:blipFill>
        <p:spPr>
          <a:xfrm>
            <a:off x="457200" y="1676400"/>
            <a:ext cx="3810000" cy="4525963"/>
          </a:xfrm>
        </p:spPr>
      </p:pic>
      <p:pic>
        <p:nvPicPr>
          <p:cNvPr id="1026" name="Picture 2" descr="C:\Users\user\Desktop\Mt. Kilimanjaro.jpg"/>
          <p:cNvPicPr>
            <a:picLocks noChangeAspect="1" noChangeArrowheads="1"/>
          </p:cNvPicPr>
          <p:nvPr/>
        </p:nvPicPr>
        <p:blipFill>
          <a:blip r:embed="rId3"/>
          <a:srcRect l="22303" t="1663" r="20485"/>
          <a:stretch>
            <a:fillRect/>
          </a:stretch>
        </p:blipFill>
        <p:spPr bwMode="auto">
          <a:xfrm>
            <a:off x="4267200" y="1676400"/>
            <a:ext cx="4495800" cy="4495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0" y="5638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Mt. Kilimanjaro</a:t>
            </a:r>
            <a:endParaRPr lang="en-US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latin typeface="Century Gothic" pitchFamily="34" charset="0"/>
              </a:rPr>
              <a:t>Outline</a:t>
            </a:r>
            <a:endParaRPr lang="en-GB" sz="2800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>
                <a:latin typeface="Century Gothic" pitchFamily="34" charset="0"/>
              </a:rPr>
              <a:t>Background</a:t>
            </a:r>
          </a:p>
          <a:p>
            <a:r>
              <a:rPr lang="en-GB" sz="2400" dirty="0" smtClean="0">
                <a:latin typeface="Century Gothic" pitchFamily="34" charset="0"/>
              </a:rPr>
              <a:t>Study objectives</a:t>
            </a:r>
          </a:p>
          <a:p>
            <a:r>
              <a:rPr lang="en-GB" sz="2400" dirty="0" smtClean="0">
                <a:latin typeface="Century Gothic" pitchFamily="34" charset="0"/>
              </a:rPr>
              <a:t>Methodology</a:t>
            </a:r>
          </a:p>
          <a:p>
            <a:r>
              <a:rPr lang="en-GB" sz="2400" dirty="0" smtClean="0">
                <a:latin typeface="Century Gothic" pitchFamily="34" charset="0"/>
              </a:rPr>
              <a:t>Results</a:t>
            </a:r>
          </a:p>
          <a:p>
            <a:r>
              <a:rPr lang="en-GB" sz="2400" dirty="0" smtClean="0">
                <a:latin typeface="Century Gothic" pitchFamily="34" charset="0"/>
              </a:rPr>
              <a:t>Conclusion</a:t>
            </a:r>
          </a:p>
          <a:p>
            <a:r>
              <a:rPr lang="en-GB" sz="2400" dirty="0" smtClean="0">
                <a:latin typeface="Century Gothic" pitchFamily="34" charset="0"/>
              </a:rPr>
              <a:t>Acknowledgement</a:t>
            </a:r>
            <a:endParaRPr lang="en-GB" sz="2400" dirty="0" smtClean="0">
              <a:latin typeface="Century Gothic" pitchFamily="34" charset="0"/>
            </a:endParaRPr>
          </a:p>
          <a:p>
            <a:endParaRPr lang="en-GB" sz="2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389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latin typeface="Century Gothic" pitchFamily="34" charset="0"/>
              </a:rPr>
              <a:t>Background</a:t>
            </a:r>
            <a:endParaRPr lang="en-GB" sz="2800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>
                <a:latin typeface="Century Gothic" pitchFamily="34" charset="0"/>
              </a:rPr>
              <a:t>MRE is critical in ensuring that medicines in our market meet acceptable levels of quality, safety and efficacy.</a:t>
            </a:r>
          </a:p>
          <a:p>
            <a:r>
              <a:rPr lang="en-GB" sz="2400" dirty="0" smtClean="0">
                <a:latin typeface="Century Gothic" pitchFamily="34" charset="0"/>
              </a:rPr>
              <a:t>TFDA has been implementing MIS systems since 2004</a:t>
            </a:r>
          </a:p>
          <a:p>
            <a:pPr lvl="1"/>
            <a:r>
              <a:rPr lang="en-GB" sz="2000" dirty="0" smtClean="0">
                <a:latin typeface="Century Gothic" pitchFamily="34" charset="0"/>
              </a:rPr>
              <a:t>Initial system: </a:t>
            </a:r>
            <a:r>
              <a:rPr lang="en-GB" sz="2000" dirty="0" err="1" smtClean="0">
                <a:latin typeface="Century Gothic" pitchFamily="34" charset="0"/>
              </a:rPr>
              <a:t>Regsoft</a:t>
            </a:r>
            <a:endParaRPr lang="en-GB" sz="2000" dirty="0" smtClean="0">
              <a:latin typeface="Century Gothic" pitchFamily="34" charset="0"/>
            </a:endParaRPr>
          </a:p>
          <a:p>
            <a:pPr lvl="1"/>
            <a:r>
              <a:rPr lang="en-GB" sz="2000" dirty="0" smtClean="0">
                <a:latin typeface="Century Gothic" pitchFamily="34" charset="0"/>
              </a:rPr>
              <a:t>MIS</a:t>
            </a:r>
          </a:p>
          <a:p>
            <a:pPr lvl="1"/>
            <a:r>
              <a:rPr lang="en-GB" sz="2000" dirty="0" smtClean="0">
                <a:latin typeface="Century Gothic" pitchFamily="34" charset="0"/>
              </a:rPr>
              <a:t>IMIS from 2014;  </a:t>
            </a:r>
          </a:p>
          <a:p>
            <a:pPr lvl="2"/>
            <a:r>
              <a:rPr lang="en-GB" sz="1600" dirty="0" smtClean="0">
                <a:latin typeface="Century Gothic" pitchFamily="34" charset="0"/>
              </a:rPr>
              <a:t>sophisticated data management tool with links to other regulatory modules such as GMP, I &amp; E</a:t>
            </a:r>
          </a:p>
          <a:p>
            <a:pPr lvl="2"/>
            <a:r>
              <a:rPr lang="en-GB" sz="1600" dirty="0" smtClean="0">
                <a:latin typeface="Century Gothic" pitchFamily="34" charset="0"/>
              </a:rPr>
              <a:t>Has been expanded to cater for other areas of MA (query responses, promotional materials)</a:t>
            </a:r>
          </a:p>
          <a:p>
            <a:pPr lvl="2">
              <a:buNone/>
            </a:pPr>
            <a:endParaRPr lang="en-GB" sz="16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389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entury Gothic" pitchFamily="34" charset="0"/>
              </a:rPr>
              <a:t>Objective</a:t>
            </a:r>
            <a:endParaRPr lang="en-US" sz="2800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Century Gothic" pitchFamily="34" charset="0"/>
              </a:rPr>
              <a:t>To streamline MRE processes thus increasing efficiency and ultimately ensuring quality, safety and efficacy of medicines:</a:t>
            </a:r>
          </a:p>
          <a:p>
            <a:pPr lvl="1"/>
            <a:r>
              <a:rPr lang="en-US" sz="2000" dirty="0" smtClean="0">
                <a:latin typeface="Century Gothic" pitchFamily="34" charset="0"/>
              </a:rPr>
              <a:t>Receive all applications electronically</a:t>
            </a:r>
          </a:p>
          <a:p>
            <a:pPr lvl="1"/>
            <a:r>
              <a:rPr lang="en-US" sz="2000" dirty="0" smtClean="0">
                <a:latin typeface="Century Gothic" pitchFamily="34" charset="0"/>
              </a:rPr>
              <a:t>Ensuring proper </a:t>
            </a:r>
            <a:r>
              <a:rPr lang="en-US" sz="2000" dirty="0" smtClean="0">
                <a:latin typeface="Century Gothic" pitchFamily="34" charset="0"/>
              </a:rPr>
              <a:t>payment</a:t>
            </a:r>
          </a:p>
          <a:p>
            <a:pPr lvl="1"/>
            <a:r>
              <a:rPr lang="en-US" sz="2000" dirty="0" smtClean="0">
                <a:latin typeface="Century Gothic" pitchFamily="34" charset="0"/>
              </a:rPr>
              <a:t>Process applications  from receiving to granting</a:t>
            </a:r>
          </a:p>
          <a:p>
            <a:pPr lvl="1"/>
            <a:r>
              <a:rPr lang="en-US" sz="2000" dirty="0" smtClean="0">
                <a:latin typeface="Century Gothic" pitchFamily="34" charset="0"/>
              </a:rPr>
              <a:t>Safe storage of application data</a:t>
            </a:r>
          </a:p>
          <a:p>
            <a:pPr lvl="1"/>
            <a:r>
              <a:rPr lang="en-US" sz="2000" dirty="0" smtClean="0">
                <a:latin typeface="Century Gothic" pitchFamily="34" charset="0"/>
              </a:rPr>
              <a:t>Tracking progress of applications </a:t>
            </a:r>
          </a:p>
          <a:p>
            <a:pPr lvl="1"/>
            <a:r>
              <a:rPr lang="en-US" sz="2000" dirty="0" smtClean="0">
                <a:latin typeface="Century Gothic" pitchFamily="34" charset="0"/>
              </a:rPr>
              <a:t>Ensure accountability of regulators</a:t>
            </a:r>
          </a:p>
          <a:p>
            <a:pPr lvl="1"/>
            <a:r>
              <a:rPr lang="en-US" sz="2000" dirty="0" smtClean="0">
                <a:latin typeface="Century Gothic" pitchFamily="34" charset="0"/>
              </a:rPr>
              <a:t>Ease of roles and responsibility of MRE section (updating registers, monthly reports)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latin typeface="Century Gothic" pitchFamily="34" charset="0"/>
              </a:rPr>
              <a:t>Methodology</a:t>
            </a:r>
            <a:endParaRPr lang="en-GB" sz="2800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>
                <a:latin typeface="Century Gothic" pitchFamily="34" charset="0"/>
              </a:rPr>
              <a:t>MRE system development</a:t>
            </a:r>
          </a:p>
          <a:p>
            <a:pPr lvl="1"/>
            <a:r>
              <a:rPr lang="en-GB" sz="2000" dirty="0" smtClean="0">
                <a:latin typeface="Century Gothic" pitchFamily="34" charset="0"/>
              </a:rPr>
              <a:t>Developed based on requirements of users (registration officers)</a:t>
            </a:r>
          </a:p>
          <a:p>
            <a:pPr lvl="1"/>
            <a:r>
              <a:rPr lang="en-GB" sz="2000" dirty="0" smtClean="0">
                <a:latin typeface="Century Gothic" pitchFamily="34" charset="0"/>
              </a:rPr>
              <a:t>SOPs </a:t>
            </a:r>
          </a:p>
          <a:p>
            <a:pPr lvl="1"/>
            <a:r>
              <a:rPr lang="en-GB" sz="2000" dirty="0" smtClean="0">
                <a:latin typeface="Century Gothic" pitchFamily="34" charset="0"/>
              </a:rPr>
              <a:t>Guidelines and Regulations</a:t>
            </a:r>
          </a:p>
          <a:p>
            <a:r>
              <a:rPr lang="en-GB" sz="2400" dirty="0" smtClean="0">
                <a:latin typeface="Century Gothic" pitchFamily="34" charset="0"/>
              </a:rPr>
              <a:t>Registration data from 2013/14 up to 2017/18 was analysed;</a:t>
            </a:r>
            <a:endParaRPr lang="en-GB" sz="2400" dirty="0">
              <a:latin typeface="Century Gothic" pitchFamily="34" charset="0"/>
            </a:endParaRPr>
          </a:p>
          <a:p>
            <a:pPr lvl="1"/>
            <a:r>
              <a:rPr lang="en-GB" sz="2000" dirty="0" smtClean="0">
                <a:latin typeface="Century Gothic" pitchFamily="34" charset="0"/>
              </a:rPr>
              <a:t>Registration module</a:t>
            </a:r>
          </a:p>
          <a:p>
            <a:pPr lvl="2"/>
            <a:r>
              <a:rPr lang="en-GB" sz="1600" dirty="0" smtClean="0">
                <a:latin typeface="Century Gothic" pitchFamily="34" charset="0"/>
              </a:rPr>
              <a:t>Stages of evaluation: new applications submitted in 2017/18 were followed from referencing to granting</a:t>
            </a:r>
          </a:p>
          <a:p>
            <a:pPr lvl="1"/>
            <a:r>
              <a:rPr lang="en-GB" sz="2000" dirty="0" smtClean="0">
                <a:latin typeface="Century Gothic" pitchFamily="34" charset="0"/>
              </a:rPr>
              <a:t>Performance reports</a:t>
            </a:r>
          </a:p>
          <a:p>
            <a:pPr lvl="2"/>
            <a:r>
              <a:rPr lang="en-GB" sz="1600" dirty="0" smtClean="0">
                <a:latin typeface="Century Gothic" pitchFamily="34" charset="0"/>
              </a:rPr>
              <a:t>Monitoring and evaluation</a:t>
            </a:r>
          </a:p>
          <a:p>
            <a:pPr lvl="1"/>
            <a:endParaRPr lang="en-GB" sz="2000" dirty="0" smtClean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389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entury Gothic" pitchFamily="34" charset="0"/>
              </a:rPr>
              <a:t>Cont..</a:t>
            </a:r>
            <a:endParaRPr lang="en-US" sz="2800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sz="2400" dirty="0" smtClean="0">
                <a:latin typeface="Century Gothic" pitchFamily="34" charset="0"/>
              </a:rPr>
              <a:t>Revenue </a:t>
            </a:r>
            <a:r>
              <a:rPr lang="en-GB" sz="2400" dirty="0" smtClean="0">
                <a:latin typeface="Century Gothic" pitchFamily="34" charset="0"/>
              </a:rPr>
              <a:t>reports</a:t>
            </a:r>
          </a:p>
          <a:p>
            <a:pPr lvl="2"/>
            <a:r>
              <a:rPr lang="en-GB" dirty="0" smtClean="0">
                <a:latin typeface="Century Gothic" pitchFamily="34" charset="0"/>
              </a:rPr>
              <a:t>Retention fees  collected from 2014 – 2016 were analysed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latin typeface="Century Gothic" pitchFamily="34" charset="0"/>
              </a:rPr>
              <a:t>Results</a:t>
            </a:r>
            <a:endParaRPr lang="en-GB" sz="2800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81200"/>
          </a:xfrm>
        </p:spPr>
        <p:txBody>
          <a:bodyPr/>
          <a:lstStyle/>
          <a:p>
            <a:r>
              <a:rPr lang="en-GB" sz="2400" dirty="0" smtClean="0">
                <a:latin typeface="Century Gothic" pitchFamily="34" charset="0"/>
              </a:rPr>
              <a:t>The overall registration system is fully operational and is in line with relevant Regulations, SOPs and guidelines.</a:t>
            </a:r>
          </a:p>
          <a:p>
            <a:endParaRPr lang="en-GB" sz="2400" dirty="0" smtClean="0">
              <a:latin typeface="Century Gothic" pitchFamily="34" charset="0"/>
            </a:endParaRPr>
          </a:p>
          <a:p>
            <a:endParaRPr lang="en-GB" sz="2400" dirty="0" smtClean="0">
              <a:latin typeface="Century Gothic" pitchFamily="34" charset="0"/>
            </a:endParaRP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/>
        </p:nvGraphicFramePr>
        <p:xfrm>
          <a:off x="457200" y="2285999"/>
          <a:ext cx="8229600" cy="2133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Content Placeholder 5"/>
          <p:cNvGraphicFramePr>
            <a:graphicFrameLocks/>
          </p:cNvGraphicFramePr>
          <p:nvPr/>
        </p:nvGraphicFramePr>
        <p:xfrm>
          <a:off x="457200" y="4343400"/>
          <a:ext cx="82296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="" xmlns:p14="http://schemas.microsoft.com/office/powerpoint/2010/main" val="222389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GB" sz="2800" dirty="0" smtClean="0">
                <a:latin typeface="Century Gothic" pitchFamily="34" charset="0"/>
              </a:rPr>
              <a:t>Results cont...</a:t>
            </a:r>
            <a:endParaRPr lang="en-GB" sz="2800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914399"/>
          </a:xfrm>
        </p:spPr>
        <p:txBody>
          <a:bodyPr/>
          <a:lstStyle/>
          <a:p>
            <a:r>
              <a:rPr lang="en-GB" sz="2400" dirty="0" smtClean="0">
                <a:latin typeface="Century Gothic" pitchFamily="34" charset="0"/>
              </a:rPr>
              <a:t>Tracking of timelines and progression of applications can be done</a:t>
            </a:r>
          </a:p>
          <a:p>
            <a:endParaRPr lang="en-GB" sz="2400" dirty="0">
              <a:latin typeface="Century Gothic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05000"/>
            <a:ext cx="8915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22389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latin typeface="Century Gothic" pitchFamily="34" charset="0"/>
              </a:rPr>
              <a:t>Results cont..</a:t>
            </a:r>
            <a:endParaRPr lang="en-GB" sz="2800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>
                <a:latin typeface="Century Gothic" pitchFamily="34" charset="0"/>
              </a:rPr>
              <a:t>Automatic processes:</a:t>
            </a:r>
            <a:endParaRPr lang="en-GB" sz="2400" dirty="0" smtClean="0">
              <a:latin typeface="Century Gothic" pitchFamily="34" charset="0"/>
            </a:endParaRPr>
          </a:p>
          <a:p>
            <a:pPr lvl="1"/>
            <a:r>
              <a:rPr lang="en-GB" sz="2000" dirty="0" smtClean="0">
                <a:latin typeface="Century Gothic" pitchFamily="34" charset="0"/>
              </a:rPr>
              <a:t>N</a:t>
            </a:r>
            <a:r>
              <a:rPr lang="en-GB" sz="2000" dirty="0" smtClean="0">
                <a:latin typeface="Century Gothic" pitchFamily="34" charset="0"/>
              </a:rPr>
              <a:t>otification of Applicants once the application has passed receiving and granting</a:t>
            </a:r>
          </a:p>
          <a:p>
            <a:pPr lvl="1"/>
            <a:r>
              <a:rPr lang="en-GB" sz="2000" dirty="0" smtClean="0">
                <a:latin typeface="Century Gothic" pitchFamily="34" charset="0"/>
              </a:rPr>
              <a:t>U</a:t>
            </a:r>
            <a:r>
              <a:rPr lang="en-GB" sz="2000" dirty="0" smtClean="0">
                <a:latin typeface="Century Gothic" pitchFamily="34" charset="0"/>
              </a:rPr>
              <a:t>pdate of live register of registered medicines which is publicly available through </a:t>
            </a:r>
            <a:r>
              <a:rPr lang="en-GB" sz="2000" dirty="0" smtClean="0">
                <a:latin typeface="Century Gothic" pitchFamily="34" charset="0"/>
                <a:hlinkClick r:id="rId2"/>
              </a:rPr>
              <a:t>www.tfda.go.tz</a:t>
            </a:r>
            <a:r>
              <a:rPr lang="en-GB" sz="2000" dirty="0" smtClean="0">
                <a:latin typeface="Century Gothic" pitchFamily="34" charset="0"/>
              </a:rPr>
              <a:t> </a:t>
            </a:r>
          </a:p>
          <a:p>
            <a:pPr lvl="1"/>
            <a:r>
              <a:rPr lang="en-GB" sz="2000" dirty="0" smtClean="0">
                <a:latin typeface="Century Gothic" pitchFamily="34" charset="0"/>
              </a:rPr>
              <a:t>C</a:t>
            </a:r>
            <a:r>
              <a:rPr lang="en-GB" sz="2000" dirty="0" smtClean="0">
                <a:latin typeface="Century Gothic" pitchFamily="34" charset="0"/>
              </a:rPr>
              <a:t>hange of status for products that have expired and hence blocking importation </a:t>
            </a:r>
          </a:p>
          <a:p>
            <a:pPr lvl="1"/>
            <a:r>
              <a:rPr lang="en-GB" sz="2000" dirty="0" smtClean="0">
                <a:latin typeface="Century Gothic" pitchFamily="34" charset="0"/>
              </a:rPr>
              <a:t>Flagging of fees defaulters</a:t>
            </a:r>
          </a:p>
          <a:p>
            <a:endParaRPr lang="en-GB" sz="2400" dirty="0" smtClean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389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DA">
  <a:themeElements>
    <a:clrScheme name="TFD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FD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FD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D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D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D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D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D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FD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FD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FD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FD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FD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FD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TFDA INVESTORS PRESENTATION - DG-2</Template>
  <TotalTime>345</TotalTime>
  <Words>395</Words>
  <Application>Microsoft Office PowerPoint</Application>
  <PresentationFormat>On-screen Show (4:3)</PresentationFormat>
  <Paragraphs>70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TFDA</vt:lpstr>
      <vt:lpstr>THE 7TH EAST AFRICA HEALTH SCIENTIFIC CONFERENCE – 27TH TO 29TH MARCH, 2019</vt:lpstr>
      <vt:lpstr>Outline</vt:lpstr>
      <vt:lpstr>Background</vt:lpstr>
      <vt:lpstr>Objective</vt:lpstr>
      <vt:lpstr>Methodology</vt:lpstr>
      <vt:lpstr>Cont..</vt:lpstr>
      <vt:lpstr>Results</vt:lpstr>
      <vt:lpstr>Results cont...</vt:lpstr>
      <vt:lpstr>Results cont..</vt:lpstr>
      <vt:lpstr>Results cont...</vt:lpstr>
      <vt:lpstr>Conclusion and recommendations</vt:lpstr>
      <vt:lpstr>Acknowledgements</vt:lpstr>
      <vt:lpstr>Thank you (Asante)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shani.maboko</cp:lastModifiedBy>
  <cp:revision>45</cp:revision>
  <dcterms:created xsi:type="dcterms:W3CDTF">2018-08-14T12:34:56Z</dcterms:created>
  <dcterms:modified xsi:type="dcterms:W3CDTF">2019-03-01T16:03:44Z</dcterms:modified>
</cp:coreProperties>
</file>