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16"/>
  </p:notesMasterIdLst>
  <p:sldIdLst>
    <p:sldId id="268" r:id="rId2"/>
    <p:sldId id="263" r:id="rId3"/>
    <p:sldId id="264" r:id="rId4"/>
    <p:sldId id="271" r:id="rId5"/>
    <p:sldId id="272" r:id="rId6"/>
    <p:sldId id="273" r:id="rId7"/>
    <p:sldId id="257" r:id="rId8"/>
    <p:sldId id="274" r:id="rId9"/>
    <p:sldId id="275" r:id="rId10"/>
    <p:sldId id="276" r:id="rId11"/>
    <p:sldId id="278" r:id="rId12"/>
    <p:sldId id="277" r:id="rId13"/>
    <p:sldId id="280" r:id="rId14"/>
    <p:sldId id="28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CC47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140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6832A-5344-44E7-8C76-8F67A2E78121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E51CB-B97A-4BEF-ADC9-826F3E2FD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04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B66A5-6C83-424C-9C2F-F82BDBB9C4AC}" type="datetime1">
              <a:rPr lang="en-GB" smtClean="0"/>
              <a:t>09/03/2019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7th EAHSC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500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766A0-6CA9-4F7D-927B-92BA1E50F068}" type="datetime1">
              <a:rPr lang="en-GB" smtClean="0"/>
              <a:t>09/03/2019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7th EAHSC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268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8F850-79AB-444D-BFF7-1080F18925DE}" type="datetime1">
              <a:rPr lang="en-GB" smtClean="0"/>
              <a:t>09/03/2019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7th EAHSC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7717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FB8F5-93EF-4B88-A809-0E487D0B61B8}" type="datetime1">
              <a:rPr lang="en-GB" smtClean="0"/>
              <a:t>09/03/2019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7th EAHSC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2220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7BC85-AE3A-453F-B53D-94080FB457A3}" type="datetime1">
              <a:rPr lang="en-GB" smtClean="0"/>
              <a:t>09/03/2019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7th EAHSC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4846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F475E-7EDB-4A1C-84EB-63D69B8C679A}" type="datetime1">
              <a:rPr lang="en-GB" smtClean="0"/>
              <a:t>09/03/2019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7th EAHSC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4300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291D0-FD84-4BE9-A431-C6EC7D3BF023}" type="datetime1">
              <a:rPr lang="en-GB" smtClean="0"/>
              <a:t>09/03/2019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7th EAHSC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873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C652A-0E97-487D-9279-E7F6DC6E558E}" type="datetime1">
              <a:rPr lang="en-GB" smtClean="0"/>
              <a:t>09/03/2019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7th EAHSC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1835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37B3-3B03-44D1-B18F-EE19B8E4823A}" type="datetime1">
              <a:rPr lang="en-GB" smtClean="0"/>
              <a:t>09/03/2019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7th EAHSC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956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B2CCF-0953-49E4-92B7-3A98B0E2EDB5}" type="datetime1">
              <a:rPr lang="en-GB" smtClean="0"/>
              <a:t>09/03/2019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7th EAHSC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168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C26FE-1741-4F1E-B194-74411BD507EE}" type="datetime1">
              <a:rPr lang="en-GB" smtClean="0"/>
              <a:t>09/03/2019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7th EAHSC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741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C301A-30C6-4CF6-97AE-B665E36C5165}" type="datetime1">
              <a:rPr lang="en-GB" smtClean="0"/>
              <a:t>09/03/2019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7th EAHSC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062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0411-0DDA-478A-B382-A0877E23F6C5}" type="datetime1">
              <a:rPr lang="en-GB" smtClean="0"/>
              <a:t>09/03/2019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7th EAHSC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656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A7780-7B4E-4DEB-A5B2-8A0D62EF17D0}" type="datetime1">
              <a:rPr lang="en-GB" smtClean="0"/>
              <a:t>09/03/2019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7th EAHSC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690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A5F27-9983-4522-A07E-1E1390E7DD5E}" type="datetime1">
              <a:rPr lang="en-GB" smtClean="0"/>
              <a:t>09/03/2019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7th EAHSC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006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7A1F-2797-49D5-BF46-07467A05437D}" type="datetime1">
              <a:rPr lang="en-GB" smtClean="0"/>
              <a:t>09/03/2019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7th EAHSC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266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D3E3-E269-49E9-A8C6-C1A1E93963FF}" type="datetime1">
              <a:rPr lang="en-GB" smtClean="0"/>
              <a:t>09/03/2019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7th EAHSC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517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F5C2682-BC97-4429-AD2A-A5D57CC0C091}" type="datetime1">
              <a:rPr lang="en-GB" smtClean="0"/>
              <a:t>09/03/2019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The 7th EAHSC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212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12192000" cy="6857999"/>
          </a:xfrm>
          <a:prstGeom prst="rect">
            <a:avLst/>
          </a:prstGeom>
          <a:noFill/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GB" sz="2800" b="1" cap="none" dirty="0" smtClean="0">
                <a:latin typeface="Century Gothic" panose="020B0502020202020204" pitchFamily="34" charset="0"/>
              </a:rPr>
              <a:t> </a:t>
            </a:r>
          </a:p>
          <a:p>
            <a:pPr algn="just"/>
            <a:endParaRPr lang="en-GB" sz="2800" b="1" cap="none" dirty="0">
              <a:latin typeface="Century Gothic" panose="020B0502020202020204" pitchFamily="34" charset="0"/>
            </a:endParaRPr>
          </a:p>
          <a:p>
            <a:pPr algn="just"/>
            <a:r>
              <a:rPr lang="en-GB" sz="2800" b="1" cap="none" dirty="0" smtClean="0">
                <a:latin typeface="Century Gothic" panose="020B0502020202020204" pitchFamily="34" charset="0"/>
              </a:rPr>
              <a:t>  The </a:t>
            </a:r>
            <a:r>
              <a:rPr lang="en-GB" sz="2800" b="1" cap="none" dirty="0" smtClean="0">
                <a:latin typeface="Century Gothic" panose="020B0502020202020204" pitchFamily="34" charset="0"/>
              </a:rPr>
              <a:t>performance of OncoE6</a:t>
            </a:r>
            <a:r>
              <a:rPr lang="en-GB" sz="2800" b="1" cap="none" baseline="30000" dirty="0" smtClean="0">
                <a:latin typeface="Century Gothic" panose="020B0502020202020204" pitchFamily="34" charset="0"/>
              </a:rPr>
              <a:t>TM</a:t>
            </a:r>
            <a:r>
              <a:rPr lang="en-GB" sz="2800" b="1" cap="none" dirty="0" smtClean="0">
                <a:latin typeface="Century Gothic" panose="020B0502020202020204" pitchFamily="34" charset="0"/>
              </a:rPr>
              <a:t> cervical test in detecting </a:t>
            </a:r>
            <a:r>
              <a:rPr lang="en-GB" sz="2800" b="1" cap="none" dirty="0" smtClean="0">
                <a:latin typeface="Century Gothic" panose="020B0502020202020204" pitchFamily="34" charset="0"/>
              </a:rPr>
              <a:t>cervical</a:t>
            </a:r>
          </a:p>
          <a:p>
            <a:pPr algn="just"/>
            <a:r>
              <a:rPr lang="en-GB" sz="2800" b="1" cap="none" dirty="0" smtClean="0">
                <a:latin typeface="Century Gothic" panose="020B0502020202020204" pitchFamily="34" charset="0"/>
              </a:rPr>
              <a:t>  cancer </a:t>
            </a:r>
            <a:r>
              <a:rPr lang="en-GB" sz="2800" b="1" cap="none" dirty="0" smtClean="0">
                <a:latin typeface="Century Gothic" panose="020B0502020202020204" pitchFamily="34" charset="0"/>
              </a:rPr>
              <a:t>lesions in HIV-positive women attending an HIV-clinic </a:t>
            </a:r>
            <a:r>
              <a:rPr lang="en-GB" sz="2800" b="1" cap="none" dirty="0" smtClean="0">
                <a:latin typeface="Century Gothic" panose="020B0502020202020204" pitchFamily="34" charset="0"/>
              </a:rPr>
              <a:t>in</a:t>
            </a:r>
          </a:p>
          <a:p>
            <a:pPr algn="just"/>
            <a:r>
              <a:rPr lang="en-GB" sz="2800" b="1" cap="none" dirty="0">
                <a:latin typeface="Century Gothic" panose="020B0502020202020204" pitchFamily="34" charset="0"/>
              </a:rPr>
              <a:t> </a:t>
            </a:r>
            <a:r>
              <a:rPr lang="en-GB" sz="2800" b="1" cap="none" dirty="0" smtClean="0">
                <a:latin typeface="Century Gothic" panose="020B0502020202020204" pitchFamily="34" charset="0"/>
              </a:rPr>
              <a:t> </a:t>
            </a:r>
            <a:r>
              <a:rPr lang="en-GB" sz="2800" b="1" cap="none" dirty="0" smtClean="0">
                <a:latin typeface="Century Gothic" panose="020B0502020202020204" pitchFamily="34" charset="0"/>
              </a:rPr>
              <a:t>Bujumbura, Burundi.</a:t>
            </a:r>
          </a:p>
          <a:p>
            <a:pPr algn="just"/>
            <a:r>
              <a:rPr lang="en-GB" sz="1600" b="1" cap="none" dirty="0" smtClean="0">
                <a:latin typeface="Century Gothic" panose="020B0502020202020204" pitchFamily="34" charset="0"/>
              </a:rPr>
              <a:t> </a:t>
            </a:r>
            <a:r>
              <a:rPr lang="en-GB" sz="1400" b="1" cap="none" dirty="0" smtClean="0">
                <a:latin typeface="Century Gothic" panose="020B0502020202020204" pitchFamily="34" charset="0"/>
              </a:rPr>
              <a:t>    Ndizeye Z</a:t>
            </a:r>
            <a:r>
              <a:rPr lang="en-GB" sz="1400" b="1" cap="none" baseline="30000" dirty="0" smtClean="0">
                <a:latin typeface="Century Gothic" panose="020B0502020202020204" pitchFamily="34" charset="0"/>
              </a:rPr>
              <a:t>1,2</a:t>
            </a:r>
            <a:r>
              <a:rPr lang="en-GB" sz="1400" cap="none" dirty="0" smtClean="0">
                <a:latin typeface="Century Gothic" panose="020B0502020202020204" pitchFamily="34" charset="0"/>
              </a:rPr>
              <a:t>, </a:t>
            </a:r>
            <a:r>
              <a:rPr lang="en-GB" sz="1400" cap="none" dirty="0" smtClean="0">
                <a:latin typeface="Century Gothic" panose="020B0502020202020204" pitchFamily="34" charset="0"/>
              </a:rPr>
              <a:t>Menon S</a:t>
            </a:r>
            <a:r>
              <a:rPr lang="en-GB" sz="1400" cap="none" baseline="30000" dirty="0" smtClean="0">
                <a:latin typeface="Century Gothic" panose="020B0502020202020204" pitchFamily="34" charset="0"/>
              </a:rPr>
              <a:t>2</a:t>
            </a:r>
            <a:r>
              <a:rPr lang="en-GB" sz="1400" cap="none" dirty="0" smtClean="0">
                <a:latin typeface="Century Gothic" panose="020B0502020202020204" pitchFamily="34" charset="0"/>
              </a:rPr>
              <a:t>, </a:t>
            </a:r>
            <a:r>
              <a:rPr lang="en-GB" sz="1400" cap="none" dirty="0" smtClean="0">
                <a:latin typeface="Century Gothic" panose="020B0502020202020204" pitchFamily="34" charset="0"/>
              </a:rPr>
              <a:t>Van </a:t>
            </a:r>
            <a:r>
              <a:rPr lang="en-GB" sz="1400" cap="none" dirty="0" err="1" smtClean="0">
                <a:latin typeface="Century Gothic" panose="020B0502020202020204" pitchFamily="34" charset="0"/>
              </a:rPr>
              <a:t>Geertruyden</a:t>
            </a:r>
            <a:r>
              <a:rPr lang="en-GB" sz="1400" cap="none" dirty="0" smtClean="0">
                <a:latin typeface="Century Gothic" panose="020B0502020202020204" pitchFamily="34" charset="0"/>
              </a:rPr>
              <a:t> JP</a:t>
            </a:r>
            <a:r>
              <a:rPr lang="en-GB" sz="1400" cap="none" baseline="30000" dirty="0" smtClean="0">
                <a:latin typeface="Century Gothic" panose="020B0502020202020204" pitchFamily="34" charset="0"/>
              </a:rPr>
              <a:t>2</a:t>
            </a:r>
            <a:r>
              <a:rPr lang="en-GB" sz="1400" cap="none" dirty="0" smtClean="0">
                <a:latin typeface="Century Gothic" panose="020B0502020202020204" pitchFamily="34" charset="0"/>
              </a:rPr>
              <a:t>, </a:t>
            </a:r>
            <a:r>
              <a:rPr lang="en-GB" sz="1400" cap="none" dirty="0" err="1" smtClean="0">
                <a:latin typeface="Century Gothic" panose="020B0502020202020204" pitchFamily="34" charset="0"/>
              </a:rPr>
              <a:t>Sauvaget</a:t>
            </a:r>
            <a:r>
              <a:rPr lang="en-GB" sz="1400" cap="none" dirty="0" smtClean="0">
                <a:latin typeface="Century Gothic" panose="020B0502020202020204" pitchFamily="34" charset="0"/>
              </a:rPr>
              <a:t> C</a:t>
            </a:r>
            <a:r>
              <a:rPr lang="en-GB" sz="1400" cap="none" baseline="30000" dirty="0" smtClean="0">
                <a:latin typeface="Century Gothic" panose="020B0502020202020204" pitchFamily="34" charset="0"/>
              </a:rPr>
              <a:t>7</a:t>
            </a:r>
            <a:r>
              <a:rPr lang="en-GB" sz="1400" cap="none" dirty="0" smtClean="0">
                <a:latin typeface="Century Gothic" panose="020B0502020202020204" pitchFamily="34" charset="0"/>
              </a:rPr>
              <a:t>, </a:t>
            </a:r>
            <a:r>
              <a:rPr lang="en-GB" sz="1400" cap="none" dirty="0" err="1" smtClean="0">
                <a:latin typeface="Century Gothic" panose="020B0502020202020204" pitchFamily="34" charset="0"/>
              </a:rPr>
              <a:t>Jacquemyn</a:t>
            </a:r>
            <a:r>
              <a:rPr lang="en-GB" sz="1400" cap="none" dirty="0" smtClean="0">
                <a:latin typeface="Century Gothic" panose="020B0502020202020204" pitchFamily="34" charset="0"/>
              </a:rPr>
              <a:t> Y</a:t>
            </a:r>
            <a:r>
              <a:rPr lang="en-GB" sz="1400" cap="none" baseline="30000" dirty="0" smtClean="0">
                <a:latin typeface="Century Gothic" panose="020B0502020202020204" pitchFamily="34" charset="0"/>
              </a:rPr>
              <a:t>2</a:t>
            </a:r>
            <a:r>
              <a:rPr lang="en-GB" sz="1400" cap="none" dirty="0" smtClean="0">
                <a:latin typeface="Century Gothic" panose="020B0502020202020204" pitchFamily="34" charset="0"/>
              </a:rPr>
              <a:t>, </a:t>
            </a:r>
            <a:r>
              <a:rPr lang="en-GB" sz="1400" cap="none" dirty="0" err="1" smtClean="0">
                <a:latin typeface="Century Gothic" panose="020B0502020202020204" pitchFamily="34" charset="0"/>
              </a:rPr>
              <a:t>Bogers</a:t>
            </a:r>
            <a:r>
              <a:rPr lang="en-GB" sz="1400" cap="none" dirty="0" smtClean="0">
                <a:latin typeface="Century Gothic" panose="020B0502020202020204" pitchFamily="34" charset="0"/>
              </a:rPr>
              <a:t> J</a:t>
            </a:r>
            <a:r>
              <a:rPr lang="en-GB" sz="1400" cap="none" baseline="30000" dirty="0" smtClean="0">
                <a:latin typeface="Century Gothic" panose="020B0502020202020204" pitchFamily="34" charset="0"/>
              </a:rPr>
              <a:t>3,4,5,6</a:t>
            </a:r>
            <a:r>
              <a:rPr lang="en-GB" sz="1400" cap="none" dirty="0" smtClean="0">
                <a:latin typeface="Century Gothic" panose="020B0502020202020204" pitchFamily="34" charset="0"/>
              </a:rPr>
              <a:t>, </a:t>
            </a:r>
            <a:r>
              <a:rPr lang="en-GB" sz="1400" cap="none" dirty="0" err="1" smtClean="0">
                <a:latin typeface="Century Gothic" panose="020B0502020202020204" pitchFamily="34" charset="0"/>
              </a:rPr>
              <a:t>Benoy</a:t>
            </a:r>
            <a:r>
              <a:rPr lang="en-GB" sz="1400" cap="none" dirty="0" smtClean="0">
                <a:latin typeface="Century Gothic" panose="020B0502020202020204" pitchFamily="34" charset="0"/>
              </a:rPr>
              <a:t> I</a:t>
            </a:r>
            <a:r>
              <a:rPr lang="en-GB" sz="1400" cap="none" baseline="30000" dirty="0" smtClean="0">
                <a:latin typeface="Century Gothic" panose="020B0502020202020204" pitchFamily="34" charset="0"/>
              </a:rPr>
              <a:t>4,5,6</a:t>
            </a:r>
            <a:r>
              <a:rPr lang="en-GB" sz="1400" cap="none" dirty="0" smtClean="0">
                <a:latin typeface="Century Gothic" panose="020B0502020202020204" pitchFamily="34" charset="0"/>
              </a:rPr>
              <a:t>, </a:t>
            </a:r>
            <a:r>
              <a:rPr lang="en-GB" sz="1400" cap="none" dirty="0" err="1" smtClean="0">
                <a:latin typeface="Century Gothic" panose="020B0502020202020204" pitchFamily="34" charset="0"/>
              </a:rPr>
              <a:t>Vanden</a:t>
            </a:r>
            <a:r>
              <a:rPr lang="en-GB" sz="1400" cap="none" dirty="0" smtClean="0">
                <a:latin typeface="Century Gothic" panose="020B0502020202020204" pitchFamily="34" charset="0"/>
              </a:rPr>
              <a:t> </a:t>
            </a:r>
            <a:r>
              <a:rPr lang="en-GB" sz="1400" cap="none" dirty="0" err="1" smtClean="0">
                <a:latin typeface="Century Gothic" panose="020B0502020202020204" pitchFamily="34" charset="0"/>
              </a:rPr>
              <a:t>Broeck</a:t>
            </a:r>
            <a:r>
              <a:rPr lang="en-GB" sz="1400" cap="none" dirty="0" smtClean="0">
                <a:latin typeface="Century Gothic" panose="020B0502020202020204" pitchFamily="34" charset="0"/>
              </a:rPr>
              <a:t> D</a:t>
            </a:r>
            <a:r>
              <a:rPr lang="en-GB" sz="1400" cap="none" baseline="30000" dirty="0" smtClean="0">
                <a:latin typeface="Century Gothic" panose="020B0502020202020204" pitchFamily="34" charset="0"/>
              </a:rPr>
              <a:t>3,4,5</a:t>
            </a:r>
            <a:endParaRPr lang="en-GB" sz="1400" cap="none" baseline="30000" dirty="0" smtClean="0">
              <a:latin typeface="Century Gothic" panose="020B0502020202020204" pitchFamily="34" charset="0"/>
            </a:endParaRPr>
          </a:p>
          <a:p>
            <a:pPr algn="just"/>
            <a:endParaRPr lang="en-GB" sz="1800" cap="none" baseline="30000" dirty="0" smtClean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just"/>
            <a:endParaRPr lang="en-GB" sz="1800" cap="none" baseline="300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2000" b="1" cap="none" dirty="0" smtClean="0">
                <a:latin typeface="Century Gothic" panose="020B0502020202020204" pitchFamily="34" charset="0"/>
              </a:rPr>
              <a:t>Affiliations:</a:t>
            </a:r>
            <a:endParaRPr lang="en-US" sz="2000" cap="none" dirty="0" smtClean="0">
              <a:latin typeface="Century Gothic" panose="020B0502020202020204" pitchFamily="34" charset="0"/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1400" cap="none" dirty="0" smtClean="0">
                <a:latin typeface="Century Gothic" panose="020B0502020202020204" pitchFamily="34" charset="0"/>
              </a:rPr>
              <a:t>Community medicine department, faculty of medicine, university of </a:t>
            </a:r>
            <a:r>
              <a:rPr lang="en-GB" sz="1400" cap="none" dirty="0" err="1" smtClean="0">
                <a:latin typeface="Century Gothic" panose="020B0502020202020204" pitchFamily="34" charset="0"/>
              </a:rPr>
              <a:t>burundi</a:t>
            </a:r>
            <a:r>
              <a:rPr lang="en-GB" sz="1400" cap="none" dirty="0" smtClean="0">
                <a:latin typeface="Century Gothic" panose="020B0502020202020204" pitchFamily="34" charset="0"/>
              </a:rPr>
              <a:t>, </a:t>
            </a:r>
            <a:r>
              <a:rPr lang="en-GB" sz="1400" cap="none" dirty="0" err="1" smtClean="0">
                <a:latin typeface="Century Gothic" panose="020B0502020202020204" pitchFamily="34" charset="0"/>
              </a:rPr>
              <a:t>bujumbura</a:t>
            </a:r>
            <a:r>
              <a:rPr lang="en-GB" sz="1400" cap="none" dirty="0" smtClean="0">
                <a:latin typeface="Century Gothic" panose="020B0502020202020204" pitchFamily="34" charset="0"/>
              </a:rPr>
              <a:t>, </a:t>
            </a:r>
            <a:r>
              <a:rPr lang="en-GB" sz="1400" cap="none" dirty="0" err="1" smtClean="0">
                <a:latin typeface="Century Gothic" panose="020B0502020202020204" pitchFamily="34" charset="0"/>
              </a:rPr>
              <a:t>burundi</a:t>
            </a:r>
            <a:endParaRPr lang="en-US" sz="1400" cap="none" dirty="0" smtClean="0">
              <a:latin typeface="Century Gothic" panose="020B0502020202020204" pitchFamily="34" charset="0"/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1400" cap="none" dirty="0" smtClean="0">
                <a:latin typeface="Century Gothic" panose="020B0502020202020204" pitchFamily="34" charset="0"/>
              </a:rPr>
              <a:t>Global health institute, faculty of medicine and health sciences, university of </a:t>
            </a:r>
            <a:r>
              <a:rPr lang="en-GB" sz="1400" cap="none" dirty="0" err="1" smtClean="0">
                <a:latin typeface="Century Gothic" panose="020B0502020202020204" pitchFamily="34" charset="0"/>
              </a:rPr>
              <a:t>antwerp</a:t>
            </a:r>
            <a:r>
              <a:rPr lang="en-GB" sz="1400" cap="none" dirty="0" smtClean="0">
                <a:latin typeface="Century Gothic" panose="020B0502020202020204" pitchFamily="34" charset="0"/>
              </a:rPr>
              <a:t>, </a:t>
            </a:r>
            <a:r>
              <a:rPr lang="en-GB" sz="1400" cap="none" dirty="0" err="1" smtClean="0">
                <a:latin typeface="Century Gothic" panose="020B0502020202020204" pitchFamily="34" charset="0"/>
              </a:rPr>
              <a:t>antwerp</a:t>
            </a:r>
            <a:r>
              <a:rPr lang="en-GB" sz="1400" cap="none" dirty="0" smtClean="0">
                <a:latin typeface="Century Gothic" panose="020B0502020202020204" pitchFamily="34" charset="0"/>
              </a:rPr>
              <a:t>, </a:t>
            </a:r>
            <a:r>
              <a:rPr lang="en-GB" sz="1400" cap="none" dirty="0" err="1" smtClean="0">
                <a:latin typeface="Century Gothic" panose="020B0502020202020204" pitchFamily="34" charset="0"/>
              </a:rPr>
              <a:t>belgium</a:t>
            </a:r>
            <a:endParaRPr lang="en-US" sz="1400" cap="none" dirty="0" smtClean="0">
              <a:latin typeface="Century Gothic" panose="020B0502020202020204" pitchFamily="34" charset="0"/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1400" cap="none" dirty="0" smtClean="0">
                <a:latin typeface="Century Gothic" panose="020B0502020202020204" pitchFamily="34" charset="0"/>
              </a:rPr>
              <a:t>International centre for reproductive health </a:t>
            </a:r>
            <a:r>
              <a:rPr lang="en-US" sz="1400" cap="none" dirty="0" smtClean="0">
                <a:latin typeface="Century Gothic" panose="020B0502020202020204" pitchFamily="34" charset="0"/>
              </a:rPr>
              <a:t>(ICRH)</a:t>
            </a:r>
            <a:r>
              <a:rPr lang="en-GB" sz="1400" cap="none" dirty="0" smtClean="0">
                <a:latin typeface="Century Gothic" panose="020B0502020202020204" pitchFamily="34" charset="0"/>
              </a:rPr>
              <a:t>, </a:t>
            </a:r>
            <a:r>
              <a:rPr lang="en-GB" sz="1400" cap="none" dirty="0" err="1" smtClean="0">
                <a:latin typeface="Century Gothic" panose="020B0502020202020204" pitchFamily="34" charset="0"/>
              </a:rPr>
              <a:t>ghent</a:t>
            </a:r>
            <a:r>
              <a:rPr lang="en-GB" sz="1400" cap="none" dirty="0" smtClean="0">
                <a:latin typeface="Century Gothic" panose="020B0502020202020204" pitchFamily="34" charset="0"/>
              </a:rPr>
              <a:t> university, </a:t>
            </a:r>
            <a:r>
              <a:rPr lang="en-GB" sz="1400" cap="none" dirty="0" err="1" smtClean="0">
                <a:latin typeface="Century Gothic" panose="020B0502020202020204" pitchFamily="34" charset="0"/>
              </a:rPr>
              <a:t>ghent</a:t>
            </a:r>
            <a:r>
              <a:rPr lang="en-GB" sz="1400" cap="none" dirty="0" smtClean="0">
                <a:latin typeface="Century Gothic" panose="020B0502020202020204" pitchFamily="34" charset="0"/>
              </a:rPr>
              <a:t>, </a:t>
            </a:r>
            <a:r>
              <a:rPr lang="en-GB" sz="1400" cap="none" dirty="0" err="1" smtClean="0">
                <a:latin typeface="Century Gothic" panose="020B0502020202020204" pitchFamily="34" charset="0"/>
              </a:rPr>
              <a:t>belgium</a:t>
            </a:r>
            <a:endParaRPr lang="en-US" sz="1400" cap="none" dirty="0" smtClean="0">
              <a:latin typeface="Century Gothic" panose="020B0502020202020204" pitchFamily="34" charset="0"/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1400" cap="none" dirty="0" smtClean="0">
                <a:latin typeface="Century Gothic" panose="020B0502020202020204" pitchFamily="34" charset="0"/>
              </a:rPr>
              <a:t>Laboratory of molecular pathology, AML sonic healthcare, </a:t>
            </a:r>
            <a:r>
              <a:rPr lang="en-GB" sz="1400" cap="none" dirty="0" err="1" smtClean="0">
                <a:latin typeface="Century Gothic" panose="020B0502020202020204" pitchFamily="34" charset="0"/>
              </a:rPr>
              <a:t>antwerp</a:t>
            </a:r>
            <a:r>
              <a:rPr lang="en-GB" sz="1400" cap="none" dirty="0" smtClean="0">
                <a:latin typeface="Century Gothic" panose="020B0502020202020204" pitchFamily="34" charset="0"/>
              </a:rPr>
              <a:t>, </a:t>
            </a:r>
            <a:r>
              <a:rPr lang="en-GB" sz="1400" cap="none" dirty="0" err="1" smtClean="0">
                <a:latin typeface="Century Gothic" panose="020B0502020202020204" pitchFamily="34" charset="0"/>
              </a:rPr>
              <a:t>belgium</a:t>
            </a:r>
            <a:endParaRPr lang="en-US" sz="1400" cap="none" dirty="0" smtClean="0">
              <a:latin typeface="Century Gothic" panose="020B0502020202020204" pitchFamily="34" charset="0"/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1400" cap="none" dirty="0" smtClean="0">
                <a:latin typeface="Century Gothic" panose="020B0502020202020204" pitchFamily="34" charset="0"/>
              </a:rPr>
              <a:t>National reference centre for HPV, </a:t>
            </a:r>
            <a:r>
              <a:rPr lang="en-GB" sz="1400" cap="none" dirty="0" err="1" smtClean="0">
                <a:latin typeface="Century Gothic" panose="020B0502020202020204" pitchFamily="34" charset="0"/>
              </a:rPr>
              <a:t>brussels</a:t>
            </a:r>
            <a:r>
              <a:rPr lang="en-GB" sz="1400" cap="none" dirty="0" smtClean="0">
                <a:latin typeface="Century Gothic" panose="020B0502020202020204" pitchFamily="34" charset="0"/>
              </a:rPr>
              <a:t>, </a:t>
            </a:r>
            <a:r>
              <a:rPr lang="en-GB" sz="1400" cap="none" dirty="0" err="1" smtClean="0">
                <a:latin typeface="Century Gothic" panose="020B0502020202020204" pitchFamily="34" charset="0"/>
              </a:rPr>
              <a:t>belgium</a:t>
            </a:r>
            <a:endParaRPr lang="en-US" sz="1400" cap="none" dirty="0" smtClean="0">
              <a:latin typeface="Century Gothic" panose="020B0502020202020204" pitchFamily="34" charset="0"/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1400" cap="none" dirty="0" smtClean="0">
                <a:latin typeface="Century Gothic" panose="020B0502020202020204" pitchFamily="34" charset="0"/>
              </a:rPr>
              <a:t>AMBIOR, laboratory for cell biology &amp; histology, university of </a:t>
            </a:r>
            <a:r>
              <a:rPr lang="en-GB" sz="1400" cap="none" dirty="0" err="1" smtClean="0">
                <a:latin typeface="Century Gothic" panose="020B0502020202020204" pitchFamily="34" charset="0"/>
              </a:rPr>
              <a:t>antwerp</a:t>
            </a:r>
            <a:r>
              <a:rPr lang="en-GB" sz="1400" cap="none" dirty="0" smtClean="0">
                <a:latin typeface="Century Gothic" panose="020B0502020202020204" pitchFamily="34" charset="0"/>
              </a:rPr>
              <a:t>, </a:t>
            </a:r>
            <a:r>
              <a:rPr lang="en-GB" sz="1400" cap="none" dirty="0" err="1" smtClean="0">
                <a:latin typeface="Century Gothic" panose="020B0502020202020204" pitchFamily="34" charset="0"/>
              </a:rPr>
              <a:t>antwerp</a:t>
            </a:r>
            <a:r>
              <a:rPr lang="en-GB" sz="1400" cap="none" dirty="0" smtClean="0">
                <a:latin typeface="Century Gothic" panose="020B0502020202020204" pitchFamily="34" charset="0"/>
              </a:rPr>
              <a:t>, </a:t>
            </a:r>
            <a:r>
              <a:rPr lang="en-GB" sz="1400" cap="none" dirty="0" err="1" smtClean="0">
                <a:latin typeface="Century Gothic" panose="020B0502020202020204" pitchFamily="34" charset="0"/>
              </a:rPr>
              <a:t>belgium</a:t>
            </a:r>
            <a:endParaRPr lang="en-US" sz="1400" cap="none" dirty="0" smtClean="0">
              <a:latin typeface="Century Gothic" panose="020B0502020202020204" pitchFamily="34" charset="0"/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1400" cap="none" dirty="0" smtClean="0">
                <a:latin typeface="Century Gothic" panose="020B0502020202020204" pitchFamily="34" charset="0"/>
              </a:rPr>
              <a:t>Screening group, early detection and prevention section, international agency for research on cancer, </a:t>
            </a:r>
            <a:r>
              <a:rPr lang="en-GB" sz="1400" cap="none" dirty="0" err="1" smtClean="0">
                <a:latin typeface="Century Gothic" panose="020B0502020202020204" pitchFamily="34" charset="0"/>
              </a:rPr>
              <a:t>lyon</a:t>
            </a:r>
            <a:r>
              <a:rPr lang="en-GB" sz="1400" cap="none" dirty="0" smtClean="0">
                <a:latin typeface="Century Gothic" panose="020B0502020202020204" pitchFamily="34" charset="0"/>
              </a:rPr>
              <a:t>, </a:t>
            </a:r>
            <a:r>
              <a:rPr lang="en-GB" sz="1400" cap="none" dirty="0" err="1" smtClean="0">
                <a:latin typeface="Century Gothic" panose="020B0502020202020204" pitchFamily="34" charset="0"/>
              </a:rPr>
              <a:t>france</a:t>
            </a:r>
            <a:endParaRPr lang="en-US" sz="1400" cap="none" dirty="0" smtClean="0">
              <a:latin typeface="Century Gothic" panose="020B0502020202020204" pitchFamily="34" charset="0"/>
            </a:endParaRPr>
          </a:p>
          <a:p>
            <a:pPr algn="just"/>
            <a:endParaRPr lang="en-US" sz="1800" cap="none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0634" y="5883276"/>
            <a:ext cx="6672887" cy="321582"/>
          </a:xfrm>
        </p:spPr>
        <p:txBody>
          <a:bodyPr/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The 7th EAHSC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343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sample size and </a:t>
            </a:r>
            <a:r>
              <a:rPr lang="en-GB" sz="2800" b="1" i="1" dirty="0">
                <a:solidFill>
                  <a:srgbClr val="FF0000"/>
                </a:solidFill>
                <a:latin typeface="Century Gothic" panose="020B0502020202020204" pitchFamily="34" charset="0"/>
              </a:rPr>
              <a:t>Statistical analysis</a:t>
            </a:r>
            <a:r>
              <a:rPr lang="en-US" sz="2800" b="1" i="1" dirty="0">
                <a:solidFill>
                  <a:srgbClr val="FF0000"/>
                </a:solidFill>
                <a:latin typeface="Century Gothic" panose="020B0502020202020204" pitchFamily="34" charset="0"/>
              </a:rPr>
              <a:t/>
            </a:r>
            <a:br>
              <a:rPr lang="en-US" sz="2800" b="1" i="1" dirty="0">
                <a:solidFill>
                  <a:srgbClr val="FF0000"/>
                </a:solidFill>
                <a:latin typeface="Century Gothic" panose="020B0502020202020204" pitchFamily="34" charset="0"/>
              </a:rPr>
            </a:br>
            <a:endParaRPr lang="fr-FR" sz="28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53588" y="1802674"/>
            <a:ext cx="10324011" cy="3988525"/>
          </a:xfrm>
        </p:spPr>
        <p:txBody>
          <a:bodyPr>
            <a:normAutofit/>
          </a:bodyPr>
          <a:lstStyle/>
          <a:p>
            <a:r>
              <a:rPr lang="en-GB" sz="1600" cap="none" dirty="0" smtClean="0">
                <a:latin typeface="Century Gothic" panose="020B0502020202020204" pitchFamily="34" charset="0"/>
              </a:rPr>
              <a:t>In order to have 80% power to prove that the sensitivity of the OncoE6</a:t>
            </a:r>
            <a:r>
              <a:rPr lang="en-GB" sz="1600" cap="none" baseline="30000" dirty="0" smtClean="0">
                <a:latin typeface="Century Gothic" panose="020B0502020202020204" pitchFamily="34" charset="0"/>
              </a:rPr>
              <a:t>TM</a:t>
            </a:r>
            <a:r>
              <a:rPr lang="en-GB" sz="1600" cap="none" dirty="0" smtClean="0">
                <a:latin typeface="Century Gothic" panose="020B0502020202020204" pitchFamily="34" charset="0"/>
              </a:rPr>
              <a:t> cervical test is not inferior to that of a cytology screening test at a significance level of 0.05, we needed to include </a:t>
            </a:r>
            <a:r>
              <a:rPr lang="en-GB" sz="1600" b="1" cap="none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at least 674 </a:t>
            </a:r>
            <a:r>
              <a:rPr lang="en-GB" sz="1600" cap="none" dirty="0" smtClean="0">
                <a:latin typeface="Century Gothic" panose="020B0502020202020204" pitchFamily="34" charset="0"/>
              </a:rPr>
              <a:t>HIV+ women. </a:t>
            </a:r>
            <a:endParaRPr lang="en-GB" sz="1600" cap="none" dirty="0" smtClean="0">
              <a:latin typeface="Century Gothic" panose="020B0502020202020204" pitchFamily="34" charset="0"/>
            </a:endParaRPr>
          </a:p>
          <a:p>
            <a:r>
              <a:rPr lang="en-GB" sz="1600" cap="none" dirty="0" smtClean="0">
                <a:latin typeface="Century Gothic" panose="020B0502020202020204" pitchFamily="34" charset="0"/>
              </a:rPr>
              <a:t>Summary </a:t>
            </a:r>
            <a:r>
              <a:rPr lang="en-GB" sz="1600" cap="none" dirty="0">
                <a:latin typeface="Century Gothic" panose="020B0502020202020204" pitchFamily="34" charset="0"/>
              </a:rPr>
              <a:t>statistics were generated for basic socio-demographic and clinical information. </a:t>
            </a:r>
            <a:endParaRPr lang="en-GB" sz="1600" cap="none" dirty="0" smtClean="0">
              <a:latin typeface="Century Gothic" panose="020B0502020202020204" pitchFamily="34" charset="0"/>
            </a:endParaRPr>
          </a:p>
          <a:p>
            <a:r>
              <a:rPr lang="en-GB" sz="1600" cap="none" dirty="0" smtClean="0">
                <a:latin typeface="Century Gothic" panose="020B0502020202020204" pitchFamily="34" charset="0"/>
              </a:rPr>
              <a:t>Clinical </a:t>
            </a:r>
            <a:r>
              <a:rPr lang="en-GB" sz="1600" cap="none" dirty="0">
                <a:latin typeface="Century Gothic" panose="020B0502020202020204" pitchFamily="34" charset="0"/>
              </a:rPr>
              <a:t>performance of OncoE6 to predict CIN1+, CIN2+ or CIN3+ diagnoses was evaluated </a:t>
            </a:r>
            <a:r>
              <a:rPr lang="en-GB" sz="1600" cap="none" dirty="0" smtClean="0">
                <a:latin typeface="Century Gothic" panose="020B0502020202020204" pitchFamily="34" charset="0"/>
              </a:rPr>
              <a:t>by SE, SP, PPV </a:t>
            </a:r>
            <a:r>
              <a:rPr lang="en-GB" sz="1600" cap="none" dirty="0">
                <a:latin typeface="Century Gothic" panose="020B0502020202020204" pitchFamily="34" charset="0"/>
              </a:rPr>
              <a:t>and </a:t>
            </a:r>
            <a:r>
              <a:rPr lang="en-GB" sz="1600" cap="none" dirty="0" smtClean="0">
                <a:latin typeface="Century Gothic" panose="020B0502020202020204" pitchFamily="34" charset="0"/>
              </a:rPr>
              <a:t>NPV, </a:t>
            </a:r>
            <a:r>
              <a:rPr lang="en-GB" sz="1600" cap="none" dirty="0">
                <a:latin typeface="Century Gothic" panose="020B0502020202020204" pitchFamily="34" charset="0"/>
              </a:rPr>
              <a:t>with their respective 95% confidence intervals (95% CI). </a:t>
            </a:r>
            <a:endParaRPr lang="en-GB" sz="1600" cap="none" dirty="0" smtClean="0">
              <a:latin typeface="Century Gothic" panose="020B0502020202020204" pitchFamily="34" charset="0"/>
            </a:endParaRPr>
          </a:p>
          <a:p>
            <a:r>
              <a:rPr lang="en-US" sz="1600" cap="none" dirty="0">
                <a:latin typeface="Century Gothic" panose="020B0502020202020204" pitchFamily="34" charset="0"/>
              </a:rPr>
              <a:t>Values of SE, SP, PPV, and NPV between 0% </a:t>
            </a:r>
            <a:r>
              <a:rPr lang="en-US" sz="1600" cap="none" dirty="0" smtClean="0">
                <a:latin typeface="Century Gothic" panose="020B0502020202020204" pitchFamily="34" charset="0"/>
              </a:rPr>
              <a:t>- </a:t>
            </a:r>
            <a:r>
              <a:rPr lang="en-US" sz="1600" cap="none" dirty="0">
                <a:latin typeface="Century Gothic" panose="020B0502020202020204" pitchFamily="34" charset="0"/>
              </a:rPr>
              <a:t>≤40% were considered as poor, </a:t>
            </a:r>
            <a:r>
              <a:rPr lang="en-US" sz="1600" cap="none" dirty="0" smtClean="0">
                <a:latin typeface="Century Gothic" panose="020B0502020202020204" pitchFamily="34" charset="0"/>
              </a:rPr>
              <a:t>&gt;</a:t>
            </a:r>
            <a:r>
              <a:rPr lang="en-US" sz="1600" cap="none" dirty="0">
                <a:latin typeface="Century Gothic" panose="020B0502020202020204" pitchFamily="34" charset="0"/>
              </a:rPr>
              <a:t>40% and ≤60% as low, between &gt;60% and ≤80% as moderate and more than 80% as high.</a:t>
            </a:r>
          </a:p>
          <a:p>
            <a:endParaRPr lang="en-US" sz="1600" cap="none" dirty="0" smtClean="0">
              <a:latin typeface="Century Gothic" panose="020B0502020202020204" pitchFamily="34" charset="0"/>
            </a:endParaRPr>
          </a:p>
          <a:p>
            <a:endParaRPr lang="fr-FR" sz="1200" cap="none" dirty="0">
              <a:latin typeface="Century Gothic" panose="020B0502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entury Gothic" panose="020B0502020202020204" pitchFamily="34" charset="0"/>
              </a:rPr>
              <a:t>The 7th EAHSC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latin typeface="Century Gothic" panose="020B0502020202020204" pitchFamily="34" charset="0"/>
              </a:rPr>
              <a:t>10</a:t>
            </a:fld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4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691" y="-39205"/>
            <a:ext cx="10364451" cy="1596177"/>
          </a:xfrm>
        </p:spPr>
        <p:txBody>
          <a:bodyPr>
            <a:norm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RESULTS</a:t>
            </a:r>
            <a:endParaRPr lang="en-US" sz="2800" b="1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002388295"/>
              </p:ext>
            </p:extLst>
          </p:nvPr>
        </p:nvGraphicFramePr>
        <p:xfrm>
          <a:off x="1660129" y="2283020"/>
          <a:ext cx="8072847" cy="2873829"/>
        </p:xfrm>
        <a:graphic>
          <a:graphicData uri="http://schemas.openxmlformats.org/drawingml/2006/table">
            <a:tbl>
              <a:tblPr firstRow="1" firstCol="1" bandRow="1"/>
              <a:tblGrid>
                <a:gridCol w="1709056">
                  <a:extLst>
                    <a:ext uri="{9D8B030D-6E8A-4147-A177-3AD203B41FA5}">
                      <a16:colId xmlns:a16="http://schemas.microsoft.com/office/drawing/2014/main" val="2719477217"/>
                    </a:ext>
                  </a:extLst>
                </a:gridCol>
                <a:gridCol w="1709056">
                  <a:extLst>
                    <a:ext uri="{9D8B030D-6E8A-4147-A177-3AD203B41FA5}">
                      <a16:colId xmlns:a16="http://schemas.microsoft.com/office/drawing/2014/main" val="2796343076"/>
                    </a:ext>
                  </a:extLst>
                </a:gridCol>
                <a:gridCol w="1605335">
                  <a:extLst>
                    <a:ext uri="{9D8B030D-6E8A-4147-A177-3AD203B41FA5}">
                      <a16:colId xmlns:a16="http://schemas.microsoft.com/office/drawing/2014/main" val="3622049949"/>
                    </a:ext>
                  </a:extLst>
                </a:gridCol>
                <a:gridCol w="1605335">
                  <a:extLst>
                    <a:ext uri="{9D8B030D-6E8A-4147-A177-3AD203B41FA5}">
                      <a16:colId xmlns:a16="http://schemas.microsoft.com/office/drawing/2014/main" val="2073324960"/>
                    </a:ext>
                  </a:extLst>
                </a:gridCol>
                <a:gridCol w="782258">
                  <a:extLst>
                    <a:ext uri="{9D8B030D-6E8A-4147-A177-3AD203B41FA5}">
                      <a16:colId xmlns:a16="http://schemas.microsoft.com/office/drawing/2014/main" val="3198348507"/>
                    </a:ext>
                  </a:extLst>
                </a:gridCol>
                <a:gridCol w="661807">
                  <a:extLst>
                    <a:ext uri="{9D8B030D-6E8A-4147-A177-3AD203B41FA5}">
                      <a16:colId xmlns:a16="http://schemas.microsoft.com/office/drawing/2014/main" val="2925955842"/>
                    </a:ext>
                  </a:extLst>
                </a:gridCol>
              </a:tblGrid>
              <a:tr h="2157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Colposcopy diagnosis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9147430"/>
                  </a:ext>
                </a:extLst>
              </a:tr>
              <a:tr h="7991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Normal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Unsatisfactory colposcopy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Abnormal colposcopy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4232336"/>
                  </a:ext>
                </a:extLst>
              </a:tr>
              <a:tr h="205584">
                <a:tc rowSpan="7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Histopathological diagnosis</a:t>
                      </a: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 biopsy taken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630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662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3762782"/>
                  </a:ext>
                </a:extLst>
              </a:tr>
              <a:tr h="39958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Inconclusive Histopathology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4508116"/>
                  </a:ext>
                </a:extLst>
              </a:tr>
              <a:tr h="20558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 CIN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567024"/>
                  </a:ext>
                </a:extLst>
              </a:tr>
              <a:tr h="20558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CIN1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6240012"/>
                  </a:ext>
                </a:extLst>
              </a:tr>
              <a:tr h="20558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CIN2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3919628"/>
                  </a:ext>
                </a:extLst>
              </a:tr>
              <a:tr h="20558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CIN3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5043251"/>
                  </a:ext>
                </a:extLst>
              </a:tr>
              <a:tr h="21571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ICC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5098860"/>
                  </a:ext>
                </a:extLst>
              </a:tr>
              <a:tr h="2157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630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713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4286059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entury Gothic" panose="020B0502020202020204" pitchFamily="34" charset="0"/>
              </a:rPr>
              <a:t>The 7th EAHSC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latin typeface="Century Gothic" panose="020B0502020202020204" pitchFamily="34" charset="0"/>
              </a:rPr>
              <a:t>11</a:t>
            </a:fld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46784" y="1629966"/>
            <a:ext cx="95539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Distribution of participants by final composite “</a:t>
            </a:r>
            <a:r>
              <a:rPr lang="en-US" dirty="0" err="1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colposcopic</a:t>
            </a:r>
            <a:r>
              <a:rPr lang="en-US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histological” diagnoses.</a:t>
            </a:r>
            <a:endParaRPr lang="fr-FR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23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185379"/>
            <a:ext cx="10364451" cy="1114029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RESULTS</a:t>
            </a:r>
            <a:endParaRPr lang="fr-FR" sz="28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entury Gothic" panose="020B0502020202020204" pitchFamily="34" charset="0"/>
              </a:rPr>
              <a:t>The 7th EAHSC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latin typeface="Century Gothic" panose="020B0502020202020204" pitchFamily="34" charset="0"/>
              </a:rPr>
              <a:t>12</a:t>
            </a:fld>
            <a:endParaRPr lang="en-US" dirty="0">
              <a:latin typeface="Century Gothic" panose="020B0502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897" y="2162311"/>
            <a:ext cx="10097589" cy="416179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09897" y="1411248"/>
            <a:ext cx="103393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Clinical performance of different screening tests at various disease diagnostic thresholds among HIV-infected women in Burundi</a:t>
            </a:r>
            <a:endParaRPr lang="fr-FR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81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CONCLUSIONS</a:t>
            </a:r>
            <a:endParaRPr lang="fr-FR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cap="none" dirty="0" smtClean="0">
                <a:latin typeface="Century Gothic" panose="020B0502020202020204" pitchFamily="34" charset="0"/>
              </a:rPr>
              <a:t>OncoE6 test was proven to be a point-of care test in a pragmatic setting.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cap="none" dirty="0" smtClean="0">
                <a:latin typeface="Century Gothic" panose="020B0502020202020204" pitchFamily="34" charset="0"/>
              </a:rPr>
              <a:t>OncoE6 test may be an option to consider for cervical cancer screening in low and middle income countries.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cap="none" dirty="0" smtClean="0">
                <a:latin typeface="Century Gothic" panose="020B0502020202020204" pitchFamily="34" charset="0"/>
              </a:rPr>
              <a:t>VIA is an effective tool for cervical cancer screening of HIV-positive women in low and middle income countries.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cap="none" dirty="0" smtClean="0">
                <a:latin typeface="Century Gothic" panose="020B0502020202020204" pitchFamily="34" charset="0"/>
              </a:rPr>
              <a:t>Increasing the number of HPV-strains included in the available OncoE6 test may improve its sensitivity for primary screening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cap="none" dirty="0" smtClean="0">
                <a:latin typeface="Century Gothic" panose="020B0502020202020204" pitchFamily="34" charset="0"/>
              </a:rPr>
              <a:t>Clinical performance of OncoE6 cervical test may have been overestimated since participants with absence of visible lesions at colposcopy were not be biopsied for histology confirmation.</a:t>
            </a:r>
          </a:p>
          <a:p>
            <a:endParaRPr lang="fr-FR" cap="none" dirty="0">
              <a:latin typeface="Century Gothic" panose="020B0502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entury Gothic" panose="020B0502020202020204" pitchFamily="34" charset="0"/>
              </a:rPr>
              <a:t>The 7th EAHSC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latin typeface="Century Gothic" panose="020B0502020202020204" pitchFamily="34" charset="0"/>
              </a:rPr>
              <a:t>13</a:t>
            </a:fld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2834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acknowledgement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cap="none" dirty="0" smtClean="0">
                <a:latin typeface="Century Gothic" panose="020B0502020202020204" pitchFamily="34" charset="0"/>
              </a:rPr>
              <a:t>All study participants for their cooperation. </a:t>
            </a:r>
          </a:p>
          <a:p>
            <a:r>
              <a:rPr lang="en-GB" cap="none" dirty="0" smtClean="0">
                <a:latin typeface="Century Gothic" panose="020B0502020202020204" pitchFamily="34" charset="0"/>
              </a:rPr>
              <a:t> Dr </a:t>
            </a:r>
            <a:r>
              <a:rPr lang="en-GB" cap="none" dirty="0" err="1" smtClean="0">
                <a:latin typeface="Century Gothic" panose="020B0502020202020204" pitchFamily="34" charset="0"/>
              </a:rPr>
              <a:t>Fulgence</a:t>
            </a:r>
            <a:r>
              <a:rPr lang="en-GB" cap="none" dirty="0" smtClean="0">
                <a:latin typeface="Century Gothic" panose="020B0502020202020204" pitchFamily="34" charset="0"/>
              </a:rPr>
              <a:t> </a:t>
            </a:r>
            <a:r>
              <a:rPr lang="en-GB" cap="none" dirty="0" err="1">
                <a:latin typeface="Century Gothic" panose="020B0502020202020204" pitchFamily="34" charset="0"/>
              </a:rPr>
              <a:t>Y</a:t>
            </a:r>
            <a:r>
              <a:rPr lang="en-GB" cap="none" dirty="0" err="1" smtClean="0">
                <a:latin typeface="Century Gothic" panose="020B0502020202020204" pitchFamily="34" charset="0"/>
              </a:rPr>
              <a:t>amuremye</a:t>
            </a:r>
            <a:r>
              <a:rPr lang="en-GB" cap="none" dirty="0" smtClean="0">
                <a:latin typeface="Century Gothic" panose="020B0502020202020204" pitchFamily="34" charset="0"/>
              </a:rPr>
              <a:t>, Dr </a:t>
            </a:r>
            <a:r>
              <a:rPr lang="en-GB" cap="none" dirty="0" err="1" smtClean="0">
                <a:latin typeface="Century Gothic" panose="020B0502020202020204" pitchFamily="34" charset="0"/>
              </a:rPr>
              <a:t>Déogratias</a:t>
            </a:r>
            <a:r>
              <a:rPr lang="en-GB" cap="none" dirty="0" smtClean="0">
                <a:latin typeface="Century Gothic" panose="020B0502020202020204" pitchFamily="34" charset="0"/>
              </a:rPr>
              <a:t> </a:t>
            </a:r>
            <a:r>
              <a:rPr lang="en-GB" cap="none" dirty="0" err="1" smtClean="0">
                <a:latin typeface="Century Gothic" panose="020B0502020202020204" pitchFamily="34" charset="0"/>
              </a:rPr>
              <a:t>Ntukamazina</a:t>
            </a:r>
            <a:r>
              <a:rPr lang="en-GB" cap="none" dirty="0" smtClean="0">
                <a:latin typeface="Century Gothic" panose="020B0502020202020204" pitchFamily="34" charset="0"/>
              </a:rPr>
              <a:t>,</a:t>
            </a:r>
          </a:p>
          <a:p>
            <a:r>
              <a:rPr lang="en-GB" cap="none" dirty="0" smtClean="0">
                <a:latin typeface="Century Gothic" panose="020B0502020202020204" pitchFamily="34" charset="0"/>
              </a:rPr>
              <a:t>CPAMP team for their support during data collection and support to get in contact with study participants.</a:t>
            </a:r>
            <a:endParaRPr lang="en-US" cap="none" dirty="0" smtClean="0">
              <a:latin typeface="Century Gothic" panose="020B0502020202020204" pitchFamily="34" charset="0"/>
            </a:endParaRPr>
          </a:p>
          <a:p>
            <a:endParaRPr lang="fr-FR" cap="none" dirty="0">
              <a:latin typeface="Century Gothic" panose="020B0502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entury Gothic" panose="020B0502020202020204" pitchFamily="34" charset="0"/>
              </a:rPr>
              <a:t>The 7th EAHSC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latin typeface="Century Gothic" panose="020B0502020202020204" pitchFamily="34" charset="0"/>
              </a:rPr>
              <a:t>14</a:t>
            </a:fld>
            <a:endParaRPr lang="en-US" dirty="0">
              <a:latin typeface="Century Gothic" panose="020B0502020202020204" pitchFamily="34" charset="0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778" y="4379780"/>
            <a:ext cx="1663982" cy="1411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3432" y="4446796"/>
            <a:ext cx="1692488" cy="1279149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9882" y="4446796"/>
            <a:ext cx="1694445" cy="1390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892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556080" y="1567410"/>
            <a:ext cx="10331120" cy="47371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GB" sz="1600" b="1" cap="none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HPV infection</a:t>
            </a:r>
          </a:p>
          <a:p>
            <a:pPr lvl="1" algn="just"/>
            <a:r>
              <a:rPr lang="en-GB" sz="1600" cap="none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Necessary etiologic agent for development of cervical cancer;</a:t>
            </a:r>
          </a:p>
          <a:p>
            <a:pPr lvl="1" algn="just"/>
            <a:r>
              <a:rPr lang="en-GB" sz="1600" cap="none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Human Papillomavirus (HPV)  is a common STI</a:t>
            </a:r>
          </a:p>
          <a:p>
            <a:pPr marL="0" indent="0" algn="just">
              <a:buNone/>
            </a:pPr>
            <a:endParaRPr lang="en-GB" sz="1600" b="1" cap="none" dirty="0" smtClean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GB" sz="1600" b="1" cap="none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Cervical cancer</a:t>
            </a:r>
          </a:p>
          <a:p>
            <a:pPr lvl="1" algn="just"/>
            <a:r>
              <a:rPr lang="en-GB" sz="1600" cap="none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4</a:t>
            </a:r>
            <a:r>
              <a:rPr lang="en-GB" sz="1600" cap="none" baseline="30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th</a:t>
            </a:r>
            <a:r>
              <a:rPr lang="en-GB" sz="1600" cap="none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 common cancer in women worldwide. </a:t>
            </a:r>
          </a:p>
          <a:p>
            <a:pPr lvl="1" algn="just"/>
            <a:r>
              <a:rPr lang="en-GB" sz="1600" cap="none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Estimated 528 000 new cases and 266 000 deaths/year</a:t>
            </a:r>
          </a:p>
          <a:p>
            <a:pPr lvl="1" algn="just"/>
            <a:r>
              <a:rPr lang="en-GB" sz="1600" cap="none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Huge disparities between rich countries and LMICs in </a:t>
            </a:r>
            <a:r>
              <a:rPr lang="en-GB" sz="1600" cap="none" dirty="0" err="1">
                <a:latin typeface="Century Gothic" panose="020B0502020202020204" pitchFamily="34" charset="0"/>
                <a:cs typeface="Arial" panose="020B0604020202020204" pitchFamily="34" charset="0"/>
              </a:rPr>
              <a:t>C</a:t>
            </a:r>
            <a:r>
              <a:rPr lang="en-GB" sz="1600" cap="none" dirty="0" err="1" smtClean="0">
                <a:latin typeface="Century Gothic" panose="020B0502020202020204" pitchFamily="34" charset="0"/>
                <a:cs typeface="Arial" panose="020B0604020202020204" pitchFamily="34" charset="0"/>
              </a:rPr>
              <a:t>xca</a:t>
            </a:r>
            <a:r>
              <a:rPr lang="en-GB" sz="1600" cap="none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 control.</a:t>
            </a:r>
          </a:p>
          <a:p>
            <a:pPr marL="0" indent="0" algn="just">
              <a:buNone/>
            </a:pPr>
            <a:endParaRPr lang="en-GB" sz="1600" cap="none" dirty="0" smtClean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GB" sz="1600" cap="none" dirty="0" smtClean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GB" sz="1600" cap="none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endParaRPr lang="en-US" sz="1600" cap="none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49943" y="674297"/>
            <a:ext cx="9603275" cy="10332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Background</a:t>
            </a:r>
            <a:endParaRPr lang="en-US" sz="2800" b="1" dirty="0">
              <a:solidFill>
                <a:srgbClr val="FF000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latin typeface="Century Gothic" panose="020B0502020202020204" pitchFamily="34" charset="0"/>
              </a:rPr>
              <a:t>2</a:t>
            </a:fld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>
                <a:latin typeface="Century Gothic" panose="020B0502020202020204" pitchFamily="34" charset="0"/>
                <a:cs typeface="Arial" panose="020B0604020202020204" pitchFamily="34" charset="0"/>
              </a:rPr>
              <a:t>The 7th EAHSC</a:t>
            </a:r>
            <a:endParaRPr lang="en-US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846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397726" y="1541537"/>
            <a:ext cx="9565688" cy="282145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sz="1800" cap="none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Currently available techniques for CC screening are 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1600" cap="none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 Cytology based (pap </a:t>
            </a:r>
            <a:r>
              <a:rPr lang="en-GB" sz="1600" cap="none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smear, LBC)</a:t>
            </a:r>
            <a:endParaRPr lang="en-GB" sz="1600" cap="none" dirty="0" smtClean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1600" cap="none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 Visual Inspection (VIA/VILI)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1600" cap="none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 HPV based (++ tests).</a:t>
            </a:r>
          </a:p>
          <a:p>
            <a:pPr marL="457200" lvl="1" indent="0">
              <a:buNone/>
            </a:pPr>
            <a:endParaRPr lang="en-GB" cap="none" dirty="0" smtClean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latin typeface="Century Gothic" panose="020B0502020202020204" pitchFamily="34" charset="0"/>
              </a:rPr>
              <a:t>3</a:t>
            </a:fld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entury Gothic" panose="020B0502020202020204" pitchFamily="34" charset="0"/>
              </a:rPr>
              <a:t>The 7th EAHSC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49943" y="674297"/>
            <a:ext cx="9603275" cy="10332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Background</a:t>
            </a:r>
            <a:endParaRPr lang="en-US" sz="2800" b="1" dirty="0">
              <a:solidFill>
                <a:srgbClr val="FF000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878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397726" y="1528473"/>
            <a:ext cx="9565688" cy="3892613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1600" cap="none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Since more 3 decades, developed </a:t>
            </a:r>
            <a:r>
              <a:rPr lang="en-GB" sz="1600" cap="none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countries successfully controlled CC through cytology based screening programmes.</a:t>
            </a:r>
            <a:endParaRPr lang="en-GB" sz="1600" cap="none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1600" cap="none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But most of these programmes failed in LMICs due to a number of factors: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600" cap="none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Insufficient </a:t>
            </a:r>
            <a:r>
              <a:rPr lang="en-US" sz="1600" cap="none" dirty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financial </a:t>
            </a:r>
            <a:r>
              <a:rPr lang="en-US" sz="1600" cap="none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investment,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600" cap="none" dirty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I</a:t>
            </a:r>
            <a:r>
              <a:rPr lang="en-US" sz="1600" cap="none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nadequate </a:t>
            </a:r>
            <a:r>
              <a:rPr lang="en-US" sz="1600" cap="none" dirty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infrastructure, </a:t>
            </a:r>
            <a:endParaRPr lang="en-US" sz="1600" cap="none" dirty="0" smtClean="0">
              <a:solidFill>
                <a:srgbClr val="FF000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600" cap="none" dirty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I</a:t>
            </a:r>
            <a:r>
              <a:rPr lang="en-US" sz="1600" cap="none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nsufficiently </a:t>
            </a:r>
            <a:r>
              <a:rPr lang="en-US" sz="1600" cap="none" dirty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trained staff, </a:t>
            </a:r>
            <a:endParaRPr lang="en-US" sz="1600" cap="none" dirty="0" smtClean="0">
              <a:solidFill>
                <a:srgbClr val="FF000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600" cap="none" dirty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</a:t>
            </a:r>
            <a:r>
              <a:rPr lang="en-US" sz="1600" cap="none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he </a:t>
            </a:r>
            <a:r>
              <a:rPr lang="en-US" sz="1600" cap="none" dirty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long lag time between sample collection, and availability of test results, leading to delays or losses in </a:t>
            </a:r>
            <a:r>
              <a:rPr lang="en-US" sz="1600" cap="none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the management of lesions</a:t>
            </a:r>
            <a:endParaRPr lang="en-GB" sz="1600" cap="none" dirty="0" smtClean="0">
              <a:solidFill>
                <a:srgbClr val="FF000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latin typeface="Century Gothic" panose="020B0502020202020204" pitchFamily="34" charset="0"/>
              </a:rPr>
              <a:t>4</a:t>
            </a:fld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entury Gothic" panose="020B0502020202020204" pitchFamily="34" charset="0"/>
              </a:rPr>
              <a:t>The 7th EAHSC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49943" y="674297"/>
            <a:ext cx="9603275" cy="10332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Background</a:t>
            </a:r>
            <a:endParaRPr lang="en-US" sz="2800" b="1" dirty="0">
              <a:solidFill>
                <a:srgbClr val="FF000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604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18903" y="1632975"/>
            <a:ext cx="9944511" cy="38926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cap="none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Research has </a:t>
            </a:r>
            <a:r>
              <a:rPr lang="en-GB" sz="1600" cap="none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proven </a:t>
            </a:r>
            <a:r>
              <a:rPr lang="en-GB" sz="1600" cap="none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that </a:t>
            </a:r>
            <a:r>
              <a:rPr lang="en-GB" sz="1600" cap="none" dirty="0">
                <a:latin typeface="Century Gothic" panose="020B0502020202020204" pitchFamily="34" charset="0"/>
                <a:cs typeface="Arial" panose="020B0604020202020204" pitchFamily="34" charset="0"/>
              </a:rPr>
              <a:t>HPV based </a:t>
            </a:r>
            <a:r>
              <a:rPr lang="en-GB" sz="1600" cap="none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techniques are </a:t>
            </a:r>
            <a:r>
              <a:rPr lang="en-GB" sz="1600" cap="none" dirty="0">
                <a:latin typeface="Century Gothic" panose="020B0502020202020204" pitchFamily="34" charset="0"/>
                <a:cs typeface="Arial" panose="020B0604020202020204" pitchFamily="34" charset="0"/>
              </a:rPr>
              <a:t>more </a:t>
            </a:r>
            <a:r>
              <a:rPr lang="en-GB" sz="1600" b="1" cap="none" dirty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effective for </a:t>
            </a:r>
            <a:r>
              <a:rPr lang="en-GB" sz="1600" b="1" cap="none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CC screening </a:t>
            </a:r>
            <a:r>
              <a:rPr lang="en-GB" sz="1600" cap="none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compared to cytology and visual inspection</a:t>
            </a:r>
            <a:r>
              <a:rPr lang="en-GB" sz="1600" b="1" cap="none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.</a:t>
            </a:r>
            <a:endParaRPr lang="en-GB" sz="1600" b="1" cap="none" dirty="0">
              <a:solidFill>
                <a:srgbClr val="FF000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cap="none" dirty="0" smtClean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cap="none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Currently, Industrialized </a:t>
            </a:r>
            <a:r>
              <a:rPr lang="en-US" sz="1600" cap="none" dirty="0">
                <a:latin typeface="Century Gothic" panose="020B0502020202020204" pitchFamily="34" charset="0"/>
                <a:cs typeface="Arial" panose="020B0604020202020204" pitchFamily="34" charset="0"/>
              </a:rPr>
              <a:t>countries have adopted HPV-based screening or a combination of cytology with HPV-based screening </a:t>
            </a:r>
            <a:r>
              <a:rPr lang="en-US" sz="1600" cap="none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algorithms</a:t>
            </a:r>
          </a:p>
          <a:p>
            <a:pPr marL="0" indent="0">
              <a:buNone/>
            </a:pPr>
            <a:r>
              <a:rPr lang="en-GB" sz="1600" cap="none" dirty="0">
                <a:latin typeface="Century Gothic" panose="020B0502020202020204" pitchFamily="34" charset="0"/>
                <a:cs typeface="Arial" panose="020B0604020202020204" pitchFamily="34" charset="0"/>
              </a:rPr>
              <a:t>However, HPV based </a:t>
            </a:r>
            <a:r>
              <a:rPr lang="en-GB" sz="1600" cap="none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are hard to </a:t>
            </a:r>
            <a:r>
              <a:rPr lang="en-GB" sz="1600" cap="none" dirty="0">
                <a:latin typeface="Century Gothic" panose="020B0502020202020204" pitchFamily="34" charset="0"/>
                <a:cs typeface="Arial" panose="020B0604020202020204" pitchFamily="34" charset="0"/>
              </a:rPr>
              <a:t>be </a:t>
            </a:r>
            <a:r>
              <a:rPr lang="en-GB" sz="1600" cap="none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implement  </a:t>
            </a:r>
            <a:r>
              <a:rPr lang="en-GB" sz="1600" cap="none" dirty="0">
                <a:latin typeface="Century Gothic" panose="020B0502020202020204" pitchFamily="34" charset="0"/>
                <a:cs typeface="Arial" panose="020B0604020202020204" pitchFamily="34" charset="0"/>
              </a:rPr>
              <a:t>in LMICs </a:t>
            </a:r>
            <a:r>
              <a:rPr lang="en-GB" sz="1600" cap="none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:</a:t>
            </a:r>
            <a:endParaRPr lang="en-GB" sz="1600" cap="none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1600" b="1" cap="none" dirty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infrastructure requirements,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1600" b="1" cap="none" dirty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costs,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1600" b="1" cap="none" dirty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Highly qualified staff</a:t>
            </a:r>
          </a:p>
          <a:p>
            <a:pPr marL="0" indent="0">
              <a:spcBef>
                <a:spcPts val="0"/>
              </a:spcBef>
              <a:buNone/>
            </a:pPr>
            <a:endParaRPr lang="en-GB" cap="none" dirty="0" smtClean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latin typeface="Century Gothic" panose="020B0502020202020204" pitchFamily="34" charset="0"/>
              </a:rPr>
              <a:t>5</a:t>
            </a:fld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entury Gothic" panose="020B0502020202020204" pitchFamily="34" charset="0"/>
              </a:rPr>
              <a:t>The 7th EAHSC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49943" y="674298"/>
            <a:ext cx="9603275" cy="7103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Background</a:t>
            </a:r>
            <a:endParaRPr lang="en-US" sz="2800" b="1" dirty="0">
              <a:solidFill>
                <a:srgbClr val="FF000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196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18903" y="1632975"/>
            <a:ext cx="9944511" cy="3892613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1600" cap="none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The WHO has recommended VIA/VILI as alternative for LMICs.</a:t>
            </a:r>
            <a:endParaRPr lang="en-US" sz="1600" cap="none" dirty="0" smtClean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GB" sz="1600" cap="none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However</a:t>
            </a:r>
            <a:r>
              <a:rPr lang="en-GB" sz="1600" cap="none" dirty="0">
                <a:latin typeface="Century Gothic" panose="020B0502020202020204" pitchFamily="34" charset="0"/>
                <a:cs typeface="Arial" panose="020B0604020202020204" pitchFamily="34" charset="0"/>
              </a:rPr>
              <a:t>, </a:t>
            </a:r>
            <a:r>
              <a:rPr lang="en-GB" sz="1600" cap="none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VIA/VILI has </a:t>
            </a:r>
            <a:r>
              <a:rPr lang="en-US" sz="1600" cap="none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also </a:t>
            </a:r>
            <a:r>
              <a:rPr lang="en-US" sz="1600" cap="none" dirty="0">
                <a:latin typeface="Century Gothic" panose="020B0502020202020204" pitchFamily="34" charset="0"/>
                <a:cs typeface="Arial" panose="020B0604020202020204" pitchFamily="34" charset="0"/>
              </a:rPr>
              <a:t>several bottlenecks, including </a:t>
            </a:r>
            <a:endParaRPr lang="en-US" sz="1600" cap="none" dirty="0" smtClean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b="1" cap="none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Frequent </a:t>
            </a:r>
            <a:r>
              <a:rPr lang="en-US" sz="1600" b="1" cap="none" dirty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training and supervision </a:t>
            </a:r>
            <a:endParaRPr lang="en-US" sz="1600" b="1" cap="none" dirty="0" smtClean="0">
              <a:solidFill>
                <a:srgbClr val="FF000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b="1" cap="none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Its </a:t>
            </a:r>
            <a:r>
              <a:rPr lang="en-US" sz="1600" b="1" cap="none" dirty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subjective interpretation, resulting in varying accuracy in different settings. </a:t>
            </a:r>
            <a:endParaRPr lang="en-US" sz="1600" b="1" cap="none" dirty="0" smtClean="0">
              <a:solidFill>
                <a:srgbClr val="FF000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b="1" cap="none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Evidence </a:t>
            </a:r>
            <a:r>
              <a:rPr lang="en-US" sz="1600" b="1" cap="none" dirty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that increased inflammation among HIV-positive population affects the sensitivity and specificity of </a:t>
            </a:r>
            <a:r>
              <a:rPr lang="en-US" sz="1600" b="1" cap="none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Visual Inspection</a:t>
            </a:r>
            <a:r>
              <a:rPr lang="en-GB" sz="1600" b="1" cap="none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:</a:t>
            </a:r>
            <a:endParaRPr lang="en-GB" sz="1600" b="1" cap="none" dirty="0">
              <a:solidFill>
                <a:srgbClr val="FF000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GB" cap="none" dirty="0" smtClean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latin typeface="Century Gothic" panose="020B0502020202020204" pitchFamily="34" charset="0"/>
              </a:rPr>
              <a:t>6</a:t>
            </a:fld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entury Gothic" panose="020B0502020202020204" pitchFamily="34" charset="0"/>
              </a:rPr>
              <a:t>The 7th EAHSC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49943" y="674298"/>
            <a:ext cx="9603275" cy="7103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Background</a:t>
            </a:r>
            <a:endParaRPr lang="en-US" sz="2800" b="1" dirty="0">
              <a:solidFill>
                <a:srgbClr val="FF000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484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682" y="570389"/>
            <a:ext cx="10364451" cy="1290491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Objective</a:t>
            </a:r>
            <a:endParaRPr lang="en-US" sz="2800" b="1" dirty="0">
              <a:solidFill>
                <a:srgbClr val="FF000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989216"/>
            <a:ext cx="10363826" cy="37698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cap="none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Given effectiveness of HPV based, there are currently a number rapid and lower cost tests, thus making HPV based screening accessible for LMICs</a:t>
            </a:r>
          </a:p>
          <a:p>
            <a:pPr marL="0" indent="0">
              <a:buNone/>
            </a:pPr>
            <a:r>
              <a:rPr lang="en-US" sz="1600" cap="none" dirty="0">
                <a:latin typeface="Century Gothic" panose="020B0502020202020204" pitchFamily="34" charset="0"/>
                <a:cs typeface="Arial" panose="020B0604020202020204" pitchFamily="34" charset="0"/>
              </a:rPr>
              <a:t>To this end, we evaluated the clinical performance </a:t>
            </a:r>
            <a:r>
              <a:rPr lang="en-US" sz="1600" cap="none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of </a:t>
            </a:r>
            <a:r>
              <a:rPr lang="en-US" sz="1600" b="1" cap="none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OncoE6</a:t>
            </a:r>
            <a:r>
              <a:rPr lang="en-GB" sz="1600" b="1" cap="none" baseline="30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TM</a:t>
            </a:r>
            <a:r>
              <a:rPr lang="en-US" sz="1600" b="1" cap="none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cap="none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Cervical Test</a:t>
            </a:r>
            <a:r>
              <a:rPr lang="en-US" sz="1600" cap="none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, </a:t>
            </a:r>
            <a:r>
              <a:rPr lang="en-US" sz="1600" cap="none" dirty="0">
                <a:latin typeface="Century Gothic" panose="020B0502020202020204" pitchFamily="34" charset="0"/>
                <a:cs typeface="Arial" panose="020B0604020202020204" pitchFamily="34" charset="0"/>
              </a:rPr>
              <a:t>to detecting </a:t>
            </a:r>
            <a:r>
              <a:rPr lang="en-US" sz="1600" cap="none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CIN </a:t>
            </a:r>
            <a:r>
              <a:rPr lang="en-US" sz="1600" cap="none" dirty="0">
                <a:latin typeface="Century Gothic" panose="020B0502020202020204" pitchFamily="34" charset="0"/>
                <a:cs typeface="Arial" panose="020B0604020202020204" pitchFamily="34" charset="0"/>
              </a:rPr>
              <a:t>among HIV-infected women in </a:t>
            </a:r>
            <a:r>
              <a:rPr lang="en-US" sz="1600" cap="none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Bujumbura, </a:t>
            </a:r>
            <a:r>
              <a:rPr lang="en-US" sz="1600" cap="none" dirty="0">
                <a:latin typeface="Century Gothic" panose="020B0502020202020204" pitchFamily="34" charset="0"/>
                <a:cs typeface="Arial" panose="020B0604020202020204" pitchFamily="34" charset="0"/>
              </a:rPr>
              <a:t>Burundi.</a:t>
            </a:r>
            <a:endParaRPr lang="en-US" sz="1600" cap="none" dirty="0" smtClean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latin typeface="Century Gothic" panose="020B0502020202020204" pitchFamily="34" charset="0"/>
              </a:rPr>
              <a:t>7</a:t>
            </a:fld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entury Gothic" panose="020B0502020202020204" pitchFamily="34" charset="0"/>
              </a:rPr>
              <a:t>The 7th EAHSC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809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METHODS</a:t>
            </a:r>
            <a:endParaRPr lang="fr-FR" sz="28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1600" cap="none" dirty="0" smtClean="0">
                <a:latin typeface="Century Gothic" panose="020B0502020202020204" pitchFamily="34" charset="0"/>
              </a:rPr>
              <a:t>A cross-sectional study in HIV-clinic at the university hospital, </a:t>
            </a:r>
            <a:r>
              <a:rPr lang="en-US" sz="1600" cap="none" dirty="0" err="1" smtClean="0">
                <a:latin typeface="Century Gothic" panose="020B0502020202020204" pitchFamily="34" charset="0"/>
              </a:rPr>
              <a:t>roi</a:t>
            </a:r>
            <a:r>
              <a:rPr lang="en-US" sz="1600" cap="none" dirty="0" smtClean="0">
                <a:latin typeface="Century Gothic" panose="020B0502020202020204" pitchFamily="34" charset="0"/>
              </a:rPr>
              <a:t> </a:t>
            </a:r>
            <a:r>
              <a:rPr lang="en-US" sz="1600" cap="none" dirty="0" err="1" smtClean="0">
                <a:latin typeface="Century Gothic" panose="020B0502020202020204" pitchFamily="34" charset="0"/>
              </a:rPr>
              <a:t>khaled</a:t>
            </a:r>
            <a:r>
              <a:rPr lang="en-US" sz="1600" cap="none" dirty="0" smtClean="0">
                <a:latin typeface="Century Gothic" panose="020B0502020202020204" pitchFamily="34" charset="0"/>
              </a:rPr>
              <a:t>, in </a:t>
            </a:r>
            <a:r>
              <a:rPr lang="en-US" sz="1600" cap="none" dirty="0">
                <a:latin typeface="Century Gothic" panose="020B0502020202020204" pitchFamily="34" charset="0"/>
              </a:rPr>
              <a:t>B</a:t>
            </a:r>
            <a:r>
              <a:rPr lang="en-US" sz="1600" cap="none" dirty="0" smtClean="0">
                <a:latin typeface="Century Gothic" panose="020B0502020202020204" pitchFamily="34" charset="0"/>
              </a:rPr>
              <a:t>ujumbura</a:t>
            </a:r>
            <a:r>
              <a:rPr lang="en-US" sz="1600" cap="none" dirty="0" smtClean="0">
                <a:latin typeface="Century Gothic" panose="020B0502020202020204" pitchFamily="34" charset="0"/>
              </a:rPr>
              <a:t>, </a:t>
            </a:r>
          </a:p>
          <a:p>
            <a:r>
              <a:rPr lang="en-US" sz="1600" cap="none" dirty="0" smtClean="0">
                <a:latin typeface="Century Gothic" panose="020B0502020202020204" pitchFamily="34" charset="0"/>
              </a:rPr>
              <a:t>June to December 2017. </a:t>
            </a:r>
          </a:p>
          <a:p>
            <a:r>
              <a:rPr lang="en-US" sz="1600" cap="none" dirty="0" smtClean="0">
                <a:latin typeface="Century Gothic" panose="020B0502020202020204" pitchFamily="34" charset="0"/>
              </a:rPr>
              <a:t>Participants: HIV-positive women. </a:t>
            </a:r>
          </a:p>
          <a:p>
            <a:r>
              <a:rPr lang="en-US" sz="1600" cap="none" dirty="0" smtClean="0">
                <a:latin typeface="Century Gothic" panose="020B0502020202020204" pitchFamily="34" charset="0"/>
              </a:rPr>
              <a:t>Eligibility: age range between 25-65 years old, able to provide informed consent and declared having had vaginal intercourse during their lives. </a:t>
            </a:r>
          </a:p>
          <a:p>
            <a:r>
              <a:rPr lang="en-US" sz="1600" cap="none" dirty="0" smtClean="0">
                <a:latin typeface="Century Gothic" panose="020B0502020202020204" pitchFamily="34" charset="0"/>
              </a:rPr>
              <a:t>Exclusion: Pregnancy, less than 6 weeks post-partum, have a history of hysterectomy or treatment for cervical cancer.</a:t>
            </a:r>
            <a:endParaRPr lang="fr-FR" sz="1600" cap="none" dirty="0">
              <a:latin typeface="Century Gothic" panose="020B0502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entury Gothic" panose="020B0502020202020204" pitchFamily="34" charset="0"/>
              </a:rPr>
              <a:t>The 7th EAHSC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latin typeface="Century Gothic" panose="020B0502020202020204" pitchFamily="34" charset="0"/>
              </a:rPr>
              <a:t>8</a:t>
            </a:fld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65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2069432"/>
            <a:ext cx="10363200" cy="4178968"/>
          </a:xfrm>
        </p:spPr>
        <p:txBody>
          <a:bodyPr>
            <a:noAutofit/>
          </a:bodyPr>
          <a:lstStyle/>
          <a:p>
            <a:r>
              <a:rPr lang="en-GB" sz="1600" cap="none" dirty="0" smtClean="0">
                <a:latin typeface="Century Gothic" panose="020B0502020202020204" pitchFamily="34" charset="0"/>
              </a:rPr>
              <a:t>All enrolled women underwent a physical examination of the pelvis. </a:t>
            </a:r>
          </a:p>
          <a:p>
            <a:r>
              <a:rPr lang="en-GB" sz="1600" cap="none" dirty="0" smtClean="0">
                <a:latin typeface="Century Gothic" panose="020B0502020202020204" pitchFamily="34" charset="0"/>
              </a:rPr>
              <a:t>Women with abnormal vaginal discharge, lower pelvic pain were given syndromic sexually transmitted infection (STI) treatments and asked to return two weeks after treatment </a:t>
            </a:r>
          </a:p>
          <a:p>
            <a:r>
              <a:rPr lang="en-GB" sz="1600" cap="none" dirty="0" smtClean="0">
                <a:latin typeface="Century Gothic" panose="020B0502020202020204" pitchFamily="34" charset="0"/>
              </a:rPr>
              <a:t>Women with menses were also asked to come back two weeks later</a:t>
            </a:r>
            <a:r>
              <a:rPr lang="en-GB" sz="1600" cap="none" dirty="0" smtClean="0">
                <a:latin typeface="Century Gothic" panose="020B0502020202020204" pitchFamily="34" charset="0"/>
              </a:rPr>
              <a:t>.</a:t>
            </a:r>
          </a:p>
          <a:p>
            <a:r>
              <a:rPr lang="en-US" sz="1600" cap="none" dirty="0">
                <a:latin typeface="Century Gothic" panose="020B0502020202020204" pitchFamily="34" charset="0"/>
              </a:rPr>
              <a:t>During this clinical examination, specimens were collected in the following order: OncoE6 in dry tubes, LBC in </a:t>
            </a:r>
            <a:r>
              <a:rPr lang="en-US" sz="1600" cap="none" dirty="0" err="1">
                <a:latin typeface="Century Gothic" panose="020B0502020202020204" pitchFamily="34" charset="0"/>
              </a:rPr>
              <a:t>thinprep</a:t>
            </a:r>
            <a:r>
              <a:rPr lang="en-US" sz="1600" cap="none" dirty="0">
                <a:latin typeface="Century Gothic" panose="020B0502020202020204" pitchFamily="34" charset="0"/>
              </a:rPr>
              <a:t> vials (for both cytology and HPV-DNA testing) followed by VIA. </a:t>
            </a:r>
          </a:p>
          <a:p>
            <a:r>
              <a:rPr lang="en-US" sz="1600" cap="none" dirty="0">
                <a:latin typeface="Century Gothic" panose="020B0502020202020204" pitchFamily="34" charset="0"/>
              </a:rPr>
              <a:t>After sample collection, a standardized non-invasive colposcopy examination was performed on all participants.</a:t>
            </a:r>
          </a:p>
          <a:p>
            <a:r>
              <a:rPr lang="en-US" sz="1600" cap="none" dirty="0">
                <a:latin typeface="Century Gothic" panose="020B0502020202020204" pitchFamily="34" charset="0"/>
              </a:rPr>
              <a:t>Biopsies for histology confirmation were advised and performed as clinically indicated on consenting participants with evidence of </a:t>
            </a:r>
            <a:r>
              <a:rPr lang="en-US" sz="1600" cap="none" dirty="0" err="1">
                <a:latin typeface="Century Gothic" panose="020B0502020202020204" pitchFamily="34" charset="0"/>
              </a:rPr>
              <a:t>colposcopic</a:t>
            </a:r>
            <a:r>
              <a:rPr lang="en-US" sz="1600" cap="none" dirty="0">
                <a:latin typeface="Century Gothic" panose="020B0502020202020204" pitchFamily="34" charset="0"/>
              </a:rPr>
              <a:t> cervical </a:t>
            </a:r>
            <a:r>
              <a:rPr lang="en-US" sz="1600" cap="none" dirty="0" smtClean="0">
                <a:latin typeface="Century Gothic" panose="020B0502020202020204" pitchFamily="34" charset="0"/>
              </a:rPr>
              <a:t>abnormalities.</a:t>
            </a:r>
            <a:endParaRPr lang="en-US" sz="1600" cap="none" dirty="0">
              <a:latin typeface="Century Gothic" panose="020B0502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entury Gothic" panose="020B0502020202020204" pitchFamily="34" charset="0"/>
              </a:rPr>
              <a:t>The 7th EAHSC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latin typeface="Century Gothic" panose="020B0502020202020204" pitchFamily="34" charset="0"/>
              </a:rPr>
              <a:t>9</a:t>
            </a:fld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066175" y="417993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METHODS</a:t>
            </a:r>
            <a:endParaRPr lang="fr-FR" sz="28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31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Zak</Template>
  <TotalTime>1129</TotalTime>
  <Words>1084</Words>
  <Application>Microsoft Office PowerPoint</Application>
  <PresentationFormat>Widescreen</PresentationFormat>
  <Paragraphs>169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Century Gothic</vt:lpstr>
      <vt:lpstr>Times New Roman</vt:lpstr>
      <vt:lpstr>Tw Cen MT</vt:lpstr>
      <vt:lpstr>Wingdings</vt:lpstr>
      <vt:lpstr>Droplet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Objective</vt:lpstr>
      <vt:lpstr>METHODS</vt:lpstr>
      <vt:lpstr>PowerPoint Presentation</vt:lpstr>
      <vt:lpstr>sample size and Statistical analysis </vt:lpstr>
      <vt:lpstr>RESULTS</vt:lpstr>
      <vt:lpstr>RESULTS</vt:lpstr>
      <vt:lpstr>CONCLUSIONS</vt:lpstr>
      <vt:lpstr>acknowledgement</vt:lpstr>
    </vt:vector>
  </TitlesOfParts>
  <Company>Universiteit Antwerpen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EXPLORING OPTIONS FOR CERVICAL CANCER CONTROL IN BURUNDI</dc:title>
  <dc:creator>Zacharie Ndizeye</dc:creator>
  <cp:lastModifiedBy>Zacharie Ndizeye</cp:lastModifiedBy>
  <cp:revision>89</cp:revision>
  <dcterms:created xsi:type="dcterms:W3CDTF">2018-05-25T07:40:45Z</dcterms:created>
  <dcterms:modified xsi:type="dcterms:W3CDTF">2019-03-09T11:22:37Z</dcterms:modified>
</cp:coreProperties>
</file>