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4" autoAdjust="0"/>
  </p:normalViewPr>
  <p:slideViewPr>
    <p:cSldViewPr>
      <p:cViewPr>
        <p:scale>
          <a:sx n="73" d="100"/>
          <a:sy n="73" d="100"/>
        </p:scale>
        <p:origin x="-12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C0D6-EAA3-4B42-91B3-30132D37613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DB77BF0-819D-467A-A3D4-AC3B4EB307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C0D6-EAA3-4B42-91B3-30132D37613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7BF0-819D-467A-A3D4-AC3B4EB307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C0D6-EAA3-4B42-91B3-30132D37613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7BF0-819D-467A-A3D4-AC3B4EB307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C0D6-EAA3-4B42-91B3-30132D37613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7BF0-819D-467A-A3D4-AC3B4EB307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C0D6-EAA3-4B42-91B3-30132D37613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DB77BF0-819D-467A-A3D4-AC3B4EB3077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C0D6-EAA3-4B42-91B3-30132D37613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7BF0-819D-467A-A3D4-AC3B4EB3077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C0D6-EAA3-4B42-91B3-30132D37613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7BF0-819D-467A-A3D4-AC3B4EB307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C0D6-EAA3-4B42-91B3-30132D37613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7BF0-819D-467A-A3D4-AC3B4EB307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C0D6-EAA3-4B42-91B3-30132D37613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7BF0-819D-467A-A3D4-AC3B4EB307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C0D6-EAA3-4B42-91B3-30132D37613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7BF0-819D-467A-A3D4-AC3B4EB307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C0D6-EAA3-4B42-91B3-30132D37613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DB77BF0-819D-467A-A3D4-AC3B4EB307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DFC0D6-EAA3-4B42-91B3-30132D37613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DB77BF0-819D-467A-A3D4-AC3B4EB3077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284984"/>
            <a:ext cx="8424936" cy="3312368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             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smtClean="0">
                <a:latin typeface="Century Gothic" pitchFamily="34" charset="0"/>
              </a:rPr>
              <a:t>Tools and techniques for Clinical Decision Support: A case of  Tanzania</a:t>
            </a:r>
            <a:endParaRPr lang="en-US" sz="2400" dirty="0" smtClean="0">
              <a:latin typeface="Century Gothic" pitchFamily="34" charset="0"/>
            </a:endParaRPr>
          </a:p>
          <a:p>
            <a:r>
              <a:rPr lang="en-US" sz="2400" dirty="0" smtClean="0">
                <a:latin typeface="Century Gothic" pitchFamily="34" charset="0"/>
              </a:rPr>
              <a:t>            </a:t>
            </a:r>
            <a:r>
              <a:rPr lang="en-US" sz="2400" b="1" dirty="0" smtClean="0">
                <a:latin typeface="Century Gothic" pitchFamily="34" charset="0"/>
              </a:rPr>
              <a:t>Author</a:t>
            </a:r>
            <a:r>
              <a:rPr lang="en-US" sz="2400" dirty="0" smtClean="0">
                <a:latin typeface="Century Gothic" pitchFamily="34" charset="0"/>
              </a:rPr>
              <a:t> : </a:t>
            </a:r>
            <a:r>
              <a:rPr lang="en-US" sz="2400" dirty="0" err="1" smtClean="0">
                <a:latin typeface="Century Gothic" pitchFamily="34" charset="0"/>
              </a:rPr>
              <a:t>Augustino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Mwogosi</a:t>
            </a:r>
            <a:endParaRPr lang="en-US" sz="2400" dirty="0" smtClean="0">
              <a:latin typeface="Century Gothic" pitchFamily="34" charset="0"/>
            </a:endParaRPr>
          </a:p>
          <a:p>
            <a:r>
              <a:rPr lang="en-US" sz="2400" b="1" dirty="0" smtClean="0">
                <a:latin typeface="Century Gothic" pitchFamily="34" charset="0"/>
              </a:rPr>
              <a:t>Co-authors</a:t>
            </a:r>
            <a:r>
              <a:rPr lang="en-US" sz="2400" dirty="0" smtClean="0">
                <a:latin typeface="Century Gothic" pitchFamily="34" charset="0"/>
              </a:rPr>
              <a:t> : </a:t>
            </a:r>
            <a:r>
              <a:rPr lang="en-GB" sz="2400" dirty="0" err="1" smtClean="0">
                <a:latin typeface="Century Gothic" pitchFamily="34" charset="0"/>
              </a:rPr>
              <a:t>Shidende</a:t>
            </a:r>
            <a:r>
              <a:rPr lang="en-GB" sz="2400" dirty="0" smtClean="0">
                <a:latin typeface="Century Gothic" pitchFamily="34" charset="0"/>
              </a:rPr>
              <a:t> ,N.H   and </a:t>
            </a:r>
            <a:endParaRPr lang="en-US" sz="2400" dirty="0" smtClean="0">
              <a:latin typeface="Century Gothic" pitchFamily="34" charset="0"/>
            </a:endParaRPr>
          </a:p>
          <a:p>
            <a:r>
              <a:rPr lang="en-GB" sz="2400" dirty="0" err="1" smtClean="0">
                <a:latin typeface="Century Gothic" pitchFamily="34" charset="0"/>
              </a:rPr>
              <a:t>Sukums</a:t>
            </a:r>
            <a:r>
              <a:rPr lang="en-GB" sz="2400" dirty="0" smtClean="0">
                <a:latin typeface="Century Gothic" pitchFamily="34" charset="0"/>
              </a:rPr>
              <a:t> ,</a:t>
            </a:r>
            <a:r>
              <a:rPr lang="en-GB" sz="2400" dirty="0" smtClean="0">
                <a:latin typeface="Century Gothic" pitchFamily="34" charset="0"/>
              </a:rPr>
              <a:t>F,K</a:t>
            </a:r>
            <a:endParaRPr lang="en-US" sz="2400" dirty="0" smtClean="0">
              <a:latin typeface="Century Gothic" pitchFamily="34" charset="0"/>
            </a:endParaRPr>
          </a:p>
          <a:p>
            <a:r>
              <a:rPr lang="en-US" sz="2400" b="1" dirty="0" smtClean="0">
                <a:latin typeface="Century Gothic" pitchFamily="34" charset="0"/>
              </a:rPr>
              <a:t>Presenter</a:t>
            </a:r>
            <a:r>
              <a:rPr lang="en-US" sz="2400" dirty="0" smtClean="0">
                <a:latin typeface="Century Gothic" pitchFamily="34" charset="0"/>
              </a:rPr>
              <a:t> : </a:t>
            </a:r>
            <a:r>
              <a:rPr lang="en-US" sz="2400" dirty="0" err="1" smtClean="0">
                <a:latin typeface="Century Gothic" pitchFamily="34" charset="0"/>
              </a:rPr>
              <a:t>Augustino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Mwogosi</a:t>
            </a:r>
            <a:endParaRPr lang="en-US" sz="2400" dirty="0" smtClean="0">
              <a:latin typeface="Century Gothic" pitchFamily="34" charset="0"/>
            </a:endParaRPr>
          </a:p>
          <a:p>
            <a:r>
              <a:rPr lang="en-US" sz="2400" dirty="0" smtClean="0">
                <a:latin typeface="Century Gothic" pitchFamily="34" charset="0"/>
              </a:rPr>
              <a:t>             </a:t>
            </a:r>
            <a:r>
              <a:rPr lang="en-US" sz="2400" b="1" dirty="0" smtClean="0">
                <a:latin typeface="Century Gothic" pitchFamily="34" charset="0"/>
              </a:rPr>
              <a:t>  </a:t>
            </a:r>
            <a:r>
              <a:rPr lang="en-US" sz="2400" b="1" dirty="0" smtClean="0">
                <a:latin typeface="Century Gothic" pitchFamily="34" charset="0"/>
              </a:rPr>
              <a:t>Affiliated institution: </a:t>
            </a:r>
            <a:r>
              <a:rPr lang="en-US" sz="2400" dirty="0" smtClean="0">
                <a:latin typeface="Century Gothic" pitchFamily="34" charset="0"/>
              </a:rPr>
              <a:t>University of Dodoma(UDOM)</a:t>
            </a:r>
            <a:endParaRPr lang="en-US" sz="2400" dirty="0" smtClean="0">
              <a:latin typeface="Century Gothic" pitchFamily="34" charset="0"/>
            </a:endParaRPr>
          </a:p>
          <a:p>
            <a:endParaRPr lang="en-US" sz="2400" dirty="0">
              <a:latin typeface="Century Gothic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entury Gothic" pitchFamily="34" charset="0"/>
              </a:rPr>
              <a:t>The 7th EAHSC</a:t>
            </a:r>
            <a:endParaRPr lang="en-US" sz="28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entury Gothic" pitchFamily="34" charset="0"/>
              </a:rPr>
              <a:t>Background</a:t>
            </a:r>
            <a:endParaRPr lang="en-US" sz="2800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17504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GB" sz="1600" dirty="0" smtClean="0">
                <a:latin typeface="Century Gothic" pitchFamily="34" charset="0"/>
              </a:rPr>
              <a:t>In Tanzania the </a:t>
            </a:r>
            <a:r>
              <a:rPr lang="en-GB" sz="1600" dirty="0" smtClean="0">
                <a:latin typeface="Century Gothic" pitchFamily="34" charset="0"/>
              </a:rPr>
              <a:t>application of Heath Information Systems (HIS) has </a:t>
            </a:r>
            <a:r>
              <a:rPr lang="en-GB" sz="1600" dirty="0" smtClean="0">
                <a:latin typeface="Century Gothic" pitchFamily="34" charset="0"/>
              </a:rPr>
              <a:t>been mainly used in collecting healthcare data and provide support in decision making.</a:t>
            </a:r>
          </a:p>
          <a:p>
            <a:pPr algn="just">
              <a:lnSpc>
                <a:spcPct val="200000"/>
              </a:lnSpc>
            </a:pPr>
            <a:r>
              <a:rPr lang="en-GB" sz="1600" dirty="0" smtClean="0">
                <a:latin typeface="Century Gothic" pitchFamily="34" charset="0"/>
              </a:rPr>
              <a:t>The systems mainly </a:t>
            </a:r>
            <a:r>
              <a:rPr lang="en-GB" sz="1600" dirty="0" smtClean="0">
                <a:latin typeface="Century Gothic" pitchFamily="34" charset="0"/>
              </a:rPr>
              <a:t>provide tools </a:t>
            </a:r>
            <a:r>
              <a:rPr lang="en-GB" sz="1600" dirty="0" smtClean="0">
                <a:latin typeface="Century Gothic" pitchFamily="34" charset="0"/>
              </a:rPr>
              <a:t>to support managers and policy makers leaving behind the health </a:t>
            </a:r>
            <a:r>
              <a:rPr lang="en-GB" sz="1600" dirty="0" smtClean="0">
                <a:latin typeface="Century Gothic" pitchFamily="34" charset="0"/>
              </a:rPr>
              <a:t>practitioners at a facility level in </a:t>
            </a:r>
            <a:r>
              <a:rPr lang="en-GB" sz="1600" dirty="0" smtClean="0">
                <a:latin typeface="Century Gothic" pitchFamily="34" charset="0"/>
              </a:rPr>
              <a:t>supporting them in their </a:t>
            </a:r>
            <a:r>
              <a:rPr lang="en-GB" sz="1600" dirty="0" smtClean="0">
                <a:latin typeface="Century Gothic" pitchFamily="34" charset="0"/>
              </a:rPr>
              <a:t>clinical decision making practices. </a:t>
            </a:r>
            <a:endParaRPr lang="en-GB" sz="1600" dirty="0" smtClean="0">
              <a:latin typeface="Century Gothic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entury Gothic" pitchFamily="34" charset="0"/>
              </a:rPr>
              <a:t>Objective </a:t>
            </a:r>
            <a:endParaRPr lang="en-US" sz="2800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GB" sz="1600" dirty="0" smtClean="0">
                <a:latin typeface="Century Gothic" pitchFamily="34" charset="0"/>
              </a:rPr>
              <a:t>The </a:t>
            </a:r>
            <a:r>
              <a:rPr lang="en-GB" sz="1600" dirty="0" smtClean="0">
                <a:latin typeface="Century Gothic" pitchFamily="34" charset="0"/>
              </a:rPr>
              <a:t>aim of this study was to </a:t>
            </a:r>
            <a:r>
              <a:rPr lang="en-GB" sz="1600" dirty="0" smtClean="0">
                <a:latin typeface="Century Gothic" pitchFamily="34" charset="0"/>
              </a:rPr>
              <a:t>investigate </a:t>
            </a:r>
            <a:r>
              <a:rPr lang="en-GB" sz="1600" dirty="0" smtClean="0">
                <a:latin typeface="Century Gothic" pitchFamily="34" charset="0"/>
              </a:rPr>
              <a:t>tools and techniques </a:t>
            </a:r>
            <a:r>
              <a:rPr lang="en-GB" sz="1600" dirty="0" smtClean="0">
                <a:latin typeface="Century Gothic" pitchFamily="34" charset="0"/>
              </a:rPr>
              <a:t>used for </a:t>
            </a:r>
            <a:r>
              <a:rPr lang="en-GB" sz="1600" dirty="0" smtClean="0">
                <a:latin typeface="Century Gothic" pitchFamily="34" charset="0"/>
              </a:rPr>
              <a:t>clinical decision support (CDS) in Tanzania</a:t>
            </a:r>
            <a:r>
              <a:rPr lang="en-GB" sz="1600" dirty="0" smtClean="0">
                <a:latin typeface="Century Gothic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GB" sz="1600" dirty="0" smtClean="0">
                <a:latin typeface="Century Gothic" pitchFamily="34" charset="0"/>
              </a:rPr>
              <a:t>The study specifically aimed at the following</a:t>
            </a:r>
          </a:p>
          <a:p>
            <a:pPr lvl="1">
              <a:lnSpc>
                <a:spcPct val="200000"/>
              </a:lnSpc>
            </a:pPr>
            <a:r>
              <a:rPr lang="en-GB" sz="1600" dirty="0" smtClean="0">
                <a:latin typeface="Century Gothic" pitchFamily="34" charset="0"/>
              </a:rPr>
              <a:t>Find out tools and techniques used by health practitioners in Tanzania to support clinical decision making</a:t>
            </a:r>
          </a:p>
          <a:p>
            <a:pPr lvl="1">
              <a:lnSpc>
                <a:spcPct val="200000"/>
              </a:lnSpc>
            </a:pPr>
            <a:r>
              <a:rPr lang="en-GB" sz="1600" dirty="0" smtClean="0">
                <a:latin typeface="Century Gothic" pitchFamily="34" charset="0"/>
              </a:rPr>
              <a:t>Identify challenges brought about by such tools in(1) above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entury Gothic" pitchFamily="34" charset="0"/>
              </a:rPr>
              <a:t>Materials and methods</a:t>
            </a:r>
            <a:endParaRPr lang="en-US" sz="2800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GB" sz="1600" dirty="0" smtClean="0">
                <a:latin typeface="Century Gothic" pitchFamily="34" charset="0"/>
              </a:rPr>
              <a:t>The study used a qualitative approach using a case study design. The study was conducted in healthcare facilities in Tanzania. </a:t>
            </a:r>
            <a:endParaRPr lang="en-GB" sz="1600" dirty="0" smtClean="0">
              <a:latin typeface="Century Gothic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GB" sz="1600" dirty="0" smtClean="0">
                <a:latin typeface="Century Gothic" pitchFamily="34" charset="0"/>
              </a:rPr>
              <a:t>The </a:t>
            </a:r>
            <a:r>
              <a:rPr lang="en-GB" sz="1600" dirty="0" smtClean="0">
                <a:latin typeface="Century Gothic" pitchFamily="34" charset="0"/>
              </a:rPr>
              <a:t>target population involved various stakeholders of HIS from the selected healthcare facilities that included health practitioners. </a:t>
            </a:r>
            <a:endParaRPr lang="en-GB" sz="1600" dirty="0" smtClean="0">
              <a:latin typeface="Century Gothic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GB" sz="1600" dirty="0" smtClean="0">
                <a:latin typeface="Century Gothic" pitchFamily="34" charset="0"/>
              </a:rPr>
              <a:t>Key </a:t>
            </a:r>
            <a:r>
              <a:rPr lang="en-GB" sz="1600" dirty="0" smtClean="0">
                <a:latin typeface="Century Gothic" pitchFamily="34" charset="0"/>
              </a:rPr>
              <a:t>informants’ interviews, artefact examination, observation and document reviews were used in collecting data for the study.</a:t>
            </a:r>
            <a:endParaRPr lang="en-US" sz="1600" dirty="0" smtClean="0">
              <a:latin typeface="Century Gothic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entury Gothic" pitchFamily="34" charset="0"/>
              </a:rPr>
              <a:t>Results</a:t>
            </a:r>
            <a:endParaRPr lang="en-US" sz="2800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89512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200000"/>
              </a:lnSpc>
            </a:pPr>
            <a:r>
              <a:rPr lang="en-GB" sz="1700" dirty="0" smtClean="0">
                <a:latin typeface="Century Gothic" pitchFamily="34" charset="0"/>
              </a:rPr>
              <a:t>The computerised HIS   are not fully utilised to support clinical decision making particularly for health practitioners.</a:t>
            </a:r>
            <a:endParaRPr lang="en-US" sz="1700" dirty="0" smtClean="0">
              <a:latin typeface="Century Gothic" pitchFamily="34" charset="0"/>
            </a:endParaRPr>
          </a:p>
          <a:p>
            <a:pPr lvl="1">
              <a:lnSpc>
                <a:spcPct val="200000"/>
              </a:lnSpc>
            </a:pPr>
            <a:r>
              <a:rPr lang="en-GB" sz="1700" dirty="0" smtClean="0">
                <a:latin typeface="Century Gothic" pitchFamily="34" charset="0"/>
              </a:rPr>
              <a:t>Data collected by such systems are not used in improving clinical decision support.</a:t>
            </a:r>
            <a:endParaRPr lang="en-US" sz="1700" dirty="0" smtClean="0">
              <a:latin typeface="Century Gothic" pitchFamily="34" charset="0"/>
            </a:endParaRPr>
          </a:p>
          <a:p>
            <a:pPr lvl="1">
              <a:lnSpc>
                <a:spcPct val="200000"/>
              </a:lnSpc>
            </a:pPr>
            <a:r>
              <a:rPr lang="en-GB" sz="1700" dirty="0" smtClean="0">
                <a:latin typeface="Century Gothic" pitchFamily="34" charset="0"/>
              </a:rPr>
              <a:t>The computerised HIS are not incorporated with CDS tools to support clinical workflow practices.</a:t>
            </a:r>
            <a:endParaRPr lang="en-US" sz="1700" dirty="0" smtClean="0">
              <a:latin typeface="Century Gothic" pitchFamily="34" charset="0"/>
            </a:endParaRPr>
          </a:p>
          <a:p>
            <a:pPr lvl="0">
              <a:lnSpc>
                <a:spcPct val="200000"/>
              </a:lnSpc>
            </a:pPr>
            <a:r>
              <a:rPr lang="en-GB" sz="1700" dirty="0" smtClean="0">
                <a:latin typeface="Century Gothic" pitchFamily="34" charset="0"/>
              </a:rPr>
              <a:t>Health practitioners rely on </a:t>
            </a:r>
            <a:r>
              <a:rPr lang="en-GB" sz="1700" b="1" i="1" dirty="0" smtClean="0">
                <a:latin typeface="Century Gothic" pitchFamily="34" charset="0"/>
              </a:rPr>
              <a:t>clinical guidelines, medical knowledge and experience </a:t>
            </a:r>
            <a:r>
              <a:rPr lang="en-GB" sz="1700" dirty="0" smtClean="0">
                <a:latin typeface="Century Gothic" pitchFamily="34" charset="0"/>
              </a:rPr>
              <a:t>as   tools and techniques for CDS in the clinical workflow.</a:t>
            </a:r>
            <a:endParaRPr lang="en-US" sz="1700" dirty="0" smtClean="0">
              <a:latin typeface="Century Gothic" pitchFamily="34" charset="0"/>
            </a:endParaRPr>
          </a:p>
          <a:p>
            <a:pPr lvl="0">
              <a:lnSpc>
                <a:spcPct val="200000"/>
              </a:lnSpc>
            </a:pPr>
            <a:r>
              <a:rPr lang="en-GB" sz="1700" dirty="0" smtClean="0">
                <a:latin typeface="Century Gothic" pitchFamily="34" charset="0"/>
              </a:rPr>
              <a:t>The uses of such tools have shown to bring about several challenges such as few and outdated guidelines, delays and miss diagnosis</a:t>
            </a:r>
            <a:endParaRPr lang="en-US" sz="1700" dirty="0" smtClean="0">
              <a:latin typeface="Century Gothic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entury Gothic" pitchFamily="34" charset="0"/>
              </a:rPr>
              <a:t>Discussion</a:t>
            </a:r>
            <a:endParaRPr lang="en-US" sz="2800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200000"/>
              </a:lnSpc>
            </a:pPr>
            <a:r>
              <a:rPr lang="en-US" sz="1700" dirty="0" smtClean="0">
                <a:latin typeface="Century Gothic" pitchFamily="34" charset="0"/>
              </a:rPr>
              <a:t>The health facilities that use HISs in Tanzania do not have full featured and integrated systems to support improvement of clinical decision making practices. </a:t>
            </a:r>
            <a:endParaRPr lang="en-US" sz="1700" dirty="0" smtClean="0">
              <a:latin typeface="Century Gothic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US" sz="1700" dirty="0" smtClean="0">
                <a:latin typeface="Century Gothic" pitchFamily="34" charset="0"/>
              </a:rPr>
              <a:t>This </a:t>
            </a:r>
            <a:r>
              <a:rPr lang="en-US" sz="1700" dirty="0" smtClean="0">
                <a:latin typeface="Century Gothic" pitchFamily="34" charset="0"/>
              </a:rPr>
              <a:t>is in contrast with the developed world where CDS tools are incorporated in the electronic HIS. However, The use of computerized CDS tools has great potential to improve patient outcomes. </a:t>
            </a:r>
            <a:endParaRPr lang="en-US" sz="1700" dirty="0" smtClean="0">
              <a:latin typeface="Century Gothic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US" sz="1700" dirty="0" smtClean="0">
                <a:latin typeface="Century Gothic" pitchFamily="34" charset="0"/>
              </a:rPr>
              <a:t>With </a:t>
            </a:r>
            <a:r>
              <a:rPr lang="en-US" sz="1700" dirty="0" smtClean="0">
                <a:latin typeface="Century Gothic" pitchFamily="34" charset="0"/>
              </a:rPr>
              <a:t>advancement of Information technology, such advanced techniques might be used to mine interesting patterns of healthcare data that are being continuously collected using HISs.</a:t>
            </a:r>
          </a:p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 and Recommendation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1600" dirty="0" smtClean="0">
                <a:latin typeface="Century Gothic" pitchFamily="34" charset="0"/>
              </a:rPr>
              <a:t>This study showed that the use of data might help in supporting clinical decision making practices</a:t>
            </a:r>
            <a:r>
              <a:rPr lang="en-GB" sz="1600" dirty="0" smtClean="0">
                <a:latin typeface="Century Gothic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GB" sz="1600" dirty="0" smtClean="0">
                <a:latin typeface="Century Gothic" pitchFamily="34" charset="0"/>
              </a:rPr>
              <a:t> </a:t>
            </a:r>
            <a:r>
              <a:rPr lang="en-GB" sz="1600" dirty="0" smtClean="0">
                <a:latin typeface="Century Gothic" pitchFamily="34" charset="0"/>
              </a:rPr>
              <a:t>The study suggests the application of advanced tools and techniques in transforming data into clinical knowledge that might help improve clinical decision support at the facility level.</a:t>
            </a:r>
            <a:endParaRPr lang="en-US" sz="16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entury Gothic" pitchFamily="34" charset="0"/>
              </a:rPr>
              <a:t>Acknowledgement</a:t>
            </a:r>
            <a:endParaRPr lang="en-US" sz="2800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GB" sz="1600" dirty="0" smtClean="0">
                <a:latin typeface="Century Gothic" pitchFamily="34" charset="0"/>
              </a:rPr>
              <a:t>To God the creator of heaven and Earth</a:t>
            </a:r>
          </a:p>
          <a:p>
            <a:pPr>
              <a:lnSpc>
                <a:spcPct val="200000"/>
              </a:lnSpc>
            </a:pPr>
            <a:r>
              <a:rPr lang="en-GB" sz="1600" dirty="0" smtClean="0">
                <a:latin typeface="Century Gothic" pitchFamily="34" charset="0"/>
              </a:rPr>
              <a:t>To University of Dodoma</a:t>
            </a:r>
          </a:p>
          <a:p>
            <a:pPr>
              <a:lnSpc>
                <a:spcPct val="200000"/>
              </a:lnSpc>
            </a:pPr>
            <a:r>
              <a:rPr lang="en-GB" sz="1600" dirty="0" smtClean="0">
                <a:latin typeface="Century Gothic" pitchFamily="34" charset="0"/>
              </a:rPr>
              <a:t>To Dr. </a:t>
            </a:r>
            <a:r>
              <a:rPr lang="en-GB" sz="1600" dirty="0" err="1" smtClean="0">
                <a:latin typeface="Century Gothic" pitchFamily="34" charset="0"/>
              </a:rPr>
              <a:t>Nima</a:t>
            </a:r>
            <a:r>
              <a:rPr lang="en-GB" sz="1600" dirty="0" smtClean="0">
                <a:latin typeface="Century Gothic" pitchFamily="34" charset="0"/>
              </a:rPr>
              <a:t> </a:t>
            </a:r>
            <a:r>
              <a:rPr lang="en-GB" sz="1600" dirty="0" err="1" smtClean="0">
                <a:latin typeface="Century Gothic" pitchFamily="34" charset="0"/>
              </a:rPr>
              <a:t>Shidende</a:t>
            </a:r>
            <a:r>
              <a:rPr lang="en-GB" sz="1600" dirty="0" smtClean="0">
                <a:latin typeface="Century Gothic" pitchFamily="34" charset="0"/>
              </a:rPr>
              <a:t> and Dr. Felix K. </a:t>
            </a:r>
            <a:r>
              <a:rPr lang="en-GB" sz="1600" dirty="0" err="1" smtClean="0">
                <a:latin typeface="Century Gothic" pitchFamily="34" charset="0"/>
              </a:rPr>
              <a:t>Sukums</a:t>
            </a:r>
            <a:r>
              <a:rPr lang="en-GB" sz="1600" dirty="0" smtClean="0">
                <a:latin typeface="Century Gothic" pitchFamily="34" charset="0"/>
              </a:rPr>
              <a:t>, my </a:t>
            </a:r>
            <a:r>
              <a:rPr lang="en-GB" sz="1600" dirty="0" smtClean="0">
                <a:latin typeface="Century Gothic" pitchFamily="34" charset="0"/>
              </a:rPr>
              <a:t> </a:t>
            </a:r>
            <a:r>
              <a:rPr lang="en-GB" sz="1600" dirty="0" err="1" smtClean="0">
                <a:latin typeface="Century Gothic" pitchFamily="34" charset="0"/>
              </a:rPr>
              <a:t>Msc</a:t>
            </a:r>
            <a:r>
              <a:rPr lang="en-GB" sz="1600" dirty="0" smtClean="0">
                <a:latin typeface="Century Gothic" pitchFamily="34" charset="0"/>
              </a:rPr>
              <a:t> supervisors</a:t>
            </a:r>
            <a:r>
              <a:rPr lang="en-GB" sz="1600" dirty="0" smtClean="0">
                <a:latin typeface="Century Gothic" pitchFamily="34" charset="0"/>
              </a:rPr>
              <a:t>, through their valuable guidance and constructive criticism, as well as their tireless efforts in giving challenging advice </a:t>
            </a:r>
            <a:r>
              <a:rPr lang="en-GB" sz="1600" dirty="0" smtClean="0">
                <a:latin typeface="Century Gothic" pitchFamily="34" charset="0"/>
              </a:rPr>
              <a:t>throughout my learning. </a:t>
            </a:r>
            <a:endParaRPr lang="en-US" sz="1600" dirty="0" smtClean="0">
              <a:latin typeface="Century Gothic" pitchFamily="34" charset="0"/>
            </a:endParaRPr>
          </a:p>
          <a:p>
            <a:endParaRPr lang="en-US" dirty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>
            <a:lum bright="-20000" contrast="-20000"/>
          </a:blip>
          <a:srcRect/>
          <a:stretch>
            <a:fillRect/>
          </a:stretch>
        </p:blipFill>
        <p:spPr bwMode="auto">
          <a:xfrm>
            <a:off x="3275856" y="4221088"/>
            <a:ext cx="239077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</TotalTime>
  <Words>459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The 7th EAHSC</vt:lpstr>
      <vt:lpstr>Background</vt:lpstr>
      <vt:lpstr>Objective </vt:lpstr>
      <vt:lpstr>Materials and methods</vt:lpstr>
      <vt:lpstr>Results</vt:lpstr>
      <vt:lpstr>Discussion</vt:lpstr>
      <vt:lpstr>Conclusion and Recommendation</vt:lpstr>
      <vt:lpstr>Acknowledgement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auguvale</dc:creator>
  <cp:lastModifiedBy>auguvale</cp:lastModifiedBy>
  <cp:revision>3</cp:revision>
  <dcterms:created xsi:type="dcterms:W3CDTF">2019-02-27T17:03:23Z</dcterms:created>
  <dcterms:modified xsi:type="dcterms:W3CDTF">2019-02-28T03:10:59Z</dcterms:modified>
</cp:coreProperties>
</file>