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1" r:id="rId3"/>
    <p:sldId id="292" r:id="rId4"/>
    <p:sldId id="280" r:id="rId5"/>
    <p:sldId id="285" r:id="rId6"/>
    <p:sldId id="295" r:id="rId7"/>
    <p:sldId id="296" r:id="rId8"/>
    <p:sldId id="290" r:id="rId9"/>
    <p:sldId id="289" r:id="rId10"/>
    <p:sldId id="274" r:id="rId11"/>
    <p:sldId id="273" r:id="rId12"/>
    <p:sldId id="288" r:id="rId13"/>
    <p:sldId id="275" r:id="rId14"/>
    <p:sldId id="263" r:id="rId15"/>
    <p:sldId id="29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n" initials="MSB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E57"/>
    <a:srgbClr val="555654"/>
    <a:srgbClr val="9296AF"/>
    <a:srgbClr val="212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319" autoAdjust="0"/>
  </p:normalViewPr>
  <p:slideViewPr>
    <p:cSldViewPr>
      <p:cViewPr varScale="1">
        <p:scale>
          <a:sx n="89" d="100"/>
          <a:sy n="89" d="100"/>
        </p:scale>
        <p:origin x="128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B4835-6F04-4FFA-99A2-4AAA9E47A9E6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262B-F9FE-4F21-B2CF-E734764E2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ili_transpar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85800" y="655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00200"/>
            <a:ext cx="7772400" cy="3657600"/>
          </a:xfrm>
          <a:ln w="38100">
            <a:noFill/>
          </a:ln>
        </p:spPr>
        <p:txBody>
          <a:bodyPr anchor="t"/>
          <a:lstStyle>
            <a:lvl1pPr algn="l">
              <a:defRPr sz="4000" b="1" cap="all">
                <a:solidFill>
                  <a:srgbClr val="555654"/>
                </a:solidFill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09800" y="5943600"/>
            <a:ext cx="6934200" cy="838200"/>
          </a:xfrm>
          <a:solidFill>
            <a:srgbClr val="212C6B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author(s)</a:t>
            </a:r>
          </a:p>
        </p:txBody>
      </p:sp>
      <p:pic>
        <p:nvPicPr>
          <p:cNvPr id="12" name="Picture 11" descr="KCRI_logo_cut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973538"/>
            <a:ext cx="2057400" cy="808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9342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ili_transpar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55654"/>
                </a:solidFill>
              </a:defRPr>
            </a:lvl1pPr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6031706"/>
            <a:ext cx="6934200" cy="750094"/>
          </a:xfrm>
          <a:solidFill>
            <a:srgbClr val="212C6B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KCRI_logo_cut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5973538"/>
            <a:ext cx="2057400" cy="8083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27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963F-5048-4E04-9E7B-1A15D817FAB8}" type="datetimeFigureOut">
              <a:rPr lang="en-US" smtClean="0"/>
              <a:pPr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9400-6DB0-4E86-A577-2FC466AD45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1066800"/>
            <a:ext cx="8458200" cy="76200"/>
          </a:xfrm>
          <a:prstGeom prst="rect">
            <a:avLst/>
          </a:prstGeom>
          <a:solidFill>
            <a:srgbClr val="212C6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>
            <a:extLst/>
          </a:lstStyle>
          <a:p>
            <a:pPr algn="ctr"/>
            <a:endParaRPr kumimoji="0" lang="en-US" dirty="0">
              <a:solidFill>
                <a:srgbClr val="212C6B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66800"/>
            <a:ext cx="577850" cy="76200"/>
          </a:xfrm>
          <a:prstGeom prst="rect">
            <a:avLst/>
          </a:prstGeom>
          <a:solidFill>
            <a:srgbClr val="9296A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>
            <a:extLst/>
          </a:lstStyle>
          <a:p>
            <a:pPr algn="ctr"/>
            <a:endParaRPr kumimoji="0" lang="en-US"/>
          </a:p>
        </p:txBody>
      </p:sp>
      <p:pic>
        <p:nvPicPr>
          <p:cNvPr id="13" name="Picture 12" descr="KCRI_logo_cut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62493"/>
            <a:ext cx="2209800" cy="868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212C6B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kern="1200">
          <a:solidFill>
            <a:srgbClr val="212C6B"/>
          </a:solidFill>
          <a:latin typeface="Arial Narrow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rgbClr val="F00E57"/>
          </a:solidFill>
          <a:latin typeface="Arial Narrow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00E57"/>
          </a:solidFill>
          <a:latin typeface="Arial Narrow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00E57"/>
          </a:solidFill>
          <a:latin typeface="Arial Narrow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00E57"/>
          </a:solidFill>
          <a:latin typeface="Arial Narrow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 smtClean="0"/>
              <a:t>Mtesha</a:t>
            </a:r>
            <a:r>
              <a:rPr lang="en-US" sz="1600" b="1" dirty="0" smtClean="0"/>
              <a:t> BA</a:t>
            </a:r>
            <a:r>
              <a:rPr lang="en-US" sz="1600" dirty="0" smtClean="0"/>
              <a:t>, </a:t>
            </a:r>
            <a:r>
              <a:rPr lang="en-US" sz="1600" dirty="0" err="1" smtClean="0"/>
              <a:t>Ngowi</a:t>
            </a:r>
            <a:r>
              <a:rPr lang="en-US" sz="1600" dirty="0"/>
              <a:t> </a:t>
            </a:r>
            <a:r>
              <a:rPr lang="en-US" sz="1600" dirty="0" smtClean="0"/>
              <a:t>KM, Pima FM, </a:t>
            </a:r>
            <a:r>
              <a:rPr lang="en-US" sz="1600" dirty="0" err="1" smtClean="0"/>
              <a:t>Mmbaga</a:t>
            </a:r>
            <a:r>
              <a:rPr lang="en-US" sz="1600" dirty="0" smtClean="0"/>
              <a:t> BT, </a:t>
            </a:r>
            <a:r>
              <a:rPr lang="en-US" sz="1600" dirty="0" err="1" smtClean="0"/>
              <a:t>Sumari</a:t>
            </a:r>
            <a:r>
              <a:rPr lang="en-US" sz="1600" dirty="0" smtClean="0"/>
              <a:t>-de Boer IM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THE 7</a:t>
            </a:r>
            <a:r>
              <a:rPr lang="en-US" sz="28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2800" dirty="0" smtClean="0">
                <a:latin typeface="Century Gothic" panose="020B0502020202020204" pitchFamily="34" charset="0"/>
              </a:rPr>
              <a:t> EAHSC</a:t>
            </a: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3200" dirty="0" smtClean="0"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Usability of redcap in multisite clinical trials in Kilimanjaro, Tanzania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Results of first trial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Query outcomes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Easy to create and solve query by using Redcap.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We have 260 HIV patients which is ready entered to the database.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Over 3000 queries raised and also solved on time.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Results of first trial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Nurses found use of redcap feasible don’t want to go back to paper.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Only costs are purchasing of tablet.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 No programmer involved to build database.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Nurses are satisfied with data entry mode on tablets.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Data can be easily downloaded in different formats for analysis.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7322"/>
            <a:ext cx="69342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Results for second trial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Tuberculosis trial.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Database completed.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Training done.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Nurses are satisfied.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We expected 660 participant in this trial.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185 Site included.</a:t>
            </a: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Forms were developed through different CRF: Screening, Enrolment, Laboratory, Standard consultation, Feedback and stigma. 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lvl="1"/>
            <a:endParaRPr lang="en-US" sz="16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Discussion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Observation and qualitative method used.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400" dirty="0">
                <a:latin typeface="Century Gothic" panose="020B0502020202020204" pitchFamily="34" charset="0"/>
              </a:rPr>
              <a:t>Query management should be possible through </a:t>
            </a:r>
            <a:r>
              <a:rPr lang="en-US" sz="2400" dirty="0" smtClean="0">
                <a:latin typeface="Century Gothic" panose="020B0502020202020204" pitchFamily="34" charset="0"/>
              </a:rPr>
              <a:t>tablets.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Save time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latin typeface="Century Gothic" panose="020B0502020202020204" pitchFamily="34" charset="0"/>
              </a:rPr>
              <a:t>and cost.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Quality and security. </a:t>
            </a:r>
          </a:p>
          <a:p>
            <a:pPr marL="457200" lvl="1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lvl="1"/>
            <a:endParaRPr lang="en-US" sz="2000" dirty="0" smtClean="0">
              <a:latin typeface="Century Gothic" panose="020B0502020202020204" pitchFamily="34" charset="0"/>
            </a:endParaRPr>
          </a:p>
          <a:p>
            <a:pPr lvl="1"/>
            <a:endParaRPr lang="en-US" sz="20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lvl="1"/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Conclusion and Recommendation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Redcap was found </a:t>
            </a:r>
            <a:r>
              <a:rPr lang="en-US" sz="2400" dirty="0" smtClean="0">
                <a:latin typeface="Century Gothic" panose="020B0502020202020204" pitchFamily="34" charset="0"/>
              </a:rPr>
              <a:t>usable.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We </a:t>
            </a:r>
            <a:r>
              <a:rPr lang="en-US" sz="2400" dirty="0">
                <a:latin typeface="Century Gothic" panose="020B0502020202020204" pitchFamily="34" charset="0"/>
              </a:rPr>
              <a:t>recommend trials in resource-limited settings to use Redcap.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Participants of both sites.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Study teams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Data management Unit of KCRI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Administrative Unit of KCRI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Funders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Image result for reach TB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1400"/>
            <a:ext cx="2438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2438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We have two clinical trials.</a:t>
            </a:r>
          </a:p>
          <a:p>
            <a:r>
              <a:rPr lang="en-US" sz="2400" dirty="0" smtClean="0">
                <a:latin typeface="Century Gothic" panose="020B0502020202020204" pitchFamily="34" charset="0"/>
              </a:rPr>
              <a:t>One trial: conducted to improve adherence among people living with HIV (PLHIV) in Kilimanjaro, Tanzania.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Two Sites involved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latin typeface="Century Gothic" panose="020B0502020202020204" pitchFamily="34" charset="0"/>
              </a:rPr>
              <a:t>KCMC Hospital</a:t>
            </a:r>
          </a:p>
          <a:p>
            <a:pPr lvl="1"/>
            <a:r>
              <a:rPr lang="en-US" sz="1600" dirty="0" err="1" smtClean="0">
                <a:latin typeface="Century Gothic" panose="020B0502020202020204" pitchFamily="34" charset="0"/>
              </a:rPr>
              <a:t>Majengo</a:t>
            </a:r>
            <a:r>
              <a:rPr lang="en-US" sz="1600" dirty="0" smtClean="0">
                <a:latin typeface="Century Gothic" panose="020B0502020202020204" pitchFamily="34" charset="0"/>
              </a:rPr>
              <a:t> HC</a:t>
            </a:r>
          </a:p>
          <a:p>
            <a:pPr lvl="0"/>
            <a:r>
              <a:rPr lang="en-US" sz="2400" dirty="0">
                <a:latin typeface="Century Gothic" panose="020B0502020202020204" pitchFamily="34" charset="0"/>
              </a:rPr>
              <a:t>Second trial: Improve adherence by using digital technology among TB patients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  <a:endParaRPr lang="en-US" sz="24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All clusters found in Kilimanjaro region involved.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9342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Challenges facing: TRIALS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Cost: Human resources, transport, paper-printed(CRF)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Data quality-fixing queries, security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Storage: Scalability difficult</a:t>
            </a: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GCP compliancy issues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Innovation…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Redcap.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Research electronic data capture.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Building and Managing online database. 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Created at Vanderbilt University, 2004.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The software is free.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Login remotely. 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5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Objective.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To determine usability of redcap in two clinical trials in Kilimanjaro, Tanzania.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81400"/>
            <a:ext cx="3581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Material</a:t>
            </a:r>
            <a:r>
              <a:rPr lang="en-US" sz="3200" dirty="0" smtClean="0">
                <a:latin typeface="Century Gothic" panose="020B0502020202020204" pitchFamily="34" charset="0"/>
              </a:rPr>
              <a:t> and methods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Redcap used in two clinical trial</a:t>
            </a:r>
            <a:r>
              <a:rPr lang="en-US" sz="2400" dirty="0" smtClean="0">
                <a:latin typeface="Century Gothic" panose="020B0502020202020204" pitchFamily="34" charset="0"/>
              </a:rPr>
              <a:t>.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Building database.</a:t>
            </a: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Data collection.</a:t>
            </a: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Query Management</a:t>
            </a:r>
            <a:r>
              <a:rPr lang="en-US" sz="1600" dirty="0" smtClean="0">
                <a:latin typeface="Century Gothic" panose="020B0502020202020204" pitchFamily="34" charset="0"/>
              </a:rPr>
              <a:t>.</a:t>
            </a:r>
            <a:endParaRPr lang="en-US" sz="2400" dirty="0" smtClean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Databases set up and Data collection/entry.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DMU of Kilimanjaro Clinical Research Institute (KCRI)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Tablets with android platforms by nurse counselors.</a:t>
            </a:r>
          </a:p>
          <a:p>
            <a:pPr marL="457200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Ethnographic Observation.</a:t>
            </a:r>
          </a:p>
          <a:p>
            <a:pPr marL="457200" lvl="1" indent="0"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We used observation to investigate usability.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AutoShape 2" descr="Tokeo la picha la aidsfo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866">
            <a:off x="6427829" y="2351241"/>
            <a:ext cx="1153125" cy="1754017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>
            <a:off x="2543798" y="2950825"/>
            <a:ext cx="3187581" cy="138988"/>
          </a:xfrm>
          <a:prstGeom prst="rightArrow">
            <a:avLst>
              <a:gd name="adj1" fmla="val 6954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90800" y="266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Data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 flipV="1">
            <a:off x="2646806" y="3406204"/>
            <a:ext cx="3025431" cy="2015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72200" y="156686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Redcap server at KCRI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46806" y="3527113"/>
            <a:ext cx="248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Download update data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1" y="2615326"/>
            <a:ext cx="2113225" cy="18235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flipH="1">
            <a:off x="152400" y="213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site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flipH="1">
            <a:off x="6376308" y="4122188"/>
            <a:ext cx="190814" cy="9215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317984" y="4178458"/>
            <a:ext cx="124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Solving queries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48" y="5201953"/>
            <a:ext cx="1439532" cy="898176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>
            <a:off x="7632474" y="4217053"/>
            <a:ext cx="153322" cy="735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13" y="4940788"/>
            <a:ext cx="1371600" cy="11444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24800" y="4397370"/>
            <a:ext cx="1397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 </a:t>
            </a:r>
          </a:p>
          <a:p>
            <a:r>
              <a:rPr lang="en-US" dirty="0" smtClean="0"/>
              <a:t>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Material and methods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352453" cy="4525963"/>
          </a:xfrm>
        </p:spPr>
        <p:txBody>
          <a:bodyPr/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Databases</a:t>
            </a: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Single participant      </a:t>
            </a:r>
          </a:p>
          <a:p>
            <a:pPr marL="0" indent="0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1600" dirty="0" smtClean="0"/>
              <a:t>All participants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201067"/>
            <a:ext cx="6553200" cy="266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29267"/>
            <a:ext cx="6553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Material and methods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en-US" sz="2800" dirty="0" smtClean="0">
              <a:latin typeface="Century Gothic" panose="020B0502020202020204" pitchFamily="34" charset="0"/>
            </a:endParaRPr>
          </a:p>
          <a:p>
            <a:r>
              <a:rPr lang="en-US" sz="3800" dirty="0">
                <a:latin typeface="Century Gothic" panose="020B0502020202020204" pitchFamily="34" charset="0"/>
              </a:rPr>
              <a:t>Data collection </a:t>
            </a:r>
            <a:r>
              <a:rPr lang="en-US" sz="3800" dirty="0" smtClean="0">
                <a:latin typeface="Century Gothic" panose="020B0502020202020204" pitchFamily="34" charset="0"/>
              </a:rPr>
              <a:t>&amp;</a:t>
            </a:r>
          </a:p>
          <a:p>
            <a:pPr marL="0" indent="0">
              <a:buNone/>
            </a:pPr>
            <a:r>
              <a:rPr lang="en-US" sz="3800" dirty="0" smtClean="0">
                <a:latin typeface="Century Gothic" panose="020B0502020202020204" pitchFamily="34" charset="0"/>
              </a:rPr>
              <a:t> </a:t>
            </a:r>
            <a:r>
              <a:rPr lang="en-US" sz="3800" dirty="0">
                <a:latin typeface="Century Gothic" panose="020B0502020202020204" pitchFamily="34" charset="0"/>
              </a:rPr>
              <a:t>queries management</a:t>
            </a: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Redcap Queries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</a:rPr>
              <a:t>             </a:t>
            </a: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lvl="1"/>
            <a:r>
              <a:rPr lang="en-US" sz="2900" dirty="0">
                <a:latin typeface="Century Gothic" panose="020B0502020202020204" pitchFamily="34" charset="0"/>
              </a:rPr>
              <a:t>Data collection</a:t>
            </a: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</a:rPr>
              <a:t>                                         </a:t>
            </a:r>
          </a:p>
          <a:p>
            <a:pPr marL="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295400"/>
            <a:ext cx="4800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33799"/>
            <a:ext cx="480060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0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442</Words>
  <Application>Microsoft Office PowerPoint</Application>
  <PresentationFormat>On-screen Show 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Courier New</vt:lpstr>
      <vt:lpstr>Trebuchet MS</vt:lpstr>
      <vt:lpstr>Office Theme</vt:lpstr>
      <vt:lpstr>THE 7th EAHSC  Usability of redcap in multisite clinical trials in Kilimanjaro, Tanzania</vt:lpstr>
      <vt:lpstr>Introduction</vt:lpstr>
      <vt:lpstr>Challenges facing: TRIALS</vt:lpstr>
      <vt:lpstr>Innovation…</vt:lpstr>
      <vt:lpstr>Objective.</vt:lpstr>
      <vt:lpstr>Material and methods</vt:lpstr>
      <vt:lpstr> </vt:lpstr>
      <vt:lpstr>Material and methods</vt:lpstr>
      <vt:lpstr>Material and methods</vt:lpstr>
      <vt:lpstr>Results of first trial</vt:lpstr>
      <vt:lpstr>Results of first trial</vt:lpstr>
      <vt:lpstr>Results for second trial</vt:lpstr>
      <vt:lpstr>Discussion</vt:lpstr>
      <vt:lpstr>Conclusion and Recommendation</vt:lpstr>
      <vt:lpstr>Acknowledgment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Marion</dc:creator>
  <cp:lastModifiedBy>Windows User</cp:lastModifiedBy>
  <cp:revision>280</cp:revision>
  <dcterms:created xsi:type="dcterms:W3CDTF">2013-07-18T09:09:35Z</dcterms:created>
  <dcterms:modified xsi:type="dcterms:W3CDTF">2019-03-23T06:56:01Z</dcterms:modified>
</cp:coreProperties>
</file>