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336" r:id="rId6"/>
    <p:sldId id="283" r:id="rId7"/>
    <p:sldId id="279" r:id="rId8"/>
    <p:sldId id="338" r:id="rId9"/>
    <p:sldId id="339" r:id="rId10"/>
    <p:sldId id="343" r:id="rId11"/>
    <p:sldId id="341" r:id="rId12"/>
    <p:sldId id="342" r:id="rId13"/>
    <p:sldId id="340" r:id="rId14"/>
    <p:sldId id="280" r:id="rId15"/>
    <p:sldId id="2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E03"/>
    <a:srgbClr val="A3A403"/>
    <a:srgbClr val="FDA403"/>
    <a:srgbClr val="D28F2C"/>
    <a:srgbClr val="E57C23"/>
    <a:srgbClr val="EED1D8"/>
    <a:srgbClr val="F7EAED"/>
    <a:srgbClr val="63666A"/>
    <a:srgbClr val="3C3D3B"/>
    <a:srgbClr val="DFC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7" autoAdjust="0"/>
    <p:restoredTop sz="87294" autoAdjust="0"/>
  </p:normalViewPr>
  <p:slideViewPr>
    <p:cSldViewPr snapToObjects="1" showGuides="1">
      <p:cViewPr varScale="1">
        <p:scale>
          <a:sx n="64" d="100"/>
          <a:sy n="64" d="100"/>
        </p:scale>
        <p:origin x="150" y="90"/>
      </p:cViewPr>
      <p:guideLst>
        <p:guide orient="horz" pos="2208"/>
        <p:guide pos="390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49561-B7B6-8945-B96A-6BCECF30C3C8}"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F99D5AFB-35EF-D746-A42B-9E9D1F7EC1C6}">
      <dgm:prSet phldrT="[Text]" custT="1"/>
      <dgm:spPr>
        <a:solidFill>
          <a:schemeClr val="accent6">
            <a:lumMod val="75000"/>
          </a:schemeClr>
        </a:solidFill>
      </dgm:spPr>
      <dgm:t>
        <a:bodyPr/>
        <a:lstStyle/>
        <a:p>
          <a:endParaRPr lang="en-US" sz="2200" dirty="0" smtClean="0"/>
        </a:p>
        <a:p>
          <a:r>
            <a:rPr lang="en-US" sz="2200" dirty="0" smtClean="0"/>
            <a:t>SSI</a:t>
          </a:r>
          <a:r>
            <a:rPr lang="en-US" sz="2200" baseline="0" dirty="0" smtClean="0"/>
            <a:t> </a:t>
          </a:r>
          <a:r>
            <a:rPr lang="en-US" sz="2200" baseline="0" dirty="0"/>
            <a:t>Screening </a:t>
          </a:r>
          <a:r>
            <a:rPr lang="en-US" sz="2200" baseline="0" dirty="0" smtClean="0"/>
            <a:t>Protocol development</a:t>
          </a:r>
          <a:endParaRPr lang="en-US" sz="2200" dirty="0"/>
        </a:p>
        <a:p>
          <a:endParaRPr lang="en-US" sz="2200" dirty="0"/>
        </a:p>
      </dgm:t>
    </dgm:pt>
    <dgm:pt modelId="{C585F0FD-BB1A-8E47-A5F2-85DC3CACD0B3}" type="parTrans" cxnId="{4565308B-5649-BC43-8B98-8AE40B2724CA}">
      <dgm:prSet/>
      <dgm:spPr/>
      <dgm:t>
        <a:bodyPr/>
        <a:lstStyle/>
        <a:p>
          <a:endParaRPr lang="en-US"/>
        </a:p>
      </dgm:t>
    </dgm:pt>
    <dgm:pt modelId="{6354D297-AE98-3644-AC74-2209F76D2F1E}" type="sibTrans" cxnId="{4565308B-5649-BC43-8B98-8AE40B2724CA}">
      <dgm:prSet/>
      <dgm:spPr/>
      <dgm:t>
        <a:bodyPr/>
        <a:lstStyle/>
        <a:p>
          <a:endParaRPr lang="en-US"/>
        </a:p>
      </dgm:t>
    </dgm:pt>
    <dgm:pt modelId="{DCC8926E-576F-5349-A594-3E86A6FE1B71}" type="asst">
      <dgm:prSet phldrT="[Text]" custT="1"/>
      <dgm:spPr>
        <a:solidFill>
          <a:srgbClr val="92D050"/>
        </a:solidFill>
      </dgm:spPr>
      <dgm:t>
        <a:bodyPr/>
        <a:lstStyle/>
        <a:p>
          <a:r>
            <a:rPr lang="en-US" sz="2200" dirty="0">
              <a:solidFill>
                <a:schemeClr val="tx1"/>
              </a:solidFill>
            </a:rPr>
            <a:t>Optimization</a:t>
          </a:r>
          <a:r>
            <a:rPr lang="en-US" sz="2200" baseline="0" dirty="0">
              <a:solidFill>
                <a:schemeClr val="tx1"/>
              </a:solidFill>
            </a:rPr>
            <a:t> </a:t>
          </a:r>
          <a:endParaRPr lang="en-US" sz="2200" dirty="0">
            <a:solidFill>
              <a:schemeClr val="tx1"/>
            </a:solidFill>
          </a:endParaRPr>
        </a:p>
      </dgm:t>
    </dgm:pt>
    <dgm:pt modelId="{F07850C3-A8E2-2A4C-9636-B9529B200AF0}" type="parTrans" cxnId="{D730DEDE-D976-E546-BD47-83060A27B5E3}">
      <dgm:prSet/>
      <dgm:spPr/>
      <dgm:t>
        <a:bodyPr/>
        <a:lstStyle/>
        <a:p>
          <a:endParaRPr lang="en-US"/>
        </a:p>
      </dgm:t>
    </dgm:pt>
    <dgm:pt modelId="{0E8F7724-C037-FE41-8983-ED768D4F609D}" type="sibTrans" cxnId="{D730DEDE-D976-E546-BD47-83060A27B5E3}">
      <dgm:prSet/>
      <dgm:spPr/>
      <dgm:t>
        <a:bodyPr/>
        <a:lstStyle/>
        <a:p>
          <a:endParaRPr lang="en-US"/>
        </a:p>
      </dgm:t>
    </dgm:pt>
    <dgm:pt modelId="{3C3C2A83-53B7-5B41-91C5-71956C1D9AC3}">
      <dgm:prSet phldrT="[Text]" custT="1"/>
      <dgm:spPr>
        <a:solidFill>
          <a:schemeClr val="accent2">
            <a:lumMod val="40000"/>
            <a:lumOff val="60000"/>
          </a:schemeClr>
        </a:solidFill>
      </dgm:spPr>
      <dgm:t>
        <a:bodyPr/>
        <a:lstStyle/>
        <a:p>
          <a:r>
            <a:rPr lang="en-US" sz="2200" dirty="0">
              <a:solidFill>
                <a:schemeClr val="tx1"/>
              </a:solidFill>
            </a:rPr>
            <a:t>Standard</a:t>
          </a:r>
          <a:r>
            <a:rPr lang="en-US" sz="2200" baseline="0" dirty="0">
              <a:solidFill>
                <a:schemeClr val="tx1"/>
              </a:solidFill>
            </a:rPr>
            <a:t> of Care </a:t>
          </a:r>
          <a:endParaRPr lang="en-US" sz="2200" dirty="0">
            <a:solidFill>
              <a:schemeClr val="tx1"/>
            </a:solidFill>
          </a:endParaRPr>
        </a:p>
      </dgm:t>
    </dgm:pt>
    <dgm:pt modelId="{C16CCA4C-4EFA-944A-824D-1A6D626847C5}" type="parTrans" cxnId="{776F2630-F778-6E4F-977B-E0186E0E81C5}">
      <dgm:prSet/>
      <dgm:spPr/>
      <dgm:t>
        <a:bodyPr/>
        <a:lstStyle/>
        <a:p>
          <a:endParaRPr lang="en-US"/>
        </a:p>
      </dgm:t>
    </dgm:pt>
    <dgm:pt modelId="{2790CE1F-CDB0-DB41-A579-A6589553AB03}" type="sibTrans" cxnId="{776F2630-F778-6E4F-977B-E0186E0E81C5}">
      <dgm:prSet/>
      <dgm:spPr/>
      <dgm:t>
        <a:bodyPr/>
        <a:lstStyle/>
        <a:p>
          <a:endParaRPr lang="en-US"/>
        </a:p>
      </dgm:t>
    </dgm:pt>
    <dgm:pt modelId="{779446E1-3F37-2541-A4BC-25FB9EDDA01C}">
      <dgm:prSet phldrT="[Text]" custT="1"/>
      <dgm:spPr>
        <a:solidFill>
          <a:srgbClr val="D28F2C"/>
        </a:solidFill>
      </dgm:spPr>
      <dgm:t>
        <a:bodyPr/>
        <a:lstStyle/>
        <a:p>
          <a:r>
            <a:rPr lang="en-US" sz="2200" dirty="0">
              <a:solidFill>
                <a:schemeClr val="tx1"/>
              </a:solidFill>
            </a:rPr>
            <a:t>Arm 1</a:t>
          </a:r>
        </a:p>
        <a:p>
          <a:r>
            <a:rPr lang="en-US" sz="2200" dirty="0">
              <a:solidFill>
                <a:schemeClr val="tx1"/>
              </a:solidFill>
            </a:rPr>
            <a:t>CHWs</a:t>
          </a:r>
          <a:r>
            <a:rPr lang="en-US" sz="2200" baseline="0" dirty="0">
              <a:solidFill>
                <a:schemeClr val="tx1"/>
              </a:solidFill>
            </a:rPr>
            <a:t> + Home Visits + Protocol</a:t>
          </a:r>
          <a:endParaRPr lang="en-US" sz="2200" dirty="0">
            <a:solidFill>
              <a:schemeClr val="tx1"/>
            </a:solidFill>
          </a:endParaRPr>
        </a:p>
      </dgm:t>
    </dgm:pt>
    <dgm:pt modelId="{44890254-3233-214F-BDC7-A1E573088B49}" type="parTrans" cxnId="{CE98C43A-1FA9-EA4F-AF22-02A727156B1C}">
      <dgm:prSet/>
      <dgm:spPr/>
      <dgm:t>
        <a:bodyPr/>
        <a:lstStyle/>
        <a:p>
          <a:endParaRPr lang="en-US"/>
        </a:p>
      </dgm:t>
    </dgm:pt>
    <dgm:pt modelId="{256FD6D2-4D3B-3846-BD9C-37C0B41E601F}" type="sibTrans" cxnId="{CE98C43A-1FA9-EA4F-AF22-02A727156B1C}">
      <dgm:prSet/>
      <dgm:spPr/>
      <dgm:t>
        <a:bodyPr/>
        <a:lstStyle/>
        <a:p>
          <a:endParaRPr lang="en-US"/>
        </a:p>
      </dgm:t>
    </dgm:pt>
    <dgm:pt modelId="{C3A807ED-299D-0249-949C-EB9506963F32}">
      <dgm:prSet phldrT="[Text]" custT="1"/>
      <dgm:spPr>
        <a:solidFill>
          <a:srgbClr val="D28F2C"/>
        </a:solidFill>
      </dgm:spPr>
      <dgm:t>
        <a:bodyPr/>
        <a:lstStyle/>
        <a:p>
          <a:r>
            <a:rPr lang="en-US" sz="2200" dirty="0">
              <a:solidFill>
                <a:schemeClr val="tx1"/>
              </a:solidFill>
            </a:rPr>
            <a:t>Arm 2</a:t>
          </a:r>
        </a:p>
        <a:p>
          <a:r>
            <a:rPr lang="en-US" sz="2200" dirty="0">
              <a:solidFill>
                <a:schemeClr val="tx1"/>
              </a:solidFill>
            </a:rPr>
            <a:t>CHW +</a:t>
          </a:r>
          <a:r>
            <a:rPr lang="en-US" sz="2200" baseline="0" dirty="0">
              <a:solidFill>
                <a:schemeClr val="tx1"/>
              </a:solidFill>
            </a:rPr>
            <a:t> Phone Calls + Protocol </a:t>
          </a:r>
          <a:endParaRPr lang="en-US" sz="2200" dirty="0">
            <a:solidFill>
              <a:schemeClr val="tx1"/>
            </a:solidFill>
          </a:endParaRPr>
        </a:p>
      </dgm:t>
    </dgm:pt>
    <dgm:pt modelId="{7F03E354-E576-0846-A664-64F72A3E04A5}" type="parTrans" cxnId="{3327A42F-2E82-0D49-AC00-C5593DA51D60}">
      <dgm:prSet/>
      <dgm:spPr/>
      <dgm:t>
        <a:bodyPr/>
        <a:lstStyle/>
        <a:p>
          <a:endParaRPr lang="en-US"/>
        </a:p>
      </dgm:t>
    </dgm:pt>
    <dgm:pt modelId="{E0297D9B-B2CA-ED40-9D22-DE20674F58EF}" type="sibTrans" cxnId="{3327A42F-2E82-0D49-AC00-C5593DA51D60}">
      <dgm:prSet/>
      <dgm:spPr/>
      <dgm:t>
        <a:bodyPr/>
        <a:lstStyle/>
        <a:p>
          <a:endParaRPr lang="en-US"/>
        </a:p>
      </dgm:t>
    </dgm:pt>
    <dgm:pt modelId="{D1A42E19-195C-B848-8870-8A644BC0581C}" type="pres">
      <dgm:prSet presAssocID="{F3649561-B7B6-8945-B96A-6BCECF30C3C8}" presName="hierChild1" presStyleCnt="0">
        <dgm:presLayoutVars>
          <dgm:orgChart val="1"/>
          <dgm:chPref val="1"/>
          <dgm:dir/>
          <dgm:animOne val="branch"/>
          <dgm:animLvl val="lvl"/>
          <dgm:resizeHandles/>
        </dgm:presLayoutVars>
      </dgm:prSet>
      <dgm:spPr/>
      <dgm:t>
        <a:bodyPr/>
        <a:lstStyle/>
        <a:p>
          <a:endParaRPr lang="en-US"/>
        </a:p>
      </dgm:t>
    </dgm:pt>
    <dgm:pt modelId="{DBDB29C3-DA92-D44F-9AE2-4100E3E35965}" type="pres">
      <dgm:prSet presAssocID="{F99D5AFB-35EF-D746-A42B-9E9D1F7EC1C6}" presName="hierRoot1" presStyleCnt="0">
        <dgm:presLayoutVars>
          <dgm:hierBranch val="init"/>
        </dgm:presLayoutVars>
      </dgm:prSet>
      <dgm:spPr/>
    </dgm:pt>
    <dgm:pt modelId="{5EA5AAC0-7256-D745-92E7-CEED2E082ABA}" type="pres">
      <dgm:prSet presAssocID="{F99D5AFB-35EF-D746-A42B-9E9D1F7EC1C6}" presName="rootComposite1" presStyleCnt="0"/>
      <dgm:spPr/>
    </dgm:pt>
    <dgm:pt modelId="{A678FD7F-353A-314C-8922-E689CA4FB8EE}" type="pres">
      <dgm:prSet presAssocID="{F99D5AFB-35EF-D746-A42B-9E9D1F7EC1C6}" presName="rootText1" presStyleLbl="node0" presStyleIdx="0" presStyleCnt="1" custScaleX="60856" custLinFactNeighborX="42089" custLinFactNeighborY="-8367">
        <dgm:presLayoutVars>
          <dgm:chPref val="3"/>
        </dgm:presLayoutVars>
      </dgm:prSet>
      <dgm:spPr/>
      <dgm:t>
        <a:bodyPr/>
        <a:lstStyle/>
        <a:p>
          <a:endParaRPr lang="en-US"/>
        </a:p>
      </dgm:t>
    </dgm:pt>
    <dgm:pt modelId="{B85DC33E-48FA-BB43-A02B-0407A520D587}" type="pres">
      <dgm:prSet presAssocID="{F99D5AFB-35EF-D746-A42B-9E9D1F7EC1C6}" presName="rootConnector1" presStyleLbl="node1" presStyleIdx="0" presStyleCnt="0"/>
      <dgm:spPr/>
      <dgm:t>
        <a:bodyPr/>
        <a:lstStyle/>
        <a:p>
          <a:endParaRPr lang="en-US"/>
        </a:p>
      </dgm:t>
    </dgm:pt>
    <dgm:pt modelId="{05DAC67D-276C-0D40-9316-53761C886F79}" type="pres">
      <dgm:prSet presAssocID="{F99D5AFB-35EF-D746-A42B-9E9D1F7EC1C6}" presName="hierChild2" presStyleCnt="0"/>
      <dgm:spPr/>
    </dgm:pt>
    <dgm:pt modelId="{A56B828B-BB22-434B-BE9F-31B764807B4A}" type="pres">
      <dgm:prSet presAssocID="{C16CCA4C-4EFA-944A-824D-1A6D626847C5}" presName="Name64" presStyleLbl="parChTrans1D2" presStyleIdx="0" presStyleCnt="4"/>
      <dgm:spPr/>
      <dgm:t>
        <a:bodyPr/>
        <a:lstStyle/>
        <a:p>
          <a:endParaRPr lang="en-US"/>
        </a:p>
      </dgm:t>
    </dgm:pt>
    <dgm:pt modelId="{0270EA71-540D-704B-89F9-E9B0A7E9C782}" type="pres">
      <dgm:prSet presAssocID="{3C3C2A83-53B7-5B41-91C5-71956C1D9AC3}" presName="hierRoot2" presStyleCnt="0">
        <dgm:presLayoutVars>
          <dgm:hierBranch val="init"/>
        </dgm:presLayoutVars>
      </dgm:prSet>
      <dgm:spPr/>
    </dgm:pt>
    <dgm:pt modelId="{FD47E67D-147E-A148-AFDB-EC1DEE16192C}" type="pres">
      <dgm:prSet presAssocID="{3C3C2A83-53B7-5B41-91C5-71956C1D9AC3}" presName="rootComposite" presStyleCnt="0"/>
      <dgm:spPr/>
    </dgm:pt>
    <dgm:pt modelId="{7B101563-69A8-1A41-BB65-905CFACAC625}" type="pres">
      <dgm:prSet presAssocID="{3C3C2A83-53B7-5B41-91C5-71956C1D9AC3}" presName="rootText" presStyleLbl="node2" presStyleIdx="0" presStyleCnt="3" custLinFactNeighborY="-561">
        <dgm:presLayoutVars>
          <dgm:chPref val="3"/>
        </dgm:presLayoutVars>
      </dgm:prSet>
      <dgm:spPr/>
      <dgm:t>
        <a:bodyPr/>
        <a:lstStyle/>
        <a:p>
          <a:endParaRPr lang="en-US"/>
        </a:p>
      </dgm:t>
    </dgm:pt>
    <dgm:pt modelId="{05511B47-AC7A-0D40-BEAB-77A4CF006F38}" type="pres">
      <dgm:prSet presAssocID="{3C3C2A83-53B7-5B41-91C5-71956C1D9AC3}" presName="rootConnector" presStyleLbl="node2" presStyleIdx="0" presStyleCnt="3"/>
      <dgm:spPr/>
      <dgm:t>
        <a:bodyPr/>
        <a:lstStyle/>
        <a:p>
          <a:endParaRPr lang="en-US"/>
        </a:p>
      </dgm:t>
    </dgm:pt>
    <dgm:pt modelId="{4688E139-E578-4246-9599-81B57212B276}" type="pres">
      <dgm:prSet presAssocID="{3C3C2A83-53B7-5B41-91C5-71956C1D9AC3}" presName="hierChild4" presStyleCnt="0"/>
      <dgm:spPr/>
    </dgm:pt>
    <dgm:pt modelId="{00A61696-2D9F-A244-885A-196A5266CCE0}" type="pres">
      <dgm:prSet presAssocID="{3C3C2A83-53B7-5B41-91C5-71956C1D9AC3}" presName="hierChild5" presStyleCnt="0"/>
      <dgm:spPr/>
    </dgm:pt>
    <dgm:pt modelId="{CF6B7315-359C-7A40-9B68-278D8D3A58D1}" type="pres">
      <dgm:prSet presAssocID="{44890254-3233-214F-BDC7-A1E573088B49}" presName="Name64" presStyleLbl="parChTrans1D2" presStyleIdx="1" presStyleCnt="4"/>
      <dgm:spPr/>
      <dgm:t>
        <a:bodyPr/>
        <a:lstStyle/>
        <a:p>
          <a:endParaRPr lang="en-US"/>
        </a:p>
      </dgm:t>
    </dgm:pt>
    <dgm:pt modelId="{532ED77E-CB47-5B41-B9BA-DB46A92D4BBC}" type="pres">
      <dgm:prSet presAssocID="{779446E1-3F37-2541-A4BC-25FB9EDDA01C}" presName="hierRoot2" presStyleCnt="0">
        <dgm:presLayoutVars>
          <dgm:hierBranch val="init"/>
        </dgm:presLayoutVars>
      </dgm:prSet>
      <dgm:spPr/>
    </dgm:pt>
    <dgm:pt modelId="{F7BE98EB-A305-B14E-8A71-68D8C908DD09}" type="pres">
      <dgm:prSet presAssocID="{779446E1-3F37-2541-A4BC-25FB9EDDA01C}" presName="rootComposite" presStyleCnt="0"/>
      <dgm:spPr/>
    </dgm:pt>
    <dgm:pt modelId="{DCBB978E-45B2-8047-83C6-715AD55FC505}" type="pres">
      <dgm:prSet presAssocID="{779446E1-3F37-2541-A4BC-25FB9EDDA01C}" presName="rootText" presStyleLbl="node2" presStyleIdx="1" presStyleCnt="3">
        <dgm:presLayoutVars>
          <dgm:chPref val="3"/>
        </dgm:presLayoutVars>
      </dgm:prSet>
      <dgm:spPr/>
      <dgm:t>
        <a:bodyPr/>
        <a:lstStyle/>
        <a:p>
          <a:endParaRPr lang="en-US"/>
        </a:p>
      </dgm:t>
    </dgm:pt>
    <dgm:pt modelId="{52689825-7ABB-254E-AAC1-75F11A2AFB60}" type="pres">
      <dgm:prSet presAssocID="{779446E1-3F37-2541-A4BC-25FB9EDDA01C}" presName="rootConnector" presStyleLbl="node2" presStyleIdx="1" presStyleCnt="3"/>
      <dgm:spPr/>
      <dgm:t>
        <a:bodyPr/>
        <a:lstStyle/>
        <a:p>
          <a:endParaRPr lang="en-US"/>
        </a:p>
      </dgm:t>
    </dgm:pt>
    <dgm:pt modelId="{C648AFDC-E37B-9945-8E88-4E0AC873CEF4}" type="pres">
      <dgm:prSet presAssocID="{779446E1-3F37-2541-A4BC-25FB9EDDA01C}" presName="hierChild4" presStyleCnt="0"/>
      <dgm:spPr/>
    </dgm:pt>
    <dgm:pt modelId="{1218D5E5-BBBE-064B-A8BE-4C81957AE614}" type="pres">
      <dgm:prSet presAssocID="{779446E1-3F37-2541-A4BC-25FB9EDDA01C}" presName="hierChild5" presStyleCnt="0"/>
      <dgm:spPr/>
    </dgm:pt>
    <dgm:pt modelId="{3DAE7DAD-7ABE-0D4C-B678-5A2A18820D95}" type="pres">
      <dgm:prSet presAssocID="{7F03E354-E576-0846-A664-64F72A3E04A5}" presName="Name64" presStyleLbl="parChTrans1D2" presStyleIdx="2" presStyleCnt="4"/>
      <dgm:spPr/>
      <dgm:t>
        <a:bodyPr/>
        <a:lstStyle/>
        <a:p>
          <a:endParaRPr lang="en-US"/>
        </a:p>
      </dgm:t>
    </dgm:pt>
    <dgm:pt modelId="{A32A5C44-95A0-C54A-B9E8-15BC3C656050}" type="pres">
      <dgm:prSet presAssocID="{C3A807ED-299D-0249-949C-EB9506963F32}" presName="hierRoot2" presStyleCnt="0">
        <dgm:presLayoutVars>
          <dgm:hierBranch val="init"/>
        </dgm:presLayoutVars>
      </dgm:prSet>
      <dgm:spPr/>
    </dgm:pt>
    <dgm:pt modelId="{6A44577A-5D63-4A42-A846-F1CB473F32FB}" type="pres">
      <dgm:prSet presAssocID="{C3A807ED-299D-0249-949C-EB9506963F32}" presName="rootComposite" presStyleCnt="0"/>
      <dgm:spPr/>
    </dgm:pt>
    <dgm:pt modelId="{A649C0D4-EDDB-774F-82E7-22505F1ED3B0}" type="pres">
      <dgm:prSet presAssocID="{C3A807ED-299D-0249-949C-EB9506963F32}" presName="rootText" presStyleLbl="node2" presStyleIdx="2" presStyleCnt="3" custLinFactNeighborX="1118" custLinFactNeighborY="-16324">
        <dgm:presLayoutVars>
          <dgm:chPref val="3"/>
        </dgm:presLayoutVars>
      </dgm:prSet>
      <dgm:spPr/>
      <dgm:t>
        <a:bodyPr/>
        <a:lstStyle/>
        <a:p>
          <a:endParaRPr lang="en-US"/>
        </a:p>
      </dgm:t>
    </dgm:pt>
    <dgm:pt modelId="{9979308F-C2A7-EA4D-B7D8-A64CA65C78F8}" type="pres">
      <dgm:prSet presAssocID="{C3A807ED-299D-0249-949C-EB9506963F32}" presName="rootConnector" presStyleLbl="node2" presStyleIdx="2" presStyleCnt="3"/>
      <dgm:spPr/>
      <dgm:t>
        <a:bodyPr/>
        <a:lstStyle/>
        <a:p>
          <a:endParaRPr lang="en-US"/>
        </a:p>
      </dgm:t>
    </dgm:pt>
    <dgm:pt modelId="{25452B81-FD3B-3645-BCFE-3D40DA7F59B8}" type="pres">
      <dgm:prSet presAssocID="{C3A807ED-299D-0249-949C-EB9506963F32}" presName="hierChild4" presStyleCnt="0"/>
      <dgm:spPr/>
    </dgm:pt>
    <dgm:pt modelId="{D72BE980-33BB-FE41-A263-78D4E8C64CBE}" type="pres">
      <dgm:prSet presAssocID="{C3A807ED-299D-0249-949C-EB9506963F32}" presName="hierChild5" presStyleCnt="0"/>
      <dgm:spPr/>
    </dgm:pt>
    <dgm:pt modelId="{AAA0B33E-D04F-194B-8186-29DD36B919DE}" type="pres">
      <dgm:prSet presAssocID="{F99D5AFB-35EF-D746-A42B-9E9D1F7EC1C6}" presName="hierChild3" presStyleCnt="0"/>
      <dgm:spPr/>
    </dgm:pt>
    <dgm:pt modelId="{133D8885-E545-D640-BC90-122E5ABF4FDD}" type="pres">
      <dgm:prSet presAssocID="{F07850C3-A8E2-2A4C-9636-B9529B200AF0}" presName="Name115" presStyleLbl="parChTrans1D2" presStyleIdx="3" presStyleCnt="4"/>
      <dgm:spPr/>
      <dgm:t>
        <a:bodyPr/>
        <a:lstStyle/>
        <a:p>
          <a:endParaRPr lang="en-US"/>
        </a:p>
      </dgm:t>
    </dgm:pt>
    <dgm:pt modelId="{F1F60332-0F24-0144-B2F7-5806739309AF}" type="pres">
      <dgm:prSet presAssocID="{DCC8926E-576F-5349-A594-3E86A6FE1B71}" presName="hierRoot3" presStyleCnt="0">
        <dgm:presLayoutVars>
          <dgm:hierBranch val="init"/>
        </dgm:presLayoutVars>
      </dgm:prSet>
      <dgm:spPr/>
    </dgm:pt>
    <dgm:pt modelId="{166BF1D7-5415-F24F-BCAA-BA5AFA08C3C4}" type="pres">
      <dgm:prSet presAssocID="{DCC8926E-576F-5349-A594-3E86A6FE1B71}" presName="rootComposite3" presStyleCnt="0"/>
      <dgm:spPr/>
    </dgm:pt>
    <dgm:pt modelId="{3258BA86-ECB7-3042-9BA7-ACD6C5F34429}" type="pres">
      <dgm:prSet presAssocID="{DCC8926E-576F-5349-A594-3E86A6FE1B71}" presName="rootText3" presStyleLbl="asst1" presStyleIdx="0" presStyleCnt="1" custScaleX="46530">
        <dgm:presLayoutVars>
          <dgm:chPref val="3"/>
        </dgm:presLayoutVars>
      </dgm:prSet>
      <dgm:spPr/>
      <dgm:t>
        <a:bodyPr/>
        <a:lstStyle/>
        <a:p>
          <a:endParaRPr lang="en-US"/>
        </a:p>
      </dgm:t>
    </dgm:pt>
    <dgm:pt modelId="{44B92FF4-63DD-8E43-AFBA-969F27E98109}" type="pres">
      <dgm:prSet presAssocID="{DCC8926E-576F-5349-A594-3E86A6FE1B71}" presName="rootConnector3" presStyleLbl="asst1" presStyleIdx="0" presStyleCnt="1"/>
      <dgm:spPr/>
      <dgm:t>
        <a:bodyPr/>
        <a:lstStyle/>
        <a:p>
          <a:endParaRPr lang="en-US"/>
        </a:p>
      </dgm:t>
    </dgm:pt>
    <dgm:pt modelId="{BF6AC271-AD2E-5A4C-BB85-09BA11C71F70}" type="pres">
      <dgm:prSet presAssocID="{DCC8926E-576F-5349-A594-3E86A6FE1B71}" presName="hierChild6" presStyleCnt="0"/>
      <dgm:spPr/>
    </dgm:pt>
    <dgm:pt modelId="{D1B2B9F6-85FE-DC4B-8CD7-B9DC3A625946}" type="pres">
      <dgm:prSet presAssocID="{DCC8926E-576F-5349-A594-3E86A6FE1B71}" presName="hierChild7" presStyleCnt="0"/>
      <dgm:spPr/>
    </dgm:pt>
  </dgm:ptLst>
  <dgm:cxnLst>
    <dgm:cxn modelId="{45498BAF-678B-4D4A-8193-5F1363276ADC}" type="presOf" srcId="{F07850C3-A8E2-2A4C-9636-B9529B200AF0}" destId="{133D8885-E545-D640-BC90-122E5ABF4FDD}" srcOrd="0" destOrd="0" presId="urn:microsoft.com/office/officeart/2009/3/layout/HorizontalOrganizationChart"/>
    <dgm:cxn modelId="{B694E5E5-9691-41C9-94C9-A88A591F8499}" type="presOf" srcId="{779446E1-3F37-2541-A4BC-25FB9EDDA01C}" destId="{DCBB978E-45B2-8047-83C6-715AD55FC505}" srcOrd="0" destOrd="0" presId="urn:microsoft.com/office/officeart/2009/3/layout/HorizontalOrganizationChart"/>
    <dgm:cxn modelId="{2A56188F-AE2B-4C82-9070-D950DA64A994}" type="presOf" srcId="{F99D5AFB-35EF-D746-A42B-9E9D1F7EC1C6}" destId="{A678FD7F-353A-314C-8922-E689CA4FB8EE}" srcOrd="0" destOrd="0" presId="urn:microsoft.com/office/officeart/2009/3/layout/HorizontalOrganizationChart"/>
    <dgm:cxn modelId="{0EA65090-1D37-4606-B7AF-31A27FA8CAD4}" type="presOf" srcId="{F3649561-B7B6-8945-B96A-6BCECF30C3C8}" destId="{D1A42E19-195C-B848-8870-8A644BC0581C}" srcOrd="0" destOrd="0" presId="urn:microsoft.com/office/officeart/2009/3/layout/HorizontalOrganizationChart"/>
    <dgm:cxn modelId="{3327A42F-2E82-0D49-AC00-C5593DA51D60}" srcId="{F99D5AFB-35EF-D746-A42B-9E9D1F7EC1C6}" destId="{C3A807ED-299D-0249-949C-EB9506963F32}" srcOrd="3" destOrd="0" parTransId="{7F03E354-E576-0846-A664-64F72A3E04A5}" sibTransId="{E0297D9B-B2CA-ED40-9D22-DE20674F58EF}"/>
    <dgm:cxn modelId="{8C23E469-A2DF-4026-AD1A-187EE4873A90}" type="presOf" srcId="{F99D5AFB-35EF-D746-A42B-9E9D1F7EC1C6}" destId="{B85DC33E-48FA-BB43-A02B-0407A520D587}" srcOrd="1" destOrd="0" presId="urn:microsoft.com/office/officeart/2009/3/layout/HorizontalOrganizationChart"/>
    <dgm:cxn modelId="{6B36FBF7-774D-4A98-A03D-08894DBEDC8A}" type="presOf" srcId="{DCC8926E-576F-5349-A594-3E86A6FE1B71}" destId="{44B92FF4-63DD-8E43-AFBA-969F27E98109}" srcOrd="1" destOrd="0" presId="urn:microsoft.com/office/officeart/2009/3/layout/HorizontalOrganizationChart"/>
    <dgm:cxn modelId="{311091A1-73F3-40B7-9F7A-DCDD18D81584}" type="presOf" srcId="{C3A807ED-299D-0249-949C-EB9506963F32}" destId="{A649C0D4-EDDB-774F-82E7-22505F1ED3B0}" srcOrd="0" destOrd="0" presId="urn:microsoft.com/office/officeart/2009/3/layout/HorizontalOrganizationChart"/>
    <dgm:cxn modelId="{8E483402-92BA-439C-9863-EDFDEC25B6FC}" type="presOf" srcId="{3C3C2A83-53B7-5B41-91C5-71956C1D9AC3}" destId="{7B101563-69A8-1A41-BB65-905CFACAC625}" srcOrd="0" destOrd="0" presId="urn:microsoft.com/office/officeart/2009/3/layout/HorizontalOrganizationChart"/>
    <dgm:cxn modelId="{22ED6822-B8CB-48DE-B9A4-9EFC71AEE975}" type="presOf" srcId="{DCC8926E-576F-5349-A594-3E86A6FE1B71}" destId="{3258BA86-ECB7-3042-9BA7-ACD6C5F34429}" srcOrd="0" destOrd="0" presId="urn:microsoft.com/office/officeart/2009/3/layout/HorizontalOrganizationChart"/>
    <dgm:cxn modelId="{D730DEDE-D976-E546-BD47-83060A27B5E3}" srcId="{F99D5AFB-35EF-D746-A42B-9E9D1F7EC1C6}" destId="{DCC8926E-576F-5349-A594-3E86A6FE1B71}" srcOrd="0" destOrd="0" parTransId="{F07850C3-A8E2-2A4C-9636-B9529B200AF0}" sibTransId="{0E8F7724-C037-FE41-8983-ED768D4F609D}"/>
    <dgm:cxn modelId="{BD4E03E8-137E-4C01-8D47-7EC6F83D8103}" type="presOf" srcId="{3C3C2A83-53B7-5B41-91C5-71956C1D9AC3}" destId="{05511B47-AC7A-0D40-BEAB-77A4CF006F38}" srcOrd="1" destOrd="0" presId="urn:microsoft.com/office/officeart/2009/3/layout/HorizontalOrganizationChart"/>
    <dgm:cxn modelId="{4565308B-5649-BC43-8B98-8AE40B2724CA}" srcId="{F3649561-B7B6-8945-B96A-6BCECF30C3C8}" destId="{F99D5AFB-35EF-D746-A42B-9E9D1F7EC1C6}" srcOrd="0" destOrd="0" parTransId="{C585F0FD-BB1A-8E47-A5F2-85DC3CACD0B3}" sibTransId="{6354D297-AE98-3644-AC74-2209F76D2F1E}"/>
    <dgm:cxn modelId="{F45C8B01-9777-4372-A669-BF7D7F847DDB}" type="presOf" srcId="{44890254-3233-214F-BDC7-A1E573088B49}" destId="{CF6B7315-359C-7A40-9B68-278D8D3A58D1}" srcOrd="0" destOrd="0" presId="urn:microsoft.com/office/officeart/2009/3/layout/HorizontalOrganizationChart"/>
    <dgm:cxn modelId="{0BDC470E-6EAD-4841-AB61-22B18D2AB185}" type="presOf" srcId="{7F03E354-E576-0846-A664-64F72A3E04A5}" destId="{3DAE7DAD-7ABE-0D4C-B678-5A2A18820D95}" srcOrd="0" destOrd="0" presId="urn:microsoft.com/office/officeart/2009/3/layout/HorizontalOrganizationChart"/>
    <dgm:cxn modelId="{B0A05A57-A4DF-48D1-8099-B339B4916D94}" type="presOf" srcId="{779446E1-3F37-2541-A4BC-25FB9EDDA01C}" destId="{52689825-7ABB-254E-AAC1-75F11A2AFB60}" srcOrd="1" destOrd="0" presId="urn:microsoft.com/office/officeart/2009/3/layout/HorizontalOrganizationChart"/>
    <dgm:cxn modelId="{F68492FB-F514-42B4-9F37-E78E0E3F128E}" type="presOf" srcId="{C3A807ED-299D-0249-949C-EB9506963F32}" destId="{9979308F-C2A7-EA4D-B7D8-A64CA65C78F8}" srcOrd="1" destOrd="0" presId="urn:microsoft.com/office/officeart/2009/3/layout/HorizontalOrganizationChart"/>
    <dgm:cxn modelId="{776F2630-F778-6E4F-977B-E0186E0E81C5}" srcId="{F99D5AFB-35EF-D746-A42B-9E9D1F7EC1C6}" destId="{3C3C2A83-53B7-5B41-91C5-71956C1D9AC3}" srcOrd="1" destOrd="0" parTransId="{C16CCA4C-4EFA-944A-824D-1A6D626847C5}" sibTransId="{2790CE1F-CDB0-DB41-A579-A6589553AB03}"/>
    <dgm:cxn modelId="{3FAC66CB-5AF3-4D40-A4C0-FD66560B212D}" type="presOf" srcId="{C16CCA4C-4EFA-944A-824D-1A6D626847C5}" destId="{A56B828B-BB22-434B-BE9F-31B764807B4A}" srcOrd="0" destOrd="0" presId="urn:microsoft.com/office/officeart/2009/3/layout/HorizontalOrganizationChart"/>
    <dgm:cxn modelId="{CE98C43A-1FA9-EA4F-AF22-02A727156B1C}" srcId="{F99D5AFB-35EF-D746-A42B-9E9D1F7EC1C6}" destId="{779446E1-3F37-2541-A4BC-25FB9EDDA01C}" srcOrd="2" destOrd="0" parTransId="{44890254-3233-214F-BDC7-A1E573088B49}" sibTransId="{256FD6D2-4D3B-3846-BD9C-37C0B41E601F}"/>
    <dgm:cxn modelId="{D8F5F139-7CC7-4C0D-BE59-C64A2841E8CF}" type="presParOf" srcId="{D1A42E19-195C-B848-8870-8A644BC0581C}" destId="{DBDB29C3-DA92-D44F-9AE2-4100E3E35965}" srcOrd="0" destOrd="0" presId="urn:microsoft.com/office/officeart/2009/3/layout/HorizontalOrganizationChart"/>
    <dgm:cxn modelId="{387190C1-5391-4781-8F6A-F5E3754D950E}" type="presParOf" srcId="{DBDB29C3-DA92-D44F-9AE2-4100E3E35965}" destId="{5EA5AAC0-7256-D745-92E7-CEED2E082ABA}" srcOrd="0" destOrd="0" presId="urn:microsoft.com/office/officeart/2009/3/layout/HorizontalOrganizationChart"/>
    <dgm:cxn modelId="{6FC3DB1B-1E69-4237-AB4A-2B8121BD1E32}" type="presParOf" srcId="{5EA5AAC0-7256-D745-92E7-CEED2E082ABA}" destId="{A678FD7F-353A-314C-8922-E689CA4FB8EE}" srcOrd="0" destOrd="0" presId="urn:microsoft.com/office/officeart/2009/3/layout/HorizontalOrganizationChart"/>
    <dgm:cxn modelId="{CDCE83A5-06AD-43FE-BFF4-C2AD60E9D575}" type="presParOf" srcId="{5EA5AAC0-7256-D745-92E7-CEED2E082ABA}" destId="{B85DC33E-48FA-BB43-A02B-0407A520D587}" srcOrd="1" destOrd="0" presId="urn:microsoft.com/office/officeart/2009/3/layout/HorizontalOrganizationChart"/>
    <dgm:cxn modelId="{3120BA12-846D-4B7E-9C1E-EE16FBFF8BF4}" type="presParOf" srcId="{DBDB29C3-DA92-D44F-9AE2-4100E3E35965}" destId="{05DAC67D-276C-0D40-9316-53761C886F79}" srcOrd="1" destOrd="0" presId="urn:microsoft.com/office/officeart/2009/3/layout/HorizontalOrganizationChart"/>
    <dgm:cxn modelId="{82974C67-B595-400B-A941-D59969AA313D}" type="presParOf" srcId="{05DAC67D-276C-0D40-9316-53761C886F79}" destId="{A56B828B-BB22-434B-BE9F-31B764807B4A}" srcOrd="0" destOrd="0" presId="urn:microsoft.com/office/officeart/2009/3/layout/HorizontalOrganizationChart"/>
    <dgm:cxn modelId="{60DF7FC6-B870-4FA8-91A8-8811CBF6AC3E}" type="presParOf" srcId="{05DAC67D-276C-0D40-9316-53761C886F79}" destId="{0270EA71-540D-704B-89F9-E9B0A7E9C782}" srcOrd="1" destOrd="0" presId="urn:microsoft.com/office/officeart/2009/3/layout/HorizontalOrganizationChart"/>
    <dgm:cxn modelId="{C69ABE9A-7BEF-4671-B195-2215BFB5E37F}" type="presParOf" srcId="{0270EA71-540D-704B-89F9-E9B0A7E9C782}" destId="{FD47E67D-147E-A148-AFDB-EC1DEE16192C}" srcOrd="0" destOrd="0" presId="urn:microsoft.com/office/officeart/2009/3/layout/HorizontalOrganizationChart"/>
    <dgm:cxn modelId="{0D44009D-47AD-4DE8-A905-5E6D46577401}" type="presParOf" srcId="{FD47E67D-147E-A148-AFDB-EC1DEE16192C}" destId="{7B101563-69A8-1A41-BB65-905CFACAC625}" srcOrd="0" destOrd="0" presId="urn:microsoft.com/office/officeart/2009/3/layout/HorizontalOrganizationChart"/>
    <dgm:cxn modelId="{9A3612E1-0E04-40C6-8EFA-293985DA1388}" type="presParOf" srcId="{FD47E67D-147E-A148-AFDB-EC1DEE16192C}" destId="{05511B47-AC7A-0D40-BEAB-77A4CF006F38}" srcOrd="1" destOrd="0" presId="urn:microsoft.com/office/officeart/2009/3/layout/HorizontalOrganizationChart"/>
    <dgm:cxn modelId="{60401D78-A97C-4E22-B573-CE2666203F2B}" type="presParOf" srcId="{0270EA71-540D-704B-89F9-E9B0A7E9C782}" destId="{4688E139-E578-4246-9599-81B57212B276}" srcOrd="1" destOrd="0" presId="urn:microsoft.com/office/officeart/2009/3/layout/HorizontalOrganizationChart"/>
    <dgm:cxn modelId="{785E9CC9-79A8-44EE-AF90-7A302CBBCE4B}" type="presParOf" srcId="{0270EA71-540D-704B-89F9-E9B0A7E9C782}" destId="{00A61696-2D9F-A244-885A-196A5266CCE0}" srcOrd="2" destOrd="0" presId="urn:microsoft.com/office/officeart/2009/3/layout/HorizontalOrganizationChart"/>
    <dgm:cxn modelId="{9F196063-1DF3-4F7F-80A6-1E9912277482}" type="presParOf" srcId="{05DAC67D-276C-0D40-9316-53761C886F79}" destId="{CF6B7315-359C-7A40-9B68-278D8D3A58D1}" srcOrd="2" destOrd="0" presId="urn:microsoft.com/office/officeart/2009/3/layout/HorizontalOrganizationChart"/>
    <dgm:cxn modelId="{41D3F8FA-888C-4A33-AE4C-6B13C21A44C7}" type="presParOf" srcId="{05DAC67D-276C-0D40-9316-53761C886F79}" destId="{532ED77E-CB47-5B41-B9BA-DB46A92D4BBC}" srcOrd="3" destOrd="0" presId="urn:microsoft.com/office/officeart/2009/3/layout/HorizontalOrganizationChart"/>
    <dgm:cxn modelId="{C1FA4C1C-2516-462D-98A9-2CA0831FD086}" type="presParOf" srcId="{532ED77E-CB47-5B41-B9BA-DB46A92D4BBC}" destId="{F7BE98EB-A305-B14E-8A71-68D8C908DD09}" srcOrd="0" destOrd="0" presId="urn:microsoft.com/office/officeart/2009/3/layout/HorizontalOrganizationChart"/>
    <dgm:cxn modelId="{3CFA2575-D4DF-4AB3-AD26-3E93A5CCC6BD}" type="presParOf" srcId="{F7BE98EB-A305-B14E-8A71-68D8C908DD09}" destId="{DCBB978E-45B2-8047-83C6-715AD55FC505}" srcOrd="0" destOrd="0" presId="urn:microsoft.com/office/officeart/2009/3/layout/HorizontalOrganizationChart"/>
    <dgm:cxn modelId="{47C19681-01D6-41E8-9D5A-40DC14EBC453}" type="presParOf" srcId="{F7BE98EB-A305-B14E-8A71-68D8C908DD09}" destId="{52689825-7ABB-254E-AAC1-75F11A2AFB60}" srcOrd="1" destOrd="0" presId="urn:microsoft.com/office/officeart/2009/3/layout/HorizontalOrganizationChart"/>
    <dgm:cxn modelId="{25426125-67ED-4CC4-AB87-79D1D793319D}" type="presParOf" srcId="{532ED77E-CB47-5B41-B9BA-DB46A92D4BBC}" destId="{C648AFDC-E37B-9945-8E88-4E0AC873CEF4}" srcOrd="1" destOrd="0" presId="urn:microsoft.com/office/officeart/2009/3/layout/HorizontalOrganizationChart"/>
    <dgm:cxn modelId="{C6C8E3A9-2AC2-489C-B8B2-BFF495D4BEC5}" type="presParOf" srcId="{532ED77E-CB47-5B41-B9BA-DB46A92D4BBC}" destId="{1218D5E5-BBBE-064B-A8BE-4C81957AE614}" srcOrd="2" destOrd="0" presId="urn:microsoft.com/office/officeart/2009/3/layout/HorizontalOrganizationChart"/>
    <dgm:cxn modelId="{7C090817-EF22-46D4-A78A-5433AD67D3F8}" type="presParOf" srcId="{05DAC67D-276C-0D40-9316-53761C886F79}" destId="{3DAE7DAD-7ABE-0D4C-B678-5A2A18820D95}" srcOrd="4" destOrd="0" presId="urn:microsoft.com/office/officeart/2009/3/layout/HorizontalOrganizationChart"/>
    <dgm:cxn modelId="{75B1974F-6117-4581-A380-BC52A1A255B2}" type="presParOf" srcId="{05DAC67D-276C-0D40-9316-53761C886F79}" destId="{A32A5C44-95A0-C54A-B9E8-15BC3C656050}" srcOrd="5" destOrd="0" presId="urn:microsoft.com/office/officeart/2009/3/layout/HorizontalOrganizationChart"/>
    <dgm:cxn modelId="{30392443-296D-4FF9-AC82-789D8728EB1F}" type="presParOf" srcId="{A32A5C44-95A0-C54A-B9E8-15BC3C656050}" destId="{6A44577A-5D63-4A42-A846-F1CB473F32FB}" srcOrd="0" destOrd="0" presId="urn:microsoft.com/office/officeart/2009/3/layout/HorizontalOrganizationChart"/>
    <dgm:cxn modelId="{1B62D440-37A3-4560-A43C-B4A67222A02B}" type="presParOf" srcId="{6A44577A-5D63-4A42-A846-F1CB473F32FB}" destId="{A649C0D4-EDDB-774F-82E7-22505F1ED3B0}" srcOrd="0" destOrd="0" presId="urn:microsoft.com/office/officeart/2009/3/layout/HorizontalOrganizationChart"/>
    <dgm:cxn modelId="{7955F022-FD1E-4AAA-9E6B-D6EFED0102A3}" type="presParOf" srcId="{6A44577A-5D63-4A42-A846-F1CB473F32FB}" destId="{9979308F-C2A7-EA4D-B7D8-A64CA65C78F8}" srcOrd="1" destOrd="0" presId="urn:microsoft.com/office/officeart/2009/3/layout/HorizontalOrganizationChart"/>
    <dgm:cxn modelId="{A380CBB3-02EB-4441-8F6B-519699BB075F}" type="presParOf" srcId="{A32A5C44-95A0-C54A-B9E8-15BC3C656050}" destId="{25452B81-FD3B-3645-BCFE-3D40DA7F59B8}" srcOrd="1" destOrd="0" presId="urn:microsoft.com/office/officeart/2009/3/layout/HorizontalOrganizationChart"/>
    <dgm:cxn modelId="{32A58E68-490B-4F0D-9566-BF3A7E64C1CE}" type="presParOf" srcId="{A32A5C44-95A0-C54A-B9E8-15BC3C656050}" destId="{D72BE980-33BB-FE41-A263-78D4E8C64CBE}" srcOrd="2" destOrd="0" presId="urn:microsoft.com/office/officeart/2009/3/layout/HorizontalOrganizationChart"/>
    <dgm:cxn modelId="{5C43BEB3-46EE-46F0-B4A1-7677A47A8F47}" type="presParOf" srcId="{DBDB29C3-DA92-D44F-9AE2-4100E3E35965}" destId="{AAA0B33E-D04F-194B-8186-29DD36B919DE}" srcOrd="2" destOrd="0" presId="urn:microsoft.com/office/officeart/2009/3/layout/HorizontalOrganizationChart"/>
    <dgm:cxn modelId="{409496D9-2BFE-4DA1-838E-93851D2F138E}" type="presParOf" srcId="{AAA0B33E-D04F-194B-8186-29DD36B919DE}" destId="{133D8885-E545-D640-BC90-122E5ABF4FDD}" srcOrd="0" destOrd="0" presId="urn:microsoft.com/office/officeart/2009/3/layout/HorizontalOrganizationChart"/>
    <dgm:cxn modelId="{8BF44078-0DF6-4DB0-A770-BBA7409A9BA8}" type="presParOf" srcId="{AAA0B33E-D04F-194B-8186-29DD36B919DE}" destId="{F1F60332-0F24-0144-B2F7-5806739309AF}" srcOrd="1" destOrd="0" presId="urn:microsoft.com/office/officeart/2009/3/layout/HorizontalOrganizationChart"/>
    <dgm:cxn modelId="{757163D3-BF1E-47DC-9D69-D452E7B87DC1}" type="presParOf" srcId="{F1F60332-0F24-0144-B2F7-5806739309AF}" destId="{166BF1D7-5415-F24F-BCAA-BA5AFA08C3C4}" srcOrd="0" destOrd="0" presId="urn:microsoft.com/office/officeart/2009/3/layout/HorizontalOrganizationChart"/>
    <dgm:cxn modelId="{9704A6BE-5770-46AD-A511-B1566F55A7FF}" type="presParOf" srcId="{166BF1D7-5415-F24F-BCAA-BA5AFA08C3C4}" destId="{3258BA86-ECB7-3042-9BA7-ACD6C5F34429}" srcOrd="0" destOrd="0" presId="urn:microsoft.com/office/officeart/2009/3/layout/HorizontalOrganizationChart"/>
    <dgm:cxn modelId="{D0D7AD40-7112-4359-85BE-83AC6433C1F3}" type="presParOf" srcId="{166BF1D7-5415-F24F-BCAA-BA5AFA08C3C4}" destId="{44B92FF4-63DD-8E43-AFBA-969F27E98109}" srcOrd="1" destOrd="0" presId="urn:microsoft.com/office/officeart/2009/3/layout/HorizontalOrganizationChart"/>
    <dgm:cxn modelId="{96433662-F720-415B-AA8D-05736099C037}" type="presParOf" srcId="{F1F60332-0F24-0144-B2F7-5806739309AF}" destId="{BF6AC271-AD2E-5A4C-BB85-09BA11C71F70}" srcOrd="1" destOrd="0" presId="urn:microsoft.com/office/officeart/2009/3/layout/HorizontalOrganizationChart"/>
    <dgm:cxn modelId="{8243E381-94A6-4D23-B54D-D1FBAAF88E96}" type="presParOf" srcId="{F1F60332-0F24-0144-B2F7-5806739309AF}" destId="{D1B2B9F6-85FE-DC4B-8CD7-B9DC3A62594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D8885-E545-D640-BC90-122E5ABF4FDD}">
      <dsp:nvSpPr>
        <dsp:cNvPr id="0" name=""/>
        <dsp:cNvSpPr/>
      </dsp:nvSpPr>
      <dsp:spPr>
        <a:xfrm>
          <a:off x="3807467" y="2321065"/>
          <a:ext cx="1030709" cy="136563"/>
        </a:xfrm>
        <a:custGeom>
          <a:avLst/>
          <a:gdLst/>
          <a:ahLst/>
          <a:cxnLst/>
          <a:rect l="0" t="0" r="0" b="0"/>
          <a:pathLst>
            <a:path>
              <a:moveTo>
                <a:pt x="0" y="136563"/>
              </a:moveTo>
              <a:lnTo>
                <a:pt x="1030709" y="136563"/>
              </a:lnTo>
              <a:lnTo>
                <a:pt x="103070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AE7DAD-7ABE-0D4C-B678-5A2A18820D95}">
      <dsp:nvSpPr>
        <dsp:cNvPr id="0" name=""/>
        <dsp:cNvSpPr/>
      </dsp:nvSpPr>
      <dsp:spPr>
        <a:xfrm>
          <a:off x="3807467" y="2457629"/>
          <a:ext cx="2634287" cy="1498301"/>
        </a:xfrm>
        <a:custGeom>
          <a:avLst/>
          <a:gdLst/>
          <a:ahLst/>
          <a:cxnLst/>
          <a:rect l="0" t="0" r="0" b="0"/>
          <a:pathLst>
            <a:path>
              <a:moveTo>
                <a:pt x="0" y="0"/>
              </a:moveTo>
              <a:lnTo>
                <a:pt x="2265003" y="0"/>
              </a:lnTo>
              <a:lnTo>
                <a:pt x="2265003" y="1498301"/>
              </a:lnTo>
              <a:lnTo>
                <a:pt x="2634287" y="14983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6B7315-359C-7A40-9B68-278D8D3A58D1}">
      <dsp:nvSpPr>
        <dsp:cNvPr id="0" name=""/>
        <dsp:cNvSpPr/>
      </dsp:nvSpPr>
      <dsp:spPr>
        <a:xfrm>
          <a:off x="3807467" y="2457629"/>
          <a:ext cx="2628418" cy="94238"/>
        </a:xfrm>
        <a:custGeom>
          <a:avLst/>
          <a:gdLst/>
          <a:ahLst/>
          <a:cxnLst/>
          <a:rect l="0" t="0" r="0" b="0"/>
          <a:pathLst>
            <a:path>
              <a:moveTo>
                <a:pt x="0" y="0"/>
              </a:moveTo>
              <a:lnTo>
                <a:pt x="2259134" y="0"/>
              </a:lnTo>
              <a:lnTo>
                <a:pt x="2259134" y="94238"/>
              </a:lnTo>
              <a:lnTo>
                <a:pt x="2628418" y="942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6B828B-BB22-434B-BE9F-31B764807B4A}">
      <dsp:nvSpPr>
        <dsp:cNvPr id="0" name=""/>
        <dsp:cNvSpPr/>
      </dsp:nvSpPr>
      <dsp:spPr>
        <a:xfrm>
          <a:off x="3807467" y="957626"/>
          <a:ext cx="2628418" cy="1500002"/>
        </a:xfrm>
        <a:custGeom>
          <a:avLst/>
          <a:gdLst/>
          <a:ahLst/>
          <a:cxnLst/>
          <a:rect l="0" t="0" r="0" b="0"/>
          <a:pathLst>
            <a:path>
              <a:moveTo>
                <a:pt x="0" y="1500002"/>
              </a:moveTo>
              <a:lnTo>
                <a:pt x="2259134" y="1500002"/>
              </a:lnTo>
              <a:lnTo>
                <a:pt x="2259134" y="0"/>
              </a:lnTo>
              <a:lnTo>
                <a:pt x="262841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78FD7F-353A-314C-8922-E689CA4FB8EE}">
      <dsp:nvSpPr>
        <dsp:cNvPr id="0" name=""/>
        <dsp:cNvSpPr/>
      </dsp:nvSpPr>
      <dsp:spPr>
        <a:xfrm>
          <a:off x="1560150" y="1894470"/>
          <a:ext cx="2247317" cy="1126317"/>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n-US" sz="2200" kern="1200" dirty="0" smtClean="0"/>
            <a:t>SSI</a:t>
          </a:r>
          <a:r>
            <a:rPr lang="en-US" sz="2200" kern="1200" baseline="0" dirty="0" smtClean="0"/>
            <a:t> </a:t>
          </a:r>
          <a:r>
            <a:rPr lang="en-US" sz="2200" kern="1200" baseline="0" dirty="0"/>
            <a:t>Screening </a:t>
          </a:r>
          <a:r>
            <a:rPr lang="en-US" sz="2200" kern="1200" baseline="0" dirty="0" smtClean="0"/>
            <a:t>Protocol development</a:t>
          </a:r>
          <a:endParaRPr lang="en-US" sz="2200" kern="1200" dirty="0"/>
        </a:p>
        <a:p>
          <a:pPr lvl="0" algn="ctr" defTabSz="977900">
            <a:lnSpc>
              <a:spcPct val="90000"/>
            </a:lnSpc>
            <a:spcBef>
              <a:spcPct val="0"/>
            </a:spcBef>
            <a:spcAft>
              <a:spcPct val="35000"/>
            </a:spcAft>
          </a:pPr>
          <a:endParaRPr lang="en-US" sz="2200" kern="1200" dirty="0"/>
        </a:p>
      </dsp:txBody>
      <dsp:txXfrm>
        <a:off x="1560150" y="1894470"/>
        <a:ext cx="2247317" cy="1126317"/>
      </dsp:txXfrm>
    </dsp:sp>
    <dsp:sp modelId="{7B101563-69A8-1A41-BB65-905CFACAC625}">
      <dsp:nvSpPr>
        <dsp:cNvPr id="0" name=""/>
        <dsp:cNvSpPr/>
      </dsp:nvSpPr>
      <dsp:spPr>
        <a:xfrm>
          <a:off x="6435886" y="394468"/>
          <a:ext cx="3692844" cy="1126317"/>
        </a:xfrm>
        <a:prstGeom prst="rect">
          <a:avLst/>
        </a:prstGeom>
        <a:solidFill>
          <a:schemeClr val="accent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Standard</a:t>
          </a:r>
          <a:r>
            <a:rPr lang="en-US" sz="2200" kern="1200" baseline="0" dirty="0">
              <a:solidFill>
                <a:schemeClr val="tx1"/>
              </a:solidFill>
            </a:rPr>
            <a:t> of Care </a:t>
          </a:r>
          <a:endParaRPr lang="en-US" sz="2200" kern="1200" dirty="0">
            <a:solidFill>
              <a:schemeClr val="tx1"/>
            </a:solidFill>
          </a:endParaRPr>
        </a:p>
      </dsp:txBody>
      <dsp:txXfrm>
        <a:off x="6435886" y="394468"/>
        <a:ext cx="3692844" cy="1126317"/>
      </dsp:txXfrm>
    </dsp:sp>
    <dsp:sp modelId="{DCBB978E-45B2-8047-83C6-715AD55FC505}">
      <dsp:nvSpPr>
        <dsp:cNvPr id="0" name=""/>
        <dsp:cNvSpPr/>
      </dsp:nvSpPr>
      <dsp:spPr>
        <a:xfrm>
          <a:off x="6435886" y="1988709"/>
          <a:ext cx="3692844" cy="1126317"/>
        </a:xfrm>
        <a:prstGeom prst="rect">
          <a:avLst/>
        </a:prstGeom>
        <a:solidFill>
          <a:srgbClr val="D28F2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Arm 1</a:t>
          </a:r>
        </a:p>
        <a:p>
          <a:pPr lvl="0" algn="ctr" defTabSz="977900">
            <a:lnSpc>
              <a:spcPct val="90000"/>
            </a:lnSpc>
            <a:spcBef>
              <a:spcPct val="0"/>
            </a:spcBef>
            <a:spcAft>
              <a:spcPct val="35000"/>
            </a:spcAft>
          </a:pPr>
          <a:r>
            <a:rPr lang="en-US" sz="2200" kern="1200" dirty="0">
              <a:solidFill>
                <a:schemeClr val="tx1"/>
              </a:solidFill>
            </a:rPr>
            <a:t>CHWs</a:t>
          </a:r>
          <a:r>
            <a:rPr lang="en-US" sz="2200" kern="1200" baseline="0" dirty="0">
              <a:solidFill>
                <a:schemeClr val="tx1"/>
              </a:solidFill>
            </a:rPr>
            <a:t> + Home Visits + Protocol</a:t>
          </a:r>
          <a:endParaRPr lang="en-US" sz="2200" kern="1200" dirty="0">
            <a:solidFill>
              <a:schemeClr val="tx1"/>
            </a:solidFill>
          </a:endParaRPr>
        </a:p>
      </dsp:txBody>
      <dsp:txXfrm>
        <a:off x="6435886" y="1988709"/>
        <a:ext cx="3692844" cy="1126317"/>
      </dsp:txXfrm>
    </dsp:sp>
    <dsp:sp modelId="{A649C0D4-EDDB-774F-82E7-22505F1ED3B0}">
      <dsp:nvSpPr>
        <dsp:cNvPr id="0" name=""/>
        <dsp:cNvSpPr/>
      </dsp:nvSpPr>
      <dsp:spPr>
        <a:xfrm>
          <a:off x="6441755" y="3392772"/>
          <a:ext cx="3692844" cy="1126317"/>
        </a:xfrm>
        <a:prstGeom prst="rect">
          <a:avLst/>
        </a:prstGeom>
        <a:solidFill>
          <a:srgbClr val="D28F2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Arm 2</a:t>
          </a:r>
        </a:p>
        <a:p>
          <a:pPr lvl="0" algn="ctr" defTabSz="977900">
            <a:lnSpc>
              <a:spcPct val="90000"/>
            </a:lnSpc>
            <a:spcBef>
              <a:spcPct val="0"/>
            </a:spcBef>
            <a:spcAft>
              <a:spcPct val="35000"/>
            </a:spcAft>
          </a:pPr>
          <a:r>
            <a:rPr lang="en-US" sz="2200" kern="1200" dirty="0">
              <a:solidFill>
                <a:schemeClr val="tx1"/>
              </a:solidFill>
            </a:rPr>
            <a:t>CHW +</a:t>
          </a:r>
          <a:r>
            <a:rPr lang="en-US" sz="2200" kern="1200" baseline="0" dirty="0">
              <a:solidFill>
                <a:schemeClr val="tx1"/>
              </a:solidFill>
            </a:rPr>
            <a:t> Phone Calls + Protocol </a:t>
          </a:r>
          <a:endParaRPr lang="en-US" sz="2200" kern="1200" dirty="0">
            <a:solidFill>
              <a:schemeClr val="tx1"/>
            </a:solidFill>
          </a:endParaRPr>
        </a:p>
      </dsp:txBody>
      <dsp:txXfrm>
        <a:off x="6441755" y="3392772"/>
        <a:ext cx="3692844" cy="1126317"/>
      </dsp:txXfrm>
    </dsp:sp>
    <dsp:sp modelId="{3258BA86-ECB7-3042-9BA7-ACD6C5F34429}">
      <dsp:nvSpPr>
        <dsp:cNvPr id="0" name=""/>
        <dsp:cNvSpPr/>
      </dsp:nvSpPr>
      <dsp:spPr>
        <a:xfrm>
          <a:off x="3979037" y="1194748"/>
          <a:ext cx="1718280" cy="1126317"/>
        </a:xfrm>
        <a:prstGeom prst="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Optimization</a:t>
          </a:r>
          <a:r>
            <a:rPr lang="en-US" sz="2200" kern="1200" baseline="0" dirty="0">
              <a:solidFill>
                <a:schemeClr val="tx1"/>
              </a:solidFill>
            </a:rPr>
            <a:t> </a:t>
          </a:r>
          <a:endParaRPr lang="en-US" sz="2200" kern="1200" dirty="0">
            <a:solidFill>
              <a:schemeClr val="tx1"/>
            </a:solidFill>
          </a:endParaRPr>
        </a:p>
      </dsp:txBody>
      <dsp:txXfrm>
        <a:off x="3979037" y="1194748"/>
        <a:ext cx="1718280" cy="112631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EFED90-1CE2-3D43-8781-F4786143A0A6}" type="datetimeFigureOut">
              <a:rPr lang="en-US" smtClean="0"/>
              <a:pPr/>
              <a:t>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02543A-28D0-254A-819E-BE5CE1C29AED}" type="slidenum">
              <a:rPr lang="en-US" smtClean="0"/>
              <a:pPr/>
              <a:t>‹#›</a:t>
            </a:fld>
            <a:endParaRPr lang="en-US"/>
          </a:p>
        </p:txBody>
      </p:sp>
    </p:spTree>
    <p:extLst>
      <p:ext uri="{BB962C8B-B14F-4D97-AF65-F5344CB8AC3E}">
        <p14:creationId xmlns:p14="http://schemas.microsoft.com/office/powerpoint/2010/main" val="809203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634BF-7FAE-5A43-8D6B-3E9520787E5F}" type="datetimeFigureOut">
              <a:rPr lang="en-US" smtClean="0"/>
              <a:pPr/>
              <a:t>3/1/2019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C046D-1B5D-B747-9C9F-2E31F8243811}" type="slidenum">
              <a:rPr lang="en-US" smtClean="0"/>
              <a:pPr/>
              <a:t>‹#›</a:t>
            </a:fld>
            <a:endParaRPr lang="en-US"/>
          </a:p>
        </p:txBody>
      </p:sp>
    </p:spTree>
    <p:extLst>
      <p:ext uri="{BB962C8B-B14F-4D97-AF65-F5344CB8AC3E}">
        <p14:creationId xmlns:p14="http://schemas.microsoft.com/office/powerpoint/2010/main" val="38876393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046D-1B5D-B747-9C9F-2E31F8243811}" type="slidenum">
              <a:rPr lang="en-US" smtClean="0"/>
              <a:pPr/>
              <a:t>1</a:t>
            </a:fld>
            <a:endParaRPr lang="en-US"/>
          </a:p>
        </p:txBody>
      </p:sp>
    </p:spTree>
    <p:extLst>
      <p:ext uri="{BB962C8B-B14F-4D97-AF65-F5344CB8AC3E}">
        <p14:creationId xmlns:p14="http://schemas.microsoft.com/office/powerpoint/2010/main" val="337942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046D-1B5D-B747-9C9F-2E31F8243811}" type="slidenum">
              <a:rPr lang="en-US" smtClean="0"/>
              <a:pPr/>
              <a:t>2</a:t>
            </a:fld>
            <a:endParaRPr lang="en-US"/>
          </a:p>
        </p:txBody>
      </p:sp>
    </p:spTree>
    <p:extLst>
      <p:ext uri="{BB962C8B-B14F-4D97-AF65-F5344CB8AC3E}">
        <p14:creationId xmlns:p14="http://schemas.microsoft.com/office/powerpoint/2010/main" val="308326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a:t>
            </a:r>
            <a:r>
              <a:rPr lang="en-US" baseline="0" dirty="0"/>
              <a:t> </a:t>
            </a:r>
            <a:r>
              <a:rPr lang="en-US" dirty="0"/>
              <a:t>tested the use of  SSI screening</a:t>
            </a:r>
            <a:r>
              <a:rPr lang="en-US" baseline="0" dirty="0"/>
              <a:t> protocol by CHWs and their ability to correctly diagnose SSI, next we o</a:t>
            </a:r>
            <a:r>
              <a:rPr lang="en-US" dirty="0"/>
              <a:t>ptimized the</a:t>
            </a:r>
            <a:r>
              <a:rPr lang="en-US" baseline="0" dirty="0"/>
              <a:t> screening protocol was then use in phase 2. </a:t>
            </a:r>
          </a:p>
          <a:p>
            <a:r>
              <a:rPr lang="en-US" baseline="0" dirty="0"/>
              <a:t>Then we r</a:t>
            </a:r>
            <a:r>
              <a:rPr lang="en-US" dirty="0"/>
              <a:t>andomized patients receiving surgery at KDH to one of three arms – standard of care and the two intervention arms. At the conclusion of the study, we compared rates of return and severity of SSI at return among the three arms and reported process indicators describing the implementation of the CHW-mHealth interventions in the two intervention arms *Am 1&amp; 2. </a:t>
            </a:r>
            <a:endParaRPr lang="en-US" sz="1100" dirty="0"/>
          </a:p>
          <a:p>
            <a:endParaRPr lang="en-US" dirty="0"/>
          </a:p>
        </p:txBody>
      </p:sp>
      <p:sp>
        <p:nvSpPr>
          <p:cNvPr id="4" name="Slide Number Placeholder 3"/>
          <p:cNvSpPr>
            <a:spLocks noGrp="1"/>
          </p:cNvSpPr>
          <p:nvPr>
            <p:ph type="sldNum" sz="quarter" idx="10"/>
          </p:nvPr>
        </p:nvSpPr>
        <p:spPr/>
        <p:txBody>
          <a:bodyPr/>
          <a:lstStyle/>
          <a:p>
            <a:fld id="{8F4AF657-4020-AA46-8006-F70904BD98B3}" type="slidenum">
              <a:rPr lang="en-US" smtClean="0"/>
              <a:t>4</a:t>
            </a:fld>
            <a:endParaRPr lang="en-US" dirty="0"/>
          </a:p>
        </p:txBody>
      </p:sp>
    </p:spTree>
    <p:extLst>
      <p:ext uri="{BB962C8B-B14F-4D97-AF65-F5344CB8AC3E}">
        <p14:creationId xmlns:p14="http://schemas.microsoft.com/office/powerpoint/2010/main" val="20274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C046D-1B5D-B747-9C9F-2E31F8243811}" type="slidenum">
              <a:rPr lang="en-US" smtClean="0"/>
              <a:pPr/>
              <a:t>8</a:t>
            </a:fld>
            <a:endParaRPr lang="en-US"/>
          </a:p>
        </p:txBody>
      </p:sp>
    </p:spTree>
    <p:extLst>
      <p:ext uri="{BB962C8B-B14F-4D97-AF65-F5344CB8AC3E}">
        <p14:creationId xmlns:p14="http://schemas.microsoft.com/office/powerpoint/2010/main" val="43055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046D-1B5D-B747-9C9F-2E31F8243811}" type="slidenum">
              <a:rPr lang="en-US" smtClean="0"/>
              <a:pPr/>
              <a:t>9</a:t>
            </a:fld>
            <a:endParaRPr lang="en-US"/>
          </a:p>
        </p:txBody>
      </p:sp>
    </p:spTree>
    <p:extLst>
      <p:ext uri="{BB962C8B-B14F-4D97-AF65-F5344CB8AC3E}">
        <p14:creationId xmlns:p14="http://schemas.microsoft.com/office/powerpoint/2010/main" val="583852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57C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ctrTitle"/>
          </p:nvPr>
        </p:nvSpPr>
        <p:spPr>
          <a:xfrm>
            <a:off x="0" y="2130428"/>
            <a:ext cx="12192000" cy="1470025"/>
          </a:xfrm>
        </p:spPr>
        <p:txBody>
          <a:bodyPr/>
          <a:lstStyle>
            <a:lvl1pPr algn="ctr">
              <a:defRPr>
                <a:solidFill>
                  <a:schemeClr val="bg1"/>
                </a:solidFill>
                <a:latin typeface="Myriad Pro"/>
                <a:cs typeface="Myriad Pro"/>
              </a:defRPr>
            </a:lvl1pPr>
          </a:lstStyle>
          <a:p>
            <a:endParaRPr lang="en-US" dirty="0"/>
          </a:p>
        </p:txBody>
      </p:sp>
      <p:sp>
        <p:nvSpPr>
          <p:cNvPr id="3" name="Subtitle 2"/>
          <p:cNvSpPr>
            <a:spLocks noGrp="1"/>
          </p:cNvSpPr>
          <p:nvPr>
            <p:ph type="subTitle" idx="1"/>
          </p:nvPr>
        </p:nvSpPr>
        <p:spPr>
          <a:xfrm>
            <a:off x="711200" y="5334000"/>
            <a:ext cx="6400800" cy="990600"/>
          </a:xfrm>
        </p:spPr>
        <p:txBody>
          <a:bodyPr>
            <a:normAutofit/>
          </a:bodyPr>
          <a:lstStyle>
            <a:lvl1pPr marL="0" indent="0" algn="l">
              <a:buNone/>
              <a:defRPr sz="2400">
                <a:solidFill>
                  <a:schemeClr val="bg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PIH_logo_wh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6003" y="381001"/>
            <a:ext cx="2470361" cy="642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524000" y="0"/>
            <a:ext cx="10058400" cy="838200"/>
          </a:xfrm>
        </p:spPr>
        <p:txBody>
          <a:bodyPr/>
          <a:lstStyle/>
          <a:p>
            <a:r>
              <a:rPr lang="en-US" dirty="0"/>
              <a:t>Click to edit Master title style</a:t>
            </a:r>
          </a:p>
        </p:txBody>
      </p:sp>
      <p:sp>
        <p:nvSpPr>
          <p:cNvPr id="11" name="Content Placeholder 2"/>
          <p:cNvSpPr>
            <a:spLocks noGrp="1"/>
          </p:cNvSpPr>
          <p:nvPr>
            <p:ph idx="1"/>
          </p:nvPr>
        </p:nvSpPr>
        <p:spPr>
          <a:xfrm>
            <a:off x="609600" y="1600203"/>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2"/>
          </p:nvPr>
        </p:nvSpPr>
        <p:spPr>
          <a:xfrm>
            <a:off x="8737600" y="6340478"/>
            <a:ext cx="2844800" cy="365125"/>
          </a:xfrm>
        </p:spPr>
        <p:txBody>
          <a:bodyPr/>
          <a:lstStyle/>
          <a:p>
            <a:fld id="{DE5DF03B-84E6-8A45-AE08-F727D0D00D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1BF8741-B2A6-CC4C-9286-5F67EEF3C05B}" type="slidenum">
              <a:rPr lang="en-US" smtClean="0"/>
              <a:pPr/>
              <a:t>‹#›</a:t>
            </a:fld>
            <a:endParaRPr lang="en-US" dirty="0"/>
          </a:p>
        </p:txBody>
      </p:sp>
      <p:sp>
        <p:nvSpPr>
          <p:cNvPr id="5" name="Text Placeholder 2"/>
          <p:cNvSpPr>
            <a:spLocks noGrp="1"/>
          </p:cNvSpPr>
          <p:nvPr>
            <p:ph type="body" idx="1"/>
          </p:nvPr>
        </p:nvSpPr>
        <p:spPr>
          <a:xfrm>
            <a:off x="1166284" y="3452816"/>
            <a:ext cx="103632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itle 1"/>
          <p:cNvSpPr>
            <a:spLocks noGrp="1"/>
          </p:cNvSpPr>
          <p:nvPr>
            <p:ph type="title"/>
          </p:nvPr>
        </p:nvSpPr>
        <p:spPr>
          <a:xfrm>
            <a:off x="1117602" y="4800600"/>
            <a:ext cx="10416116" cy="1143000"/>
          </a:xfrm>
        </p:spPr>
        <p:txBody>
          <a:bodyPr/>
          <a:lstStyle>
            <a:lvl1pPr algn="l">
              <a:defRPr>
                <a:solidFill>
                  <a:srgbClr val="E57C23"/>
                </a:solidFill>
              </a:defRPr>
            </a:lvl1pPr>
          </a:lstStyle>
          <a:p>
            <a:r>
              <a:rPr lang="en-US" dirty="0"/>
              <a:t>Click to edit Master title style</a:t>
            </a:r>
          </a:p>
        </p:txBody>
      </p:sp>
      <p:sp>
        <p:nvSpPr>
          <p:cNvPr id="10" name="Rectangle 9"/>
          <p:cNvSpPr/>
          <p:nvPr userDrawn="1"/>
        </p:nvSpPr>
        <p:spPr>
          <a:xfrm>
            <a:off x="1267886" y="5029203"/>
            <a:ext cx="10924116" cy="4571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lumMod val="50000"/>
                  <a:lumOff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524000" y="274638"/>
            <a:ext cx="10058400" cy="1143000"/>
          </a:xfrm>
        </p:spPr>
        <p:txBody>
          <a:bodyPr/>
          <a:lstStyle/>
          <a:p>
            <a:r>
              <a:rPr lang="en-US" dirty="0"/>
              <a:t>Click to edit Master title style</a:t>
            </a:r>
          </a:p>
        </p:txBody>
      </p:sp>
      <p:sp>
        <p:nvSpPr>
          <p:cNvPr id="11" name="Content Placeholder 2"/>
          <p:cNvSpPr>
            <a:spLocks noGrp="1"/>
          </p:cNvSpPr>
          <p:nvPr>
            <p:ph idx="1" hasCustomPrompt="1"/>
          </p:nvPr>
        </p:nvSpPr>
        <p:spPr>
          <a:xfrm>
            <a:off x="711200" y="1600200"/>
            <a:ext cx="10972800" cy="4419600"/>
          </a:xfrm>
        </p:spPr>
        <p:txBody>
          <a:bodyPr/>
          <a:lstStyle>
            <a:lvl5pPr>
              <a:buNone/>
              <a:defRPr/>
            </a:lvl5pPr>
          </a:lstStyle>
          <a:p>
            <a:pPr lvl="0"/>
            <a:r>
              <a:rPr lang="en-US" dirty="0"/>
              <a:t>Table title</a:t>
            </a:r>
          </a:p>
          <a:p>
            <a:pPr lvl="1"/>
            <a:endParaRPr lang="en-US" dirty="0"/>
          </a:p>
          <a:p>
            <a:pPr lvl="4"/>
            <a:endParaRPr lang="en-US" dirty="0"/>
          </a:p>
        </p:txBody>
      </p:sp>
      <p:sp>
        <p:nvSpPr>
          <p:cNvPr id="14" name="Slide Number Placeholder 5"/>
          <p:cNvSpPr>
            <a:spLocks noGrp="1"/>
          </p:cNvSpPr>
          <p:nvPr>
            <p:ph type="sldNum" sz="quarter" idx="12"/>
          </p:nvPr>
        </p:nvSpPr>
        <p:spPr>
          <a:xfrm>
            <a:off x="8737600" y="6340478"/>
            <a:ext cx="2844800" cy="365125"/>
          </a:xfrm>
        </p:spPr>
        <p:txBody>
          <a:bodyPr/>
          <a:lstStyle/>
          <a:p>
            <a:fld id="{DE5DF03B-84E6-8A45-AE08-F727D0D00D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25600" y="5684838"/>
            <a:ext cx="7416800" cy="198438"/>
          </a:xfrm>
        </p:spPr>
        <p:txBody>
          <a:bodyPr>
            <a:normAutofit/>
          </a:bodyPr>
          <a:lstStyle>
            <a:lvl1pPr>
              <a:defRPr sz="1000">
                <a:solidFill>
                  <a:schemeClr val="bg1">
                    <a:lumMod val="50000"/>
                  </a:schemeClr>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E1BF8741-B2A6-CC4C-9286-5F67EEF3C05B}" type="slidenum">
              <a:rPr lang="en-US" smtClean="0"/>
              <a:pPr/>
              <a:t>‹#›</a:t>
            </a:fld>
            <a:endParaRPr lang="en-US" dirty="0"/>
          </a:p>
        </p:txBody>
      </p:sp>
      <p:sp>
        <p:nvSpPr>
          <p:cNvPr id="7" name="Content Placeholder 2"/>
          <p:cNvSpPr>
            <a:spLocks noGrp="1"/>
          </p:cNvSpPr>
          <p:nvPr>
            <p:ph idx="1" hasCustomPrompt="1"/>
          </p:nvPr>
        </p:nvSpPr>
        <p:spPr>
          <a:xfrm>
            <a:off x="1625600" y="609600"/>
            <a:ext cx="9906000" cy="4953000"/>
          </a:xfrm>
        </p:spPr>
        <p:txBody>
          <a:bodyPr/>
          <a:lstStyle>
            <a:lvl2pPr>
              <a:defRPr baseline="0"/>
            </a:lvl2pPr>
            <a:lvl5pPr>
              <a:buNone/>
              <a:defRPr/>
            </a:lvl5pPr>
          </a:lstStyle>
          <a:p>
            <a:pPr lvl="1"/>
            <a:r>
              <a:rPr lang="en-US" dirty="0"/>
              <a:t>Insert Photo Here</a:t>
            </a:r>
          </a:p>
          <a:p>
            <a:pPr lvl="4"/>
            <a:endParaRPr lang="en-US" dirty="0"/>
          </a:p>
        </p:txBody>
      </p:sp>
    </p:spTree>
    <p:extLst>
      <p:ext uri="{BB962C8B-B14F-4D97-AF65-F5344CB8AC3E}">
        <p14:creationId xmlns:p14="http://schemas.microsoft.com/office/powerpoint/2010/main" val="27535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20000"/>
                <a:lumOff val="80000"/>
              </a:schemeClr>
            </a:gs>
            <a:gs pos="99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7201" y="31242"/>
            <a:ext cx="9855200" cy="883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24603"/>
            <a:ext cx="2844800" cy="365125"/>
          </a:xfrm>
          <a:prstGeom prst="rect">
            <a:avLst/>
          </a:prstGeom>
        </p:spPr>
        <p:txBody>
          <a:bodyPr vert="horz" lIns="91440" tIns="45720" rIns="91440" bIns="45720" rtlCol="0" anchor="ctr"/>
          <a:lstStyle>
            <a:lvl1pPr algn="r">
              <a:defRPr sz="1200">
                <a:solidFill>
                  <a:srgbClr val="E57C23"/>
                </a:solidFill>
                <a:latin typeface="Myriad Pro"/>
                <a:cs typeface="Myriad Pro"/>
              </a:defRPr>
            </a:lvl1pPr>
          </a:lstStyle>
          <a:p>
            <a:fld id="{E1BF8741-B2A6-CC4C-9286-5F67EEF3C05B}" type="slidenum">
              <a:rPr lang="en-US" smtClean="0"/>
              <a:pPr/>
              <a:t>‹#›</a:t>
            </a:fld>
            <a:endParaRPr lang="en-US" dirty="0"/>
          </a:p>
        </p:txBody>
      </p:sp>
      <p:pic>
        <p:nvPicPr>
          <p:cNvPr id="4" name="Picture 3" descr="PIH_logo_wht.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00" y="6229350"/>
            <a:ext cx="2478717" cy="552450"/>
          </a:xfrm>
          <a:prstGeom prst="rect">
            <a:avLst/>
          </a:prstGeom>
        </p:spPr>
      </p:pic>
      <p:pic>
        <p:nvPicPr>
          <p:cNvPr id="7" name="Picture 6" descr="PIH_logo_new_orange_hands only-0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200" y="31242"/>
            <a:ext cx="806958" cy="8069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457200" rtl="0" eaLnBrk="1" latinLnBrk="0" hangingPunct="1">
        <a:spcBef>
          <a:spcPct val="0"/>
        </a:spcBef>
        <a:buNone/>
        <a:defRPr sz="4400" kern="1200">
          <a:solidFill>
            <a:srgbClr val="E57C23"/>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12192000" cy="2209800"/>
          </a:xfrm>
          <a:solidFill>
            <a:schemeClr val="accent5">
              <a:lumMod val="40000"/>
              <a:lumOff val="60000"/>
            </a:schemeClr>
          </a:solidFill>
        </p:spPr>
        <p:txBody>
          <a:bodyPr>
            <a:noAutofit/>
          </a:bodyPr>
          <a:lstStyle/>
          <a:p>
            <a:r>
              <a:rPr lang="en-US" sz="3200" b="1" dirty="0" smtClean="0">
                <a:solidFill>
                  <a:schemeClr val="tx1"/>
                </a:solidFill>
                <a:latin typeface="+mn-lt"/>
              </a:rPr>
              <a:t/>
            </a:r>
            <a:br>
              <a:rPr lang="en-US" sz="3200" b="1" dirty="0" smtClean="0">
                <a:solidFill>
                  <a:schemeClr val="tx1"/>
                </a:solidFill>
                <a:latin typeface="+mn-lt"/>
              </a:rPr>
            </a:br>
            <a:r>
              <a:rPr lang="en-US" sz="3200" b="1" dirty="0" smtClean="0">
                <a:solidFill>
                  <a:schemeClr val="tx1"/>
                </a:solidFill>
                <a:latin typeface="+mn-lt"/>
              </a:rPr>
              <a:t/>
            </a:r>
            <a:br>
              <a:rPr lang="en-US" sz="3200" b="1" dirty="0" smtClean="0">
                <a:solidFill>
                  <a:schemeClr val="tx1"/>
                </a:solidFill>
                <a:latin typeface="+mn-lt"/>
              </a:rPr>
            </a:br>
            <a:r>
              <a:rPr lang="en-US" sz="3200" b="1" dirty="0" smtClean="0">
                <a:solidFill>
                  <a:schemeClr val="tx1"/>
                </a:solidFill>
                <a:latin typeface="+mn-lt"/>
              </a:rPr>
              <a:t>USING MHEALTH TECHNOLOGY TO IDENTIFY AND REFER SURGICAL SITE INFECTIONS AMONG WOMEN WHO UNDERGO CAESAREAN SECTION IN RURAL RWANDA: A RANDOMIZED CONTROL TRIAL</a:t>
            </a:r>
            <a:br>
              <a:rPr lang="en-US" sz="3200" b="1" dirty="0" smtClean="0">
                <a:solidFill>
                  <a:schemeClr val="tx1"/>
                </a:solidFill>
                <a:latin typeface="+mn-lt"/>
              </a:rPr>
            </a:br>
            <a:r>
              <a:rPr lang="en-US" sz="3200" b="1" dirty="0" smtClean="0">
                <a:solidFill>
                  <a:schemeClr val="tx1"/>
                </a:solidFill>
                <a:latin typeface="+mn-lt"/>
              </a:rPr>
              <a:t/>
            </a:r>
            <a:br>
              <a:rPr lang="en-US" sz="3200" b="1" dirty="0" smtClean="0">
                <a:solidFill>
                  <a:schemeClr val="tx1"/>
                </a:solidFill>
                <a:latin typeface="+mn-lt"/>
              </a:rPr>
            </a:br>
            <a:endParaRPr lang="en-US" sz="3200" b="1" dirty="0">
              <a:solidFill>
                <a:schemeClr val="tx1"/>
              </a:solidFill>
              <a:latin typeface="+mn-lt"/>
            </a:endParaRPr>
          </a:p>
        </p:txBody>
      </p:sp>
      <p:sp>
        <p:nvSpPr>
          <p:cNvPr id="6" name="Subtitle 2"/>
          <p:cNvSpPr txBox="1">
            <a:spLocks/>
          </p:cNvSpPr>
          <p:nvPr/>
        </p:nvSpPr>
        <p:spPr>
          <a:xfrm>
            <a:off x="1828800" y="4123267"/>
            <a:ext cx="9144000" cy="105833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a:solidFill>
                  <a:schemeClr val="bg1"/>
                </a:solidFill>
                <a:latin typeface="Myriad Pro"/>
                <a:ea typeface="+mn-ea"/>
                <a:cs typeface="Myriad Pro"/>
              </a:defRPr>
            </a:lvl1pPr>
            <a:lvl2pPr marL="457200" indent="0" algn="ctr" defTabSz="457200" rtl="0" eaLnBrk="1" latinLnBrk="0" hangingPunct="1">
              <a:spcBef>
                <a:spcPct val="20000"/>
              </a:spcBef>
              <a:buFont typeface="Arial"/>
              <a:buNone/>
              <a:defRPr sz="280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dirty="0">
                <a:latin typeface="+mn-lt"/>
              </a:rPr>
              <a:t>Theoneste </a:t>
            </a:r>
            <a:r>
              <a:rPr lang="en-US" dirty="0" smtClean="0">
                <a:latin typeface="+mn-lt"/>
              </a:rPr>
              <a:t>Nkurunziza, MSc, MPH</a:t>
            </a:r>
            <a:endParaRPr lang="en-US" dirty="0">
              <a:latin typeface="+mn-lt"/>
            </a:endParaRPr>
          </a:p>
          <a:p>
            <a:pPr algn="ctr"/>
            <a:r>
              <a:rPr lang="en-US" dirty="0" smtClean="0">
                <a:latin typeface="+mn-lt"/>
              </a:rPr>
              <a:t>Health Research Manager, Partners In Health/</a:t>
            </a:r>
            <a:r>
              <a:rPr lang="en-US" dirty="0" err="1" smtClean="0">
                <a:latin typeface="+mn-lt"/>
              </a:rPr>
              <a:t>Inshuti</a:t>
            </a:r>
            <a:r>
              <a:rPr lang="en-US" dirty="0" smtClean="0">
                <a:latin typeface="+mn-lt"/>
              </a:rPr>
              <a:t> Mu </a:t>
            </a:r>
            <a:r>
              <a:rPr lang="en-US" dirty="0" err="1" smtClean="0">
                <a:latin typeface="+mn-lt"/>
              </a:rPr>
              <a:t>Buzima</a:t>
            </a:r>
            <a:endParaRPr lang="en-US" dirty="0" smtClean="0">
              <a:latin typeface="+mn-lt"/>
            </a:endParaRPr>
          </a:p>
        </p:txBody>
      </p:sp>
      <p:pic>
        <p:nvPicPr>
          <p:cNvPr id="8" name="Picture 7"/>
          <p:cNvPicPr>
            <a:picLocks noChangeAspect="1"/>
          </p:cNvPicPr>
          <p:nvPr/>
        </p:nvPicPr>
        <p:blipFill>
          <a:blip r:embed="rId3"/>
          <a:stretch>
            <a:fillRect/>
          </a:stretch>
        </p:blipFill>
        <p:spPr>
          <a:xfrm>
            <a:off x="4987437" y="6168141"/>
            <a:ext cx="4227396" cy="6701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1033" y="6020036"/>
            <a:ext cx="767367" cy="837963"/>
          </a:xfrm>
          <a:prstGeom prst="rect">
            <a:avLst/>
          </a:prstGeom>
          <a:solidFill>
            <a:schemeClr val="bg1"/>
          </a:solidFill>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bwMode="auto">
          <a:xfrm>
            <a:off x="2052033" y="6168141"/>
            <a:ext cx="2819401" cy="670197"/>
          </a:xfrm>
          <a:prstGeom prst="rect">
            <a:avLst/>
          </a:prstGeom>
          <a:noFill/>
          <a:ln>
            <a:noFill/>
          </a:ln>
        </p:spPr>
      </p:pic>
      <p:pic>
        <p:nvPicPr>
          <p:cNvPr id="3" name="Picture 2"/>
          <p:cNvPicPr>
            <a:picLocks noChangeAspect="1"/>
          </p:cNvPicPr>
          <p:nvPr/>
        </p:nvPicPr>
        <p:blipFill>
          <a:blip r:embed="rId6"/>
          <a:stretch>
            <a:fillRect/>
          </a:stretch>
        </p:blipFill>
        <p:spPr>
          <a:xfrm>
            <a:off x="4196510" y="251642"/>
            <a:ext cx="3118690" cy="1282249"/>
          </a:xfrm>
          <a:prstGeom prst="rect">
            <a:avLst/>
          </a:prstGeom>
        </p:spPr>
      </p:pic>
      <p:sp>
        <p:nvSpPr>
          <p:cNvPr id="7" name="Rectangle 6"/>
          <p:cNvSpPr/>
          <p:nvPr/>
        </p:nvSpPr>
        <p:spPr>
          <a:xfrm>
            <a:off x="2971800" y="5158770"/>
            <a:ext cx="6096000" cy="861774"/>
          </a:xfrm>
          <a:prstGeom prst="rect">
            <a:avLst/>
          </a:prstGeom>
        </p:spPr>
        <p:txBody>
          <a:bodyPr>
            <a:spAutoFit/>
          </a:bodyPr>
          <a:lstStyle/>
          <a:p>
            <a:pPr algn="ctr">
              <a:lnSpc>
                <a:spcPct val="150000"/>
              </a:lnSpc>
            </a:pPr>
            <a:r>
              <a:rPr lang="en-US" sz="2000" b="1" dirty="0"/>
              <a:t>7th East African Health &amp; Scientific Conference</a:t>
            </a:r>
            <a:endParaRPr lang="en-US" sz="2000" dirty="0"/>
          </a:p>
          <a:p>
            <a:pPr algn="ctr"/>
            <a:r>
              <a:rPr lang="en-US" sz="2000" dirty="0"/>
              <a:t>March 27-29</a:t>
            </a:r>
            <a:r>
              <a:rPr lang="en-US" sz="2000" baseline="30000" dirty="0"/>
              <a:t>th</a:t>
            </a:r>
            <a:r>
              <a:rPr lang="en-US" sz="2000" dirty="0"/>
              <a:t>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Almost all women returned to care regardless of SSI screening through home visit or phone call. </a:t>
            </a:r>
            <a:endParaRPr lang="en-US" dirty="0" smtClean="0"/>
          </a:p>
          <a:p>
            <a:r>
              <a:rPr lang="en-US" dirty="0" smtClean="0"/>
              <a:t>We </a:t>
            </a:r>
            <a:r>
              <a:rPr lang="en-US" dirty="0"/>
              <a:t>are exploring whether shifting postoperative follow-up to the patient’s home </a:t>
            </a:r>
            <a:r>
              <a:rPr lang="en-US" dirty="0" smtClean="0"/>
              <a:t>using telemedicine approach is </a:t>
            </a:r>
            <a:r>
              <a:rPr lang="en-US" dirty="0"/>
              <a:t>feasible.</a:t>
            </a:r>
          </a:p>
        </p:txBody>
      </p:sp>
      <p:sp>
        <p:nvSpPr>
          <p:cNvPr id="4" name="Slide Number Placeholder 3"/>
          <p:cNvSpPr>
            <a:spLocks noGrp="1"/>
          </p:cNvSpPr>
          <p:nvPr>
            <p:ph type="sldNum" sz="quarter" idx="12"/>
          </p:nvPr>
        </p:nvSpPr>
        <p:spPr/>
        <p:txBody>
          <a:bodyPr/>
          <a:lstStyle/>
          <a:p>
            <a:fld id="{DE5DF03B-84E6-8A45-AE08-F727D0D00D68}" type="slidenum">
              <a:rPr lang="en-US" smtClean="0"/>
              <a:pPr/>
              <a:t>10</a:t>
            </a:fld>
            <a:endParaRPr lang="en-US" dirty="0"/>
          </a:p>
        </p:txBody>
      </p:sp>
      <p:sp>
        <p:nvSpPr>
          <p:cNvPr id="5" name="Title 1"/>
          <p:cNvSpPr>
            <a:spLocks noGrp="1"/>
          </p:cNvSpPr>
          <p:nvPr>
            <p:ph type="title"/>
          </p:nvPr>
        </p:nvSpPr>
        <p:spPr>
          <a:xfrm>
            <a:off x="1524000" y="0"/>
            <a:ext cx="10058400" cy="838200"/>
          </a:xfrm>
        </p:spPr>
        <p:txBody>
          <a:bodyPr>
            <a:normAutofit/>
          </a:bodyPr>
          <a:lstStyle/>
          <a:p>
            <a:r>
              <a:rPr lang="en-US" b="1" dirty="0" smtClean="0">
                <a:latin typeface="+mn-lt"/>
              </a:rPr>
              <a:t>Conclusions &amp; Recommendation</a:t>
            </a:r>
            <a:endParaRPr lang="en-US" b="1" dirty="0">
              <a:latin typeface="+mn-lt"/>
            </a:endParaRPr>
          </a:p>
        </p:txBody>
      </p:sp>
    </p:spTree>
    <p:extLst>
      <p:ext uri="{BB962C8B-B14F-4D97-AF65-F5344CB8AC3E}">
        <p14:creationId xmlns:p14="http://schemas.microsoft.com/office/powerpoint/2010/main" val="2097379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10058400" cy="838200"/>
          </a:xfrm>
        </p:spPr>
        <p:txBody>
          <a:bodyPr/>
          <a:lstStyle/>
          <a:p>
            <a:r>
              <a:rPr lang="en-US" b="1" dirty="0">
                <a:latin typeface="Rockwell" panose="02060603020205020403" pitchFamily="18" charset="0"/>
              </a:rPr>
              <a:t>Acknowledgments</a:t>
            </a:r>
          </a:p>
        </p:txBody>
      </p:sp>
      <p:sp>
        <p:nvSpPr>
          <p:cNvPr id="3" name="Content Placeholder 2"/>
          <p:cNvSpPr>
            <a:spLocks noGrp="1"/>
          </p:cNvSpPr>
          <p:nvPr>
            <p:ph sz="quarter" idx="1"/>
          </p:nvPr>
        </p:nvSpPr>
        <p:spPr>
          <a:xfrm>
            <a:off x="381000" y="1295401"/>
            <a:ext cx="11201400" cy="4830766"/>
          </a:xfrm>
        </p:spPr>
        <p:txBody>
          <a:bodyPr>
            <a:normAutofit fontScale="85000" lnSpcReduction="20000"/>
          </a:bodyPr>
          <a:lstStyle/>
          <a:p>
            <a:r>
              <a:rPr lang="en-US" sz="2800" b="1" dirty="0" smtClean="0">
                <a:latin typeface="Rockwell" panose="02060603020205020403" pitchFamily="18" charset="0"/>
              </a:rPr>
              <a:t>Co-authors</a:t>
            </a:r>
            <a:r>
              <a:rPr lang="en-US" sz="2800" dirty="0" smtClean="0">
                <a:latin typeface="Rockwell" panose="02060603020205020403" pitchFamily="18" charset="0"/>
              </a:rPr>
              <a:t>: </a:t>
            </a:r>
          </a:p>
          <a:p>
            <a:r>
              <a:rPr lang="en-US" sz="2800" dirty="0" smtClean="0">
                <a:latin typeface="Rockwell" panose="02060603020205020403" pitchFamily="18" charset="0"/>
              </a:rPr>
              <a:t>Fredrick Kateera, </a:t>
            </a:r>
            <a:r>
              <a:rPr lang="en-US" sz="2800" dirty="0">
                <a:latin typeface="Rockwell" panose="02060603020205020403" pitchFamily="18" charset="0"/>
              </a:rPr>
              <a:t>Robert </a:t>
            </a:r>
            <a:r>
              <a:rPr lang="en-US" sz="2800" dirty="0" err="1">
                <a:latin typeface="Rockwell" panose="02060603020205020403" pitchFamily="18" charset="0"/>
              </a:rPr>
              <a:t>Riviello</a:t>
            </a:r>
            <a:r>
              <a:rPr lang="en-US" sz="2800" dirty="0">
                <a:latin typeface="Rockwell" panose="02060603020205020403" pitchFamily="18" charset="0"/>
              </a:rPr>
              <a:t>, Teena Cherian, Rachel </a:t>
            </a:r>
            <a:r>
              <a:rPr lang="en-US" sz="2800" dirty="0" smtClean="0">
                <a:latin typeface="Rockwell" panose="02060603020205020403" pitchFamily="18" charset="0"/>
              </a:rPr>
              <a:t>Koch, </a:t>
            </a:r>
            <a:r>
              <a:rPr lang="en-US" sz="2800" dirty="0" err="1" smtClean="0">
                <a:latin typeface="Rockwell" panose="02060603020205020403" pitchFamily="18" charset="0"/>
              </a:rPr>
              <a:t>Madgalena</a:t>
            </a:r>
            <a:r>
              <a:rPr lang="en-US" sz="2800" dirty="0" smtClean="0">
                <a:latin typeface="Rockwell" panose="02060603020205020403" pitchFamily="18" charset="0"/>
              </a:rPr>
              <a:t> </a:t>
            </a:r>
            <a:r>
              <a:rPr lang="en-US" sz="2800" dirty="0" err="1" smtClean="0">
                <a:latin typeface="Rockwell" panose="02060603020205020403" pitchFamily="18" charset="0"/>
              </a:rPr>
              <a:t>Gruendl</a:t>
            </a:r>
            <a:r>
              <a:rPr lang="en-US" sz="2800" dirty="0" smtClean="0">
                <a:latin typeface="Rockwell" panose="02060603020205020403" pitchFamily="18" charset="0"/>
              </a:rPr>
              <a:t>, </a:t>
            </a:r>
            <a:r>
              <a:rPr lang="en-US" sz="2800" dirty="0">
                <a:latin typeface="Rockwell" panose="02060603020205020403" pitchFamily="18" charset="0"/>
              </a:rPr>
              <a:t>Jonathan </a:t>
            </a:r>
            <a:r>
              <a:rPr lang="en-US" sz="2800" dirty="0" smtClean="0">
                <a:latin typeface="Rockwell" panose="02060603020205020403" pitchFamily="18" charset="0"/>
              </a:rPr>
              <a:t>Nkurunziza, </a:t>
            </a:r>
            <a:r>
              <a:rPr lang="en-US" sz="2800" dirty="0">
                <a:latin typeface="Rockwell" panose="02060603020205020403" pitchFamily="18" charset="0"/>
              </a:rPr>
              <a:t>Laban </a:t>
            </a:r>
            <a:r>
              <a:rPr lang="en-US" sz="2800" dirty="0" err="1" smtClean="0">
                <a:latin typeface="Rockwell" panose="02060603020205020403" pitchFamily="18" charset="0"/>
              </a:rPr>
              <a:t>Bikorimana</a:t>
            </a:r>
            <a:r>
              <a:rPr lang="en-US" sz="2800" dirty="0" smtClean="0">
                <a:latin typeface="Rockwell" panose="02060603020205020403" pitchFamily="18" charset="0"/>
              </a:rPr>
              <a:t>, </a:t>
            </a:r>
            <a:r>
              <a:rPr lang="en-US" sz="2800" dirty="0">
                <a:latin typeface="Rockwell" panose="02060603020205020403" pitchFamily="18" charset="0"/>
              </a:rPr>
              <a:t>Patient </a:t>
            </a:r>
            <a:r>
              <a:rPr lang="en-US" sz="2800" dirty="0" err="1" smtClean="0">
                <a:latin typeface="Rockwell" panose="02060603020205020403" pitchFamily="18" charset="0"/>
              </a:rPr>
              <a:t>Ngamije</a:t>
            </a:r>
            <a:r>
              <a:rPr lang="en-US" sz="2800" dirty="0" smtClean="0">
                <a:latin typeface="Rockwell" panose="02060603020205020403" pitchFamily="18" charset="0"/>
              </a:rPr>
              <a:t>, Erick </a:t>
            </a:r>
            <a:r>
              <a:rPr lang="en-US" sz="2800" dirty="0" err="1" smtClean="0">
                <a:latin typeface="Rockwell" panose="02060603020205020403" pitchFamily="18" charset="0"/>
              </a:rPr>
              <a:t>Gaju</a:t>
            </a:r>
            <a:r>
              <a:rPr lang="en-US" sz="2800" dirty="0" smtClean="0">
                <a:latin typeface="Rockwell" panose="02060603020205020403" pitchFamily="18" charset="0"/>
              </a:rPr>
              <a:t>, Georges </a:t>
            </a:r>
            <a:r>
              <a:rPr lang="en-US" sz="2800" dirty="0" err="1" smtClean="0">
                <a:latin typeface="Rockwell" panose="02060603020205020403" pitchFamily="18" charset="0"/>
              </a:rPr>
              <a:t>Ntakiyiruta</a:t>
            </a:r>
            <a:r>
              <a:rPr lang="en-US" sz="2800" dirty="0" smtClean="0">
                <a:latin typeface="Rockwell" panose="02060603020205020403" pitchFamily="18" charset="0"/>
              </a:rPr>
              <a:t>, Bethany Hedt-Gauthier.</a:t>
            </a:r>
            <a:endParaRPr lang="en-US" sz="2800" dirty="0">
              <a:latin typeface="Rockwell" panose="02060603020205020403" pitchFamily="18" charset="0"/>
            </a:endParaRPr>
          </a:p>
          <a:p>
            <a:pPr marL="0" indent="0">
              <a:buNone/>
            </a:pPr>
            <a:endParaRPr lang="en-US" sz="2800" dirty="0">
              <a:latin typeface="Rockwell" panose="02060603020205020403" pitchFamily="18" charset="0"/>
            </a:endParaRPr>
          </a:p>
          <a:p>
            <a:r>
              <a:rPr lang="en-US" sz="2800" b="1" dirty="0">
                <a:latin typeface="Rockwell" panose="02060603020205020403" pitchFamily="18" charset="0"/>
              </a:rPr>
              <a:t>Study staff: </a:t>
            </a:r>
            <a:r>
              <a:rPr lang="en-US" sz="2800" dirty="0">
                <a:latin typeface="Rockwell" panose="02060603020205020403" pitchFamily="18" charset="0"/>
              </a:rPr>
              <a:t>Edison </a:t>
            </a:r>
            <a:r>
              <a:rPr lang="en-US" sz="2800" dirty="0" err="1">
                <a:latin typeface="Rockwell" panose="02060603020205020403" pitchFamily="18" charset="0"/>
              </a:rPr>
              <a:t>Nihiwacu</a:t>
            </a:r>
            <a:r>
              <a:rPr lang="en-US" sz="2800" dirty="0">
                <a:latin typeface="Rockwell" panose="02060603020205020403" pitchFamily="18" charset="0"/>
              </a:rPr>
              <a:t>, </a:t>
            </a:r>
            <a:r>
              <a:rPr lang="en-US" sz="2800" dirty="0" err="1">
                <a:latin typeface="Rockwell" panose="02060603020205020403" pitchFamily="18" charset="0"/>
              </a:rPr>
              <a:t>Bahati</a:t>
            </a:r>
            <a:r>
              <a:rPr lang="en-US" sz="2800" dirty="0">
                <a:latin typeface="Rockwell" panose="02060603020205020403" pitchFamily="18" charset="0"/>
              </a:rPr>
              <a:t> </a:t>
            </a:r>
            <a:r>
              <a:rPr lang="en-US" sz="2800" dirty="0" err="1" smtClean="0">
                <a:latin typeface="Rockwell" panose="02060603020205020403" pitchFamily="18" charset="0"/>
              </a:rPr>
              <a:t>Ramadhan,Leila</a:t>
            </a:r>
            <a:r>
              <a:rPr lang="en-US" sz="2800" dirty="0" smtClean="0">
                <a:latin typeface="Rockwell" panose="02060603020205020403" pitchFamily="18" charset="0"/>
              </a:rPr>
              <a:t> </a:t>
            </a:r>
            <a:r>
              <a:rPr lang="en-US" sz="2800" dirty="0" err="1">
                <a:latin typeface="Rockwell" panose="02060603020205020403" pitchFamily="18" charset="0"/>
              </a:rPr>
              <a:t>Dusabe</a:t>
            </a:r>
            <a:r>
              <a:rPr lang="en-US" sz="2800" dirty="0">
                <a:latin typeface="Rockwell" panose="02060603020205020403" pitchFamily="18" charset="0"/>
              </a:rPr>
              <a:t>, </a:t>
            </a:r>
            <a:r>
              <a:rPr lang="en-US" sz="2800" dirty="0" err="1">
                <a:latin typeface="Rockwell" panose="02060603020205020403" pitchFamily="18" charset="0"/>
              </a:rPr>
              <a:t>Marthe</a:t>
            </a:r>
            <a:r>
              <a:rPr lang="en-US" sz="2800" dirty="0">
                <a:latin typeface="Rockwell" panose="02060603020205020403" pitchFamily="18" charset="0"/>
              </a:rPr>
              <a:t> </a:t>
            </a:r>
            <a:r>
              <a:rPr lang="en-US" sz="2800" dirty="0" err="1" smtClean="0">
                <a:latin typeface="Rockwell" panose="02060603020205020403" pitchFamily="18" charset="0"/>
              </a:rPr>
              <a:t>Kubwimana</a:t>
            </a:r>
            <a:r>
              <a:rPr lang="en-US" sz="2800" dirty="0" smtClean="0">
                <a:latin typeface="Rockwell" panose="02060603020205020403" pitchFamily="18" charset="0"/>
              </a:rPr>
              <a:t>.</a:t>
            </a:r>
            <a:endParaRPr lang="en-US" sz="2800" dirty="0">
              <a:latin typeface="Rockwell" panose="02060603020205020403" pitchFamily="18" charset="0"/>
            </a:endParaRPr>
          </a:p>
          <a:p>
            <a:pPr marL="0" indent="0">
              <a:buNone/>
            </a:pPr>
            <a:endParaRPr lang="en-US" sz="2800" dirty="0">
              <a:latin typeface="Rockwell" panose="02060603020205020403" pitchFamily="18" charset="0"/>
            </a:endParaRPr>
          </a:p>
          <a:p>
            <a:r>
              <a:rPr lang="en-US" sz="3100" b="1" dirty="0">
                <a:latin typeface="Rockwell" panose="02060603020205020403" pitchFamily="18" charset="0"/>
              </a:rPr>
              <a:t>Collaborators:</a:t>
            </a:r>
          </a:p>
          <a:p>
            <a:pPr lvl="1"/>
            <a:r>
              <a:rPr lang="en-US" sz="2600" dirty="0" err="1">
                <a:latin typeface="Rockwell" panose="02060603020205020403" pitchFamily="18" charset="0"/>
              </a:rPr>
              <a:t>Kirehe</a:t>
            </a:r>
            <a:r>
              <a:rPr lang="en-US" sz="2600" dirty="0">
                <a:latin typeface="Rockwell" panose="02060603020205020403" pitchFamily="18" charset="0"/>
              </a:rPr>
              <a:t> DH DG</a:t>
            </a:r>
          </a:p>
          <a:p>
            <a:pPr lvl="1"/>
            <a:r>
              <a:rPr lang="en-US" sz="2600" dirty="0" smtClean="0">
                <a:latin typeface="Rockwell" panose="02060603020205020403" pitchFamily="18" charset="0"/>
              </a:rPr>
              <a:t>Partners In Health Kirehe site Leadership</a:t>
            </a:r>
            <a:endParaRPr lang="en-US" sz="2600" dirty="0">
              <a:latin typeface="Rockwell" panose="02060603020205020403" pitchFamily="18" charset="0"/>
            </a:endParaRPr>
          </a:p>
          <a:p>
            <a:pPr lvl="1"/>
            <a:r>
              <a:rPr lang="en-US" sz="2600" dirty="0" err="1">
                <a:latin typeface="Rockwell" panose="02060603020205020403" pitchFamily="18" charset="0"/>
              </a:rPr>
              <a:t>Kirehe</a:t>
            </a:r>
            <a:r>
              <a:rPr lang="en-US" sz="2600" dirty="0">
                <a:latin typeface="Rockwell" panose="02060603020205020403" pitchFamily="18" charset="0"/>
              </a:rPr>
              <a:t> District Leaders</a:t>
            </a:r>
          </a:p>
          <a:p>
            <a:endParaRPr lang="en-US" sz="2400" dirty="0">
              <a:latin typeface="Rockwell" panose="02060603020205020403" pitchFamily="18" charset="0"/>
            </a:endParaRPr>
          </a:p>
          <a:p>
            <a:r>
              <a:rPr lang="en-US" sz="2800" b="1" dirty="0">
                <a:latin typeface="Rockwell" panose="02060603020205020403" pitchFamily="18" charset="0"/>
              </a:rPr>
              <a:t>Funding: </a:t>
            </a:r>
            <a:r>
              <a:rPr lang="en-US" sz="2800" dirty="0">
                <a:latin typeface="Rockwell" panose="02060603020205020403" pitchFamily="18" charset="0"/>
              </a:rPr>
              <a:t>NIH R21EB022369 </a:t>
            </a:r>
          </a:p>
          <a:p>
            <a:endParaRPr lang="en-US" dirty="0">
              <a:latin typeface="Rockwell" panose="02060603020205020403" pitchFamily="18" charset="0"/>
            </a:endParaRPr>
          </a:p>
          <a:p>
            <a:endParaRPr lang="en-US" dirty="0">
              <a:latin typeface="Rockwell" panose="02060603020205020403" pitchFamily="18" charset="0"/>
            </a:endParaRPr>
          </a:p>
        </p:txBody>
      </p:sp>
      <p:sp>
        <p:nvSpPr>
          <p:cNvPr id="4" name="Slide Number Placeholder 3"/>
          <p:cNvSpPr>
            <a:spLocks noGrp="1"/>
          </p:cNvSpPr>
          <p:nvPr>
            <p:ph type="sldNum" sz="quarter" idx="12"/>
          </p:nvPr>
        </p:nvSpPr>
        <p:spPr/>
        <p:txBody>
          <a:bodyPr>
            <a:normAutofit/>
          </a:bodyPr>
          <a:lstStyle/>
          <a:p>
            <a:pPr>
              <a:defRPr/>
            </a:pPr>
            <a:fld id="{78CA4C93-5FB9-4C12-95A0-DD5FE9936625}" type="slidenum">
              <a:rPr lang="en-US" smtClean="0"/>
              <a:pPr>
                <a:defRPr/>
              </a:pPr>
              <a:t>11</a:t>
            </a:fld>
            <a:endParaRPr lang="en-US"/>
          </a:p>
        </p:txBody>
      </p:sp>
      <p:pic>
        <p:nvPicPr>
          <p:cNvPr id="8" name="Picture 7"/>
          <p:cNvPicPr>
            <a:picLocks noChangeAspect="1"/>
          </p:cNvPicPr>
          <p:nvPr/>
        </p:nvPicPr>
        <p:blipFill>
          <a:blip r:embed="rId2"/>
          <a:stretch>
            <a:fillRect/>
          </a:stretch>
        </p:blipFill>
        <p:spPr>
          <a:xfrm>
            <a:off x="3962401" y="6019800"/>
            <a:ext cx="4847421" cy="609600"/>
          </a:xfrm>
          <a:prstGeom prst="rect">
            <a:avLst/>
          </a:prstGeom>
        </p:spPr>
      </p:pic>
    </p:spTree>
    <p:extLst>
      <p:ext uri="{BB962C8B-B14F-4D97-AF65-F5344CB8AC3E}">
        <p14:creationId xmlns:p14="http://schemas.microsoft.com/office/powerpoint/2010/main" val="2120698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E5DF03B-84E6-8A45-AE08-F727D0D00D68}" type="slidenum">
              <a:rPr lang="en-US" smtClean="0"/>
              <a:pPr/>
              <a:t>12</a:t>
            </a:fld>
            <a:endParaRPr lang="en-US" dirty="0"/>
          </a:p>
        </p:txBody>
      </p:sp>
      <p:sp>
        <p:nvSpPr>
          <p:cNvPr id="5" name="Title 4"/>
          <p:cNvSpPr>
            <a:spLocks noGrp="1"/>
          </p:cNvSpPr>
          <p:nvPr>
            <p:ph type="title"/>
          </p:nvPr>
        </p:nvSpPr>
        <p:spPr>
          <a:xfrm>
            <a:off x="990600" y="3276600"/>
            <a:ext cx="10598085" cy="1524000"/>
          </a:xfrm>
        </p:spPr>
        <p:txBody>
          <a:bodyPr>
            <a:noAutofit/>
          </a:bodyPr>
          <a:lstStyle/>
          <a:p>
            <a:pPr algn="ctr"/>
            <a:r>
              <a:rPr lang="en-US" sz="5400" b="1" dirty="0" smtClean="0">
                <a:latin typeface="+mn-lt"/>
              </a:rPr>
              <a:t>THANKS!</a:t>
            </a:r>
            <a:br>
              <a:rPr lang="en-US" sz="5400" b="1" dirty="0" smtClean="0">
                <a:latin typeface="+mn-lt"/>
              </a:rPr>
            </a:br>
            <a:r>
              <a:rPr lang="en-US" sz="5400" b="1" dirty="0" smtClean="0">
                <a:latin typeface="+mn-lt"/>
              </a:rPr>
              <a:t>Q&amp;A</a:t>
            </a:r>
            <a:endParaRPr lang="en-US" sz="5400" b="1" dirty="0">
              <a:latin typeface="+mn-lt"/>
            </a:endParaRPr>
          </a:p>
        </p:txBody>
      </p:sp>
    </p:spTree>
    <p:extLst>
      <p:ext uri="{BB962C8B-B14F-4D97-AF65-F5344CB8AC3E}">
        <p14:creationId xmlns:p14="http://schemas.microsoft.com/office/powerpoint/2010/main" val="268571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Background</a:t>
            </a:r>
            <a:endParaRPr lang="en-US" b="1" dirty="0">
              <a:latin typeface="+mn-lt"/>
            </a:endParaRPr>
          </a:p>
        </p:txBody>
      </p:sp>
      <p:sp>
        <p:nvSpPr>
          <p:cNvPr id="3" name="Content Placeholder 2"/>
          <p:cNvSpPr>
            <a:spLocks noGrp="1"/>
          </p:cNvSpPr>
          <p:nvPr>
            <p:ph idx="1"/>
          </p:nvPr>
        </p:nvSpPr>
        <p:spPr>
          <a:xfrm>
            <a:off x="610386" y="1143000"/>
            <a:ext cx="10972800" cy="5169656"/>
          </a:xfrm>
        </p:spPr>
        <p:txBody>
          <a:bodyPr>
            <a:normAutofit lnSpcReduction="10000"/>
          </a:bodyPr>
          <a:lstStyle/>
          <a:p>
            <a:r>
              <a:rPr lang="en-US" sz="3000" dirty="0">
                <a:latin typeface="+mn-lt"/>
              </a:rPr>
              <a:t>Surgical Site Infections (SSIs) are the most common healthcare-related </a:t>
            </a:r>
            <a:r>
              <a:rPr lang="en-US" sz="3000" dirty="0" smtClean="0">
                <a:latin typeface="+mn-lt"/>
              </a:rPr>
              <a:t>infection.</a:t>
            </a:r>
            <a:endParaRPr lang="en-US" sz="3000" dirty="0">
              <a:latin typeface="+mn-lt"/>
            </a:endParaRPr>
          </a:p>
          <a:p>
            <a:pPr lvl="1"/>
            <a:r>
              <a:rPr lang="en-US" sz="2625" dirty="0">
                <a:latin typeface="+mn-lt"/>
              </a:rPr>
              <a:t>LMICs disproportionately </a:t>
            </a:r>
            <a:r>
              <a:rPr lang="en-US" sz="2625" dirty="0" smtClean="0">
                <a:latin typeface="+mn-lt"/>
              </a:rPr>
              <a:t>affected.</a:t>
            </a:r>
            <a:endParaRPr lang="en-US" sz="2625" dirty="0">
              <a:latin typeface="+mn-lt"/>
            </a:endParaRPr>
          </a:p>
          <a:p>
            <a:pPr lvl="1"/>
            <a:r>
              <a:rPr lang="en-US" sz="2625" dirty="0">
                <a:latin typeface="+mn-lt"/>
              </a:rPr>
              <a:t>Rate of post-operative SSI between 7.1 and 30.9</a:t>
            </a:r>
            <a:r>
              <a:rPr lang="en-US" sz="2625" dirty="0" smtClean="0">
                <a:latin typeface="+mn-lt"/>
              </a:rPr>
              <a:t>%.</a:t>
            </a:r>
            <a:endParaRPr lang="en-US" sz="3000" dirty="0">
              <a:latin typeface="+mn-lt"/>
            </a:endParaRPr>
          </a:p>
          <a:p>
            <a:r>
              <a:rPr lang="en-US" sz="3000" dirty="0">
                <a:latin typeface="+mn-lt"/>
              </a:rPr>
              <a:t>SSIs lead to:</a:t>
            </a:r>
          </a:p>
          <a:p>
            <a:pPr lvl="1"/>
            <a:r>
              <a:rPr lang="en-US" sz="2625" dirty="0">
                <a:latin typeface="+mn-lt"/>
              </a:rPr>
              <a:t>Considerable morbidity and </a:t>
            </a:r>
            <a:r>
              <a:rPr lang="en-US" sz="2625" dirty="0" smtClean="0">
                <a:latin typeface="+mn-lt"/>
              </a:rPr>
              <a:t>mortality.</a:t>
            </a:r>
            <a:endParaRPr lang="en-US" sz="2625" dirty="0">
              <a:latin typeface="+mn-lt"/>
            </a:endParaRPr>
          </a:p>
          <a:p>
            <a:pPr lvl="1"/>
            <a:r>
              <a:rPr lang="en-US" sz="2625" dirty="0">
                <a:latin typeface="+mn-lt"/>
              </a:rPr>
              <a:t>Longer hospital </a:t>
            </a:r>
            <a:r>
              <a:rPr lang="en-US" sz="2625" dirty="0" smtClean="0">
                <a:latin typeface="+mn-lt"/>
              </a:rPr>
              <a:t>stay. </a:t>
            </a:r>
            <a:endParaRPr lang="en-US" sz="2625" dirty="0">
              <a:latin typeface="+mn-lt"/>
            </a:endParaRPr>
          </a:p>
          <a:p>
            <a:pPr lvl="1"/>
            <a:r>
              <a:rPr lang="en-US" sz="2625" dirty="0">
                <a:latin typeface="+mn-lt"/>
              </a:rPr>
              <a:t>Increased </a:t>
            </a:r>
            <a:r>
              <a:rPr lang="en-US" sz="2625" dirty="0" smtClean="0">
                <a:latin typeface="+mn-lt"/>
              </a:rPr>
              <a:t>cost.</a:t>
            </a:r>
          </a:p>
          <a:p>
            <a:r>
              <a:rPr lang="en-US" sz="3000" dirty="0">
                <a:latin typeface="+mn-lt"/>
              </a:rPr>
              <a:t>In Rwanda 13% of deliveries are done through a </a:t>
            </a:r>
            <a:r>
              <a:rPr lang="en-US" sz="3000" dirty="0" err="1" smtClean="0">
                <a:latin typeface="+mn-lt"/>
              </a:rPr>
              <a:t>c-section</a:t>
            </a:r>
            <a:r>
              <a:rPr lang="en-US" sz="3000" dirty="0" smtClean="0">
                <a:latin typeface="+mn-lt"/>
              </a:rPr>
              <a:t>.</a:t>
            </a:r>
          </a:p>
          <a:p>
            <a:pPr lvl="1"/>
            <a:r>
              <a:rPr lang="en-US" sz="2600" dirty="0" smtClean="0">
                <a:latin typeface="+mn-lt"/>
              </a:rPr>
              <a:t>No standard post-discharge F/U.</a:t>
            </a:r>
          </a:p>
          <a:p>
            <a:pPr lvl="1"/>
            <a:r>
              <a:rPr lang="en-US" sz="2600" dirty="0" smtClean="0">
                <a:latin typeface="+mn-lt"/>
              </a:rPr>
              <a:t>High rate of post-discharge SSI.</a:t>
            </a:r>
            <a:endParaRPr lang="en-US" sz="2600" dirty="0">
              <a:latin typeface="+mn-lt"/>
            </a:endParaRPr>
          </a:p>
          <a:p>
            <a:pPr lvl="1"/>
            <a:endParaRPr lang="en-US" sz="2625" dirty="0">
              <a:latin typeface="+mn-lt"/>
            </a:endParaRPr>
          </a:p>
        </p:txBody>
      </p:sp>
      <p:sp>
        <p:nvSpPr>
          <p:cNvPr id="4" name="Slide Number Placeholder 3"/>
          <p:cNvSpPr>
            <a:spLocks noGrp="1"/>
          </p:cNvSpPr>
          <p:nvPr>
            <p:ph type="sldNum" sz="quarter" idx="12"/>
          </p:nvPr>
        </p:nvSpPr>
        <p:spPr/>
        <p:txBody>
          <a:bodyPr/>
          <a:lstStyle/>
          <a:p>
            <a:fld id="{DE5DF03B-84E6-8A45-AE08-F727D0D00D68}" type="slidenum">
              <a:rPr lang="en-US" smtClean="0"/>
              <a:pPr/>
              <a:t>2</a:t>
            </a:fld>
            <a:endParaRPr lang="en-US" dirty="0"/>
          </a:p>
        </p:txBody>
      </p:sp>
      <p:sp>
        <p:nvSpPr>
          <p:cNvPr id="5" name="Rectangle 4"/>
          <p:cNvSpPr/>
          <p:nvPr/>
        </p:nvSpPr>
        <p:spPr>
          <a:xfrm>
            <a:off x="1490004" y="6312656"/>
            <a:ext cx="10320997" cy="338554"/>
          </a:xfrm>
          <a:prstGeom prst="rect">
            <a:avLst/>
          </a:prstGeom>
        </p:spPr>
        <p:txBody>
          <a:bodyPr wrap="square">
            <a:spAutoFit/>
          </a:bodyPr>
          <a:lstStyle/>
          <a:p>
            <a:pPr algn="r"/>
            <a:r>
              <a:rPr lang="en-US" sz="1600" dirty="0">
                <a:latin typeface="+mj-lt"/>
                <a:ea typeface="Calibri" panose="020F0502020204030204" pitchFamily="34" charset="0"/>
              </a:rPr>
              <a:t>Abbas &amp; </a:t>
            </a:r>
            <a:r>
              <a:rPr lang="en-US" sz="1600" dirty="0" err="1">
                <a:latin typeface="+mj-lt"/>
                <a:ea typeface="Calibri" panose="020F0502020204030204" pitchFamily="34" charset="0"/>
              </a:rPr>
              <a:t>Pittet</a:t>
            </a:r>
            <a:r>
              <a:rPr lang="en-US" sz="1600" dirty="0">
                <a:latin typeface="+mj-lt"/>
                <a:ea typeface="Calibri" panose="020F0502020204030204" pitchFamily="34" charset="0"/>
              </a:rPr>
              <a:t>, </a:t>
            </a:r>
            <a:r>
              <a:rPr lang="en-US" sz="1600" i="1" dirty="0">
                <a:latin typeface="+mj-lt"/>
                <a:ea typeface="Calibri" panose="020F0502020204030204" pitchFamily="34" charset="0"/>
              </a:rPr>
              <a:t>2016; </a:t>
            </a:r>
            <a:r>
              <a:rPr lang="en-US" sz="1600" dirty="0">
                <a:latin typeface="+mj-lt"/>
              </a:rPr>
              <a:t>Chu et al., 2015; </a:t>
            </a:r>
            <a:r>
              <a:rPr lang="en-US" sz="1600" dirty="0" err="1">
                <a:latin typeface="+mj-lt"/>
              </a:rPr>
              <a:t>Mpogoro</a:t>
            </a:r>
            <a:r>
              <a:rPr lang="en-US" sz="1600" dirty="0">
                <a:latin typeface="+mj-lt"/>
              </a:rPr>
              <a:t> et al., </a:t>
            </a:r>
            <a:r>
              <a:rPr lang="en-US" sz="1600" dirty="0" smtClean="0">
                <a:latin typeface="+mj-lt"/>
              </a:rPr>
              <a:t>2014, Rwanda DHS, 2014-5</a:t>
            </a:r>
            <a:endParaRPr lang="en-US" sz="1600" dirty="0">
              <a:latin typeface="+mj-lt"/>
            </a:endParaRPr>
          </a:p>
        </p:txBody>
      </p:sp>
    </p:spTree>
    <p:extLst>
      <p:ext uri="{BB962C8B-B14F-4D97-AF65-F5344CB8AC3E}">
        <p14:creationId xmlns:p14="http://schemas.microsoft.com/office/powerpoint/2010/main" val="199207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07164"/>
            <a:ext cx="7010400" cy="2074236"/>
          </a:xfrm>
        </p:spPr>
        <p:txBody>
          <a:bodyPr>
            <a:normAutofit/>
          </a:bodyPr>
          <a:lstStyle/>
          <a:p>
            <a:pPr marL="0" indent="0">
              <a:lnSpc>
                <a:spcPct val="100000"/>
              </a:lnSpc>
              <a:buNone/>
            </a:pPr>
            <a:r>
              <a:rPr lang="en-US" sz="2800" dirty="0" smtClean="0">
                <a:latin typeface="+mn-lt"/>
              </a:rPr>
              <a:t>We </a:t>
            </a:r>
            <a:r>
              <a:rPr lang="en-US" sz="2800" dirty="0">
                <a:latin typeface="+mn-lt"/>
              </a:rPr>
              <a:t>evaluated whether the use of </a:t>
            </a:r>
            <a:r>
              <a:rPr lang="en-US" sz="2800" dirty="0" err="1">
                <a:solidFill>
                  <a:srgbClr val="FF0000"/>
                </a:solidFill>
                <a:latin typeface="+mn-lt"/>
              </a:rPr>
              <a:t>mHealth</a:t>
            </a:r>
            <a:r>
              <a:rPr lang="en-US" sz="2800" dirty="0">
                <a:solidFill>
                  <a:srgbClr val="FF0000"/>
                </a:solidFill>
                <a:latin typeface="+mn-lt"/>
              </a:rPr>
              <a:t> technology </a:t>
            </a:r>
            <a:r>
              <a:rPr lang="en-US" sz="2800" dirty="0">
                <a:latin typeface="+mn-lt"/>
              </a:rPr>
              <a:t>by </a:t>
            </a:r>
            <a:r>
              <a:rPr lang="en-US" sz="2800" dirty="0">
                <a:solidFill>
                  <a:srgbClr val="FF0000"/>
                </a:solidFill>
                <a:latin typeface="+mn-lt"/>
              </a:rPr>
              <a:t>community health workers</a:t>
            </a:r>
            <a:r>
              <a:rPr lang="en-US" sz="2800" dirty="0">
                <a:latin typeface="+mn-lt"/>
              </a:rPr>
              <a:t> (CHW) could increase </a:t>
            </a:r>
            <a:r>
              <a:rPr lang="en-US" sz="2800" dirty="0" err="1">
                <a:latin typeface="+mn-lt"/>
              </a:rPr>
              <a:t>c-section</a:t>
            </a:r>
            <a:r>
              <a:rPr lang="en-US" sz="2800" dirty="0">
                <a:latin typeface="+mn-lt"/>
              </a:rPr>
              <a:t> patients’ </a:t>
            </a:r>
            <a:r>
              <a:rPr lang="en-US" sz="2800" dirty="0">
                <a:solidFill>
                  <a:srgbClr val="FF0000"/>
                </a:solidFill>
                <a:latin typeface="+mn-lt"/>
              </a:rPr>
              <a:t>return to care</a:t>
            </a:r>
            <a:r>
              <a:rPr lang="en-US" sz="2800" dirty="0">
                <a:latin typeface="+mn-lt"/>
              </a:rPr>
              <a:t>.</a:t>
            </a:r>
          </a:p>
          <a:p>
            <a:pPr>
              <a:lnSpc>
                <a:spcPct val="100000"/>
              </a:lnSpc>
            </a:pPr>
            <a:endParaRPr lang="en-US" sz="2800" dirty="0">
              <a:latin typeface="+mn-lt"/>
            </a:endParaRPr>
          </a:p>
          <a:p>
            <a:endParaRPr lang="en-US" sz="2800" dirty="0">
              <a:latin typeface="+mn-lt"/>
            </a:endParaRPr>
          </a:p>
        </p:txBody>
      </p:sp>
      <p:sp>
        <p:nvSpPr>
          <p:cNvPr id="6" name="Title 1"/>
          <p:cNvSpPr>
            <a:spLocks noGrp="1"/>
          </p:cNvSpPr>
          <p:nvPr>
            <p:ph type="title"/>
          </p:nvPr>
        </p:nvSpPr>
        <p:spPr>
          <a:xfrm>
            <a:off x="1524000" y="0"/>
            <a:ext cx="10058400" cy="838200"/>
          </a:xfrm>
        </p:spPr>
        <p:txBody>
          <a:bodyPr>
            <a:normAutofit/>
          </a:bodyPr>
          <a:lstStyle/>
          <a:p>
            <a:r>
              <a:rPr lang="en-US" b="1" dirty="0" smtClean="0">
                <a:latin typeface="+mn-lt"/>
              </a:rPr>
              <a:t>Study objective</a:t>
            </a:r>
            <a:endParaRPr lang="en-US" b="1" dirty="0">
              <a:latin typeface="+mn-lt"/>
            </a:endParaRPr>
          </a:p>
        </p:txBody>
      </p:sp>
      <p:sp>
        <p:nvSpPr>
          <p:cNvPr id="2" name="Rectangle 1"/>
          <p:cNvSpPr/>
          <p:nvPr/>
        </p:nvSpPr>
        <p:spPr>
          <a:xfrm>
            <a:off x="3505200" y="4442521"/>
            <a:ext cx="8077200" cy="1754326"/>
          </a:xfrm>
          <a:prstGeom prst="rect">
            <a:avLst/>
          </a:prstGeom>
        </p:spPr>
        <p:txBody>
          <a:bodyPr wrap="square">
            <a:spAutoFit/>
          </a:bodyPr>
          <a:lstStyle/>
          <a:p>
            <a:pPr marL="0" lvl="1" indent="0">
              <a:spcBef>
                <a:spcPts val="0"/>
              </a:spcBef>
              <a:buNone/>
              <a:defRPr/>
            </a:pPr>
            <a:r>
              <a:rPr lang="en-US" sz="2800" b="1" dirty="0" smtClean="0">
                <a:solidFill>
                  <a:schemeClr val="tx1">
                    <a:lumMod val="75000"/>
                    <a:lumOff val="25000"/>
                  </a:schemeClr>
                </a:solidFill>
                <a:cs typeface="Myriad Pro"/>
              </a:rPr>
              <a:t>Approach:</a:t>
            </a:r>
          </a:p>
          <a:p>
            <a:pPr marL="0" lvl="1" indent="0">
              <a:spcBef>
                <a:spcPts val="0"/>
              </a:spcBef>
              <a:buNone/>
              <a:defRPr/>
            </a:pPr>
            <a:r>
              <a:rPr lang="en-US" sz="2800" dirty="0" smtClean="0">
                <a:solidFill>
                  <a:schemeClr val="tx1">
                    <a:lumMod val="75000"/>
                    <a:lumOff val="25000"/>
                  </a:schemeClr>
                </a:solidFill>
                <a:cs typeface="Myriad Pro"/>
              </a:rPr>
              <a:t>F</a:t>
            </a:r>
            <a:r>
              <a:rPr lang="en-US" sz="2800" dirty="0" smtClean="0">
                <a:solidFill>
                  <a:schemeClr val="tx1">
                    <a:lumMod val="75000"/>
                    <a:lumOff val="25000"/>
                  </a:schemeClr>
                </a:solidFill>
                <a:cs typeface="Myriad Pro"/>
              </a:rPr>
              <a:t>ollow up</a:t>
            </a:r>
            <a:r>
              <a:rPr lang="en-US" sz="2800" dirty="0" smtClean="0">
                <a:solidFill>
                  <a:schemeClr val="tx1">
                    <a:lumMod val="75000"/>
                    <a:lumOff val="25000"/>
                  </a:schemeClr>
                </a:solidFill>
                <a:cs typeface="Myriad Pro"/>
              </a:rPr>
              <a:t> </a:t>
            </a:r>
            <a:r>
              <a:rPr lang="en-US" sz="2800" dirty="0">
                <a:solidFill>
                  <a:schemeClr val="tx1">
                    <a:lumMod val="75000"/>
                    <a:lumOff val="25000"/>
                  </a:schemeClr>
                </a:solidFill>
                <a:cs typeface="Myriad Pro"/>
              </a:rPr>
              <a:t>among surgical patients </a:t>
            </a:r>
            <a:r>
              <a:rPr lang="en-US" sz="2800" dirty="0" smtClean="0">
                <a:solidFill>
                  <a:schemeClr val="tx1">
                    <a:lumMod val="75000"/>
                    <a:lumOff val="25000"/>
                  </a:schemeClr>
                </a:solidFill>
                <a:cs typeface="Myriad Pro"/>
              </a:rPr>
              <a:t>leveraging</a:t>
            </a:r>
            <a:r>
              <a:rPr lang="en-US" sz="2800" dirty="0">
                <a:solidFill>
                  <a:schemeClr val="tx1">
                    <a:lumMod val="75000"/>
                    <a:lumOff val="25000"/>
                  </a:schemeClr>
                </a:solidFill>
                <a:cs typeface="Myriad Pro"/>
              </a:rPr>
              <a:t>:</a:t>
            </a:r>
          </a:p>
          <a:p>
            <a:pPr marL="742935" lvl="3" indent="-457200">
              <a:spcBef>
                <a:spcPts val="0"/>
              </a:spcBef>
              <a:buFont typeface="Arial" panose="020B0604020202020204" pitchFamily="34" charset="0"/>
              <a:buChar char="•"/>
              <a:defRPr/>
            </a:pPr>
            <a:r>
              <a:rPr lang="en-US" sz="2600" b="1" dirty="0"/>
              <a:t>Community Health Workers (CHWs) </a:t>
            </a:r>
          </a:p>
          <a:p>
            <a:pPr marL="742935" lvl="3" indent="-457200">
              <a:spcBef>
                <a:spcPts val="0"/>
              </a:spcBef>
              <a:buFont typeface="Arial" panose="020B0604020202020204" pitchFamily="34" charset="0"/>
              <a:buChar char="•"/>
              <a:defRPr/>
            </a:pPr>
            <a:r>
              <a:rPr lang="en-US" sz="2600" b="1" dirty="0"/>
              <a:t>Mobile technologies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2685" t="7778" r="2593" b="21111"/>
          <a:stretch/>
        </p:blipFill>
        <p:spPr>
          <a:xfrm>
            <a:off x="8458200" y="461775"/>
            <a:ext cx="3124200" cy="3311782"/>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3581400"/>
            <a:ext cx="2780423" cy="3061129"/>
          </a:xfrm>
          <a:prstGeom prst="rect">
            <a:avLst/>
          </a:prstGeom>
        </p:spPr>
      </p:pic>
    </p:spTree>
    <p:extLst>
      <p:ext uri="{BB962C8B-B14F-4D97-AF65-F5344CB8AC3E}">
        <p14:creationId xmlns:p14="http://schemas.microsoft.com/office/powerpoint/2010/main" val="1243866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8287" y="3178788"/>
            <a:ext cx="3526727" cy="2758631"/>
          </a:xfrm>
          <a:prstGeom prst="rect">
            <a:avLst/>
          </a:prstGeom>
        </p:spPr>
        <p:txBody>
          <a:bodyPr vert="horz" lIns="68580" tIns="34290" rIns="68580" bIns="3429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sz="1500" dirty="0"/>
          </a:p>
        </p:txBody>
      </p:sp>
      <p:sp>
        <p:nvSpPr>
          <p:cNvPr id="7" name="Content Placeholder 2"/>
          <p:cNvSpPr txBox="1">
            <a:spLocks/>
          </p:cNvSpPr>
          <p:nvPr/>
        </p:nvSpPr>
        <p:spPr>
          <a:xfrm>
            <a:off x="4686837" y="1753358"/>
            <a:ext cx="3462433" cy="2898791"/>
          </a:xfrm>
          <a:prstGeom prst="rect">
            <a:avLst/>
          </a:prstGeom>
        </p:spPr>
        <p:txBody>
          <a:bodyPr vert="horz" lIns="68580" tIns="34290" rIns="68580" bIns="3429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sz="1500" dirty="0"/>
          </a:p>
        </p:txBody>
      </p:sp>
      <p:graphicFrame>
        <p:nvGraphicFramePr>
          <p:cNvPr id="8" name="Diagram 7"/>
          <p:cNvGraphicFramePr/>
          <p:nvPr>
            <p:extLst>
              <p:ext uri="{D42A27DB-BD31-4B8C-83A1-F6EECF244321}">
                <p14:modId xmlns:p14="http://schemas.microsoft.com/office/powerpoint/2010/main" val="4039603329"/>
              </p:ext>
            </p:extLst>
          </p:nvPr>
        </p:nvGraphicFramePr>
        <p:xfrm>
          <a:off x="762000" y="990273"/>
          <a:ext cx="10134600" cy="5103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flipV="1">
            <a:off x="2390892" y="6086309"/>
            <a:ext cx="3857508" cy="61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90892" y="5871299"/>
            <a:ext cx="0" cy="2250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0" y="6287869"/>
            <a:ext cx="3781307" cy="369332"/>
          </a:xfrm>
          <a:prstGeom prst="rect">
            <a:avLst/>
          </a:prstGeom>
          <a:noFill/>
        </p:spPr>
        <p:txBody>
          <a:bodyPr wrap="square" rtlCol="0">
            <a:spAutoFit/>
          </a:bodyPr>
          <a:lstStyle/>
          <a:p>
            <a:pPr marL="0" lvl="2"/>
            <a:r>
              <a:rPr lang="en-US" b="1" dirty="0"/>
              <a:t>Phase </a:t>
            </a:r>
            <a:r>
              <a:rPr lang="en-US" b="1" dirty="0" smtClean="0"/>
              <a:t>1:</a:t>
            </a:r>
            <a:r>
              <a:rPr lang="en-US" dirty="0"/>
              <a:t>March-October </a:t>
            </a:r>
            <a:r>
              <a:rPr lang="en-US" dirty="0" smtClean="0"/>
              <a:t>2017</a:t>
            </a:r>
            <a:endParaRPr lang="en-US" b="1" dirty="0"/>
          </a:p>
        </p:txBody>
      </p:sp>
      <p:cxnSp>
        <p:nvCxnSpPr>
          <p:cNvPr id="16" name="Straight Connector 15"/>
          <p:cNvCxnSpPr/>
          <p:nvPr/>
        </p:nvCxnSpPr>
        <p:spPr>
          <a:xfrm flipV="1">
            <a:off x="6934200" y="6096001"/>
            <a:ext cx="3962400" cy="3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34200" y="5867400"/>
            <a:ext cx="0" cy="2250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894439" y="5867400"/>
            <a:ext cx="2161" cy="2289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81800" y="6248400"/>
            <a:ext cx="4495800" cy="369332"/>
          </a:xfrm>
          <a:prstGeom prst="rect">
            <a:avLst/>
          </a:prstGeom>
          <a:noFill/>
        </p:spPr>
        <p:txBody>
          <a:bodyPr wrap="square" rtlCol="0">
            <a:spAutoFit/>
          </a:bodyPr>
          <a:lstStyle/>
          <a:p>
            <a:pPr marL="0" lvl="2"/>
            <a:r>
              <a:rPr lang="en-US" b="1" dirty="0"/>
              <a:t>Phase </a:t>
            </a:r>
            <a:r>
              <a:rPr lang="en-US" b="1" dirty="0" smtClean="0"/>
              <a:t>2:</a:t>
            </a:r>
            <a:r>
              <a:rPr lang="en-US" dirty="0" smtClean="0"/>
              <a:t> </a:t>
            </a:r>
            <a:r>
              <a:rPr lang="en-US" dirty="0"/>
              <a:t>November 2017-October </a:t>
            </a:r>
            <a:r>
              <a:rPr lang="en-US" dirty="0" smtClean="0"/>
              <a:t>2018</a:t>
            </a:r>
            <a:endParaRPr lang="en-US" b="1" dirty="0"/>
          </a:p>
        </p:txBody>
      </p:sp>
      <p:cxnSp>
        <p:nvCxnSpPr>
          <p:cNvPr id="17" name="Straight Connector 16"/>
          <p:cNvCxnSpPr/>
          <p:nvPr/>
        </p:nvCxnSpPr>
        <p:spPr>
          <a:xfrm>
            <a:off x="6248399" y="5867400"/>
            <a:ext cx="0" cy="2250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524000" y="0"/>
            <a:ext cx="10058400" cy="838200"/>
          </a:xfrm>
        </p:spPr>
        <p:txBody>
          <a:bodyPr>
            <a:normAutofit/>
          </a:bodyPr>
          <a:lstStyle/>
          <a:p>
            <a:r>
              <a:rPr lang="en-US" b="1" dirty="0" smtClean="0">
                <a:latin typeface="+mn-lt"/>
              </a:rPr>
              <a:t>Study Phases</a:t>
            </a:r>
            <a:endParaRPr lang="en-US" b="1" dirty="0">
              <a:latin typeface="+mn-lt"/>
            </a:endParaRPr>
          </a:p>
        </p:txBody>
      </p:sp>
    </p:spTree>
    <p:extLst>
      <p:ext uri="{BB962C8B-B14F-4D97-AF65-F5344CB8AC3E}">
        <p14:creationId xmlns:p14="http://schemas.microsoft.com/office/powerpoint/2010/main" val="319208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11201400" cy="5105400"/>
          </a:xfrm>
        </p:spPr>
        <p:txBody>
          <a:bodyPr>
            <a:normAutofit fontScale="92500" lnSpcReduction="10000"/>
          </a:bodyPr>
          <a:lstStyle/>
          <a:p>
            <a:r>
              <a:rPr lang="en-US" dirty="0" smtClean="0"/>
              <a:t>Patients were randomized to study arms. </a:t>
            </a:r>
          </a:p>
          <a:p>
            <a:pPr lvl="1"/>
            <a:r>
              <a:rPr lang="en-US" dirty="0" smtClean="0"/>
              <a:t>Intervention arms:</a:t>
            </a:r>
          </a:p>
          <a:p>
            <a:pPr lvl="2"/>
            <a:r>
              <a:rPr lang="en-US" dirty="0" smtClean="0"/>
              <a:t>Home </a:t>
            </a:r>
            <a:r>
              <a:rPr lang="en-US" dirty="0"/>
              <a:t>visit (Arm </a:t>
            </a:r>
            <a:r>
              <a:rPr lang="en-US" dirty="0" smtClean="0"/>
              <a:t>1): n=335 (32.7%) </a:t>
            </a:r>
            <a:endParaRPr lang="en-US" dirty="0"/>
          </a:p>
          <a:p>
            <a:pPr lvl="2"/>
            <a:r>
              <a:rPr lang="en-US" dirty="0" smtClean="0"/>
              <a:t>Phone </a:t>
            </a:r>
            <a:r>
              <a:rPr lang="en-US" dirty="0"/>
              <a:t>call (Arm 2</a:t>
            </a:r>
            <a:r>
              <a:rPr lang="en-US" dirty="0" smtClean="0"/>
              <a:t>): n=334 (32.6%) </a:t>
            </a:r>
            <a:endParaRPr lang="en-US" dirty="0"/>
          </a:p>
          <a:p>
            <a:pPr lvl="1"/>
            <a:r>
              <a:rPr lang="en-US" dirty="0" smtClean="0"/>
              <a:t>Non-intervention </a:t>
            </a:r>
            <a:r>
              <a:rPr lang="en-US" dirty="0"/>
              <a:t>(Arm </a:t>
            </a:r>
            <a:r>
              <a:rPr lang="en-US" dirty="0" smtClean="0"/>
              <a:t>3): n=356 (34.7</a:t>
            </a:r>
            <a:r>
              <a:rPr lang="en-US" dirty="0"/>
              <a:t>%). </a:t>
            </a:r>
            <a:endParaRPr lang="en-US" dirty="0" smtClean="0"/>
          </a:p>
          <a:p>
            <a:pPr lvl="1"/>
            <a:endParaRPr lang="en-US" dirty="0" smtClean="0"/>
          </a:p>
          <a:p>
            <a:r>
              <a:rPr lang="en-US" dirty="0" smtClean="0"/>
              <a:t>CHW </a:t>
            </a:r>
            <a:r>
              <a:rPr lang="en-US" dirty="0"/>
              <a:t>conducted an </a:t>
            </a:r>
            <a:r>
              <a:rPr lang="en-US" dirty="0" err="1" smtClean="0"/>
              <a:t>mHealth</a:t>
            </a:r>
            <a:r>
              <a:rPr lang="en-US" dirty="0" smtClean="0"/>
              <a:t>-</a:t>
            </a:r>
            <a:r>
              <a:rPr lang="en-US" dirty="0" smtClean="0"/>
              <a:t>supported </a:t>
            </a:r>
            <a:r>
              <a:rPr lang="en-US" dirty="0"/>
              <a:t>SSI </a:t>
            </a:r>
            <a:r>
              <a:rPr lang="en-US" dirty="0" smtClean="0"/>
              <a:t>screening for intervention arms (1&amp;2).</a:t>
            </a:r>
          </a:p>
          <a:p>
            <a:r>
              <a:rPr lang="en-US" b="1" dirty="0" smtClean="0"/>
              <a:t>Outcome:</a:t>
            </a:r>
            <a:r>
              <a:rPr lang="en-US" dirty="0" smtClean="0"/>
              <a:t> Rate </a:t>
            </a:r>
            <a:r>
              <a:rPr lang="en-US" dirty="0"/>
              <a:t>of return to care within 30-days post-surgery. </a:t>
            </a:r>
            <a:endParaRPr lang="en-US" dirty="0" smtClean="0"/>
          </a:p>
          <a:p>
            <a:r>
              <a:rPr lang="en-US" b="1" dirty="0" smtClean="0"/>
              <a:t>Analysis:</a:t>
            </a:r>
          </a:p>
          <a:p>
            <a:pPr lvl="1"/>
            <a:r>
              <a:rPr lang="en-US" dirty="0" smtClean="0"/>
              <a:t>Logistic regression model</a:t>
            </a:r>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E5DF03B-84E6-8A45-AE08-F727D0D00D68}" type="slidenum">
              <a:rPr lang="en-US" smtClean="0"/>
              <a:pPr/>
              <a:t>5</a:t>
            </a:fld>
            <a:endParaRPr lang="en-US" dirty="0"/>
          </a:p>
        </p:txBody>
      </p:sp>
      <p:sp>
        <p:nvSpPr>
          <p:cNvPr id="5" name="Title 1"/>
          <p:cNvSpPr>
            <a:spLocks noGrp="1"/>
          </p:cNvSpPr>
          <p:nvPr>
            <p:ph type="title"/>
          </p:nvPr>
        </p:nvSpPr>
        <p:spPr>
          <a:xfrm>
            <a:off x="1524000" y="0"/>
            <a:ext cx="10058400" cy="838200"/>
          </a:xfrm>
        </p:spPr>
        <p:txBody>
          <a:bodyPr>
            <a:normAutofit/>
          </a:bodyPr>
          <a:lstStyle/>
          <a:p>
            <a:r>
              <a:rPr lang="en-US" b="1" dirty="0" smtClean="0">
                <a:latin typeface="+mn-lt"/>
              </a:rPr>
              <a:t>Methods</a:t>
            </a:r>
            <a:endParaRPr lang="en-US" b="1" dirty="0">
              <a:latin typeface="+mn-lt"/>
            </a:endParaRPr>
          </a:p>
        </p:txBody>
      </p:sp>
    </p:spTree>
    <p:extLst>
      <p:ext uri="{BB962C8B-B14F-4D97-AF65-F5344CB8AC3E}">
        <p14:creationId xmlns:p14="http://schemas.microsoft.com/office/powerpoint/2010/main" val="1757004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1"/>
            <a:ext cx="11277600" cy="4906966"/>
          </a:xfrm>
        </p:spPr>
        <p:txBody>
          <a:bodyPr>
            <a:normAutofit/>
          </a:bodyPr>
          <a:lstStyle/>
          <a:p>
            <a:r>
              <a:rPr lang="en-US" dirty="0"/>
              <a:t>Majority (n=549, 53.4</a:t>
            </a:r>
            <a:r>
              <a:rPr lang="en-US" dirty="0" smtClean="0"/>
              <a:t>%) aged </a:t>
            </a:r>
            <a:r>
              <a:rPr lang="en-US" dirty="0" smtClean="0"/>
              <a:t>22-30 years</a:t>
            </a:r>
            <a:r>
              <a:rPr lang="en-US" dirty="0" smtClean="0"/>
              <a:t>.</a:t>
            </a:r>
          </a:p>
          <a:p>
            <a:r>
              <a:rPr lang="en-US" dirty="0" smtClean="0"/>
              <a:t> 67.9% (n=696) with primary education. </a:t>
            </a:r>
          </a:p>
          <a:p>
            <a:r>
              <a:rPr lang="en-US" dirty="0" smtClean="0"/>
              <a:t>Received interventions:</a:t>
            </a:r>
          </a:p>
          <a:p>
            <a:pPr lvl="1"/>
            <a:r>
              <a:rPr lang="en-US" dirty="0" smtClean="0"/>
              <a:t>294 </a:t>
            </a:r>
            <a:r>
              <a:rPr lang="en-US" dirty="0"/>
              <a:t>(87.8%) from Arm </a:t>
            </a:r>
            <a:r>
              <a:rPr lang="en-US" dirty="0" smtClean="0"/>
              <a:t>1</a:t>
            </a:r>
          </a:p>
          <a:p>
            <a:pPr lvl="1"/>
            <a:r>
              <a:rPr lang="en-US" dirty="0" smtClean="0"/>
              <a:t>226 </a:t>
            </a:r>
            <a:r>
              <a:rPr lang="en-US" dirty="0"/>
              <a:t>(67.6%) from Arm </a:t>
            </a:r>
            <a:r>
              <a:rPr lang="en-US" dirty="0" smtClean="0"/>
              <a:t>2. </a:t>
            </a:r>
          </a:p>
          <a:p>
            <a:r>
              <a:rPr lang="en-US" dirty="0" smtClean="0"/>
              <a:t>Returned </a:t>
            </a:r>
            <a:r>
              <a:rPr lang="en-US" dirty="0"/>
              <a:t>to </a:t>
            </a:r>
            <a:r>
              <a:rPr lang="en-US" dirty="0" smtClean="0"/>
              <a:t>care: </a:t>
            </a:r>
            <a:r>
              <a:rPr lang="en-US" dirty="0"/>
              <a:t>99.2</a:t>
            </a:r>
            <a:r>
              <a:rPr lang="en-US" dirty="0" smtClean="0"/>
              <a:t>% (n=889)</a:t>
            </a:r>
          </a:p>
          <a:p>
            <a:pPr lvl="1"/>
            <a:r>
              <a:rPr lang="en-US" dirty="0" smtClean="0"/>
              <a:t>Mostly </a:t>
            </a:r>
            <a:r>
              <a:rPr lang="en-US" dirty="0"/>
              <a:t>(89.4%) for routine wound change. </a:t>
            </a:r>
            <a:endParaRPr lang="en-US" dirty="0" smtClean="0"/>
          </a:p>
          <a:p>
            <a:pPr lvl="1"/>
            <a:r>
              <a:rPr lang="en-US" dirty="0" smtClean="0"/>
              <a:t>96 </a:t>
            </a:r>
            <a:r>
              <a:rPr lang="en-US" dirty="0"/>
              <a:t>women (10.9%) were diagnosed with SSI. </a:t>
            </a:r>
          </a:p>
          <a:p>
            <a:pPr lvl="1"/>
            <a:endParaRPr lang="en-US" dirty="0"/>
          </a:p>
        </p:txBody>
      </p:sp>
      <p:sp>
        <p:nvSpPr>
          <p:cNvPr id="4" name="Slide Number Placeholder 3"/>
          <p:cNvSpPr>
            <a:spLocks noGrp="1"/>
          </p:cNvSpPr>
          <p:nvPr>
            <p:ph type="sldNum" sz="quarter" idx="12"/>
          </p:nvPr>
        </p:nvSpPr>
        <p:spPr/>
        <p:txBody>
          <a:bodyPr/>
          <a:lstStyle/>
          <a:p>
            <a:fld id="{DE5DF03B-84E6-8A45-AE08-F727D0D00D68}" type="slidenum">
              <a:rPr lang="en-US" smtClean="0"/>
              <a:pPr/>
              <a:t>6</a:t>
            </a:fld>
            <a:endParaRPr lang="en-US" dirty="0"/>
          </a:p>
        </p:txBody>
      </p:sp>
      <p:sp>
        <p:nvSpPr>
          <p:cNvPr id="5" name="Title 1"/>
          <p:cNvSpPr>
            <a:spLocks noGrp="1"/>
          </p:cNvSpPr>
          <p:nvPr>
            <p:ph type="title"/>
          </p:nvPr>
        </p:nvSpPr>
        <p:spPr>
          <a:xfrm>
            <a:off x="1524000" y="0"/>
            <a:ext cx="10058400" cy="838200"/>
          </a:xfrm>
        </p:spPr>
        <p:txBody>
          <a:bodyPr>
            <a:normAutofit/>
          </a:bodyPr>
          <a:lstStyle/>
          <a:p>
            <a:r>
              <a:rPr lang="en-US" b="1" dirty="0" smtClean="0">
                <a:latin typeface="+mn-lt"/>
              </a:rPr>
              <a:t>Results</a:t>
            </a:r>
            <a:endParaRPr lang="en-US" b="1" dirty="0">
              <a:latin typeface="+mn-lt"/>
            </a:endParaRPr>
          </a:p>
        </p:txBody>
      </p:sp>
    </p:spTree>
    <p:extLst>
      <p:ext uri="{BB962C8B-B14F-4D97-AF65-F5344CB8AC3E}">
        <p14:creationId xmlns:p14="http://schemas.microsoft.com/office/powerpoint/2010/main" val="3116268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93878756"/>
              </p:ext>
            </p:extLst>
          </p:nvPr>
        </p:nvGraphicFramePr>
        <p:xfrm>
          <a:off x="457200" y="1600200"/>
          <a:ext cx="11125200" cy="4800600"/>
        </p:xfrm>
        <a:graphic>
          <a:graphicData uri="http://schemas.openxmlformats.org/drawingml/2006/table">
            <a:tbl>
              <a:tblPr firstRow="1" bandRow="1">
                <a:tableStyleId>{2A488322-F2BA-4B5B-9748-0D474271808F}</a:tableStyleId>
              </a:tblPr>
              <a:tblGrid>
                <a:gridCol w="3200400">
                  <a:extLst>
                    <a:ext uri="{9D8B030D-6E8A-4147-A177-3AD203B41FA5}">
                      <a16:colId xmlns:a16="http://schemas.microsoft.com/office/drawing/2014/main" val="3566208287"/>
                    </a:ext>
                  </a:extLst>
                </a:gridCol>
                <a:gridCol w="2514600">
                  <a:extLst>
                    <a:ext uri="{9D8B030D-6E8A-4147-A177-3AD203B41FA5}">
                      <a16:colId xmlns:a16="http://schemas.microsoft.com/office/drawing/2014/main" val="1186098994"/>
                    </a:ext>
                  </a:extLst>
                </a:gridCol>
                <a:gridCol w="2895600">
                  <a:extLst>
                    <a:ext uri="{9D8B030D-6E8A-4147-A177-3AD203B41FA5}">
                      <a16:colId xmlns:a16="http://schemas.microsoft.com/office/drawing/2014/main" val="1537284569"/>
                    </a:ext>
                  </a:extLst>
                </a:gridCol>
                <a:gridCol w="2514600">
                  <a:extLst>
                    <a:ext uri="{9D8B030D-6E8A-4147-A177-3AD203B41FA5}">
                      <a16:colId xmlns:a16="http://schemas.microsoft.com/office/drawing/2014/main" val="1550839899"/>
                    </a:ext>
                  </a:extLst>
                </a:gridCol>
              </a:tblGrid>
              <a:tr h="480060">
                <a:tc>
                  <a:txBody>
                    <a:bodyPr/>
                    <a:lstStyle/>
                    <a:p>
                      <a:pPr algn="l" fontAlgn="b"/>
                      <a:r>
                        <a:rPr lang="en-US" sz="2000" u="none" strike="noStrike" dirty="0">
                          <a:effectLst/>
                        </a:rPr>
                        <a:t> </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600" b="0" u="none" strike="noStrike" dirty="0">
                          <a:effectLst/>
                        </a:rPr>
                        <a:t>AOR</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b="0" u="none" strike="noStrike" dirty="0">
                          <a:effectLst/>
                        </a:rPr>
                        <a:t>CI95%</a:t>
                      </a:r>
                      <a:endParaRPr lang="en-US" sz="2600" b="0" i="0" u="none" strike="noStrike" dirty="0">
                        <a:solidFill>
                          <a:srgbClr val="000000"/>
                        </a:solidFill>
                        <a:effectLst/>
                        <a:latin typeface="+mn-lt"/>
                      </a:endParaRPr>
                    </a:p>
                  </a:txBody>
                  <a:tcPr marL="9525" marR="9525" marT="9525" marB="0" anchor="b"/>
                </a:tc>
                <a:tc>
                  <a:txBody>
                    <a:bodyPr/>
                    <a:lstStyle/>
                    <a:p>
                      <a:pPr algn="ctr" fontAlgn="b"/>
                      <a:r>
                        <a:rPr lang="en-US" sz="2600" b="0" u="none" strike="noStrike" dirty="0">
                          <a:effectLst/>
                        </a:rPr>
                        <a:t>P-value</a:t>
                      </a:r>
                      <a:endParaRPr lang="en-US" sz="2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78943994"/>
                  </a:ext>
                </a:extLst>
              </a:tr>
              <a:tr h="480060">
                <a:tc>
                  <a:txBody>
                    <a:bodyPr/>
                    <a:lstStyle/>
                    <a:p>
                      <a:pPr algn="l" fontAlgn="b"/>
                      <a:r>
                        <a:rPr lang="en-US" sz="2200" b="1" u="none" strike="noStrike" dirty="0">
                          <a:effectLst/>
                        </a:rPr>
                        <a:t>Study arms</a:t>
                      </a:r>
                      <a:endParaRPr lang="en-US" sz="2200" b="1"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rPr>
                        <a:t> </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rPr>
                        <a:t> </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924498370"/>
                  </a:ext>
                </a:extLst>
              </a:tr>
              <a:tr h="480060">
                <a:tc>
                  <a:txBody>
                    <a:bodyPr/>
                    <a:lstStyle/>
                    <a:p>
                      <a:pPr algn="l" fontAlgn="b"/>
                      <a:r>
                        <a:rPr lang="en-US" sz="2200" u="none" strike="noStrike" dirty="0" smtClean="0">
                          <a:effectLst/>
                        </a:rPr>
                        <a:t>  Standard </a:t>
                      </a:r>
                      <a:r>
                        <a:rPr lang="en-US" sz="2200" u="none" strike="noStrike" dirty="0">
                          <a:effectLst/>
                        </a:rPr>
                        <a:t>care</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a:effectLst/>
                        </a:rPr>
                        <a:t>Reference</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 </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 </a:t>
                      </a:r>
                      <a:endParaRPr lang="en-US" sz="2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260354721"/>
                  </a:ext>
                </a:extLst>
              </a:tr>
              <a:tr h="480060">
                <a:tc>
                  <a:txBody>
                    <a:bodyPr/>
                    <a:lstStyle/>
                    <a:p>
                      <a:pPr algn="l" fontAlgn="b"/>
                      <a:r>
                        <a:rPr lang="en-US" sz="2200" u="none" strike="noStrike" dirty="0" smtClean="0">
                          <a:effectLst/>
                        </a:rPr>
                        <a:t>  Home </a:t>
                      </a:r>
                      <a:r>
                        <a:rPr lang="en-US" sz="2200" u="none" strike="noStrike" dirty="0">
                          <a:effectLst/>
                        </a:rPr>
                        <a:t>visit</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dirty="0">
                          <a:effectLst/>
                        </a:rPr>
                        <a:t>0.92</a:t>
                      </a:r>
                      <a:endParaRPr lang="en-US" sz="2200" b="0" i="0" u="none" strike="noStrike" dirty="0">
                        <a:solidFill>
                          <a:srgbClr val="000000"/>
                        </a:solidFill>
                        <a:effectLst/>
                        <a:latin typeface="+mn-lt"/>
                      </a:endParaRPr>
                    </a:p>
                  </a:txBody>
                  <a:tcPr marL="9525" marR="9525" marT="9525" marB="0" anchor="b"/>
                </a:tc>
                <a:tc>
                  <a:txBody>
                    <a:bodyPr/>
                    <a:lstStyle/>
                    <a:p>
                      <a:pPr algn="ctr" fontAlgn="b"/>
                      <a:r>
                        <a:rPr lang="en-US" sz="2200" u="none" strike="noStrike">
                          <a:effectLst/>
                        </a:rPr>
                        <a:t>(0.56- 14.92)</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dirty="0">
                          <a:effectLst/>
                        </a:rPr>
                        <a:t>0.95</a:t>
                      </a:r>
                      <a:endParaRPr lang="en-US"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082919097"/>
                  </a:ext>
                </a:extLst>
              </a:tr>
              <a:tr h="480060">
                <a:tc>
                  <a:txBody>
                    <a:bodyPr/>
                    <a:lstStyle/>
                    <a:p>
                      <a:pPr algn="l" fontAlgn="b"/>
                      <a:r>
                        <a:rPr lang="en-US" sz="2200" u="none" strike="noStrike" dirty="0" smtClean="0">
                          <a:effectLst/>
                        </a:rPr>
                        <a:t>  Phone </a:t>
                      </a:r>
                      <a:r>
                        <a:rPr lang="en-US" sz="2200" u="none" strike="noStrike" dirty="0">
                          <a:effectLst/>
                        </a:rPr>
                        <a:t>call</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dirty="0">
                          <a:effectLst/>
                        </a:rPr>
                        <a:t>0.21</a:t>
                      </a:r>
                      <a:endParaRPr lang="en-US" sz="2200" b="0" i="0" u="none" strike="noStrike" dirty="0">
                        <a:solidFill>
                          <a:srgbClr val="000000"/>
                        </a:solidFill>
                        <a:effectLst/>
                        <a:latin typeface="+mn-lt"/>
                      </a:endParaRPr>
                    </a:p>
                  </a:txBody>
                  <a:tcPr marL="9525" marR="9525" marT="9525" marB="0" anchor="b"/>
                </a:tc>
                <a:tc>
                  <a:txBody>
                    <a:bodyPr/>
                    <a:lstStyle/>
                    <a:p>
                      <a:pPr algn="ctr" fontAlgn="b"/>
                      <a:r>
                        <a:rPr lang="en-US" sz="2200" u="none" strike="noStrike" dirty="0">
                          <a:effectLst/>
                        </a:rPr>
                        <a:t>(0.02- 1.89)</a:t>
                      </a:r>
                      <a:endParaRPr lang="en-US" sz="2200" b="0" i="0" u="none" strike="noStrike" dirty="0">
                        <a:solidFill>
                          <a:srgbClr val="000000"/>
                        </a:solidFill>
                        <a:effectLst/>
                        <a:latin typeface="+mn-lt"/>
                      </a:endParaRPr>
                    </a:p>
                  </a:txBody>
                  <a:tcPr marL="9525" marR="9525" marT="9525" marB="0" anchor="b"/>
                </a:tc>
                <a:tc>
                  <a:txBody>
                    <a:bodyPr/>
                    <a:lstStyle/>
                    <a:p>
                      <a:pPr algn="ctr" fontAlgn="b"/>
                      <a:r>
                        <a:rPr lang="en-US" sz="2200" u="none" strike="noStrike" dirty="0">
                          <a:effectLst/>
                        </a:rPr>
                        <a:t>0.165</a:t>
                      </a:r>
                      <a:endParaRPr lang="en-US"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49971456"/>
                  </a:ext>
                </a:extLst>
              </a:tr>
              <a:tr h="480060">
                <a:tc>
                  <a:txBody>
                    <a:bodyPr/>
                    <a:lstStyle/>
                    <a:p>
                      <a:pPr algn="l" fontAlgn="b"/>
                      <a:r>
                        <a:rPr lang="en-US" sz="2200" b="1" u="none" strike="noStrike" dirty="0">
                          <a:effectLst/>
                        </a:rPr>
                        <a:t>Education level</a:t>
                      </a:r>
                      <a:endParaRPr lang="en-US" sz="2200" b="1"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rPr>
                        <a:t> </a:t>
                      </a:r>
                      <a:endParaRPr lang="en-US" sz="2000" b="0" i="0" u="none" strike="noStrike">
                        <a:solidFill>
                          <a:srgbClr val="000000"/>
                        </a:solidFill>
                        <a:effectLst/>
                        <a:latin typeface="+mn-lt"/>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u="none" strike="noStrike">
                          <a:effectLst/>
                        </a:rPr>
                        <a:t> </a:t>
                      </a:r>
                      <a:endParaRPr lang="en-US" sz="20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762322946"/>
                  </a:ext>
                </a:extLst>
              </a:tr>
              <a:tr h="480060">
                <a:tc>
                  <a:txBody>
                    <a:bodyPr/>
                    <a:lstStyle/>
                    <a:p>
                      <a:pPr algn="l" fontAlgn="b"/>
                      <a:r>
                        <a:rPr lang="en-US" sz="2200" u="none" strike="noStrike" dirty="0" smtClean="0">
                          <a:effectLst/>
                        </a:rPr>
                        <a:t>  Primary </a:t>
                      </a:r>
                      <a:r>
                        <a:rPr lang="en-US" sz="2200" u="none" strike="noStrike" dirty="0">
                          <a:effectLst/>
                        </a:rPr>
                        <a:t>education</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a:effectLst/>
                        </a:rPr>
                        <a:t>Reference</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 </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 </a:t>
                      </a:r>
                      <a:endParaRPr lang="en-US" sz="2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56894239"/>
                  </a:ext>
                </a:extLst>
              </a:tr>
              <a:tr h="480060">
                <a:tc>
                  <a:txBody>
                    <a:bodyPr/>
                    <a:lstStyle/>
                    <a:p>
                      <a:pPr algn="l" fontAlgn="b"/>
                      <a:r>
                        <a:rPr lang="en-US" sz="2200" u="none" strike="noStrike" dirty="0" smtClean="0">
                          <a:effectLst/>
                        </a:rPr>
                        <a:t>  No </a:t>
                      </a:r>
                      <a:r>
                        <a:rPr lang="en-US" sz="2200" u="none" strike="noStrike" dirty="0">
                          <a:effectLst/>
                        </a:rPr>
                        <a:t>education</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dirty="0">
                          <a:effectLst/>
                        </a:rPr>
                        <a:t>0.34</a:t>
                      </a:r>
                      <a:endParaRPr lang="en-US" sz="2200" b="0" i="0" u="none" strike="noStrike" dirty="0">
                        <a:solidFill>
                          <a:srgbClr val="000000"/>
                        </a:solidFill>
                        <a:effectLst/>
                        <a:latin typeface="+mn-lt"/>
                      </a:endParaRPr>
                    </a:p>
                  </a:txBody>
                  <a:tcPr marL="9525" marR="9525" marT="9525" marB="0" anchor="b"/>
                </a:tc>
                <a:tc>
                  <a:txBody>
                    <a:bodyPr/>
                    <a:lstStyle/>
                    <a:p>
                      <a:pPr algn="ctr" fontAlgn="b"/>
                      <a:r>
                        <a:rPr lang="en-US" sz="2200" u="none" strike="noStrike">
                          <a:effectLst/>
                        </a:rPr>
                        <a:t>(0.03- 3.87)</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0.386</a:t>
                      </a:r>
                      <a:endParaRPr lang="en-US" sz="2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292597840"/>
                  </a:ext>
                </a:extLst>
              </a:tr>
              <a:tr h="480060">
                <a:tc>
                  <a:txBody>
                    <a:bodyPr/>
                    <a:lstStyle/>
                    <a:p>
                      <a:pPr algn="l" fontAlgn="b"/>
                      <a:r>
                        <a:rPr lang="en-US" sz="2200" u="none" strike="noStrike" dirty="0" smtClean="0">
                          <a:effectLst/>
                        </a:rPr>
                        <a:t>  Secondary </a:t>
                      </a:r>
                      <a:r>
                        <a:rPr lang="en-US" sz="2200" u="none" strike="noStrike" dirty="0">
                          <a:effectLst/>
                        </a:rPr>
                        <a:t>education</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a:effectLst/>
                        </a:rPr>
                        <a:t>0.24</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(0.04- 1.47)</a:t>
                      </a:r>
                      <a:endParaRPr lang="en-US" sz="2200" b="0" i="0" u="none" strike="noStrike">
                        <a:solidFill>
                          <a:srgbClr val="000000"/>
                        </a:solidFill>
                        <a:effectLst/>
                        <a:latin typeface="+mn-lt"/>
                      </a:endParaRPr>
                    </a:p>
                  </a:txBody>
                  <a:tcPr marL="9525" marR="9525" marT="9525" marB="0" anchor="b"/>
                </a:tc>
                <a:tc>
                  <a:txBody>
                    <a:bodyPr/>
                    <a:lstStyle/>
                    <a:p>
                      <a:pPr algn="ctr" fontAlgn="b"/>
                      <a:r>
                        <a:rPr lang="en-US" sz="2200" u="none" strike="noStrike">
                          <a:effectLst/>
                        </a:rPr>
                        <a:t>0.123</a:t>
                      </a:r>
                      <a:endParaRPr lang="en-US" sz="2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916619088"/>
                  </a:ext>
                </a:extLst>
              </a:tr>
              <a:tr h="480060">
                <a:tc>
                  <a:txBody>
                    <a:bodyPr/>
                    <a:lstStyle/>
                    <a:p>
                      <a:pPr algn="l" fontAlgn="b"/>
                      <a:r>
                        <a:rPr lang="en-US" sz="2200" u="none" strike="noStrike" dirty="0" smtClean="0">
                          <a:effectLst/>
                        </a:rPr>
                        <a:t>  University </a:t>
                      </a:r>
                      <a:r>
                        <a:rPr lang="en-US" sz="2200" u="none" strike="noStrike" dirty="0">
                          <a:effectLst/>
                        </a:rPr>
                        <a:t>education</a:t>
                      </a:r>
                      <a:endParaRPr lang="en-US" sz="2200" b="0" i="0" u="none" strike="noStrike" dirty="0">
                        <a:solidFill>
                          <a:srgbClr val="000000"/>
                        </a:solidFill>
                        <a:effectLst/>
                        <a:latin typeface="+mn-lt"/>
                      </a:endParaRPr>
                    </a:p>
                  </a:txBody>
                  <a:tcPr marL="85725" marR="9525" marT="9525" marB="0" anchor="b"/>
                </a:tc>
                <a:tc>
                  <a:txBody>
                    <a:bodyPr/>
                    <a:lstStyle/>
                    <a:p>
                      <a:pPr algn="ctr" fontAlgn="b"/>
                      <a:r>
                        <a:rPr lang="en-US" sz="2200" u="none" strike="noStrike" dirty="0">
                          <a:effectLst/>
                        </a:rPr>
                        <a:t>0.07</a:t>
                      </a:r>
                      <a:endParaRPr lang="en-US" sz="2200" b="0" i="0" u="none" strike="noStrike" dirty="0">
                        <a:solidFill>
                          <a:srgbClr val="000000"/>
                        </a:solidFill>
                        <a:effectLst/>
                        <a:latin typeface="+mn-lt"/>
                      </a:endParaRPr>
                    </a:p>
                  </a:txBody>
                  <a:tcPr marL="9525" marR="9525" marT="9525" marB="0" anchor="b"/>
                </a:tc>
                <a:tc>
                  <a:txBody>
                    <a:bodyPr/>
                    <a:lstStyle/>
                    <a:p>
                      <a:pPr algn="ctr" fontAlgn="b"/>
                      <a:r>
                        <a:rPr lang="en-US" sz="2200" u="none" strike="noStrike" dirty="0">
                          <a:effectLst/>
                        </a:rPr>
                        <a:t>(0.01- 0.82)</a:t>
                      </a:r>
                      <a:endParaRPr lang="en-US" sz="2200" b="0" i="0" u="none" strike="noStrike" dirty="0">
                        <a:solidFill>
                          <a:srgbClr val="000000"/>
                        </a:solidFill>
                        <a:effectLst/>
                        <a:latin typeface="+mn-lt"/>
                      </a:endParaRPr>
                    </a:p>
                  </a:txBody>
                  <a:tcPr marL="9525" marR="9525" marT="9525" marB="0" anchor="b"/>
                </a:tc>
                <a:tc>
                  <a:txBody>
                    <a:bodyPr/>
                    <a:lstStyle/>
                    <a:p>
                      <a:pPr algn="ctr" fontAlgn="b"/>
                      <a:r>
                        <a:rPr lang="en-US" sz="2200" u="none" strike="noStrike" dirty="0">
                          <a:effectLst/>
                        </a:rPr>
                        <a:t>0.034</a:t>
                      </a:r>
                      <a:endParaRPr lang="en-US" sz="2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62785701"/>
                  </a:ext>
                </a:extLst>
              </a:tr>
            </a:tbl>
          </a:graphicData>
        </a:graphic>
      </p:graphicFrame>
      <p:sp>
        <p:nvSpPr>
          <p:cNvPr id="4" name="Slide Number Placeholder 3"/>
          <p:cNvSpPr>
            <a:spLocks noGrp="1"/>
          </p:cNvSpPr>
          <p:nvPr>
            <p:ph type="sldNum" sz="quarter" idx="12"/>
          </p:nvPr>
        </p:nvSpPr>
        <p:spPr>
          <a:xfrm>
            <a:off x="8716364" y="6310652"/>
            <a:ext cx="2844800" cy="365125"/>
          </a:xfrm>
        </p:spPr>
        <p:txBody>
          <a:bodyPr/>
          <a:lstStyle/>
          <a:p>
            <a:fld id="{DE5DF03B-84E6-8A45-AE08-F727D0D00D68}" type="slidenum">
              <a:rPr lang="en-US" smtClean="0"/>
              <a:pPr/>
              <a:t>7</a:t>
            </a:fld>
            <a:endParaRPr lang="en-US" dirty="0"/>
          </a:p>
        </p:txBody>
      </p:sp>
      <p:sp>
        <p:nvSpPr>
          <p:cNvPr id="7" name="Title 1"/>
          <p:cNvSpPr>
            <a:spLocks noGrp="1"/>
          </p:cNvSpPr>
          <p:nvPr>
            <p:ph type="title"/>
          </p:nvPr>
        </p:nvSpPr>
        <p:spPr>
          <a:xfrm>
            <a:off x="1524000" y="0"/>
            <a:ext cx="10058400" cy="838200"/>
          </a:xfrm>
        </p:spPr>
        <p:txBody>
          <a:bodyPr>
            <a:normAutofit/>
          </a:bodyPr>
          <a:lstStyle/>
          <a:p>
            <a:r>
              <a:rPr lang="en-US" b="1" dirty="0" smtClean="0">
                <a:latin typeface="+mn-lt"/>
              </a:rPr>
              <a:t>Results</a:t>
            </a:r>
            <a:endParaRPr lang="en-US" b="1" dirty="0">
              <a:latin typeface="+mn-lt"/>
            </a:endParaRPr>
          </a:p>
        </p:txBody>
      </p:sp>
      <p:sp>
        <p:nvSpPr>
          <p:cNvPr id="2" name="Rectangle 1"/>
          <p:cNvSpPr/>
          <p:nvPr/>
        </p:nvSpPr>
        <p:spPr>
          <a:xfrm>
            <a:off x="457200" y="1066800"/>
            <a:ext cx="11103964" cy="461665"/>
          </a:xfrm>
          <a:prstGeom prst="rect">
            <a:avLst/>
          </a:prstGeom>
        </p:spPr>
        <p:txBody>
          <a:bodyPr wrap="square">
            <a:spAutoFit/>
          </a:bodyPr>
          <a:lstStyle/>
          <a:p>
            <a:r>
              <a:rPr lang="en-US" sz="2400" b="1" dirty="0" smtClean="0">
                <a:solidFill>
                  <a:srgbClr val="222222"/>
                </a:solidFill>
              </a:rPr>
              <a:t>Table 1: Determinants of return to care among </a:t>
            </a:r>
            <a:r>
              <a:rPr lang="en-US" sz="2400" b="1" dirty="0" err="1" smtClean="0">
                <a:solidFill>
                  <a:srgbClr val="222222"/>
                </a:solidFill>
              </a:rPr>
              <a:t>c-section</a:t>
            </a:r>
            <a:r>
              <a:rPr lang="en-US" sz="2400" b="1" dirty="0" smtClean="0">
                <a:solidFill>
                  <a:srgbClr val="222222"/>
                </a:solidFill>
              </a:rPr>
              <a:t> patients</a:t>
            </a:r>
            <a:endParaRPr lang="en-US" sz="2400" b="1" dirty="0"/>
          </a:p>
        </p:txBody>
      </p:sp>
    </p:spTree>
    <p:extLst>
      <p:ext uri="{BB962C8B-B14F-4D97-AF65-F5344CB8AC3E}">
        <p14:creationId xmlns:p14="http://schemas.microsoft.com/office/powerpoint/2010/main" val="2490801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return rate of over 99% </a:t>
            </a:r>
            <a:r>
              <a:rPr lang="en-US" dirty="0" smtClean="0"/>
              <a:t>reflects:</a:t>
            </a:r>
          </a:p>
          <a:p>
            <a:pPr lvl="1"/>
            <a:r>
              <a:rPr lang="en-US" dirty="0"/>
              <a:t>S</a:t>
            </a:r>
            <a:r>
              <a:rPr lang="en-US" dirty="0" smtClean="0"/>
              <a:t>trong </a:t>
            </a:r>
            <a:r>
              <a:rPr lang="en-US" dirty="0"/>
              <a:t>health </a:t>
            </a:r>
            <a:r>
              <a:rPr lang="en-US" dirty="0" smtClean="0"/>
              <a:t>system</a:t>
            </a:r>
          </a:p>
          <a:p>
            <a:pPr lvl="1"/>
            <a:r>
              <a:rPr lang="en-US" dirty="0"/>
              <a:t>P</a:t>
            </a:r>
            <a:r>
              <a:rPr lang="en-US" dirty="0" smtClean="0"/>
              <a:t>atients</a:t>
            </a:r>
            <a:r>
              <a:rPr lang="en-US" dirty="0"/>
              <a:t>’ compliance to routine wound check after </a:t>
            </a:r>
            <a:r>
              <a:rPr lang="en-US" dirty="0" smtClean="0"/>
              <a:t>discharge. </a:t>
            </a:r>
          </a:p>
          <a:p>
            <a:r>
              <a:rPr lang="en-US" dirty="0" smtClean="0"/>
              <a:t>The </a:t>
            </a:r>
            <a:r>
              <a:rPr lang="en-US" dirty="0"/>
              <a:t>specific interventions did not improve rate of return as these rates were already high</a:t>
            </a:r>
            <a:r>
              <a:rPr lang="en-US" dirty="0" smtClean="0"/>
              <a:t>.</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E5DF03B-84E6-8A45-AE08-F727D0D00D68}" type="slidenum">
              <a:rPr lang="en-US" smtClean="0"/>
              <a:pPr/>
              <a:t>8</a:t>
            </a:fld>
            <a:endParaRPr lang="en-US" dirty="0"/>
          </a:p>
        </p:txBody>
      </p:sp>
      <p:sp>
        <p:nvSpPr>
          <p:cNvPr id="5" name="Title 1"/>
          <p:cNvSpPr>
            <a:spLocks noGrp="1"/>
          </p:cNvSpPr>
          <p:nvPr>
            <p:ph type="title"/>
          </p:nvPr>
        </p:nvSpPr>
        <p:spPr>
          <a:xfrm>
            <a:off x="1524000" y="0"/>
            <a:ext cx="10058400" cy="838200"/>
          </a:xfrm>
        </p:spPr>
        <p:txBody>
          <a:bodyPr>
            <a:normAutofit/>
          </a:bodyPr>
          <a:lstStyle/>
          <a:p>
            <a:r>
              <a:rPr lang="en-US" b="1" dirty="0" smtClean="0">
                <a:latin typeface="+mn-lt"/>
              </a:rPr>
              <a:t>Discussion</a:t>
            </a:r>
            <a:endParaRPr lang="en-US" b="1" dirty="0">
              <a:latin typeface="+mn-lt"/>
            </a:endParaRPr>
          </a:p>
        </p:txBody>
      </p:sp>
    </p:spTree>
    <p:extLst>
      <p:ext uri="{BB962C8B-B14F-4D97-AF65-F5344CB8AC3E}">
        <p14:creationId xmlns:p14="http://schemas.microsoft.com/office/powerpoint/2010/main" val="246107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54" y="1600203"/>
            <a:ext cx="11436246" cy="4952997"/>
          </a:xfrm>
        </p:spPr>
        <p:txBody>
          <a:bodyPr>
            <a:normAutofit fontScale="92500" lnSpcReduction="10000"/>
          </a:bodyPr>
          <a:lstStyle/>
          <a:p>
            <a:r>
              <a:rPr lang="en-US" dirty="0" smtClean="0"/>
              <a:t>Return to care rate in this population was unknown prior to study implementation.</a:t>
            </a:r>
          </a:p>
          <a:p>
            <a:r>
              <a:rPr lang="en-US" dirty="0" smtClean="0"/>
              <a:t>We had hypothesized that </a:t>
            </a:r>
            <a:r>
              <a:rPr lang="en-US" dirty="0" err="1" smtClean="0"/>
              <a:t>mHealth</a:t>
            </a:r>
            <a:r>
              <a:rPr lang="en-US" dirty="0" smtClean="0"/>
              <a:t> technology could improve not just return to care but also make return more timely. </a:t>
            </a:r>
          </a:p>
          <a:p>
            <a:r>
              <a:rPr lang="en-US" dirty="0" smtClean="0"/>
              <a:t>High </a:t>
            </a:r>
            <a:r>
              <a:rPr lang="en-US" dirty="0"/>
              <a:t>rates of SSI (10.9</a:t>
            </a:r>
            <a:r>
              <a:rPr lang="en-US" dirty="0" smtClean="0"/>
              <a:t>%)&amp; the cost for transport is a predictor of SSI.</a:t>
            </a:r>
          </a:p>
          <a:p>
            <a:pPr lvl="1"/>
            <a:r>
              <a:rPr lang="en-US" dirty="0" smtClean="0"/>
              <a:t>It makes these follow-up visits financially burdensome on patients. </a:t>
            </a:r>
          </a:p>
          <a:p>
            <a:pPr lvl="1"/>
            <a:endParaRPr lang="en-US" dirty="0" smtClean="0"/>
          </a:p>
          <a:p>
            <a:r>
              <a:rPr lang="en-US" dirty="0" smtClean="0"/>
              <a:t>The use of CHWs and mobile technology to further decentralize post-discharge </a:t>
            </a:r>
            <a:r>
              <a:rPr lang="en-US" dirty="0" smtClean="0"/>
              <a:t>follow up </a:t>
            </a:r>
            <a:r>
              <a:rPr lang="en-US" dirty="0" smtClean="0"/>
              <a:t>at the patient's home seems feasible and beneficial to relieve financial and geographical barriers.</a:t>
            </a:r>
            <a:endParaRPr lang="en-US" dirty="0"/>
          </a:p>
        </p:txBody>
      </p:sp>
      <p:sp>
        <p:nvSpPr>
          <p:cNvPr id="4" name="Slide Number Placeholder 3"/>
          <p:cNvSpPr>
            <a:spLocks noGrp="1"/>
          </p:cNvSpPr>
          <p:nvPr>
            <p:ph type="sldNum" sz="quarter" idx="12"/>
          </p:nvPr>
        </p:nvSpPr>
        <p:spPr/>
        <p:txBody>
          <a:bodyPr/>
          <a:lstStyle/>
          <a:p>
            <a:fld id="{DE5DF03B-84E6-8A45-AE08-F727D0D00D68}" type="slidenum">
              <a:rPr lang="en-US" smtClean="0"/>
              <a:pPr/>
              <a:t>9</a:t>
            </a:fld>
            <a:endParaRPr lang="en-US" dirty="0"/>
          </a:p>
        </p:txBody>
      </p:sp>
      <p:sp>
        <p:nvSpPr>
          <p:cNvPr id="6" name="Title 1"/>
          <p:cNvSpPr txBox="1">
            <a:spLocks/>
          </p:cNvSpPr>
          <p:nvPr/>
        </p:nvSpPr>
        <p:spPr>
          <a:xfrm>
            <a:off x="1524000" y="152400"/>
            <a:ext cx="10210800" cy="83820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400" kern="1200">
                <a:solidFill>
                  <a:srgbClr val="E57C23"/>
                </a:solidFill>
                <a:latin typeface="Myriad Pro"/>
                <a:ea typeface="+mj-ea"/>
                <a:cs typeface="Myriad Pro"/>
              </a:defRPr>
            </a:lvl1pPr>
          </a:lstStyle>
          <a:p>
            <a:r>
              <a:rPr lang="en-US" b="1" dirty="0">
                <a:latin typeface="+mn-lt"/>
              </a:rPr>
              <a:t>R</a:t>
            </a:r>
            <a:r>
              <a:rPr lang="en-US" b="1" dirty="0" smtClean="0">
                <a:latin typeface="+mn-lt"/>
              </a:rPr>
              <a:t>ational </a:t>
            </a:r>
            <a:r>
              <a:rPr lang="en-US" b="1" dirty="0" smtClean="0">
                <a:latin typeface="+mn-lt"/>
              </a:rPr>
              <a:t>for use of </a:t>
            </a:r>
            <a:r>
              <a:rPr lang="en-US" b="1" dirty="0" err="1" smtClean="0">
                <a:latin typeface="+mn-lt"/>
              </a:rPr>
              <a:t>mHealth</a:t>
            </a:r>
            <a:r>
              <a:rPr lang="en-US" b="1" dirty="0" smtClean="0">
                <a:latin typeface="+mn-lt"/>
              </a:rPr>
              <a:t> technology</a:t>
            </a:r>
            <a:endParaRPr lang="en-US" b="1" dirty="0">
              <a:latin typeface="+mn-lt"/>
            </a:endParaRPr>
          </a:p>
        </p:txBody>
      </p:sp>
    </p:spTree>
    <p:extLst>
      <p:ext uri="{BB962C8B-B14F-4D97-AF65-F5344CB8AC3E}">
        <p14:creationId xmlns:p14="http://schemas.microsoft.com/office/powerpoint/2010/main" val="24921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mmunications Document" ma:contentTypeID="0x0101004164610D74D38443AA6A18438C67FD310200C007F839946FA744A9671D1D52A6FA26" ma:contentTypeVersion="34" ma:contentTypeDescription="" ma:contentTypeScope="" ma:versionID="05602e5b5adeab2c965c8bb8661cc06d">
  <xsd:schema xmlns:xsd="http://www.w3.org/2001/XMLSchema" xmlns:xs="http://www.w3.org/2001/XMLSchema" xmlns:p="http://schemas.microsoft.com/office/2006/metadata/properties" xmlns:ns3="b257af6c-07e8-4858-85f3-700d1707d4d1" targetNamespace="http://schemas.microsoft.com/office/2006/metadata/properties" ma:root="true" ma:fieldsID="bddfa28740dc32f80763a549cf3e00c0" ns3:_="">
    <xsd:import namespace="b257af6c-07e8-4858-85f3-700d1707d4d1"/>
    <xsd:element name="properties">
      <xsd:complexType>
        <xsd:sequence>
          <xsd:element name="documentManagement">
            <xsd:complexType>
              <xsd:all>
                <xsd:element ref="ns3:i5300b88f473498fa99ab88e27074a0f" minOccurs="0"/>
                <xsd:element ref="ns3:TaxCatchAll" minOccurs="0"/>
                <xsd:element ref="ns3:TaxCatchAllLabel" minOccurs="0"/>
                <xsd:element ref="ns3:p576eb55ea5e4f0fb6cd4304fb789f31" minOccurs="0"/>
                <xsd:element ref="ns3:kc9ad3d7c3c34160949438656ad44716" minOccurs="0"/>
                <xsd:element ref="ns3:ka4e5091bc044acda1822636ada58920" minOccurs="0"/>
                <xsd:element ref="ns3:TaxKeywordTaxHTFiel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7af6c-07e8-4858-85f3-700d1707d4d1" elementFormDefault="qualified">
    <xsd:import namespace="http://schemas.microsoft.com/office/2006/documentManagement/types"/>
    <xsd:import namespace="http://schemas.microsoft.com/office/infopath/2007/PartnerControls"/>
    <xsd:element name="i5300b88f473498fa99ab88e27074a0f" ma:index="7" ma:taxonomy="true" ma:internalName="i5300b88f473498fa99ab88e27074a0f" ma:taxonomyFieldName="PIH_x0020_Department" ma:displayName="PIH Department" ma:default="" ma:fieldId="{25300b88-f473-498f-a99a-b88e27074a0f}" ma:taxonomyMulti="true" ma:sspId="bbd3c62f-433e-4d1b-92df-86d079e0da94" ma:termSetId="98d40340-ac16-4249-b749-18315593134a"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032506d7-340e-4a84-8efa-1484132c7964}" ma:internalName="TaxCatchAll" ma:showField="CatchAllData" ma:web="b257af6c-07e8-4858-85f3-700d1707d4d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32506d7-340e-4a84-8efa-1484132c7964}" ma:internalName="TaxCatchAllLabel" ma:readOnly="true" ma:showField="CatchAllDataLabel" ma:web="b257af6c-07e8-4858-85f3-700d1707d4d1">
      <xsd:complexType>
        <xsd:complexContent>
          <xsd:extension base="dms:MultiChoiceLookup">
            <xsd:sequence>
              <xsd:element name="Value" type="dms:Lookup" maxOccurs="unbounded" minOccurs="0" nillable="true"/>
            </xsd:sequence>
          </xsd:extension>
        </xsd:complexContent>
      </xsd:complexType>
    </xsd:element>
    <xsd:element name="p576eb55ea5e4f0fb6cd4304fb789f31" ma:index="12" ma:taxonomy="true" ma:internalName="p576eb55ea5e4f0fb6cd4304fb789f31" ma:taxonomyFieldName="Country" ma:displayName="Country" ma:default="" ma:fieldId="{9576eb55-ea5e-4f0f-b6cd-4304fb789f31}" ma:taxonomyMulti="true" ma:sspId="bbd3c62f-433e-4d1b-92df-86d079e0da94" ma:termSetId="25acdb49-e71a-4175-a80e-3ac0e2a0612d" ma:anchorId="00000000-0000-0000-0000-000000000000" ma:open="false" ma:isKeyword="false">
      <xsd:complexType>
        <xsd:sequence>
          <xsd:element ref="pc:Terms" minOccurs="0" maxOccurs="1"/>
        </xsd:sequence>
      </xsd:complexType>
    </xsd:element>
    <xsd:element name="kc9ad3d7c3c34160949438656ad44716" ma:index="14" ma:taxonomy="true" ma:internalName="kc9ad3d7c3c34160949438656ad44716" ma:taxonomyFieldName="Communications_x0020_Document_x0020_Category" ma:displayName="Communications Document Category" ma:readOnly="false" ma:default="" ma:fieldId="{4c9ad3d7-c3c3-4160-9494-38656ad44716}" ma:taxonomyMulti="true" ma:sspId="bbd3c62f-433e-4d1b-92df-86d079e0da94" ma:termSetId="04d7a3fd-27f9-4f83-8e86-e2d1983daee5" ma:anchorId="00000000-0000-0000-0000-000000000000" ma:open="true" ma:isKeyword="false">
      <xsd:complexType>
        <xsd:sequence>
          <xsd:element ref="pc:Terms" minOccurs="0" maxOccurs="1"/>
        </xsd:sequence>
      </xsd:complexType>
    </xsd:element>
    <xsd:element name="ka4e5091bc044acda1822636ada58920" ma:index="16" ma:taxonomy="true" ma:internalName="ka4e5091bc044acda1822636ada58920" ma:taxonomyFieldName="Content_x0020_Language" ma:displayName="Content Language" ma:default="9;#English|ac1d9d49-85e4-40fb-ad28-2bc8be528a5e" ma:fieldId="{4a4e5091-bc04-4acd-a182-2636ada58920}" ma:taxonomyMulti="true" ma:sspId="bbd3c62f-433e-4d1b-92df-86d079e0da94" ma:termSetId="04d11948-005d-4f4a-812f-d6ec85afe8db"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bbd3c62f-433e-4d1b-92df-86d079e0da94" ma:termSetId="00000000-0000-0000-0000-000000000000" ma:anchorId="00000000-0000-0000-0000-000000000000" ma:open="true" ma:isKeyword="true">
      <xsd:complexType>
        <xsd:sequence>
          <xsd:element ref="pc:Terms" minOccurs="0" maxOccurs="1"/>
        </xsd:sequence>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Sharing Hint Hash" ma:internalName="SharingHintHash" ma:readOnly="true">
      <xsd:simpleType>
        <xsd:restriction base="dms:Text"/>
      </xsd:simple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257af6c-07e8-4858-85f3-700d1707d4d1">
      <Value>3</Value>
      <Value>2</Value>
      <Value>1</Value>
      <Value>42</Value>
    </TaxCatchAll>
    <kc9ad3d7c3c34160949438656ad44716 xmlns="b257af6c-07e8-4858-85f3-700d1707d4d1">
      <Terms xmlns="http://schemas.microsoft.com/office/infopath/2007/PartnerControls">
        <TermInfo xmlns="http://schemas.microsoft.com/office/infopath/2007/PartnerControls">
          <TermName xmlns="http://schemas.microsoft.com/office/infopath/2007/PartnerControls">Stationery and Branded Resources</TermName>
          <TermId xmlns="http://schemas.microsoft.com/office/infopath/2007/PartnerControls">a94c3092-aa48-4291-9015-afc1ef6d199a</TermId>
        </TermInfo>
      </Terms>
    </kc9ad3d7c3c34160949438656ad44716>
    <i5300b88f473498fa99ab88e27074a0f xmlns="b257af6c-07e8-4858-85f3-700d1707d4d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367448b2-f38b-46d0-a5d5-a50b5615d236</TermId>
        </TermInfo>
      </Terms>
    </i5300b88f473498fa99ab88e27074a0f>
    <ka4e5091bc044acda1822636ada58920 xmlns="b257af6c-07e8-4858-85f3-700d1707d4d1">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ac1d9d49-85e4-40fb-ad28-2bc8be528a5e</TermId>
        </TermInfo>
      </Terms>
    </ka4e5091bc044acda1822636ada58920>
    <p576eb55ea5e4f0fb6cd4304fb789f31 xmlns="b257af6c-07e8-4858-85f3-700d1707d4d1">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cd6f17a8-6528-4e0c-9473-881b848a99c7</TermId>
        </TermInfo>
      </Terms>
    </p576eb55ea5e4f0fb6cd4304fb789f31>
    <TaxKeywordTaxHTField xmlns="b257af6c-07e8-4858-85f3-700d1707d4d1">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EDD45-8E5B-4C85-8BC3-DFE8B80F2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7af6c-07e8-4858-85f3-700d1707d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453020-B79D-4B4C-9F89-BF8A635C5E3E}">
  <ds:schemaRefs>
    <ds:schemaRef ds:uri="http://purl.org/dc/elements/1.1/"/>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b257af6c-07e8-4858-85f3-700d1707d4d1"/>
  </ds:schemaRefs>
</ds:datastoreItem>
</file>

<file path=customXml/itemProps3.xml><?xml version="1.0" encoding="utf-8"?>
<ds:datastoreItem xmlns:ds="http://schemas.openxmlformats.org/officeDocument/2006/customXml" ds:itemID="{93F3DE90-BCFB-4F03-AF75-2DC29B46C1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19800</TotalTime>
  <Words>753</Words>
  <Application>Microsoft Office PowerPoint</Application>
  <PresentationFormat>Widescreen</PresentationFormat>
  <Paragraphs>141</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Myriad Pro</vt:lpstr>
      <vt:lpstr>Rockwell</vt:lpstr>
      <vt:lpstr>Tw Cen MT</vt:lpstr>
      <vt:lpstr>Wingdings</vt:lpstr>
      <vt:lpstr>Office Theme</vt:lpstr>
      <vt:lpstr>  USING MHEALTH TECHNOLOGY TO IDENTIFY AND REFER SURGICAL SITE INFECTIONS AMONG WOMEN WHO UNDERGO CAESAREAN SECTION IN RURAL RWANDA: A RANDOMIZED CONTROL TRIAL  </vt:lpstr>
      <vt:lpstr>Background</vt:lpstr>
      <vt:lpstr>Study objective</vt:lpstr>
      <vt:lpstr>Study Phases</vt:lpstr>
      <vt:lpstr>Methods</vt:lpstr>
      <vt:lpstr>Results</vt:lpstr>
      <vt:lpstr>Results</vt:lpstr>
      <vt:lpstr>Discussion</vt:lpstr>
      <vt:lpstr>PowerPoint Presentation</vt:lpstr>
      <vt:lpstr>Conclusions &amp; Recommendation</vt:lpstr>
      <vt:lpstr>Acknowledgments</vt:lpstr>
      <vt:lpstr>THANKS!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PIH_PowerPoint_Template 2015</dc:title>
  <dc:creator>theoneste</dc:creator>
  <cp:keywords/>
  <cp:lastModifiedBy>Theoneste Nkurunziza</cp:lastModifiedBy>
  <cp:revision>397</cp:revision>
  <dcterms:created xsi:type="dcterms:W3CDTF">2013-02-26T01:44:58Z</dcterms:created>
  <dcterms:modified xsi:type="dcterms:W3CDTF">2019-03-01T08:00:53Z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0x0101004164610D74D38443AA6A18438C67FD310200C007F839946FA744A9671D1D52A6FA26</vt:lpwstr>
  </property>
  <property fmtid="{D5CDD505-2E9C-101B-9397-08002B2CF9AE}" pid="3" name="Content Language">
    <vt:lpwstr>1;#English|ac1d9d49-85e4-40fb-ad28-2bc8be528a5e</vt:lpwstr>
  </property>
  <property fmtid="{D5CDD505-2E9C-101B-9397-08002B2CF9AE}" pid="4" name="PIH Department">
    <vt:lpwstr>3;#Communications|367448b2-f38b-46d0-a5d5-a50b5615d236</vt:lpwstr>
  </property>
  <property fmtid="{D5CDD505-2E9C-101B-9397-08002B2CF9AE}" pid="5" name="TaxKeyword">
    <vt:lpwstr/>
  </property>
  <property fmtid="{D5CDD505-2E9C-101B-9397-08002B2CF9AE}" pid="6" name="Communications Document Category">
    <vt:lpwstr>42;#Stationery and Branded Resources|a94c3092-aa48-4291-9015-afc1ef6d199a</vt:lpwstr>
  </property>
  <property fmtid="{D5CDD505-2E9C-101B-9397-08002B2CF9AE}" pid="7" name="Country">
    <vt:lpwstr>2;#United States|cd6f17a8-6528-4e0c-9473-881b848a99c7</vt:lpwstr>
  </property>
</Properties>
</file>