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notesMasterIdLst>
    <p:notesMasterId r:id="rId17"/>
  </p:notesMasterIdLst>
  <p:sldIdLst>
    <p:sldId id="259" r:id="rId2"/>
    <p:sldId id="260" r:id="rId3"/>
    <p:sldId id="272" r:id="rId4"/>
    <p:sldId id="287" r:id="rId5"/>
    <p:sldId id="273" r:id="rId6"/>
    <p:sldId id="285" r:id="rId7"/>
    <p:sldId id="283" r:id="rId8"/>
    <p:sldId id="274" r:id="rId9"/>
    <p:sldId id="275" r:id="rId10"/>
    <p:sldId id="282" r:id="rId11"/>
    <p:sldId id="276" r:id="rId12"/>
    <p:sldId id="281" r:id="rId13"/>
    <p:sldId id="277" r:id="rId14"/>
    <p:sldId id="279" r:id="rId15"/>
    <p:sldId id="286" r:id="rId16"/>
  </p:sldIdLst>
  <p:sldSz cx="9144000" cy="5143500" type="screen16x9"/>
  <p:notesSz cx="6858000" cy="9144000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fwimi.neema64@outlook.com" initials="k" lastIdx="1" clrIdx="0">
    <p:extLst>
      <p:ext uri="{19B8F6BF-5375-455C-9EA6-DF929625EA0E}">
        <p15:presenceInfo xmlns:p15="http://schemas.microsoft.com/office/powerpoint/2012/main" userId="b0db443bf94bb11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3C3C"/>
    <a:srgbClr val="7FABDC"/>
    <a:srgbClr val="9E2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93"/>
  </p:normalViewPr>
  <p:slideViewPr>
    <p:cSldViewPr snapToGrid="0" snapToObjects="1" showGuides="1">
      <p:cViewPr varScale="1">
        <p:scale>
          <a:sx n="86" d="100"/>
          <a:sy n="86" d="100"/>
        </p:scale>
        <p:origin x="7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26E06-3C6D-C94C-91EC-7F737D73EA4A}" type="datetimeFigureOut">
              <a:rPr lang="de-DE" smtClean="0"/>
              <a:t>22.02.2019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DCE09-9A48-3847-94A6-E171EAD9B79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5376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Number</a:t>
            </a:r>
            <a:r>
              <a:rPr lang="en-US" baseline="0" dirty="0" smtClean="0"/>
              <a:t> of users and clients supported by the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DCE09-9A48-3847-94A6-E171EAD9B791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3417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-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F9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35062" y="-1"/>
            <a:ext cx="8073877" cy="5715001"/>
          </a:xfrm>
          <a:prstGeom prst="rect">
            <a:avLst/>
          </a:prstGeom>
        </p:spPr>
      </p:pic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plus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12527" y="1380781"/>
            <a:ext cx="3873288" cy="55403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2000" b="1" i="1">
                <a:solidFill>
                  <a:srgbClr val="3C3C3C"/>
                </a:solidFill>
                <a:latin typeface="Novel Sans Pro SemiBold" charset="0"/>
                <a:ea typeface="Novel Sans Pro SemiBold" charset="0"/>
                <a:cs typeface="Novel Sans Pro SemiBold" charset="0"/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12527" y="828025"/>
            <a:ext cx="3873288" cy="55403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3600" b="1" i="0">
                <a:solidFill>
                  <a:srgbClr val="9E2D64"/>
                </a:solidFill>
                <a:latin typeface="Novel Sans Pro ExtraBold" charset="0"/>
                <a:ea typeface="Novel Sans Pro ExtraBold" charset="0"/>
                <a:cs typeface="Novel Sans Pro ExtraBold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412526" y="711976"/>
            <a:ext cx="8318949" cy="0"/>
          </a:xfrm>
          <a:prstGeom prst="line">
            <a:avLst/>
          </a:prstGeom>
          <a:ln>
            <a:solidFill>
              <a:srgbClr val="9E2D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>
          <a:xfrm>
            <a:off x="412526" y="4613882"/>
            <a:ext cx="8318949" cy="0"/>
          </a:xfrm>
          <a:prstGeom prst="line">
            <a:avLst/>
          </a:prstGeom>
          <a:ln>
            <a:solidFill>
              <a:srgbClr val="9E2D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12526" y="4767263"/>
            <a:ext cx="3086100" cy="274637"/>
          </a:xfrm>
          <a:prstGeom prst="rect">
            <a:avLst/>
          </a:prstGeom>
        </p:spPr>
        <p:txBody>
          <a:bodyPr lIns="0"/>
          <a:lstStyle>
            <a:lvl1pPr>
              <a:defRPr sz="900" b="0" i="0">
                <a:solidFill>
                  <a:schemeClr val="tx1">
                    <a:lumMod val="50000"/>
                    <a:lumOff val="50000"/>
                  </a:schemeClr>
                </a:solidFill>
                <a:latin typeface="Novel Sans Pro Light" charset="0"/>
                <a:ea typeface="Novel Sans Pro Light" charset="0"/>
                <a:cs typeface="Novel Sans Pro Light" charset="0"/>
              </a:defRPr>
            </a:lvl1pPr>
          </a:lstStyle>
          <a:p>
            <a:endParaRPr lang="de-DE"/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12526" y="2236847"/>
            <a:ext cx="3873289" cy="554038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 i="0" baseline="0">
                <a:solidFill>
                  <a:srgbClr val="3C3C3C"/>
                </a:solidFill>
                <a:latin typeface="Novel Sans Pro" charset="0"/>
                <a:ea typeface="Novel Sans Pro" charset="0"/>
                <a:cs typeface="Novel Sans Pro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/>
              <a:t>Fließtext</a:t>
            </a: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de-DE" dirty="0"/>
          </a:p>
          <a:p>
            <a:pPr lvl="0"/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12526" y="2888424"/>
            <a:ext cx="3873289" cy="502616"/>
          </a:xfrm>
          <a:prstGeom prst="rect">
            <a:avLst/>
          </a:prstGeom>
        </p:spPr>
        <p:txBody>
          <a:bodyPr lIns="0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600" b="0" i="0" baseline="0">
                <a:solidFill>
                  <a:srgbClr val="3C3C3C"/>
                </a:solidFill>
                <a:latin typeface="Novel Sans Pro" charset="0"/>
                <a:ea typeface="Novel Sans Pro" charset="0"/>
                <a:cs typeface="Novel Sans Pro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/>
              <a:t> Aufzählung</a:t>
            </a: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de-DE" dirty="0"/>
          </a:p>
          <a:p>
            <a:pPr lvl="0"/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7" hasCustomPrompt="1"/>
          </p:nvPr>
        </p:nvSpPr>
        <p:spPr>
          <a:xfrm>
            <a:off x="4565650" y="0"/>
            <a:ext cx="4578350" cy="5143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0" i="0">
                <a:solidFill>
                  <a:srgbClr val="3C3C3C"/>
                </a:solidFill>
                <a:latin typeface="Novel Sans Pro" charset="0"/>
                <a:ea typeface="Novel Sans Pro" charset="0"/>
                <a:cs typeface="Novel Sans Pro" charset="0"/>
              </a:defRPr>
            </a:lvl1pPr>
          </a:lstStyle>
          <a:p>
            <a:r>
              <a:rPr lang="de-DE" b="0" i="0">
                <a:latin typeface="Novel Sans Pro" charset="0"/>
                <a:ea typeface="Novel Sans Pro" charset="0"/>
                <a:cs typeface="Novel Sans Pro" charset="0"/>
              </a:rPr>
              <a:t>Hier Bild einfügen</a:t>
            </a:r>
            <a:endParaRPr lang="de-DE"/>
          </a:p>
        </p:txBody>
      </p:sp>
      <p:pic>
        <p:nvPicPr>
          <p:cNvPr id="15" name="Bild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6" t="34054" r="22213" b="41945"/>
          <a:stretch/>
        </p:blipFill>
        <p:spPr>
          <a:xfrm rot="10800000" flipH="1" flipV="1">
            <a:off x="7536928" y="151342"/>
            <a:ext cx="1211647" cy="444585"/>
          </a:xfrm>
          <a:prstGeom prst="rect">
            <a:avLst/>
          </a:prstGeom>
        </p:spPr>
      </p:pic>
      <p:sp>
        <p:nvSpPr>
          <p:cNvPr id="1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674075" y="4760102"/>
            <a:ext cx="2057400" cy="274637"/>
          </a:xfrm>
          <a:prstGeom prst="rect">
            <a:avLst/>
          </a:prstGeom>
        </p:spPr>
        <p:txBody>
          <a:bodyPr rIns="0"/>
          <a:lstStyle>
            <a:lvl1pPr algn="r">
              <a:defRPr sz="900" b="0" i="0">
                <a:solidFill>
                  <a:schemeClr val="tx1">
                    <a:lumMod val="50000"/>
                    <a:lumOff val="50000"/>
                  </a:schemeClr>
                </a:solidFill>
                <a:latin typeface="Novel Sans Pro Light" charset="0"/>
                <a:ea typeface="Novel Sans Pro Light" charset="0"/>
                <a:cs typeface="Novel Sans Pro Light" charset="0"/>
              </a:defRPr>
            </a:lvl1pPr>
          </a:lstStyle>
          <a:p>
            <a:r>
              <a:rPr lang="de-DE" dirty="0"/>
              <a:t>Seite </a:t>
            </a:r>
            <a:fld id="{28043CAA-A377-2A46-8643-5B619ED946CC}" type="slidenum">
              <a:rPr lang="de-DE" b="1" smtClean="0"/>
              <a:pPr/>
              <a:t>‹#›</a:t>
            </a:fld>
            <a:endParaRPr lang="de-DE" b="1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plus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858187" y="1380781"/>
            <a:ext cx="3873288" cy="55403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2000" b="1" i="1">
                <a:solidFill>
                  <a:srgbClr val="3C3C3C"/>
                </a:solidFill>
                <a:latin typeface="Novel Sans Pro SemiBold" charset="0"/>
                <a:ea typeface="Novel Sans Pro SemiBold" charset="0"/>
                <a:cs typeface="Novel Sans Pro SemiBold" charset="0"/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858187" y="828025"/>
            <a:ext cx="3873288" cy="55403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3600" b="1" i="0">
                <a:solidFill>
                  <a:srgbClr val="9E2D64"/>
                </a:solidFill>
                <a:latin typeface="Novel Sans Pro ExtraBold" charset="0"/>
                <a:ea typeface="Novel Sans Pro ExtraBold" charset="0"/>
                <a:cs typeface="Novel Sans Pro ExtraBold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412526" y="711976"/>
            <a:ext cx="8318949" cy="0"/>
          </a:xfrm>
          <a:prstGeom prst="line">
            <a:avLst/>
          </a:prstGeom>
          <a:ln>
            <a:solidFill>
              <a:srgbClr val="9E2D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>
          <a:xfrm>
            <a:off x="412526" y="4613882"/>
            <a:ext cx="8318949" cy="0"/>
          </a:xfrm>
          <a:prstGeom prst="line">
            <a:avLst/>
          </a:prstGeom>
          <a:ln>
            <a:solidFill>
              <a:srgbClr val="9E2D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12526" y="4767263"/>
            <a:ext cx="3086100" cy="274637"/>
          </a:xfrm>
          <a:prstGeom prst="rect">
            <a:avLst/>
          </a:prstGeom>
        </p:spPr>
        <p:txBody>
          <a:bodyPr lIns="0"/>
          <a:lstStyle>
            <a:lvl1pPr>
              <a:defRPr sz="900" b="0" i="0">
                <a:solidFill>
                  <a:schemeClr val="tx1">
                    <a:lumMod val="50000"/>
                    <a:lumOff val="50000"/>
                  </a:schemeClr>
                </a:solidFill>
                <a:latin typeface="Novel Sans Pro Light" charset="0"/>
                <a:ea typeface="Novel Sans Pro Light" charset="0"/>
                <a:cs typeface="Novel Sans Pro Light" charset="0"/>
              </a:defRPr>
            </a:lvl1pPr>
          </a:lstStyle>
          <a:p>
            <a:endParaRPr lang="de-DE"/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858186" y="2236847"/>
            <a:ext cx="3873289" cy="554038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 i="0" baseline="0">
                <a:solidFill>
                  <a:srgbClr val="3C3C3C"/>
                </a:solidFill>
                <a:latin typeface="Novel Sans Pro" charset="0"/>
                <a:ea typeface="Novel Sans Pro" charset="0"/>
                <a:cs typeface="Novel Sans Pro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/>
              <a:t>Fließtext</a:t>
            </a: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de-DE" dirty="0"/>
          </a:p>
          <a:p>
            <a:pPr lvl="0"/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858186" y="2888424"/>
            <a:ext cx="3873289" cy="502616"/>
          </a:xfrm>
          <a:prstGeom prst="rect">
            <a:avLst/>
          </a:prstGeom>
        </p:spPr>
        <p:txBody>
          <a:bodyPr lIns="0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600" b="0" i="0" baseline="0">
                <a:solidFill>
                  <a:srgbClr val="3C3C3C"/>
                </a:solidFill>
                <a:latin typeface="Novel Sans Pro" charset="0"/>
                <a:ea typeface="Novel Sans Pro" charset="0"/>
                <a:cs typeface="Novel Sans Pro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/>
              <a:t> Aufzählung</a:t>
            </a: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de-DE" dirty="0"/>
          </a:p>
          <a:p>
            <a:pPr lvl="0"/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4578350" cy="5143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0" i="0">
                <a:solidFill>
                  <a:srgbClr val="3C3C3C"/>
                </a:solidFill>
                <a:latin typeface="Novel Sans Pro" charset="0"/>
                <a:ea typeface="Novel Sans Pro" charset="0"/>
                <a:cs typeface="Novel Sans Pro" charset="0"/>
              </a:defRPr>
            </a:lvl1pPr>
          </a:lstStyle>
          <a:p>
            <a:r>
              <a:rPr lang="de-DE" b="0" i="0">
                <a:latin typeface="Novel Sans Pro" charset="0"/>
                <a:ea typeface="Novel Sans Pro" charset="0"/>
                <a:cs typeface="Novel Sans Pro" charset="0"/>
              </a:rPr>
              <a:t>Hier Bild einfügen</a:t>
            </a:r>
            <a:endParaRPr lang="de-DE"/>
          </a:p>
        </p:txBody>
      </p:sp>
      <p:pic>
        <p:nvPicPr>
          <p:cNvPr id="15" name="Bild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6" t="34054" r="22213" b="41945"/>
          <a:stretch/>
        </p:blipFill>
        <p:spPr>
          <a:xfrm rot="10800000" flipH="1" flipV="1">
            <a:off x="7536928" y="151342"/>
            <a:ext cx="1211647" cy="444585"/>
          </a:xfrm>
          <a:prstGeom prst="rect">
            <a:avLst/>
          </a:prstGeom>
        </p:spPr>
      </p:pic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674075" y="4760102"/>
            <a:ext cx="2057400" cy="274637"/>
          </a:xfrm>
          <a:prstGeom prst="rect">
            <a:avLst/>
          </a:prstGeom>
        </p:spPr>
        <p:txBody>
          <a:bodyPr rIns="0"/>
          <a:lstStyle>
            <a:lvl1pPr algn="r">
              <a:defRPr sz="900" b="0" i="0">
                <a:solidFill>
                  <a:schemeClr val="tx1">
                    <a:lumMod val="50000"/>
                    <a:lumOff val="50000"/>
                  </a:schemeClr>
                </a:solidFill>
                <a:latin typeface="Novel Sans Pro Light" charset="0"/>
                <a:ea typeface="Novel Sans Pro Light" charset="0"/>
                <a:cs typeface="Novel Sans Pro Light" charset="0"/>
              </a:defRPr>
            </a:lvl1pPr>
          </a:lstStyle>
          <a:p>
            <a:r>
              <a:rPr lang="de-DE" dirty="0"/>
              <a:t>Seite </a:t>
            </a:r>
            <a:fld id="{28043CAA-A377-2A46-8643-5B619ED946CC}" type="slidenum">
              <a:rPr lang="de-DE" b="1" smtClean="0"/>
              <a:pPr/>
              <a:t>‹#›</a:t>
            </a:fld>
            <a:endParaRPr lang="de-DE" b="1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im R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 Verbindung 11"/>
          <p:cNvCxnSpPr/>
          <p:nvPr userDrawn="1"/>
        </p:nvCxnSpPr>
        <p:spPr>
          <a:xfrm>
            <a:off x="412526" y="711976"/>
            <a:ext cx="8318949" cy="0"/>
          </a:xfrm>
          <a:prstGeom prst="line">
            <a:avLst/>
          </a:prstGeom>
          <a:ln>
            <a:solidFill>
              <a:srgbClr val="9E2D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>
          <a:xfrm>
            <a:off x="412526" y="4613882"/>
            <a:ext cx="8318949" cy="0"/>
          </a:xfrm>
          <a:prstGeom prst="line">
            <a:avLst/>
          </a:prstGeom>
          <a:ln>
            <a:solidFill>
              <a:srgbClr val="9E2D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12526" y="4767263"/>
            <a:ext cx="3086100" cy="274637"/>
          </a:xfrm>
          <a:prstGeom prst="rect">
            <a:avLst/>
          </a:prstGeom>
        </p:spPr>
        <p:txBody>
          <a:bodyPr lIns="0"/>
          <a:lstStyle>
            <a:lvl1pPr>
              <a:defRPr sz="900" b="0" i="0">
                <a:solidFill>
                  <a:schemeClr val="tx1">
                    <a:lumMod val="50000"/>
                    <a:lumOff val="50000"/>
                  </a:schemeClr>
                </a:solidFill>
                <a:latin typeface="Novel Sans Pro Light" charset="0"/>
                <a:ea typeface="Novel Sans Pro Light" charset="0"/>
                <a:cs typeface="Novel Sans Pro Light" charset="0"/>
              </a:defRPr>
            </a:lvl1pPr>
          </a:lstStyle>
          <a:p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7" hasCustomPrompt="1"/>
          </p:nvPr>
        </p:nvSpPr>
        <p:spPr>
          <a:xfrm>
            <a:off x="412526" y="828024"/>
            <a:ext cx="3977990" cy="363963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0" i="0">
                <a:solidFill>
                  <a:srgbClr val="3C3C3C"/>
                </a:solidFill>
                <a:latin typeface="Novel Sans Pro" charset="0"/>
                <a:ea typeface="Novel Sans Pro" charset="0"/>
                <a:cs typeface="Novel Sans Pro" charset="0"/>
              </a:defRPr>
            </a:lvl1pPr>
          </a:lstStyle>
          <a:p>
            <a:r>
              <a:rPr lang="de-DE" b="0" i="0">
                <a:latin typeface="Novel Sans Pro" charset="0"/>
                <a:ea typeface="Novel Sans Pro" charset="0"/>
                <a:cs typeface="Novel Sans Pro" charset="0"/>
              </a:rPr>
              <a:t>Hier Bild einfügen</a:t>
            </a:r>
            <a:endParaRPr lang="de-DE"/>
          </a:p>
        </p:txBody>
      </p:sp>
      <p:pic>
        <p:nvPicPr>
          <p:cNvPr id="15" name="Bild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6" t="34054" r="22213" b="41945"/>
          <a:stretch/>
        </p:blipFill>
        <p:spPr>
          <a:xfrm rot="10800000" flipH="1" flipV="1">
            <a:off x="7536928" y="151342"/>
            <a:ext cx="1211647" cy="444585"/>
          </a:xfrm>
          <a:prstGeom prst="rect">
            <a:avLst/>
          </a:prstGeom>
        </p:spPr>
      </p:pic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674075" y="4760102"/>
            <a:ext cx="2057400" cy="274637"/>
          </a:xfrm>
          <a:prstGeom prst="rect">
            <a:avLst/>
          </a:prstGeom>
        </p:spPr>
        <p:txBody>
          <a:bodyPr rIns="0"/>
          <a:lstStyle>
            <a:lvl1pPr algn="r">
              <a:defRPr sz="900" b="0" i="0">
                <a:solidFill>
                  <a:schemeClr val="tx1">
                    <a:lumMod val="50000"/>
                    <a:lumOff val="50000"/>
                  </a:schemeClr>
                </a:solidFill>
                <a:latin typeface="Novel Sans Pro Light" charset="0"/>
                <a:ea typeface="Novel Sans Pro Light" charset="0"/>
                <a:cs typeface="Novel Sans Pro Light" charset="0"/>
              </a:defRPr>
            </a:lvl1pPr>
          </a:lstStyle>
          <a:p>
            <a:r>
              <a:rPr lang="de-DE" dirty="0"/>
              <a:t>Seite </a:t>
            </a:r>
            <a:fld id="{28043CAA-A377-2A46-8643-5B619ED946CC}" type="slidenum">
              <a:rPr lang="de-DE" b="1" smtClean="0"/>
              <a:pPr/>
              <a:t>‹#›</a:t>
            </a:fld>
            <a:endParaRPr lang="de-DE" b="1" dirty="0"/>
          </a:p>
        </p:txBody>
      </p:sp>
      <p:sp>
        <p:nvSpPr>
          <p:cNvPr id="16" name="Bildplatzhalter 2"/>
          <p:cNvSpPr>
            <a:spLocks noGrp="1"/>
          </p:cNvSpPr>
          <p:nvPr>
            <p:ph type="pic" sz="quarter" idx="18" hasCustomPrompt="1"/>
          </p:nvPr>
        </p:nvSpPr>
        <p:spPr>
          <a:xfrm>
            <a:off x="4753485" y="828024"/>
            <a:ext cx="3977990" cy="363963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0" i="0">
                <a:solidFill>
                  <a:srgbClr val="3C3C3C"/>
                </a:solidFill>
                <a:latin typeface="Novel Sans Pro" charset="0"/>
                <a:ea typeface="Novel Sans Pro" charset="0"/>
                <a:cs typeface="Novel Sans Pro" charset="0"/>
              </a:defRPr>
            </a:lvl1pPr>
          </a:lstStyle>
          <a:p>
            <a:r>
              <a:rPr lang="de-DE" b="0" i="0">
                <a:latin typeface="Novel Sans Pro" charset="0"/>
                <a:ea typeface="Novel Sans Pro" charset="0"/>
                <a:cs typeface="Novel Sans Pro" charset="0"/>
              </a:rPr>
              <a:t>Hier Bild einfügen</a:t>
            </a:r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2"/>
          <p:cNvSpPr>
            <a:spLocks noGrp="1"/>
          </p:cNvSpPr>
          <p:nvPr>
            <p:ph type="pic" sz="quarter" idx="18" hasCustomPrompt="1"/>
          </p:nvPr>
        </p:nvSpPr>
        <p:spPr>
          <a:xfrm>
            <a:off x="4572000" y="0"/>
            <a:ext cx="4571999" cy="5143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0" i="0">
                <a:solidFill>
                  <a:srgbClr val="3C3C3C"/>
                </a:solidFill>
                <a:latin typeface="Novel Sans Pro" charset="0"/>
                <a:ea typeface="Novel Sans Pro" charset="0"/>
                <a:cs typeface="Novel Sans Pro" charset="0"/>
              </a:defRPr>
            </a:lvl1pPr>
          </a:lstStyle>
          <a:p>
            <a:r>
              <a:rPr lang="de-DE" b="0" i="0">
                <a:latin typeface="Novel Sans Pro" charset="0"/>
                <a:ea typeface="Novel Sans Pro" charset="0"/>
                <a:cs typeface="Novel Sans Pro" charset="0"/>
              </a:rPr>
              <a:t>Hier Bild einfügen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4572000" cy="5143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0" i="0">
                <a:solidFill>
                  <a:srgbClr val="3C3C3C"/>
                </a:solidFill>
                <a:latin typeface="Novel Sans Pro" charset="0"/>
                <a:ea typeface="Novel Sans Pro" charset="0"/>
                <a:cs typeface="Novel Sans Pro" charset="0"/>
              </a:defRPr>
            </a:lvl1pPr>
          </a:lstStyle>
          <a:p>
            <a:r>
              <a:rPr lang="de-DE" b="0" i="0">
                <a:latin typeface="Novel Sans Pro" charset="0"/>
                <a:ea typeface="Novel Sans Pro" charset="0"/>
                <a:cs typeface="Novel Sans Pro" charset="0"/>
              </a:rPr>
              <a:t>Hier Bild einfügen</a:t>
            </a:r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im R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 Verbindung 11"/>
          <p:cNvCxnSpPr/>
          <p:nvPr userDrawn="1"/>
        </p:nvCxnSpPr>
        <p:spPr>
          <a:xfrm>
            <a:off x="412526" y="711976"/>
            <a:ext cx="8318949" cy="0"/>
          </a:xfrm>
          <a:prstGeom prst="line">
            <a:avLst/>
          </a:prstGeom>
          <a:ln>
            <a:solidFill>
              <a:srgbClr val="9E2D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>
          <a:xfrm>
            <a:off x="412526" y="4613882"/>
            <a:ext cx="8318949" cy="0"/>
          </a:xfrm>
          <a:prstGeom prst="line">
            <a:avLst/>
          </a:prstGeom>
          <a:ln>
            <a:solidFill>
              <a:srgbClr val="9E2D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12526" y="4767263"/>
            <a:ext cx="3086100" cy="274637"/>
          </a:xfrm>
          <a:prstGeom prst="rect">
            <a:avLst/>
          </a:prstGeom>
        </p:spPr>
        <p:txBody>
          <a:bodyPr lIns="0"/>
          <a:lstStyle>
            <a:lvl1pPr>
              <a:defRPr sz="900" b="0" i="0">
                <a:solidFill>
                  <a:schemeClr val="tx1">
                    <a:lumMod val="50000"/>
                    <a:lumOff val="50000"/>
                  </a:schemeClr>
                </a:solidFill>
                <a:latin typeface="Novel Sans Pro Light" charset="0"/>
                <a:ea typeface="Novel Sans Pro Light" charset="0"/>
                <a:cs typeface="Novel Sans Pro Light" charset="0"/>
              </a:defRPr>
            </a:lvl1pPr>
          </a:lstStyle>
          <a:p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7" hasCustomPrompt="1"/>
          </p:nvPr>
        </p:nvSpPr>
        <p:spPr>
          <a:xfrm>
            <a:off x="412525" y="828024"/>
            <a:ext cx="8336049" cy="363963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0" i="0">
                <a:solidFill>
                  <a:srgbClr val="3C3C3C"/>
                </a:solidFill>
                <a:latin typeface="Novel Sans Pro" charset="0"/>
                <a:ea typeface="Novel Sans Pro" charset="0"/>
                <a:cs typeface="Novel Sans Pro" charset="0"/>
              </a:defRPr>
            </a:lvl1pPr>
          </a:lstStyle>
          <a:p>
            <a:r>
              <a:rPr lang="de-DE" b="0" i="0">
                <a:latin typeface="Novel Sans Pro" charset="0"/>
                <a:ea typeface="Novel Sans Pro" charset="0"/>
                <a:cs typeface="Novel Sans Pro" charset="0"/>
              </a:rPr>
              <a:t>Hier Bild einfügen</a:t>
            </a:r>
            <a:endParaRPr lang="de-DE"/>
          </a:p>
        </p:txBody>
      </p:sp>
      <p:pic>
        <p:nvPicPr>
          <p:cNvPr id="15" name="Bild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6" t="34054" r="22213" b="41945"/>
          <a:stretch/>
        </p:blipFill>
        <p:spPr>
          <a:xfrm rot="10800000" flipH="1" flipV="1">
            <a:off x="7536928" y="151342"/>
            <a:ext cx="1211647" cy="444585"/>
          </a:xfrm>
          <a:prstGeom prst="rect">
            <a:avLst/>
          </a:prstGeom>
        </p:spPr>
      </p:pic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674075" y="4760102"/>
            <a:ext cx="2057400" cy="274637"/>
          </a:xfrm>
          <a:prstGeom prst="rect">
            <a:avLst/>
          </a:prstGeom>
        </p:spPr>
        <p:txBody>
          <a:bodyPr rIns="0"/>
          <a:lstStyle>
            <a:lvl1pPr algn="r">
              <a:defRPr sz="900" b="0" i="0">
                <a:solidFill>
                  <a:schemeClr val="tx1">
                    <a:lumMod val="50000"/>
                    <a:lumOff val="50000"/>
                  </a:schemeClr>
                </a:solidFill>
                <a:latin typeface="Novel Sans Pro Light" charset="0"/>
                <a:ea typeface="Novel Sans Pro Light" charset="0"/>
                <a:cs typeface="Novel Sans Pro Light" charset="0"/>
              </a:defRPr>
            </a:lvl1pPr>
          </a:lstStyle>
          <a:p>
            <a:r>
              <a:rPr lang="de-DE" dirty="0"/>
              <a:t>Seite </a:t>
            </a:r>
            <a:fld id="{28043CAA-A377-2A46-8643-5B619ED946CC}" type="slidenum">
              <a:rPr lang="de-DE" b="1" smtClean="0"/>
              <a:pPr/>
              <a:t>‹#›</a:t>
            </a:fld>
            <a:endParaRPr lang="de-DE" b="1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0" i="0">
                <a:solidFill>
                  <a:srgbClr val="3C3C3C"/>
                </a:solidFill>
                <a:latin typeface="Novel Sans Pro" charset="0"/>
                <a:ea typeface="Novel Sans Pro" charset="0"/>
                <a:cs typeface="Novel Sans Pro" charset="0"/>
              </a:defRPr>
            </a:lvl1pPr>
          </a:lstStyle>
          <a:p>
            <a:r>
              <a:rPr lang="de-DE" b="0" i="0">
                <a:latin typeface="Novel Sans Pro" charset="0"/>
                <a:ea typeface="Novel Sans Pro" charset="0"/>
                <a:cs typeface="Novel Sans Pro" charset="0"/>
              </a:rPr>
              <a:t>Hier Bild einfügen</a:t>
            </a:r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uf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9E2D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954657" y="2580481"/>
            <a:ext cx="7234686" cy="55403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Novel Sans Pro ExtraBold" charset="0"/>
                <a:ea typeface="Novel Sans Pro ExtraBold" charset="0"/>
                <a:cs typeface="Novel Sans Pro ExtraBold" charset="0"/>
              </a:defRPr>
            </a:lvl1pPr>
          </a:lstStyle>
          <a:p>
            <a:pPr lvl="0"/>
            <a:r>
              <a:rPr lang="de-DE" dirty="0"/>
              <a:t>“Hier steht z.B. ein Zitat“</a:t>
            </a: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-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9E2D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35062" y="-1"/>
            <a:ext cx="8073877" cy="5715000"/>
          </a:xfrm>
          <a:prstGeom prst="rect">
            <a:avLst/>
          </a:prstGeom>
        </p:spPr>
      </p:pic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259773"/>
            <a:ext cx="9144000" cy="4883727"/>
          </a:xfrm>
          <a:prstGeom prst="rect">
            <a:avLst/>
          </a:prstGeom>
          <a:solidFill>
            <a:srgbClr val="F9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0" y="0"/>
            <a:ext cx="9144000" cy="4135583"/>
          </a:xfrm>
          <a:prstGeom prst="rect">
            <a:avLst/>
          </a:prstGeom>
          <a:solidFill>
            <a:srgbClr val="9E2D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20713" y="1782813"/>
            <a:ext cx="7886700" cy="554038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 i="1">
                <a:solidFill>
                  <a:schemeClr val="bg1"/>
                </a:solidFill>
                <a:latin typeface="Novel Sans Pro" charset="0"/>
                <a:ea typeface="Novel Sans Pro" charset="0"/>
                <a:cs typeface="Novel Sans Pro" charset="0"/>
              </a:defRPr>
            </a:lvl1pPr>
          </a:lstStyle>
          <a:p>
            <a:pPr lvl="0"/>
            <a:r>
              <a:rPr lang="de-DE" dirty="0"/>
              <a:t>Hier ein Untertitel</a:t>
            </a:r>
          </a:p>
        </p:txBody>
      </p:sp>
      <p:sp>
        <p:nvSpPr>
          <p:cNvPr id="18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20713" y="1198042"/>
            <a:ext cx="7886700" cy="554038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800" b="1" i="0">
                <a:solidFill>
                  <a:schemeClr val="bg1"/>
                </a:solidFill>
                <a:latin typeface="Novel Sans Pro ExtraBold" charset="0"/>
                <a:ea typeface="Novel Sans Pro ExtraBold" charset="0"/>
                <a:cs typeface="Novel Sans Pro ExtraBold" charset="0"/>
              </a:defRPr>
            </a:lvl1pPr>
          </a:lstStyle>
          <a:p>
            <a:pPr lvl="0"/>
            <a:r>
              <a:rPr lang="de-DE" dirty="0"/>
              <a:t>Hier steht ein Titel</a:t>
            </a:r>
          </a:p>
        </p:txBody>
      </p:sp>
      <p:pic>
        <p:nvPicPr>
          <p:cNvPr id="22" name="Bild 2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6" t="34054" r="22213" b="41945"/>
          <a:stretch/>
        </p:blipFill>
        <p:spPr>
          <a:xfrm rot="10800000" flipH="1" flipV="1">
            <a:off x="7342608" y="4346375"/>
            <a:ext cx="1597956" cy="58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570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D61F1128-3355-F643-B11B-021864456EDB}"/>
              </a:ext>
            </a:extLst>
          </p:cNvPr>
          <p:cNvSpPr/>
          <p:nvPr userDrawn="1"/>
        </p:nvSpPr>
        <p:spPr>
          <a:xfrm>
            <a:off x="0" y="259773"/>
            <a:ext cx="9144000" cy="4883727"/>
          </a:xfrm>
          <a:prstGeom prst="rect">
            <a:avLst/>
          </a:prstGeom>
          <a:solidFill>
            <a:srgbClr val="F9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D35601F5-3173-E54B-9CA3-F92960B13F2B}"/>
              </a:ext>
            </a:extLst>
          </p:cNvPr>
          <p:cNvSpPr/>
          <p:nvPr userDrawn="1"/>
        </p:nvSpPr>
        <p:spPr>
          <a:xfrm>
            <a:off x="0" y="0"/>
            <a:ext cx="9144000" cy="4135583"/>
          </a:xfrm>
          <a:prstGeom prst="rect">
            <a:avLst/>
          </a:prstGeom>
          <a:solidFill>
            <a:srgbClr val="9E2D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20713" y="1077817"/>
            <a:ext cx="7886700" cy="554038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 i="1">
                <a:solidFill>
                  <a:schemeClr val="bg1"/>
                </a:solidFill>
                <a:latin typeface="Novel Sans Pro" charset="0"/>
                <a:ea typeface="Novel Sans Pro" charset="0"/>
                <a:cs typeface="Novel Sans Pro" charset="0"/>
              </a:defRPr>
            </a:lvl1pPr>
          </a:lstStyle>
          <a:p>
            <a:pPr lvl="0"/>
            <a:r>
              <a:rPr lang="de-DE" dirty="0"/>
              <a:t>Hier ein Untertitel</a:t>
            </a:r>
          </a:p>
        </p:txBody>
      </p:sp>
      <p:sp>
        <p:nvSpPr>
          <p:cNvPr id="18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20713" y="493046"/>
            <a:ext cx="7886700" cy="554038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800" b="1" i="0">
                <a:solidFill>
                  <a:schemeClr val="bg1"/>
                </a:solidFill>
                <a:latin typeface="Novel Sans Pro ExtraBold" charset="0"/>
                <a:ea typeface="Novel Sans Pro ExtraBold" charset="0"/>
                <a:cs typeface="Novel Sans Pro ExtraBold" charset="0"/>
              </a:defRPr>
            </a:lvl1pPr>
          </a:lstStyle>
          <a:p>
            <a:pPr lvl="0"/>
            <a:r>
              <a:rPr lang="de-DE" dirty="0"/>
              <a:t>Hier steht ein Titel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877662"/>
            <a:ext cx="6558729" cy="3265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 baseline="0">
                <a:solidFill>
                  <a:schemeClr val="bg1"/>
                </a:solidFill>
                <a:latin typeface="Novel Sans Pro" charset="0"/>
                <a:ea typeface="Novel Sans Pro" charset="0"/>
                <a:cs typeface="Novel Sans Pro" charset="0"/>
              </a:defRPr>
            </a:lvl1pPr>
          </a:lstStyle>
          <a:p>
            <a:r>
              <a:rPr lang="de-DE" b="0" i="0" dirty="0">
                <a:latin typeface="Novel Sans Pro" charset="0"/>
                <a:ea typeface="Novel Sans Pro" charset="0"/>
                <a:cs typeface="Novel Sans Pro" charset="0"/>
              </a:rPr>
              <a:t>Hier Bild einfügen</a:t>
            </a:r>
            <a:endParaRPr lang="de-DE" dirty="0"/>
          </a:p>
        </p:txBody>
      </p:sp>
      <p:pic>
        <p:nvPicPr>
          <p:cNvPr id="13" name="Bild 21">
            <a:extLst>
              <a:ext uri="{FF2B5EF4-FFF2-40B4-BE49-F238E27FC236}">
                <a16:creationId xmlns:a16="http://schemas.microsoft.com/office/drawing/2014/main" id="{1C5C17F4-D7A8-044B-8949-FC5746881A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6" t="34054" r="22213" b="41945"/>
          <a:stretch/>
        </p:blipFill>
        <p:spPr>
          <a:xfrm rot="10800000" flipH="1" flipV="1">
            <a:off x="7342608" y="4346375"/>
            <a:ext cx="1597956" cy="586332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-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674075" y="4760102"/>
            <a:ext cx="2057400" cy="274637"/>
          </a:xfrm>
          <a:prstGeom prst="rect">
            <a:avLst/>
          </a:prstGeom>
        </p:spPr>
        <p:txBody>
          <a:bodyPr rIns="0"/>
          <a:lstStyle>
            <a:lvl1pPr algn="r">
              <a:defRPr sz="900" b="0" i="0">
                <a:solidFill>
                  <a:schemeClr val="tx1">
                    <a:lumMod val="50000"/>
                    <a:lumOff val="50000"/>
                  </a:schemeClr>
                </a:solidFill>
                <a:latin typeface="Novel Sans Pro Light" charset="0"/>
                <a:ea typeface="Novel Sans Pro Light" charset="0"/>
                <a:cs typeface="Novel Sans Pro Light" charset="0"/>
              </a:defRPr>
            </a:lvl1pPr>
          </a:lstStyle>
          <a:p>
            <a:r>
              <a:rPr lang="de-DE" dirty="0"/>
              <a:t>Seite </a:t>
            </a:r>
            <a:fld id="{28043CAA-A377-2A46-8643-5B619ED946CC}" type="slidenum">
              <a:rPr lang="de-DE" b="1" smtClean="0"/>
              <a:pPr/>
              <a:t>‹#›</a:t>
            </a:fld>
            <a:endParaRPr lang="de-DE" b="1" dirty="0"/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12526" y="1731867"/>
            <a:ext cx="8318948" cy="554038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 i="1">
                <a:solidFill>
                  <a:srgbClr val="9E2D64"/>
                </a:solidFill>
                <a:latin typeface="Novel Sans Pro" charset="0"/>
                <a:ea typeface="Novel Sans Pro" charset="0"/>
                <a:cs typeface="Novel Sans Pro" charset="0"/>
              </a:defRPr>
            </a:lvl1pPr>
          </a:lstStyle>
          <a:p>
            <a:pPr lvl="0"/>
            <a:r>
              <a:rPr lang="de-DE" dirty="0"/>
              <a:t>Hier ein Untertitel</a:t>
            </a:r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12526" y="1209916"/>
            <a:ext cx="8318949" cy="55403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3600" b="1" i="0">
                <a:solidFill>
                  <a:srgbClr val="9E2D64"/>
                </a:solidFill>
                <a:latin typeface="Novel Sans Pro ExtraBold" charset="0"/>
                <a:ea typeface="Novel Sans Pro ExtraBold" charset="0"/>
                <a:cs typeface="Novel Sans Pro ExtraBold" charset="0"/>
              </a:defRPr>
            </a:lvl1pPr>
          </a:lstStyle>
          <a:p>
            <a:pPr lvl="0"/>
            <a:r>
              <a:rPr lang="de-DE" dirty="0"/>
              <a:t>Hier steht ein Titel</a:t>
            </a: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412526" y="711976"/>
            <a:ext cx="8318949" cy="0"/>
          </a:xfrm>
          <a:prstGeom prst="line">
            <a:avLst/>
          </a:prstGeom>
          <a:ln>
            <a:solidFill>
              <a:srgbClr val="9E2D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>
          <a:xfrm>
            <a:off x="412526" y="4613882"/>
            <a:ext cx="8318949" cy="0"/>
          </a:xfrm>
          <a:prstGeom prst="line">
            <a:avLst/>
          </a:prstGeom>
          <a:ln>
            <a:solidFill>
              <a:srgbClr val="9E2D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12526" y="4767263"/>
            <a:ext cx="3086100" cy="274637"/>
          </a:xfrm>
          <a:prstGeom prst="rect">
            <a:avLst/>
          </a:prstGeom>
        </p:spPr>
        <p:txBody>
          <a:bodyPr lIns="0"/>
          <a:lstStyle>
            <a:lvl1pPr>
              <a:defRPr sz="900" b="0" i="0">
                <a:solidFill>
                  <a:schemeClr val="tx1">
                    <a:lumMod val="50000"/>
                    <a:lumOff val="50000"/>
                  </a:schemeClr>
                </a:solidFill>
                <a:latin typeface="Novel Sans Pro Light" charset="0"/>
                <a:ea typeface="Novel Sans Pro Light" charset="0"/>
                <a:cs typeface="Novel Sans Pro Light" charset="0"/>
              </a:defRPr>
            </a:lvl1pPr>
          </a:lstStyle>
          <a:p>
            <a:endParaRPr lang="de-DE"/>
          </a:p>
        </p:txBody>
      </p:sp>
      <p:pic>
        <p:nvPicPr>
          <p:cNvPr id="15" name="Bild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6" t="34054" r="22213" b="41945"/>
          <a:stretch/>
        </p:blipFill>
        <p:spPr>
          <a:xfrm rot="10800000" flipH="1" flipV="1">
            <a:off x="7536928" y="151342"/>
            <a:ext cx="1211647" cy="44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007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-weiß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12526" y="1599862"/>
            <a:ext cx="7886700" cy="554038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 i="1">
                <a:solidFill>
                  <a:srgbClr val="9E2D64"/>
                </a:solidFill>
                <a:latin typeface="Novel Sans Pro" charset="0"/>
                <a:ea typeface="Novel Sans Pro" charset="0"/>
                <a:cs typeface="Novel Sans Pro" charset="0"/>
              </a:defRPr>
            </a:lvl1pPr>
          </a:lstStyle>
          <a:p>
            <a:pPr lvl="0"/>
            <a:r>
              <a:rPr lang="de-DE" dirty="0"/>
              <a:t>Hier ein Untertitel</a:t>
            </a:r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12526" y="1077911"/>
            <a:ext cx="7886700" cy="55403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3600" b="1" i="0">
                <a:solidFill>
                  <a:srgbClr val="9E2D64"/>
                </a:solidFill>
                <a:latin typeface="Novel Sans Pro ExtraBold" charset="0"/>
                <a:ea typeface="Novel Sans Pro ExtraBold" charset="0"/>
                <a:cs typeface="Novel Sans Pro ExtraBold" charset="0"/>
              </a:defRPr>
            </a:lvl1pPr>
          </a:lstStyle>
          <a:p>
            <a:pPr lvl="0"/>
            <a:r>
              <a:rPr lang="de-DE" dirty="0"/>
              <a:t>Hier steht ein Titel</a:t>
            </a:r>
          </a:p>
        </p:txBody>
      </p:sp>
      <p:sp>
        <p:nvSpPr>
          <p:cNvPr id="9" name="Bildplatzhalter 2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2519835"/>
            <a:ext cx="9144000" cy="2623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 baseline="0">
                <a:solidFill>
                  <a:srgbClr val="3C3C3C"/>
                </a:solidFill>
                <a:latin typeface="Novel Sans Pro" charset="0"/>
                <a:ea typeface="Novel Sans Pro" charset="0"/>
                <a:cs typeface="Novel Sans Pro" charset="0"/>
              </a:defRPr>
            </a:lvl1pPr>
          </a:lstStyle>
          <a:p>
            <a:r>
              <a:rPr lang="de-DE" b="0" i="0" dirty="0">
                <a:latin typeface="Novel Sans Pro" charset="0"/>
                <a:ea typeface="Novel Sans Pro" charset="0"/>
                <a:cs typeface="Novel Sans Pro" charset="0"/>
              </a:rPr>
              <a:t>Hier Bild einfügen</a:t>
            </a:r>
            <a:endParaRPr lang="de-DE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412526" y="711976"/>
            <a:ext cx="8318949" cy="0"/>
          </a:xfrm>
          <a:prstGeom prst="line">
            <a:avLst/>
          </a:prstGeom>
          <a:ln>
            <a:solidFill>
              <a:srgbClr val="9E2D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d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6" t="34054" r="22213" b="41945"/>
          <a:stretch/>
        </p:blipFill>
        <p:spPr>
          <a:xfrm rot="10800000" flipH="1" flipV="1">
            <a:off x="7536928" y="151342"/>
            <a:ext cx="1211647" cy="4445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Kas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12526" y="3029773"/>
            <a:ext cx="2687359" cy="1281029"/>
          </a:xfrm>
          <a:prstGeom prst="rect">
            <a:avLst/>
          </a:prstGeom>
          <a:solidFill>
            <a:srgbClr val="9E2D64"/>
          </a:solidFill>
        </p:spPr>
        <p:txBody>
          <a:bodyPr wrap="square" lIns="180000" tIns="360000" rIns="180000" bIns="360000"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 b="1" i="0">
                <a:solidFill>
                  <a:schemeClr val="bg1"/>
                </a:solidFill>
                <a:latin typeface="Novel Sans Pro SemiBold" charset="0"/>
                <a:ea typeface="Novel Sans Pro SemiBold" charset="0"/>
                <a:cs typeface="Novel Sans Pro SemiBold" charset="0"/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6044116" y="3029773"/>
            <a:ext cx="2687359" cy="1281029"/>
          </a:xfrm>
          <a:prstGeom prst="rect">
            <a:avLst/>
          </a:prstGeom>
          <a:solidFill>
            <a:srgbClr val="9E2D64"/>
          </a:solidFill>
        </p:spPr>
        <p:txBody>
          <a:bodyPr wrap="square" lIns="180000" tIns="360000" rIns="180000" bIns="360000"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 b="1" i="0">
                <a:solidFill>
                  <a:schemeClr val="bg1"/>
                </a:solidFill>
                <a:latin typeface="Novel Sans Pro SemiBold" charset="0"/>
                <a:ea typeface="Novel Sans Pro SemiBold" charset="0"/>
                <a:cs typeface="Novel Sans Pro SemiBold" charset="0"/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  <p:cxnSp>
        <p:nvCxnSpPr>
          <p:cNvPr id="20" name="Gerade Verbindung 19"/>
          <p:cNvCxnSpPr/>
          <p:nvPr userDrawn="1"/>
        </p:nvCxnSpPr>
        <p:spPr>
          <a:xfrm>
            <a:off x="412526" y="711976"/>
            <a:ext cx="8318949" cy="0"/>
          </a:xfrm>
          <a:prstGeom prst="line">
            <a:avLst/>
          </a:prstGeom>
          <a:ln>
            <a:solidFill>
              <a:srgbClr val="9E2D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 userDrawn="1"/>
        </p:nvCxnSpPr>
        <p:spPr>
          <a:xfrm>
            <a:off x="412526" y="4613882"/>
            <a:ext cx="8318949" cy="0"/>
          </a:xfrm>
          <a:prstGeom prst="line">
            <a:avLst/>
          </a:prstGeom>
          <a:ln>
            <a:solidFill>
              <a:srgbClr val="9E2D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94726" y="4767263"/>
            <a:ext cx="3086100" cy="274637"/>
          </a:xfrm>
          <a:prstGeom prst="rect">
            <a:avLst/>
          </a:prstGeom>
        </p:spPr>
        <p:txBody>
          <a:bodyPr lIns="0"/>
          <a:lstStyle>
            <a:lvl1pPr>
              <a:defRPr sz="900" b="0" i="0">
                <a:solidFill>
                  <a:schemeClr val="tx1">
                    <a:lumMod val="50000"/>
                    <a:lumOff val="50000"/>
                  </a:schemeClr>
                </a:solidFill>
                <a:latin typeface="Novel Sans Pro Light" charset="0"/>
                <a:ea typeface="Novel Sans Pro Light" charset="0"/>
                <a:cs typeface="Novel Sans Pro Light" charset="0"/>
              </a:defRPr>
            </a:lvl1pPr>
          </a:lstStyle>
          <a:p>
            <a:endParaRPr lang="de-DE"/>
          </a:p>
        </p:txBody>
      </p:sp>
      <p:sp>
        <p:nvSpPr>
          <p:cNvPr id="24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3228321" y="3029773"/>
            <a:ext cx="2687359" cy="1281029"/>
          </a:xfrm>
          <a:prstGeom prst="rect">
            <a:avLst/>
          </a:prstGeom>
          <a:solidFill>
            <a:srgbClr val="9E2D64"/>
          </a:solidFill>
        </p:spPr>
        <p:txBody>
          <a:bodyPr wrap="square" lIns="180000" tIns="360000" rIns="180000" bIns="360000"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 b="1" i="0">
                <a:solidFill>
                  <a:schemeClr val="bg1"/>
                </a:solidFill>
                <a:latin typeface="Novel Sans Pro SemiBold" charset="0"/>
                <a:ea typeface="Novel Sans Pro SemiBold" charset="0"/>
                <a:cs typeface="Novel Sans Pro SemiBold" charset="0"/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  <p:pic>
        <p:nvPicPr>
          <p:cNvPr id="25" name="Bild 2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6" t="34054" r="22213" b="41945"/>
          <a:stretch/>
        </p:blipFill>
        <p:spPr>
          <a:xfrm rot="10800000" flipH="1" flipV="1">
            <a:off x="7536928" y="151342"/>
            <a:ext cx="1211647" cy="444585"/>
          </a:xfrm>
          <a:prstGeom prst="rect">
            <a:avLst/>
          </a:prstGeom>
        </p:spPr>
      </p:pic>
      <p:sp>
        <p:nvSpPr>
          <p:cNvPr id="2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674075" y="4760102"/>
            <a:ext cx="2057400" cy="274637"/>
          </a:xfrm>
          <a:prstGeom prst="rect">
            <a:avLst/>
          </a:prstGeom>
        </p:spPr>
        <p:txBody>
          <a:bodyPr rIns="0"/>
          <a:lstStyle>
            <a:lvl1pPr algn="r">
              <a:defRPr sz="900" b="0" i="0">
                <a:solidFill>
                  <a:schemeClr val="tx1">
                    <a:lumMod val="50000"/>
                    <a:lumOff val="50000"/>
                  </a:schemeClr>
                </a:solidFill>
                <a:latin typeface="Novel Sans Pro Light" charset="0"/>
                <a:ea typeface="Novel Sans Pro Light" charset="0"/>
                <a:cs typeface="Novel Sans Pro Light" charset="0"/>
              </a:defRPr>
            </a:lvl1pPr>
          </a:lstStyle>
          <a:p>
            <a:r>
              <a:rPr lang="de-DE" dirty="0"/>
              <a:t>Seite </a:t>
            </a:r>
            <a:fld id="{28043CAA-A377-2A46-8643-5B619ED946CC}" type="slidenum">
              <a:rPr lang="de-DE" b="1" smtClean="0"/>
              <a:pPr/>
              <a:t>‹#›</a:t>
            </a:fld>
            <a:endParaRPr lang="de-DE" b="1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 Zah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12526" y="2588183"/>
            <a:ext cx="2687359" cy="1107996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200" b="1" i="0">
                <a:solidFill>
                  <a:srgbClr val="7FABDC"/>
                </a:solidFill>
                <a:latin typeface="Novel Sans Pro ExtraBold" charset="0"/>
                <a:ea typeface="Novel Sans Pro ExtraBold" charset="0"/>
                <a:cs typeface="Novel Sans Pro ExtraBold" charset="0"/>
              </a:defRPr>
            </a:lvl1pPr>
          </a:lstStyle>
          <a:p>
            <a:pPr lvl="0"/>
            <a:r>
              <a:rPr lang="de-DE"/>
              <a:t>1.000</a:t>
            </a:r>
          </a:p>
        </p:txBody>
      </p:sp>
      <p:cxnSp>
        <p:nvCxnSpPr>
          <p:cNvPr id="20" name="Gerade Verbindung 19"/>
          <p:cNvCxnSpPr/>
          <p:nvPr userDrawn="1"/>
        </p:nvCxnSpPr>
        <p:spPr>
          <a:xfrm>
            <a:off x="412526" y="711976"/>
            <a:ext cx="8318949" cy="0"/>
          </a:xfrm>
          <a:prstGeom prst="line">
            <a:avLst/>
          </a:prstGeom>
          <a:ln>
            <a:solidFill>
              <a:srgbClr val="9E2D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 userDrawn="1"/>
        </p:nvCxnSpPr>
        <p:spPr>
          <a:xfrm>
            <a:off x="412526" y="4613882"/>
            <a:ext cx="8318949" cy="0"/>
          </a:xfrm>
          <a:prstGeom prst="line">
            <a:avLst/>
          </a:prstGeom>
          <a:ln>
            <a:solidFill>
              <a:srgbClr val="9E2D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94726" y="4767263"/>
            <a:ext cx="3086100" cy="274637"/>
          </a:xfrm>
          <a:prstGeom prst="rect">
            <a:avLst/>
          </a:prstGeom>
        </p:spPr>
        <p:txBody>
          <a:bodyPr lIns="0"/>
          <a:lstStyle>
            <a:lvl1pPr>
              <a:defRPr sz="900" b="0" i="0">
                <a:solidFill>
                  <a:schemeClr val="tx1">
                    <a:lumMod val="50000"/>
                    <a:lumOff val="50000"/>
                  </a:schemeClr>
                </a:solidFill>
                <a:latin typeface="Novel Sans Pro Light" charset="0"/>
                <a:ea typeface="Novel Sans Pro Light" charset="0"/>
                <a:cs typeface="Novel Sans Pro Light" charset="0"/>
              </a:defRPr>
            </a:lvl1pPr>
          </a:lstStyle>
          <a:p>
            <a:endParaRPr lang="de-DE"/>
          </a:p>
        </p:txBody>
      </p:sp>
      <p:pic>
        <p:nvPicPr>
          <p:cNvPr id="25" name="Bild 2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6" t="34054" r="22213" b="41945"/>
          <a:stretch/>
        </p:blipFill>
        <p:spPr>
          <a:xfrm rot="10800000" flipH="1" flipV="1">
            <a:off x="7536928" y="151342"/>
            <a:ext cx="1211647" cy="444585"/>
          </a:xfrm>
          <a:prstGeom prst="rect">
            <a:avLst/>
          </a:prstGeom>
        </p:spPr>
      </p:pic>
      <p:sp>
        <p:nvSpPr>
          <p:cNvPr id="10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12526" y="3695670"/>
            <a:ext cx="2687359" cy="307777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i="1">
                <a:solidFill>
                  <a:srgbClr val="7FABDC"/>
                </a:solidFill>
                <a:latin typeface="Novel Sans Pro" charset="0"/>
                <a:ea typeface="Novel Sans Pro" charset="0"/>
                <a:cs typeface="Novel Sans Pro" charset="0"/>
              </a:defRPr>
            </a:lvl1pPr>
          </a:lstStyle>
          <a:p>
            <a:pPr lvl="0"/>
            <a:r>
              <a:rPr lang="de-DE" dirty="0"/>
              <a:t>Beschreibung</a:t>
            </a:r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6026316" y="2588183"/>
            <a:ext cx="2687359" cy="1107996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200" b="1" i="0">
                <a:solidFill>
                  <a:srgbClr val="7FABDC"/>
                </a:solidFill>
                <a:latin typeface="Novel Sans Pro ExtraBold" charset="0"/>
                <a:ea typeface="Novel Sans Pro ExtraBold" charset="0"/>
                <a:cs typeface="Novel Sans Pro ExtraBold" charset="0"/>
              </a:defRPr>
            </a:lvl1pPr>
          </a:lstStyle>
          <a:p>
            <a:pPr lvl="0"/>
            <a:r>
              <a:rPr lang="de-DE" dirty="0"/>
              <a:t>1.000</a:t>
            </a:r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026316" y="3695670"/>
            <a:ext cx="2687359" cy="307777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i="1">
                <a:solidFill>
                  <a:srgbClr val="7FABDC"/>
                </a:solidFill>
                <a:latin typeface="Novel Sans Pro" charset="0"/>
                <a:ea typeface="Novel Sans Pro" charset="0"/>
                <a:cs typeface="Novel Sans Pro" charset="0"/>
              </a:defRPr>
            </a:lvl1pPr>
          </a:lstStyle>
          <a:p>
            <a:pPr lvl="0"/>
            <a:r>
              <a:rPr lang="de-DE" dirty="0"/>
              <a:t>Beschreibung</a:t>
            </a:r>
          </a:p>
        </p:txBody>
      </p:sp>
      <p:sp>
        <p:nvSpPr>
          <p:cNvPr id="13" name="Textplatzhalter 9"/>
          <p:cNvSpPr>
            <a:spLocks noGrp="1"/>
          </p:cNvSpPr>
          <p:nvPr>
            <p:ph type="body" sz="quarter" idx="18" hasCustomPrompt="1"/>
          </p:nvPr>
        </p:nvSpPr>
        <p:spPr>
          <a:xfrm>
            <a:off x="3219421" y="2588183"/>
            <a:ext cx="2687359" cy="1107996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200" b="1" i="0">
                <a:solidFill>
                  <a:srgbClr val="7FABDC"/>
                </a:solidFill>
                <a:latin typeface="Novel Sans Pro ExtraBold" charset="0"/>
                <a:ea typeface="Novel Sans Pro ExtraBold" charset="0"/>
                <a:cs typeface="Novel Sans Pro ExtraBold" charset="0"/>
              </a:defRPr>
            </a:lvl1pPr>
          </a:lstStyle>
          <a:p>
            <a:pPr lvl="0"/>
            <a:r>
              <a:rPr lang="de-DE" dirty="0"/>
              <a:t>1.000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9" hasCustomPrompt="1"/>
          </p:nvPr>
        </p:nvSpPr>
        <p:spPr>
          <a:xfrm>
            <a:off x="3219421" y="3695670"/>
            <a:ext cx="2687359" cy="307777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i="1">
                <a:solidFill>
                  <a:srgbClr val="7FABDC"/>
                </a:solidFill>
                <a:latin typeface="Novel Sans Pro" charset="0"/>
                <a:ea typeface="Novel Sans Pro" charset="0"/>
                <a:cs typeface="Novel Sans Pro" charset="0"/>
              </a:defRPr>
            </a:lvl1pPr>
          </a:lstStyle>
          <a:p>
            <a:pPr lvl="0"/>
            <a:r>
              <a:rPr lang="de-DE" dirty="0"/>
              <a:t>Beschreibung</a:t>
            </a:r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674075" y="4760102"/>
            <a:ext cx="2057400" cy="274637"/>
          </a:xfrm>
          <a:prstGeom prst="rect">
            <a:avLst/>
          </a:prstGeom>
        </p:spPr>
        <p:txBody>
          <a:bodyPr rIns="0"/>
          <a:lstStyle>
            <a:lvl1pPr algn="r">
              <a:defRPr sz="900" b="0" i="0">
                <a:solidFill>
                  <a:schemeClr val="tx1">
                    <a:lumMod val="50000"/>
                    <a:lumOff val="50000"/>
                  </a:schemeClr>
                </a:solidFill>
                <a:latin typeface="Novel Sans Pro Light" charset="0"/>
                <a:ea typeface="Novel Sans Pro Light" charset="0"/>
                <a:cs typeface="Novel Sans Pro Light" charset="0"/>
              </a:defRPr>
            </a:lvl1pPr>
          </a:lstStyle>
          <a:p>
            <a:r>
              <a:rPr lang="de-DE" dirty="0"/>
              <a:t>Seite </a:t>
            </a:r>
            <a:fld id="{28043CAA-A377-2A46-8643-5B619ED946CC}" type="slidenum">
              <a:rPr lang="de-DE" b="1" smtClean="0"/>
              <a:pPr/>
              <a:t>‹#›</a:t>
            </a:fld>
            <a:endParaRPr lang="de-DE" b="1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674075" y="4760102"/>
            <a:ext cx="2057400" cy="274637"/>
          </a:xfrm>
          <a:prstGeom prst="rect">
            <a:avLst/>
          </a:prstGeom>
        </p:spPr>
        <p:txBody>
          <a:bodyPr rIns="0"/>
          <a:lstStyle>
            <a:lvl1pPr algn="r">
              <a:defRPr sz="900" b="0" i="0">
                <a:solidFill>
                  <a:schemeClr val="tx1">
                    <a:lumMod val="50000"/>
                    <a:lumOff val="50000"/>
                  </a:schemeClr>
                </a:solidFill>
                <a:latin typeface="Novel Sans Pro Light" charset="0"/>
                <a:ea typeface="Novel Sans Pro Light" charset="0"/>
                <a:cs typeface="Novel Sans Pro Light" charset="0"/>
              </a:defRPr>
            </a:lvl1pPr>
          </a:lstStyle>
          <a:p>
            <a:r>
              <a:rPr lang="de-DE" dirty="0"/>
              <a:t>Seite </a:t>
            </a:r>
            <a:fld id="{28043CAA-A377-2A46-8643-5B619ED946CC}" type="slidenum">
              <a:rPr lang="de-DE" b="1" smtClean="0"/>
              <a:pPr/>
              <a:t>‹#›</a:t>
            </a:fld>
            <a:endParaRPr lang="de-DE" b="1" dirty="0"/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12526" y="1640572"/>
            <a:ext cx="8318948" cy="554038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 b="1" i="1">
                <a:solidFill>
                  <a:srgbClr val="3C3C3C"/>
                </a:solidFill>
                <a:latin typeface="Novel Sans Pro SemiBold" charset="0"/>
                <a:ea typeface="Novel Sans Pro SemiBold" charset="0"/>
                <a:cs typeface="Novel Sans Pro SemiBold" charset="0"/>
              </a:defRPr>
            </a:lvl1pPr>
          </a:lstStyle>
          <a:p>
            <a:pPr lvl="0"/>
            <a:r>
              <a:rPr lang="de-DE" dirty="0"/>
              <a:t>Hier ein Untertitel</a:t>
            </a:r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12526" y="828025"/>
            <a:ext cx="8318949" cy="55403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3600" b="1" i="0">
                <a:solidFill>
                  <a:srgbClr val="9E2D64"/>
                </a:solidFill>
                <a:latin typeface="Novel Sans Pro ExtraBold" charset="0"/>
                <a:ea typeface="Novel Sans Pro ExtraBold" charset="0"/>
                <a:cs typeface="Novel Sans Pro ExtraBold" charset="0"/>
              </a:defRPr>
            </a:lvl1pPr>
          </a:lstStyle>
          <a:p>
            <a:pPr lvl="0"/>
            <a:r>
              <a:rPr lang="de-DE" dirty="0"/>
              <a:t>Hier steht ein Titel</a:t>
            </a: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412526" y="711976"/>
            <a:ext cx="8318949" cy="0"/>
          </a:xfrm>
          <a:prstGeom prst="line">
            <a:avLst/>
          </a:prstGeom>
          <a:ln>
            <a:solidFill>
              <a:srgbClr val="9E2D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>
          <a:xfrm>
            <a:off x="412526" y="4613882"/>
            <a:ext cx="8318949" cy="0"/>
          </a:xfrm>
          <a:prstGeom prst="line">
            <a:avLst/>
          </a:prstGeom>
          <a:ln>
            <a:solidFill>
              <a:srgbClr val="9E2D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12526" y="4767263"/>
            <a:ext cx="3086100" cy="274637"/>
          </a:xfrm>
          <a:prstGeom prst="rect">
            <a:avLst/>
          </a:prstGeom>
        </p:spPr>
        <p:txBody>
          <a:bodyPr lIns="0"/>
          <a:lstStyle>
            <a:lvl1pPr>
              <a:defRPr sz="900" b="0" i="0">
                <a:solidFill>
                  <a:schemeClr val="tx1">
                    <a:lumMod val="50000"/>
                    <a:lumOff val="50000"/>
                  </a:schemeClr>
                </a:solidFill>
                <a:latin typeface="Novel Sans Pro Light" charset="0"/>
                <a:ea typeface="Novel Sans Pro Light" charset="0"/>
                <a:cs typeface="Novel Sans Pro Light" charset="0"/>
              </a:defRPr>
            </a:lvl1pPr>
          </a:lstStyle>
          <a:p>
            <a:endParaRPr lang="de-DE"/>
          </a:p>
        </p:txBody>
      </p:sp>
      <p:pic>
        <p:nvPicPr>
          <p:cNvPr id="15" name="Bild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6" t="34054" r="22213" b="41945"/>
          <a:stretch/>
        </p:blipFill>
        <p:spPr>
          <a:xfrm rot="10800000" flipH="1" flipV="1">
            <a:off x="7536928" y="151342"/>
            <a:ext cx="1211647" cy="444585"/>
          </a:xfrm>
          <a:prstGeom prst="rect">
            <a:avLst/>
          </a:prstGeom>
        </p:spPr>
      </p:pic>
      <p:sp>
        <p:nvSpPr>
          <p:cNvPr id="9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12526" y="2050867"/>
            <a:ext cx="8318948" cy="554038"/>
          </a:xfrm>
          <a:prstGeom prst="rect">
            <a:avLst/>
          </a:prstGeo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 i="0" baseline="0">
                <a:solidFill>
                  <a:srgbClr val="3C3C3C"/>
                </a:solidFill>
                <a:latin typeface="Novel Sans Pro" charset="0"/>
                <a:ea typeface="Novel Sans Pro" charset="0"/>
                <a:cs typeface="Novel Sans Pro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/>
              <a:t> Hier ein Fließtext Hier ein Fließtext Hier ein Fließtext Hier ein Fließtext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/>
              <a:t> Hier ein Fließtext Hier ein Fließtext Hier ein Fließtext Hier ein Fließtext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de-DE" dirty="0"/>
          </a:p>
          <a:p>
            <a:pPr lvl="0"/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12526" y="3066622"/>
            <a:ext cx="8318948" cy="502616"/>
          </a:xfrm>
          <a:prstGeom prst="rect">
            <a:avLst/>
          </a:prstGeom>
        </p:spPr>
        <p:txBody>
          <a:bodyPr lIns="0"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600" b="0" i="0" baseline="0">
                <a:solidFill>
                  <a:srgbClr val="3C3C3C"/>
                </a:solidFill>
                <a:latin typeface="Novel Sans Pro" charset="0"/>
                <a:ea typeface="Novel Sans Pro" charset="0"/>
                <a:cs typeface="Novel Sans Pro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dirty="0"/>
              <a:t> Und hier eine Aufzählung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de-DE" dirty="0"/>
          </a:p>
          <a:p>
            <a:pPr lvl="0"/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803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3" r:id="rId3"/>
    <p:sldLayoutId id="2147483668" r:id="rId4"/>
    <p:sldLayoutId id="2147483670" r:id="rId5"/>
    <p:sldLayoutId id="2147483671" r:id="rId6"/>
    <p:sldLayoutId id="2147483672" r:id="rId7"/>
    <p:sldLayoutId id="2147483673" r:id="rId8"/>
    <p:sldLayoutId id="2147483675" r:id="rId9"/>
    <p:sldLayoutId id="2147483674" r:id="rId10"/>
    <p:sldLayoutId id="2147483676" r:id="rId11"/>
    <p:sldLayoutId id="2147483677" r:id="rId12"/>
    <p:sldLayoutId id="2147483678" r:id="rId13"/>
    <p:sldLayoutId id="2147483679" r:id="rId14"/>
    <p:sldLayoutId id="2147483681" r:id="rId15"/>
    <p:sldLayoutId id="2147483682" r:id="rId1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620713" y="1170268"/>
            <a:ext cx="7886700" cy="554038"/>
          </a:xfrm>
        </p:spPr>
        <p:txBody>
          <a:bodyPr/>
          <a:lstStyle/>
          <a:p>
            <a:r>
              <a:rPr lang="de-DE" i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The 7th EAHSC</a:t>
            </a:r>
            <a:endParaRPr lang="de-DE" i="0" dirty="0">
              <a:solidFill>
                <a:schemeClr val="accent1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620713" y="1587791"/>
            <a:ext cx="7886700" cy="1252331"/>
          </a:xfrm>
        </p:spPr>
        <p:txBody>
          <a:bodyPr/>
          <a:lstStyle/>
          <a:p>
            <a:r>
              <a:rPr lang="de-DE" dirty="0" smtClean="0">
                <a:latin typeface="Century Gothic" panose="020B0502020202020204" pitchFamily="34" charset="0"/>
              </a:rPr>
              <a:t>The community-based health program perfomance improvement with motivational p4p strategies</a:t>
            </a:r>
            <a:endParaRPr lang="de-DE" dirty="0">
              <a:latin typeface="Century Gothic" panose="020B0502020202020204" pitchFamily="34" charset="0"/>
            </a:endParaRPr>
          </a:p>
        </p:txBody>
      </p:sp>
      <p:sp>
        <p:nvSpPr>
          <p:cNvPr id="5" name="Textplatzhalter 2"/>
          <p:cNvSpPr txBox="1">
            <a:spLocks/>
          </p:cNvSpPr>
          <p:nvPr/>
        </p:nvSpPr>
        <p:spPr>
          <a:xfrm>
            <a:off x="620713" y="2840122"/>
            <a:ext cx="7886700" cy="817478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1" i="0" kern="1200">
                <a:solidFill>
                  <a:schemeClr val="bg1"/>
                </a:solidFill>
                <a:latin typeface="Novel Sans Pro ExtraBold" charset="0"/>
                <a:ea typeface="Novel Sans Pro ExtraBold" charset="0"/>
                <a:cs typeface="Novel Sans Pro ExtraBol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DE" sz="1600" dirty="0" smtClean="0">
                <a:latin typeface="Century Gothic" panose="020B0502020202020204" pitchFamily="34" charset="0"/>
              </a:rPr>
              <a:t>Kafwimi, Neema</a:t>
            </a:r>
          </a:p>
          <a:p>
            <a:pPr>
              <a:spcBef>
                <a:spcPts val="0"/>
              </a:spcBef>
            </a:pPr>
            <a:r>
              <a:rPr lang="de-DE" sz="1600" dirty="0" smtClean="0">
                <a:latin typeface="Century Gothic" panose="020B0502020202020204" pitchFamily="34" charset="0"/>
              </a:rPr>
              <a:t>D-tree International</a:t>
            </a:r>
          </a:p>
          <a:p>
            <a:pPr>
              <a:spcBef>
                <a:spcPts val="0"/>
              </a:spcBef>
            </a:pPr>
            <a:r>
              <a:rPr lang="de-DE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www.d-tree.org</a:t>
            </a:r>
            <a:endParaRPr lang="de-DE" sz="1600" dirty="0">
              <a:solidFill>
                <a:schemeClr val="accent1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16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12526" y="135496"/>
            <a:ext cx="8318949" cy="554038"/>
          </a:xfrm>
        </p:spPr>
        <p:txBody>
          <a:bodyPr/>
          <a:lstStyle/>
          <a:p>
            <a:r>
              <a:rPr lang="en-US" sz="2800" dirty="0" smtClean="0">
                <a:latin typeface="+mj-lt"/>
              </a:rPr>
              <a:t>Methodology: Dashboard reports</a:t>
            </a:r>
            <a:endParaRPr lang="en-US" sz="280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49" y="928878"/>
            <a:ext cx="8280826" cy="339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9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12525" y="124066"/>
            <a:ext cx="8318949" cy="554038"/>
          </a:xfrm>
        </p:spPr>
        <p:txBody>
          <a:bodyPr/>
          <a:lstStyle/>
          <a:p>
            <a:r>
              <a:rPr lang="en-US" sz="2800" dirty="0">
                <a:latin typeface="+mj-lt"/>
              </a:rPr>
              <a:t>Results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2524" y="812901"/>
            <a:ext cx="83189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9E2D64"/>
                </a:solidFill>
                <a:latin typeface="+mj-lt"/>
                <a:ea typeface="Novel Sans Pro" charset="0"/>
                <a:cs typeface="Novel Sans Pro" charset="0"/>
              </a:rPr>
              <a:t>Packard E3 – Family </a:t>
            </a:r>
            <a:r>
              <a:rPr lang="en-US" sz="2400" dirty="0" smtClean="0">
                <a:solidFill>
                  <a:srgbClr val="9E2D64"/>
                </a:solidFill>
                <a:latin typeface="+mj-lt"/>
                <a:ea typeface="Novel Sans Pro" charset="0"/>
                <a:cs typeface="Novel Sans Pro" charset="0"/>
              </a:rPr>
              <a:t>Planning</a:t>
            </a:r>
          </a:p>
          <a:p>
            <a:endParaRPr lang="en-US" sz="1400" dirty="0">
              <a:solidFill>
                <a:srgbClr val="9E2D64"/>
              </a:solidFill>
              <a:latin typeface="+mj-lt"/>
              <a:ea typeface="Novel Sans Pro" charset="0"/>
              <a:cs typeface="Novel Sans Pro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5x </a:t>
            </a:r>
            <a:r>
              <a:rPr lang="en-US" sz="1400" dirty="0">
                <a:latin typeface="+mj-lt"/>
              </a:rPr>
              <a:t>increase in the number of monthly </a:t>
            </a:r>
            <a:r>
              <a:rPr lang="en-US" sz="1400" dirty="0" smtClean="0">
                <a:latin typeface="+mj-lt"/>
              </a:rPr>
              <a:t>registrations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15-fold </a:t>
            </a:r>
            <a:r>
              <a:rPr lang="en-US" sz="1400" dirty="0">
                <a:latin typeface="+mj-lt"/>
              </a:rPr>
              <a:t>increase in the number of follow-up visits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874" y="1920897"/>
            <a:ext cx="5607539" cy="26517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2526" y="4646341"/>
            <a:ext cx="8318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CHW performance after the introduction of mobile Family Planning application and pay for performance scheme in </a:t>
            </a:r>
            <a:r>
              <a:rPr lang="en-US" sz="1200" b="1" dirty="0" err="1" smtClean="0">
                <a:latin typeface="+mj-lt"/>
              </a:rPr>
              <a:t>Shinyanga</a:t>
            </a:r>
            <a:r>
              <a:rPr lang="en-US" sz="1200" b="1" dirty="0" smtClean="0">
                <a:latin typeface="+mj-lt"/>
              </a:rPr>
              <a:t> District Council, Tanzania. February 2014-November 2016</a:t>
            </a:r>
            <a:endParaRPr lang="en-US" sz="1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815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12526" y="169786"/>
            <a:ext cx="8318949" cy="554038"/>
          </a:xfrm>
        </p:spPr>
        <p:txBody>
          <a:bodyPr/>
          <a:lstStyle/>
          <a:p>
            <a:r>
              <a:rPr lang="en-US" sz="2800" b="1" i="0" dirty="0">
                <a:latin typeface="+mj-lt"/>
                <a:ea typeface="Novel Sans Pro ExtraBold" charset="0"/>
                <a:cs typeface="Novel Sans Pro ExtraBold" charset="0"/>
              </a:rPr>
              <a:t>Results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03" y="1349577"/>
            <a:ext cx="7365061" cy="32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2525" y="844598"/>
            <a:ext cx="8318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9E2D64"/>
                </a:solidFill>
                <a:latin typeface="+mj-lt"/>
                <a:ea typeface="Novel Sans Pro" charset="0"/>
                <a:cs typeface="Novel Sans Pro" charset="0"/>
              </a:rPr>
              <a:t>Pathfinder PHE Family Planning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2526" y="4646341"/>
            <a:ext cx="8318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CHW performance after the introduction of mobile Family Planning application and p4p in </a:t>
            </a:r>
            <a:r>
              <a:rPr lang="en-US" sz="1200" b="1" dirty="0" err="1" smtClean="0">
                <a:latin typeface="+mj-lt"/>
              </a:rPr>
              <a:t>Kigoma,Katavi</a:t>
            </a:r>
            <a:r>
              <a:rPr lang="en-US" sz="1200" b="1" dirty="0" smtClean="0">
                <a:latin typeface="+mj-lt"/>
              </a:rPr>
              <a:t>, Arusha and </a:t>
            </a:r>
            <a:r>
              <a:rPr lang="en-US" sz="1200" b="1" dirty="0" err="1" smtClean="0">
                <a:latin typeface="+mj-lt"/>
              </a:rPr>
              <a:t>Manyara</a:t>
            </a:r>
            <a:r>
              <a:rPr lang="en-US" sz="1200" b="1" dirty="0" smtClean="0">
                <a:latin typeface="+mj-lt"/>
              </a:rPr>
              <a:t>. November 2018 – February 2019</a:t>
            </a:r>
            <a:endParaRPr lang="en-US" sz="1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358925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12526" y="795737"/>
            <a:ext cx="8318948" cy="3713442"/>
          </a:xfrm>
        </p:spPr>
        <p:txBody>
          <a:bodyPr/>
          <a:lstStyle/>
          <a:p>
            <a:r>
              <a:rPr lang="en-US" b="1" i="0" dirty="0" smtClean="0">
                <a:latin typeface="+mj-lt"/>
              </a:rPr>
              <a:t>Challenges</a:t>
            </a:r>
            <a:endParaRPr lang="en-US" b="1" i="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600" i="0" dirty="0" smtClean="0">
                <a:solidFill>
                  <a:schemeClr val="tx1"/>
                </a:solidFill>
                <a:latin typeface="+mj-lt"/>
              </a:rPr>
              <a:t>Involvement of different stakeholders with different conflicting perspectives on performance targets.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i="0" dirty="0">
                <a:solidFill>
                  <a:schemeClr val="tx1"/>
                </a:solidFill>
                <a:latin typeface="+mj-lt"/>
              </a:rPr>
              <a:t>Gaming of the system by CHWs e.g. </a:t>
            </a:r>
            <a:r>
              <a:rPr lang="en-US" sz="1600" i="0" dirty="0">
                <a:solidFill>
                  <a:schemeClr val="tx1"/>
                </a:solidFill>
                <a:latin typeface="+mj-lt"/>
              </a:rPr>
              <a:t>manipulating performance targets and fabricating data</a:t>
            </a:r>
            <a:r>
              <a:rPr lang="en-US" sz="1600" i="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endParaRPr lang="en-US" sz="1600" i="0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b="1" i="0" dirty="0" smtClean="0">
                <a:latin typeface="+mj-lt"/>
              </a:rPr>
              <a:t>Lessons </a:t>
            </a:r>
            <a:r>
              <a:rPr lang="en-US" b="1" i="0" dirty="0">
                <a:latin typeface="+mj-lt"/>
              </a:rPr>
              <a:t>Learnt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i="0" dirty="0">
                <a:solidFill>
                  <a:schemeClr val="tx1"/>
                </a:solidFill>
                <a:latin typeface="+mj-lt"/>
              </a:rPr>
              <a:t>Listen to different perspectives and reach a consensus that’s reasonable and feasible on ground.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i="0" dirty="0">
                <a:solidFill>
                  <a:schemeClr val="tx1"/>
                </a:solidFill>
                <a:latin typeface="+mj-lt"/>
              </a:rPr>
              <a:t>Develop a data integrity and quality assurance plan to identify suspicious </a:t>
            </a:r>
            <a:r>
              <a:rPr lang="en-US" sz="1600" i="0" dirty="0">
                <a:solidFill>
                  <a:schemeClr val="tx1"/>
                </a:solidFill>
                <a:latin typeface="+mj-lt"/>
              </a:rPr>
              <a:t>data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i="0" dirty="0">
                <a:solidFill>
                  <a:schemeClr val="tx1"/>
                </a:solidFill>
                <a:latin typeface="+mj-lt"/>
              </a:rPr>
              <a:t>Implement regular </a:t>
            </a:r>
            <a:r>
              <a:rPr lang="en-US" sz="1600" i="0" dirty="0">
                <a:solidFill>
                  <a:schemeClr val="tx1"/>
                </a:solidFill>
                <a:latin typeface="+mj-lt"/>
              </a:rPr>
              <a:t>planned follow up visits with CHWs</a:t>
            </a:r>
            <a:endParaRPr lang="en-US" sz="1600" i="0" dirty="0">
              <a:solidFill>
                <a:schemeClr val="tx1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en-US" sz="1600" i="0" dirty="0" smtClean="0">
              <a:solidFill>
                <a:schemeClr val="tx1"/>
              </a:solidFill>
              <a:latin typeface="+mj-lt"/>
            </a:endParaRPr>
          </a:p>
          <a:p>
            <a:endParaRPr lang="en-US" sz="2000" i="0" dirty="0" smtClean="0"/>
          </a:p>
        </p:txBody>
      </p:sp>
    </p:spTree>
    <p:extLst>
      <p:ext uri="{BB962C8B-B14F-4D97-AF65-F5344CB8AC3E}">
        <p14:creationId xmlns:p14="http://schemas.microsoft.com/office/powerpoint/2010/main" val="205161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71999" y="894333"/>
            <a:ext cx="8318948" cy="362967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i="0" dirty="0" smtClean="0">
                <a:solidFill>
                  <a:schemeClr val="tx1"/>
                </a:solidFill>
                <a:latin typeface="+mj-lt"/>
              </a:rPr>
              <a:t>A </a:t>
            </a:r>
            <a:r>
              <a:rPr lang="en-US" sz="1600" b="1" dirty="0">
                <a:solidFill>
                  <a:schemeClr val="tx1"/>
                </a:solidFill>
                <a:latin typeface="+mj-lt"/>
              </a:rPr>
              <a:t>strong design process </a:t>
            </a:r>
            <a:r>
              <a:rPr lang="en-US" sz="1600" i="0" dirty="0" smtClean="0">
                <a:solidFill>
                  <a:schemeClr val="tx1"/>
                </a:solidFill>
                <a:latin typeface="+mj-lt"/>
              </a:rPr>
              <a:t>is key to a successful p4p model.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i="0" dirty="0" smtClean="0">
                <a:solidFill>
                  <a:schemeClr val="tx1"/>
                </a:solidFill>
                <a:latin typeface="+mj-lt"/>
              </a:rPr>
              <a:t>The </a:t>
            </a:r>
            <a:r>
              <a:rPr lang="en-US" sz="1600" i="0" dirty="0">
                <a:solidFill>
                  <a:schemeClr val="tx1"/>
                </a:solidFill>
                <a:latin typeface="+mj-lt"/>
              </a:rPr>
              <a:t>model has </a:t>
            </a:r>
            <a:r>
              <a:rPr lang="en-US" sz="1600" b="1" dirty="0">
                <a:solidFill>
                  <a:schemeClr val="tx1"/>
                </a:solidFill>
                <a:latin typeface="+mj-lt"/>
              </a:rPr>
              <a:t>proved to dramatically increase </a:t>
            </a:r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CHWs </a:t>
            </a:r>
            <a:r>
              <a:rPr lang="en-US" sz="1600" b="1" dirty="0">
                <a:solidFill>
                  <a:schemeClr val="tx1"/>
                </a:solidFill>
                <a:latin typeface="+mj-lt"/>
              </a:rPr>
              <a:t>motivation and performance</a:t>
            </a:r>
            <a:r>
              <a:rPr lang="en-US" sz="1600" i="0" dirty="0">
                <a:solidFill>
                  <a:schemeClr val="tx1"/>
                </a:solidFill>
                <a:latin typeface="+mj-lt"/>
              </a:rPr>
              <a:t>, resulting in improved health services delivery. The system show success across 800 </a:t>
            </a:r>
            <a:r>
              <a:rPr lang="en-US" sz="1600" i="0" dirty="0" smtClean="0">
                <a:solidFill>
                  <a:schemeClr val="tx1"/>
                </a:solidFill>
                <a:latin typeface="+mj-lt"/>
              </a:rPr>
              <a:t>CHWs</a:t>
            </a:r>
            <a:r>
              <a:rPr lang="en-US" sz="1600" i="0" dirty="0">
                <a:solidFill>
                  <a:schemeClr val="tx1"/>
                </a:solidFill>
                <a:latin typeface="+mj-lt"/>
              </a:rPr>
              <a:t>, which indicate large potential for other programs to use performance based incentive schemes. </a:t>
            </a:r>
            <a:endParaRPr lang="en-US" sz="1600" i="0" dirty="0" smtClean="0">
              <a:solidFill>
                <a:schemeClr val="tx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0" dirty="0">
                <a:solidFill>
                  <a:schemeClr val="tx1"/>
                </a:solidFill>
                <a:latin typeface="+mj-lt"/>
              </a:rPr>
              <a:t>Considerations for </a:t>
            </a:r>
            <a:r>
              <a:rPr lang="en-US" sz="1600" b="1" dirty="0">
                <a:solidFill>
                  <a:schemeClr val="tx1"/>
                </a:solidFill>
                <a:latin typeface="+mj-lt"/>
              </a:rPr>
              <a:t>program teams </a:t>
            </a:r>
            <a:r>
              <a:rPr lang="en-US" sz="1600" b="1" dirty="0">
                <a:solidFill>
                  <a:schemeClr val="tx1"/>
                </a:solidFill>
                <a:latin typeface="+mj-lt"/>
              </a:rPr>
              <a:t>to </a:t>
            </a:r>
            <a:r>
              <a:rPr lang="en-US" sz="1600" b="1" dirty="0">
                <a:solidFill>
                  <a:schemeClr val="tx1"/>
                </a:solidFill>
                <a:latin typeface="+mj-lt"/>
              </a:rPr>
              <a:t>include comprehensive pay-for-performance models in community health programs</a:t>
            </a:r>
            <a:r>
              <a:rPr lang="en-US" sz="1600" b="1" i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i="0" dirty="0">
                <a:solidFill>
                  <a:schemeClr val="tx1"/>
                </a:solidFill>
                <a:latin typeface="+mj-lt"/>
              </a:rPr>
              <a:t>in </a:t>
            </a:r>
            <a:r>
              <a:rPr lang="en-US" sz="1600" i="0" dirty="0">
                <a:solidFill>
                  <a:schemeClr val="tx1"/>
                </a:solidFill>
                <a:latin typeface="+mj-lt"/>
              </a:rPr>
              <a:t>order to achieve program targets. </a:t>
            </a:r>
            <a:endParaRPr lang="en-US" sz="1600" i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71998" y="161702"/>
            <a:ext cx="8318949" cy="554038"/>
          </a:xfrm>
        </p:spPr>
        <p:txBody>
          <a:bodyPr/>
          <a:lstStyle/>
          <a:p>
            <a:r>
              <a:rPr lang="en-US" sz="2800" dirty="0" smtClean="0">
                <a:latin typeface="+mj-lt"/>
              </a:rPr>
              <a:t>Takeaways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369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12527" y="899243"/>
            <a:ext cx="8318948" cy="95929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0" dirty="0" err="1" smtClean="0">
                <a:latin typeface="+mj-lt"/>
              </a:rPr>
              <a:t>Litner</a:t>
            </a:r>
            <a:r>
              <a:rPr lang="en-US" sz="1600" i="0" dirty="0" smtClean="0">
                <a:latin typeface="+mj-lt"/>
              </a:rPr>
              <a:t>, Rebecca D-tree International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0" dirty="0" err="1" smtClean="0">
                <a:latin typeface="+mj-lt"/>
              </a:rPr>
              <a:t>Kahamba</a:t>
            </a:r>
            <a:r>
              <a:rPr lang="en-US" sz="1600" i="0" dirty="0" smtClean="0">
                <a:latin typeface="+mj-lt"/>
              </a:rPr>
              <a:t>, Gloria D-tree International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0" dirty="0" err="1" smtClean="0">
                <a:latin typeface="+mj-lt"/>
              </a:rPr>
              <a:t>Mwaikokesya</a:t>
            </a:r>
            <a:r>
              <a:rPr lang="en-US" sz="1600" i="0" dirty="0" smtClean="0">
                <a:latin typeface="+mj-lt"/>
              </a:rPr>
              <a:t>, Erika HJFMRI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12526" y="169873"/>
            <a:ext cx="8318949" cy="554038"/>
          </a:xfrm>
        </p:spPr>
        <p:txBody>
          <a:bodyPr/>
          <a:lstStyle/>
          <a:p>
            <a:r>
              <a:rPr lang="en-US" sz="2800" dirty="0" smtClean="0">
                <a:latin typeface="+mj-lt"/>
              </a:rPr>
              <a:t>Acknowledgements</a:t>
            </a:r>
            <a:endParaRPr lang="en-US" sz="28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32" y="2275196"/>
            <a:ext cx="25241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680" y="2504457"/>
            <a:ext cx="2834640" cy="9067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743" y="2527575"/>
            <a:ext cx="2201686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34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12526" y="1353142"/>
            <a:ext cx="8318948" cy="2213717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de-DE" sz="1800" i="0" dirty="0" smtClean="0">
                <a:latin typeface="Century Gothic" panose="020B0502020202020204" pitchFamily="34" charset="0"/>
              </a:rPr>
              <a:t>Introduction</a:t>
            </a:r>
          </a:p>
          <a:p>
            <a:pPr marL="457200" indent="-457200">
              <a:buAutoNum type="arabicPeriod"/>
            </a:pPr>
            <a:r>
              <a:rPr lang="de-DE" sz="1800" i="0" dirty="0" smtClean="0">
                <a:latin typeface="Century Gothic" panose="020B0502020202020204" pitchFamily="34" charset="0"/>
              </a:rPr>
              <a:t>Methodology</a:t>
            </a:r>
          </a:p>
          <a:p>
            <a:pPr marL="457200" indent="-457200">
              <a:buAutoNum type="arabicPeriod"/>
            </a:pPr>
            <a:r>
              <a:rPr lang="de-DE" sz="1800" i="0" dirty="0" smtClean="0">
                <a:latin typeface="Century Gothic" panose="020B0502020202020204" pitchFamily="34" charset="0"/>
              </a:rPr>
              <a:t>Results</a:t>
            </a:r>
          </a:p>
          <a:p>
            <a:pPr marL="457200" indent="-457200">
              <a:buAutoNum type="arabicPeriod"/>
            </a:pPr>
            <a:r>
              <a:rPr lang="de-DE" sz="1800" i="0" dirty="0" smtClean="0">
                <a:latin typeface="Century Gothic" panose="020B0502020202020204" pitchFamily="34" charset="0"/>
              </a:rPr>
              <a:t>Challenges</a:t>
            </a:r>
          </a:p>
          <a:p>
            <a:pPr marL="457200" indent="-457200">
              <a:buAutoNum type="arabicPeriod"/>
            </a:pPr>
            <a:r>
              <a:rPr lang="de-DE" sz="1800" i="0" dirty="0" smtClean="0">
                <a:latin typeface="Century Gothic" panose="020B0502020202020204" pitchFamily="34" charset="0"/>
              </a:rPr>
              <a:t>Lessons </a:t>
            </a:r>
            <a:r>
              <a:rPr lang="de-DE" sz="1800" i="0" dirty="0" smtClean="0">
                <a:latin typeface="Century Gothic" panose="020B0502020202020204" pitchFamily="34" charset="0"/>
              </a:rPr>
              <a:t>learnt</a:t>
            </a:r>
          </a:p>
          <a:p>
            <a:pPr marL="457200" indent="-457200">
              <a:buAutoNum type="arabicPeriod"/>
            </a:pPr>
            <a:r>
              <a:rPr lang="de-DE" sz="1800" i="0" dirty="0" smtClean="0">
                <a:latin typeface="Century Gothic" panose="020B0502020202020204" pitchFamily="34" charset="0"/>
              </a:rPr>
              <a:t>Takeaways</a:t>
            </a:r>
            <a:endParaRPr lang="de-DE" sz="1800" i="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412525" y="135496"/>
            <a:ext cx="8318949" cy="554038"/>
          </a:xfrm>
        </p:spPr>
        <p:txBody>
          <a:bodyPr/>
          <a:lstStyle/>
          <a:p>
            <a:r>
              <a:rPr lang="de-DE" sz="2800" dirty="0" smtClean="0">
                <a:latin typeface="+mj-lt"/>
              </a:rPr>
              <a:t>Outline</a:t>
            </a:r>
            <a:endParaRPr lang="de-DE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097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12526" y="828897"/>
            <a:ext cx="8318948" cy="365166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i="0" dirty="0" smtClean="0">
                <a:latin typeface="+mj-lt"/>
              </a:rPr>
              <a:t>What is p4p</a:t>
            </a:r>
            <a:r>
              <a:rPr lang="de-DE" sz="1800" i="0" dirty="0" smtClean="0">
                <a:latin typeface="+mj-lt"/>
              </a:rPr>
              <a:t>?</a:t>
            </a:r>
          </a:p>
          <a:p>
            <a:endParaRPr lang="de-DE" sz="1800" i="0" dirty="0" smtClean="0">
              <a:latin typeface="+mj-lt"/>
            </a:endParaRPr>
          </a:p>
          <a:p>
            <a:pPr marL="457200" lvl="1" indent="0">
              <a:buNone/>
            </a:pPr>
            <a:r>
              <a:rPr lang="de-DE" sz="1600" dirty="0" smtClean="0">
                <a:latin typeface="Century Gothic" panose="020B0502020202020204" pitchFamily="34" charset="0"/>
              </a:rPr>
              <a:t>Transfer of money or material goods conditional on taking </a:t>
            </a:r>
            <a:r>
              <a:rPr lang="de-DE" sz="1600" b="1" i="1" dirty="0" smtClean="0">
                <a:latin typeface="Century Gothic" panose="020B0502020202020204" pitchFamily="34" charset="0"/>
              </a:rPr>
              <a:t>a measuarable action or achieving a pre-determined perfomance targert</a:t>
            </a:r>
            <a:r>
              <a:rPr lang="de-DE" sz="1600" b="1" dirty="0" smtClean="0">
                <a:latin typeface="Century Gothic" panose="020B0502020202020204" pitchFamily="34" charset="0"/>
              </a:rPr>
              <a:t> </a:t>
            </a:r>
            <a:r>
              <a:rPr lang="de-DE" sz="1600" dirty="0" smtClean="0">
                <a:latin typeface="Century Gothic" panose="020B0502020202020204" pitchFamily="34" charset="0"/>
              </a:rPr>
              <a:t>(</a:t>
            </a:r>
            <a:r>
              <a:rPr lang="de-DE" sz="1600" i="1" dirty="0" smtClean="0">
                <a:latin typeface="Century Gothic" panose="020B0502020202020204" pitchFamily="34" charset="0"/>
              </a:rPr>
              <a:t>Source: Oxman and Fretheim, 2008</a:t>
            </a:r>
            <a:r>
              <a:rPr lang="de-DE" sz="1600" dirty="0" smtClean="0">
                <a:latin typeface="Century Gothic" panose="020B0502020202020204" pitchFamily="34" charset="0"/>
              </a:rPr>
              <a:t>)</a:t>
            </a:r>
          </a:p>
          <a:p>
            <a:pPr marL="457200" lvl="1" indent="0">
              <a:buNone/>
            </a:pPr>
            <a:endParaRPr lang="de-DE" sz="1600" dirty="0" smtClean="0">
              <a:latin typeface="Century Gothic" panose="020B050202020202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1600" dirty="0" smtClean="0">
                <a:latin typeface="Century Gothic" panose="020B0502020202020204" pitchFamily="34" charset="0"/>
              </a:rPr>
              <a:t>Incentives </a:t>
            </a:r>
            <a:r>
              <a:rPr lang="en-US" sz="1600" dirty="0">
                <a:latin typeface="Century Gothic" panose="020B0502020202020204" pitchFamily="34" charset="0"/>
              </a:rPr>
              <a:t>on the supply </a:t>
            </a:r>
            <a:r>
              <a:rPr lang="en-US" sz="1600" dirty="0" smtClean="0">
                <a:latin typeface="Century Gothic" panose="020B0502020202020204" pitchFamily="34" charset="0"/>
              </a:rPr>
              <a:t>side(providers) or the </a:t>
            </a:r>
            <a:r>
              <a:rPr lang="en-US" sz="1600" u="sng" dirty="0" smtClean="0">
                <a:latin typeface="Century Gothic" panose="020B0502020202020204" pitchFamily="34" charset="0"/>
              </a:rPr>
              <a:t>demand side (clients)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de-DE" sz="1600" b="1" dirty="0" smtClean="0">
              <a:latin typeface="Century Gothic" panose="020B0502020202020204" pitchFamily="34" charset="0"/>
            </a:endParaRPr>
          </a:p>
          <a:p>
            <a:endParaRPr lang="de-DE" sz="2000" i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412526" y="169786"/>
            <a:ext cx="8318949" cy="554038"/>
          </a:xfrm>
        </p:spPr>
        <p:txBody>
          <a:bodyPr/>
          <a:lstStyle/>
          <a:p>
            <a:r>
              <a:rPr lang="de-DE" sz="2800" dirty="0" smtClean="0">
                <a:latin typeface="+mj-lt"/>
              </a:rPr>
              <a:t>Pay for performance models-p4p</a:t>
            </a:r>
            <a:endParaRPr lang="de-DE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034458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12525" y="154267"/>
            <a:ext cx="8318949" cy="554038"/>
          </a:xfrm>
        </p:spPr>
        <p:txBody>
          <a:bodyPr/>
          <a:lstStyle/>
          <a:p>
            <a:r>
              <a:rPr lang="de-DE" sz="2800" dirty="0">
                <a:latin typeface="+mj-lt"/>
              </a:rPr>
              <a:t>Pay for performance </a:t>
            </a:r>
            <a:r>
              <a:rPr lang="de-DE" sz="2800" dirty="0" smtClean="0">
                <a:latin typeface="+mj-lt"/>
              </a:rPr>
              <a:t>models: Objectives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                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30" y="780269"/>
            <a:ext cx="3760949" cy="21031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1276" y="2955354"/>
            <a:ext cx="31707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0">
              <a:buNone/>
            </a:pPr>
            <a:r>
              <a:rPr lang="de-DE" sz="1050" dirty="0">
                <a:latin typeface="Century Gothic" panose="020B0502020202020204" pitchFamily="34" charset="0"/>
              </a:rPr>
              <a:t>Improve quality and efficiency of care</a:t>
            </a:r>
            <a:endParaRPr lang="de-DE" sz="1050" dirty="0"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841" y="1591942"/>
            <a:ext cx="2143125" cy="21431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87037" y="3844586"/>
            <a:ext cx="31707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0">
              <a:buNone/>
            </a:pPr>
            <a:r>
              <a:rPr lang="de-DE" sz="1050" dirty="0" smtClean="0">
                <a:latin typeface="Century Gothic" panose="020B0502020202020204" pitchFamily="34" charset="0"/>
              </a:rPr>
              <a:t>Promote positive health outcomes</a:t>
            </a:r>
            <a:endParaRPr lang="de-DE" sz="1050" dirty="0"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4116433"/>
            <a:ext cx="25424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0">
              <a:buNone/>
            </a:pPr>
            <a:r>
              <a:rPr lang="de-DE" sz="1050" dirty="0" smtClean="0">
                <a:latin typeface="Century Gothic" panose="020B0502020202020204" pitchFamily="34" charset="0"/>
              </a:rPr>
              <a:t>Increase uptake of services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228" y="1903794"/>
            <a:ext cx="2073774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12526" y="966056"/>
            <a:ext cx="8318948" cy="354879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i="0" dirty="0">
                <a:latin typeface="+mj-lt"/>
              </a:rPr>
              <a:t>What are the different types of p4p models</a:t>
            </a:r>
            <a:r>
              <a:rPr lang="en-US" sz="1800" i="0" dirty="0" smtClean="0">
                <a:latin typeface="+mj-lt"/>
              </a:rPr>
              <a:t>? </a:t>
            </a:r>
          </a:p>
          <a:p>
            <a:pPr lvl="1"/>
            <a:r>
              <a:rPr lang="en-US" sz="1600" dirty="0">
                <a:latin typeface="Century Gothic" panose="020B0502020202020204" pitchFamily="34" charset="0"/>
              </a:rPr>
              <a:t>Targeted performance criteria e.g. patient outcomes, visits done, no. of registrations etc.</a:t>
            </a:r>
          </a:p>
          <a:p>
            <a:pPr lvl="1"/>
            <a:r>
              <a:rPr lang="en-US" sz="1600" dirty="0">
                <a:latin typeface="Century Gothic" panose="020B0502020202020204" pitchFamily="34" charset="0"/>
              </a:rPr>
              <a:t>Incentives vs. disincentives </a:t>
            </a:r>
            <a:endParaRPr lang="en-US" sz="1800" i="0" dirty="0" smtClean="0">
              <a:latin typeface="+mj-lt"/>
            </a:endParaRPr>
          </a:p>
          <a:p>
            <a:pPr marL="457200" lvl="1" indent="0">
              <a:buNone/>
            </a:pPr>
            <a:endParaRPr lang="en-US" sz="1600" i="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i="0" dirty="0">
                <a:latin typeface="+mj-lt"/>
              </a:rPr>
              <a:t>How does p4p fit within community health programs?</a:t>
            </a:r>
          </a:p>
          <a:p>
            <a:pPr lvl="1"/>
            <a:r>
              <a:rPr lang="en-US" sz="1600" dirty="0">
                <a:latin typeface="Century Gothic" panose="020B0502020202020204" pitchFamily="34" charset="0"/>
              </a:rPr>
              <a:t>F</a:t>
            </a:r>
            <a:r>
              <a:rPr lang="en-US" sz="1600" dirty="0" smtClean="0">
                <a:latin typeface="Century Gothic" panose="020B0502020202020204" pitchFamily="34" charset="0"/>
              </a:rPr>
              <a:t>amily planning community programs </a:t>
            </a:r>
          </a:p>
          <a:p>
            <a:pPr lvl="1"/>
            <a:r>
              <a:rPr lang="en-US" sz="1600" dirty="0">
                <a:latin typeface="Century Gothic" panose="020B0502020202020204" pitchFamily="34" charset="0"/>
              </a:rPr>
              <a:t>M</a:t>
            </a:r>
            <a:r>
              <a:rPr lang="en-US" sz="1600" dirty="0" smtClean="0">
                <a:latin typeface="Century Gothic" panose="020B0502020202020204" pitchFamily="34" charset="0"/>
              </a:rPr>
              <a:t>aternal </a:t>
            </a:r>
            <a:r>
              <a:rPr lang="en-US" sz="1600" dirty="0">
                <a:latin typeface="Century Gothic" panose="020B0502020202020204" pitchFamily="34" charset="0"/>
              </a:rPr>
              <a:t>and </a:t>
            </a:r>
            <a:r>
              <a:rPr lang="en-US" sz="1600" dirty="0" smtClean="0">
                <a:latin typeface="Century Gothic" panose="020B0502020202020204" pitchFamily="34" charset="0"/>
              </a:rPr>
              <a:t>neonatal health programs</a:t>
            </a:r>
          </a:p>
          <a:p>
            <a:pPr lvl="1"/>
            <a:r>
              <a:rPr lang="en-US" sz="1600" dirty="0" smtClean="0">
                <a:latin typeface="Century Gothic" panose="020B0502020202020204" pitchFamily="34" charset="0"/>
              </a:rPr>
              <a:t>Infectious disease control programs</a:t>
            </a:r>
          </a:p>
          <a:p>
            <a:pPr lvl="1"/>
            <a:endParaRPr lang="en-US" sz="1600" dirty="0">
              <a:latin typeface="Century Gothic" panose="020B0502020202020204" pitchFamily="34" charset="0"/>
            </a:endParaRPr>
          </a:p>
          <a:p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12526" y="135496"/>
            <a:ext cx="8318949" cy="554038"/>
          </a:xfrm>
        </p:spPr>
        <p:txBody>
          <a:bodyPr/>
          <a:lstStyle/>
          <a:p>
            <a:r>
              <a:rPr lang="en-US" sz="2800" dirty="0">
                <a:latin typeface="+mj-lt"/>
              </a:rPr>
              <a:t>Pay for performance models-p4p</a:t>
            </a:r>
          </a:p>
        </p:txBody>
      </p:sp>
    </p:spTree>
    <p:extLst>
      <p:ext uri="{BB962C8B-B14F-4D97-AF65-F5344CB8AC3E}">
        <p14:creationId xmlns:p14="http://schemas.microsoft.com/office/powerpoint/2010/main" val="179840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83534" y="1435368"/>
            <a:ext cx="7886700" cy="1251992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Case Study: Implementation of pay for performance model in community based family planning program </a:t>
            </a:r>
          </a:p>
        </p:txBody>
      </p:sp>
    </p:spTree>
    <p:extLst>
      <p:ext uri="{BB962C8B-B14F-4D97-AF65-F5344CB8AC3E}">
        <p14:creationId xmlns:p14="http://schemas.microsoft.com/office/powerpoint/2010/main" val="252276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12525" y="136490"/>
            <a:ext cx="8318949" cy="554038"/>
          </a:xfrm>
        </p:spPr>
        <p:txBody>
          <a:bodyPr/>
          <a:lstStyle/>
          <a:p>
            <a:r>
              <a:rPr lang="en-US" sz="2800" dirty="0">
                <a:latin typeface="+mj-lt"/>
              </a:rPr>
              <a:t>Methodology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198" y="1411112"/>
            <a:ext cx="4480560" cy="28757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4999" y="968855"/>
            <a:ext cx="4410762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9E2D64"/>
                </a:solidFill>
                <a:latin typeface="+mj-lt"/>
                <a:ea typeface="Novel Sans Pro" charset="0"/>
                <a:cs typeface="Novel Sans Pro" charset="0"/>
              </a:rPr>
              <a:t>Pay for Performance Design </a:t>
            </a:r>
            <a:r>
              <a:rPr lang="en-US" sz="2400" dirty="0" smtClean="0">
                <a:solidFill>
                  <a:srgbClr val="9E2D64"/>
                </a:solidFill>
                <a:latin typeface="+mj-lt"/>
                <a:ea typeface="Novel Sans Pro" charset="0"/>
                <a:cs typeface="Novel Sans Pro" charset="0"/>
              </a:rPr>
              <a:t>Process:</a:t>
            </a:r>
            <a:endParaRPr lang="en-US" sz="2400" dirty="0">
              <a:solidFill>
                <a:srgbClr val="9E2D64"/>
              </a:solidFill>
              <a:latin typeface="+mj-lt"/>
              <a:ea typeface="Novel Sans Pro" charset="0"/>
              <a:cs typeface="Novel Sans Pro" charset="0"/>
            </a:endParaRPr>
          </a:p>
          <a:p>
            <a:endParaRPr lang="en-US" sz="1600" b="1" dirty="0" smtClean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latin typeface="+mj-lt"/>
              </a:rPr>
              <a:t>Identify the program’s needs/challenges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 smtClean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latin typeface="+mj-lt"/>
              </a:rPr>
              <a:t>Design criteria and incentives to address the need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 smtClean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latin typeface="+mj-lt"/>
              </a:rPr>
              <a:t>Implement the incentive plan for the program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 smtClean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latin typeface="+mj-lt"/>
              </a:rPr>
              <a:t>Develop a system to track performance targets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38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12526" y="868680"/>
            <a:ext cx="8318948" cy="3634740"/>
          </a:xfrm>
        </p:spPr>
        <p:txBody>
          <a:bodyPr/>
          <a:lstStyle/>
          <a:p>
            <a:r>
              <a:rPr lang="en-US" i="0" dirty="0" smtClean="0">
                <a:latin typeface="+mj-lt"/>
              </a:rPr>
              <a:t>Packard E3 – Family planning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i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Objective</a:t>
            </a:r>
            <a:r>
              <a:rPr lang="en-US" sz="1600" i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: </a:t>
            </a:r>
            <a:r>
              <a:rPr lang="en-US" sz="1600" i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r>
              <a:rPr lang="en-US" sz="1600" i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mprove </a:t>
            </a:r>
            <a:r>
              <a:rPr lang="en-US" sz="1600" i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the quality of family planning counseling services and client satisfaction through the use of a mobile phone application. </a:t>
            </a:r>
            <a:endParaRPr lang="en-US" sz="1600" i="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i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Location</a:t>
            </a:r>
            <a:r>
              <a:rPr lang="en-US" sz="1600" i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: </a:t>
            </a:r>
            <a:r>
              <a:rPr lang="en-US" sz="1600" i="0" dirty="0" err="1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Shinyanga</a:t>
            </a:r>
            <a:r>
              <a:rPr lang="en-US" sz="1600" i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, Tanzania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i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Period</a:t>
            </a:r>
            <a:r>
              <a:rPr lang="en-US" sz="1600" i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: May 2014 - present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i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Users</a:t>
            </a:r>
            <a:r>
              <a:rPr lang="en-US" sz="1600" i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: 240 CHWs, and 60 Supervisors</a:t>
            </a:r>
          </a:p>
          <a:p>
            <a:pPr>
              <a:spcBef>
                <a:spcPts val="0"/>
              </a:spcBef>
            </a:pPr>
            <a:endParaRPr lang="en-US" sz="1600" i="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r>
              <a:rPr lang="en-US" i="0" dirty="0" smtClean="0">
                <a:latin typeface="+mj-lt"/>
              </a:rPr>
              <a:t>Pathfinder PHE Family planning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Objective</a:t>
            </a:r>
            <a:r>
              <a:rPr lang="en-US" sz="1600" i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: </a:t>
            </a:r>
            <a:r>
              <a:rPr lang="en-US" sz="1600" i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To increase uptake of family planning services through </a:t>
            </a:r>
            <a:r>
              <a:rPr lang="en-US" sz="1600" i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the use of a mobile phone application.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Location</a:t>
            </a:r>
            <a:r>
              <a:rPr lang="en-US" sz="1600" i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: </a:t>
            </a:r>
            <a:r>
              <a:rPr lang="en-US" sz="1600" i="0" dirty="0" err="1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Kigoma</a:t>
            </a:r>
            <a:r>
              <a:rPr lang="en-US" sz="1600" i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, </a:t>
            </a:r>
            <a:r>
              <a:rPr lang="en-US" sz="1600" i="0" dirty="0" err="1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Katavi</a:t>
            </a:r>
            <a:r>
              <a:rPr lang="en-US" sz="1600" i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, Arusha and </a:t>
            </a:r>
            <a:r>
              <a:rPr lang="en-US" sz="1600" i="0" dirty="0" err="1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Manyara</a:t>
            </a:r>
            <a:r>
              <a:rPr lang="en-US" sz="1600" i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 (Tanzania)</a:t>
            </a:r>
            <a:endParaRPr lang="en-US" sz="1600" i="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Period</a:t>
            </a:r>
            <a:r>
              <a:rPr lang="en-US" sz="1600" i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: </a:t>
            </a:r>
            <a:r>
              <a:rPr lang="en-US" sz="1600" i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Oct 2018 - </a:t>
            </a:r>
            <a:r>
              <a:rPr lang="en-US" sz="1600" i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present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Users</a:t>
            </a:r>
            <a:r>
              <a:rPr lang="en-US" sz="1600" i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: </a:t>
            </a:r>
            <a:r>
              <a:rPr lang="en-US" sz="1600" i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176 </a:t>
            </a:r>
            <a:r>
              <a:rPr lang="en-US" sz="1600" i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CHWs, and </a:t>
            </a:r>
            <a:r>
              <a:rPr lang="en-US" sz="1600" i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40 </a:t>
            </a:r>
            <a:r>
              <a:rPr lang="en-US" sz="1600" i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Supervisors</a:t>
            </a:r>
          </a:p>
          <a:p>
            <a:endParaRPr lang="en-US" i="0" dirty="0" smtClean="0">
              <a:latin typeface="+mj-lt"/>
            </a:endParaRPr>
          </a:p>
          <a:p>
            <a:endParaRPr lang="en-US" i="0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12526" y="204076"/>
            <a:ext cx="8318949" cy="554038"/>
          </a:xfrm>
        </p:spPr>
        <p:txBody>
          <a:bodyPr/>
          <a:lstStyle/>
          <a:p>
            <a:r>
              <a:rPr lang="en-US" sz="2800" dirty="0">
                <a:latin typeface="+mj-lt"/>
              </a:rPr>
              <a:t>Program background</a:t>
            </a:r>
          </a:p>
        </p:txBody>
      </p:sp>
    </p:spTree>
    <p:extLst>
      <p:ext uri="{BB962C8B-B14F-4D97-AF65-F5344CB8AC3E}">
        <p14:creationId xmlns:p14="http://schemas.microsoft.com/office/powerpoint/2010/main" val="123011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12525" y="110047"/>
            <a:ext cx="8157317" cy="554038"/>
          </a:xfrm>
        </p:spPr>
        <p:txBody>
          <a:bodyPr/>
          <a:lstStyle/>
          <a:p>
            <a:r>
              <a:rPr lang="en-US" sz="2800" dirty="0" smtClean="0">
                <a:latin typeface="+mj-lt"/>
              </a:rPr>
              <a:t>Methodology: On device reports</a:t>
            </a:r>
            <a:endParaRPr lang="en-US" sz="28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25" y="957639"/>
            <a:ext cx="2122658" cy="3566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56" y="1001848"/>
            <a:ext cx="2122658" cy="3566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6" y="988396"/>
            <a:ext cx="2122658" cy="35661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4775" y="676402"/>
            <a:ext cx="141333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CHW Application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133546" y="680823"/>
            <a:ext cx="212265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Supervisor Application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3388242" y="955326"/>
            <a:ext cx="5408428" cy="36592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702113" y="688314"/>
            <a:ext cx="111756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CHW Reports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61223" y="680852"/>
            <a:ext cx="18622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Supervisor’s p4p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12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Vorlage-DTR" id="{D2BCCC6D-2654-2A41-BEB2-35FF32019EA1}" vid="{518AE21F-B287-0B4D-8A9F-171A60A193D9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612</TotalTime>
  <Words>554</Words>
  <Application>Microsoft Office PowerPoint</Application>
  <PresentationFormat>On-screen Show (16:9)</PresentationFormat>
  <Paragraphs>92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Century Gothic</vt:lpstr>
      <vt:lpstr>Novel Sans Pro</vt:lpstr>
      <vt:lpstr>Novel Sans Pro ExtraBold</vt:lpstr>
      <vt:lpstr>Novel Sans Pro Light</vt:lpstr>
      <vt:lpstr>Novel Sans Pro SemiBold</vt:lpstr>
      <vt:lpstr>Benutzerdefiniertes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D-tree</dc:creator>
  <cp:lastModifiedBy>kafwimi.neema64@outlook.com</cp:lastModifiedBy>
  <cp:revision>51</cp:revision>
  <dcterms:created xsi:type="dcterms:W3CDTF">2018-06-22T06:19:34Z</dcterms:created>
  <dcterms:modified xsi:type="dcterms:W3CDTF">2019-02-22T16:16:13Z</dcterms:modified>
</cp:coreProperties>
</file>