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89" r:id="rId5"/>
    <p:sldId id="320" r:id="rId6"/>
    <p:sldId id="347" r:id="rId7"/>
    <p:sldId id="322" r:id="rId8"/>
    <p:sldId id="323" r:id="rId9"/>
    <p:sldId id="328" r:id="rId10"/>
    <p:sldId id="315" r:id="rId11"/>
    <p:sldId id="339" r:id="rId12"/>
    <p:sldId id="330" r:id="rId13"/>
    <p:sldId id="331" r:id="rId14"/>
    <p:sldId id="332" r:id="rId15"/>
    <p:sldId id="333" r:id="rId16"/>
    <p:sldId id="336" r:id="rId17"/>
    <p:sldId id="346" r:id="rId18"/>
    <p:sldId id="337" r:id="rId19"/>
  </p:sldIdLst>
  <p:sldSz cx="9144000" cy="5143500" type="screen16x9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llt, Kelly" initials="FK" lastIdx="9" clrIdx="0">
    <p:extLst>
      <p:ext uri="{19B8F6BF-5375-455C-9EA6-DF929625EA0E}">
        <p15:presenceInfo xmlns:p15="http://schemas.microsoft.com/office/powerpoint/2012/main" userId="S-1-5-21-1559300689-131104032-281947949-24136" providerId="AD"/>
      </p:ext>
    </p:extLst>
  </p:cmAuthor>
  <p:cmAuthor id="2" name="Luoga, Oswald" initials="LO" lastIdx="1" clrIdx="1">
    <p:extLst>
      <p:ext uri="{19B8F6BF-5375-455C-9EA6-DF929625EA0E}">
        <p15:presenceInfo xmlns:p15="http://schemas.microsoft.com/office/powerpoint/2012/main" userId="S::oluoga@path.org::8f03f102-eb39-477f-9501-35b5a59063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249"/>
    <a:srgbClr val="FFFF00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13" autoAdjust="0"/>
  </p:normalViewPr>
  <p:slideViewPr>
    <p:cSldViewPr snapToGrid="0">
      <p:cViewPr varScale="1">
        <p:scale>
          <a:sx n="109" d="100"/>
          <a:sy n="109" d="100"/>
        </p:scale>
        <p:origin x="547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763" y="2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/>
          <a:lstStyle>
            <a:lvl1pPr algn="r">
              <a:defRPr sz="1400"/>
            </a:lvl1pPr>
          </a:lstStyle>
          <a:p>
            <a:fld id="{ACCDAE37-95D5-4D79-99CE-FE8986317E9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999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763" y="9372999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 anchor="b"/>
          <a:lstStyle>
            <a:lvl1pPr algn="r">
              <a:defRPr sz="1400"/>
            </a:lvl1pPr>
          </a:lstStyle>
          <a:p>
            <a:fld id="{9907278F-C5AD-4A75-9FEB-EE8A443D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3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763" y="2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/>
          <a:lstStyle>
            <a:lvl1pPr algn="r">
              <a:defRPr sz="1400"/>
            </a:lvl1pPr>
          </a:lstStyle>
          <a:p>
            <a:fld id="{E7C6C81D-C59A-4A56-9A07-F017F9089C8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31900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253" tIns="53127" rIns="106253" bIns="531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7403"/>
            <a:ext cx="5388610" cy="3885621"/>
          </a:xfrm>
          <a:prstGeom prst="rect">
            <a:avLst/>
          </a:prstGeom>
        </p:spPr>
        <p:txBody>
          <a:bodyPr vert="horz" lIns="106253" tIns="53127" rIns="106253" bIns="531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999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763" y="9372999"/>
            <a:ext cx="2918830" cy="493315"/>
          </a:xfrm>
          <a:prstGeom prst="rect">
            <a:avLst/>
          </a:prstGeom>
        </p:spPr>
        <p:txBody>
          <a:bodyPr vert="horz" lIns="106253" tIns="53127" rIns="106253" bIns="53127" rtlCol="0" anchor="b"/>
          <a:lstStyle>
            <a:lvl1pPr algn="r">
              <a:defRPr sz="1400"/>
            </a:lvl1pPr>
          </a:lstStyle>
          <a:p>
            <a:fld id="{76DF48CC-2F6E-4A65-A2B1-E32CAAE8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F48CC-2F6E-4A65-A2B1-E32CAAE833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4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F48CC-2F6E-4A65-A2B1-E32CAAE833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1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1418" y="3017203"/>
            <a:ext cx="7467600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5400" b="1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0" y="971550"/>
            <a:ext cx="9144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02138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59550"/>
            <a:ext cx="1543050" cy="688200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33400" y="1070437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11" name="Holder 3"/>
          <p:cNvSpPr>
            <a:spLocks noGrp="1"/>
          </p:cNvSpPr>
          <p:nvPr>
            <p:ph type="body" idx="1"/>
          </p:nvPr>
        </p:nvSpPr>
        <p:spPr>
          <a:xfrm>
            <a:off x="931418" y="3858458"/>
            <a:ext cx="7467600" cy="246221"/>
          </a:xfrm>
        </p:spPr>
        <p:txBody>
          <a:bodyPr lIns="0" tIns="0" rIns="0" bIns="0"/>
          <a:lstStyle>
            <a:lvl1pPr algn="r">
              <a:defRPr sz="1600" b="1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5408" y="1447857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40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678930"/>
            <a:ext cx="7467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0" y="3234214"/>
            <a:ext cx="9144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664802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064633"/>
            <a:ext cx="1543050" cy="688200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3333790"/>
            <a:ext cx="64008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5408" y="3710981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514350"/>
            <a:ext cx="5850149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6C6D70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73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onger 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88429"/>
            <a:ext cx="5850149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6C6D70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52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7" name="Rectangle 26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0" y="1213104"/>
            <a:ext cx="9144000" cy="418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5800" y="1372854"/>
            <a:ext cx="3733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>
                <a:latin typeface="+mn-lt"/>
              </a:defRPr>
            </a:lvl1pPr>
          </a:lstStyle>
          <a:p>
            <a:endParaRPr/>
          </a:p>
        </p:txBody>
      </p:sp>
      <p:sp>
        <p:nvSpPr>
          <p:cNvPr id="12" name="Holder 3"/>
          <p:cNvSpPr>
            <a:spLocks noGrp="1"/>
          </p:cNvSpPr>
          <p:nvPr>
            <p:ph sz="half" idx="10"/>
          </p:nvPr>
        </p:nvSpPr>
        <p:spPr>
          <a:xfrm>
            <a:off x="4715752" y="1383866"/>
            <a:ext cx="3733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>
                <a:latin typeface="+mn-lt"/>
              </a:defRPr>
            </a:lvl1pPr>
          </a:lstStyle>
          <a:p>
            <a:endParaRPr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Holder 2"/>
          <p:cNvSpPr>
            <a:spLocks noGrp="1"/>
          </p:cNvSpPr>
          <p:nvPr>
            <p:ph type="title"/>
          </p:nvPr>
        </p:nvSpPr>
        <p:spPr>
          <a:xfrm>
            <a:off x="535940" y="490185"/>
            <a:ext cx="571246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32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 (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Slide (with 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5" name="TextBox 4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en-US" sz="1000" baseline="0">
                <a:solidFill>
                  <a:schemeClr val="accent1">
                    <a:lumMod val="75000"/>
                  </a:schemeClr>
                </a:solidFill>
              </a:rPr>
              <a:t> JOURNEY TO BETTER DATA FOR BETTER HEALTH IN TANZANIA</a:t>
            </a:r>
            <a:endParaRPr lang="en-US" sz="100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2DA2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711454"/>
            <a:ext cx="736600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18B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113478"/>
            <a:ext cx="803783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6C6D7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9" r:id="rId3"/>
    <p:sldLayoutId id="2147483666" r:id="rId4"/>
    <p:sldLayoutId id="2147483667" r:id="rId5"/>
    <p:sldLayoutId id="2147483664" r:id="rId6"/>
    <p:sldLayoutId id="2147483665" r:id="rId7"/>
  </p:sldLayoutIdLst>
  <p:hf hdr="0" ftr="0" dt="0"/>
  <p:txStyles>
    <p:titleStyle>
      <a:lvl1pPr>
        <a:defRPr sz="28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>
        <a:defRPr sz="2400"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367" y="1611065"/>
            <a:ext cx="8665028" cy="1600438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2800" dirty="0">
                <a:latin typeface="Century Gothic" panose="020B0502020202020204" pitchFamily="34" charset="0"/>
              </a:rPr>
              <a:t>Creating an Enabling Environment for Data Systems and Use with Governance and Policies</a:t>
            </a:r>
            <a:r>
              <a:rPr lang="en-US" sz="2800" dirty="0" smtClean="0">
                <a:latin typeface="Century Gothic" panose="020B0502020202020204" pitchFamily="34" charset="0"/>
              </a:rPr>
              <a:t/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400" dirty="0" smtClean="0"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533400" y="1030407"/>
            <a:ext cx="7772400" cy="246221"/>
          </a:xfrm>
        </p:spPr>
        <p:txBody>
          <a:bodyPr/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DATA USE </a:t>
            </a:r>
            <a:r>
              <a:rPr lang="en-US" dirty="0" smtClean="0">
                <a:latin typeface="Century Gothic" panose="020B0502020202020204" pitchFamily="34" charset="0"/>
              </a:rPr>
              <a:t>PARTNERSHIP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07576" y="2825087"/>
            <a:ext cx="7913838" cy="235179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Sub-Theme 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Technologies supporting data for health system decision-making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Cluster: Ethics and governance of technologies for management of health </a:t>
            </a: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en-US" dirty="0" smtClean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7th </a:t>
            </a:r>
            <a:r>
              <a:rPr lang="en-US" dirty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East African Health &amp; Scientific </a:t>
            </a:r>
            <a:r>
              <a:rPr lang="en-US" dirty="0" smtClean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                                             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Dar-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es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-salaam-Tanzania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                                             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                     </a:t>
            </a:r>
            <a:r>
              <a:rPr lang="en-US" dirty="0" smtClean="0">
                <a:latin typeface="Century Gothic" panose="020B0502020202020204" pitchFamily="34" charset="0"/>
              </a:rPr>
              <a:t>27</a:t>
            </a:r>
            <a:r>
              <a:rPr lang="en-US" baseline="30000" dirty="0" smtClean="0">
                <a:latin typeface="Century Gothic" panose="020B0502020202020204" pitchFamily="34" charset="0"/>
              </a:rPr>
              <a:t>th</a:t>
            </a:r>
            <a:r>
              <a:rPr lang="en-US" dirty="0" smtClean="0">
                <a:latin typeface="Century Gothic" panose="020B0502020202020204" pitchFamily="34" charset="0"/>
              </a:rPr>
              <a:t> -29</a:t>
            </a:r>
            <a:r>
              <a:rPr lang="en-US" baseline="30000" dirty="0" smtClean="0">
                <a:latin typeface="Century Gothic" panose="020B0502020202020204" pitchFamily="34" charset="0"/>
              </a:rPr>
              <a:t>th</a:t>
            </a:r>
            <a:r>
              <a:rPr lang="en-US" dirty="0" smtClean="0">
                <a:latin typeface="Century Gothic" panose="020B0502020202020204" pitchFamily="34" charset="0"/>
              </a:rPr>
              <a:t>  </a:t>
            </a:r>
            <a:r>
              <a:rPr lang="en-US" dirty="0" smtClean="0">
                <a:latin typeface="Century Gothic" panose="020B0502020202020204" pitchFamily="34" charset="0"/>
              </a:rPr>
              <a:t>March, 2019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5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Governing Structures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9" y="1299029"/>
            <a:ext cx="8882360" cy="3759200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Finding 1</a:t>
            </a:r>
            <a:r>
              <a:rPr lang="en-US" sz="16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eHealth structures working in parallel with </a:t>
            </a:r>
            <a:r>
              <a:rPr lang="en-US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SWAp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structures and they do not meet regularly.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eHealth as an initiative needed to start vertically in order to set the ground on how the sector will be guided to adapt technology to support its business operations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eHealth steering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committee and Project Management Office work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outside the SWAP structures where health business operations are defined. </a:t>
            </a:r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Due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to such limited linkages there is proliferation of various systems to meet the needs of the actors which create unnecessary workload to already stretched staff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Create clear linkage between eHealth structures and SWAP structures for proper coordination and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guidance.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Governing Structures..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080" y="1318054"/>
            <a:ext cx="8130747" cy="3435178"/>
          </a:xfrm>
        </p:spPr>
        <p:txBody>
          <a:bodyPr anchor="t">
            <a:normAutofit fontScale="77500" lnSpcReduction="20000"/>
          </a:bodyPr>
          <a:lstStyle/>
          <a:p>
            <a:pPr algn="just"/>
            <a:r>
              <a:rPr lang="en-US" sz="2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Finding 2</a:t>
            </a:r>
            <a:endParaRPr lang="en-US" sz="2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Challenges of M&amp;E section –in term of set up, mandate, roles and </a:t>
            </a: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staffing.</a:t>
            </a:r>
          </a:p>
          <a:p>
            <a:pPr algn="just"/>
            <a:endParaRPr lang="en-US" sz="2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Reason</a:t>
            </a:r>
            <a:endParaRPr lang="en-US" sz="2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set-up of M&amp;E section, mandates, role and </a:t>
            </a: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staffing is not clearly defined.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US" sz="2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</a:p>
          <a:p>
            <a:pPr algn="just"/>
            <a:endParaRPr lang="en-US" sz="21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M&amp;E section encounter challenges in control over aspect of Health Information across the health sector.</a:t>
            </a:r>
          </a:p>
          <a:p>
            <a:pPr algn="just"/>
            <a:endParaRPr lang="en-US" sz="2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Assessment of current 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M&amp;E Section </a:t>
            </a: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to inform  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its </a:t>
            </a: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set-up, mandates, roles and staffing. The 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12 components approach by UNAIDS for M&amp;E systems strengthening was proposed to be used during the </a:t>
            </a:r>
            <a:r>
              <a:rPr lang="en-US" sz="2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assessment.</a:t>
            </a:r>
            <a:endParaRPr lang="en-US" sz="2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140" y="594179"/>
            <a:ext cx="5850149" cy="430887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Governing Structures..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6" y="1241946"/>
            <a:ext cx="8714095" cy="3901554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Finding 3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Directorates and Technical Working Groups are potential platforms to promote data use but their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ToRs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do not include roles in promoting data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use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Data use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clearly stipulated in the roles and functions of directorates within which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TWGs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are anchored, hence the same limitation cascade to TWGs</a:t>
            </a:r>
          </a:p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Data systems and use is not a serious agenda in all TWGs.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clear link between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M&amp;E and ICT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TWG with other TWGs. There are no clear mechanisms as to how the TWGs shall link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Institutionalize data use in Ministries Directorates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ToRs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of TWGs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Strengthen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linkages between ICT and M&amp;E TWG and other TWGs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Increase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capacity of M&amp;E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Departments to forge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appropriate linkage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with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technical departments to reflect and package health data into information that will stimulate attention of all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actors.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5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Factors influencing data use practice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372" y="1197429"/>
            <a:ext cx="8595201" cy="4308872"/>
          </a:xfrm>
        </p:spPr>
        <p:txBody>
          <a:bodyPr/>
          <a:lstStyle/>
          <a:p>
            <a:r>
              <a:rPr lang="en-US" sz="1600" b="1" dirty="0"/>
              <a:t> </a:t>
            </a:r>
            <a:r>
              <a:rPr lang="en-US" sz="1600" b="1" dirty="0" smtClean="0">
                <a:solidFill>
                  <a:srgbClr val="002060"/>
                </a:solidFill>
              </a:rPr>
              <a:t>Finding </a:t>
            </a:r>
            <a:r>
              <a:rPr lang="en-US" sz="1600" b="1" dirty="0">
                <a:solidFill>
                  <a:srgbClr val="002060"/>
                </a:solidFill>
              </a:rPr>
              <a:t>1</a:t>
            </a:r>
            <a:endParaRPr lang="en-US" sz="1600" dirty="0">
              <a:solidFill>
                <a:srgbClr val="002060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Quality of data is still considered low.</a:t>
            </a:r>
          </a:p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Staff at facility due to workload they do not fill the forms on spot; they fill registers later after they have served the clients.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Data collection tools at facilities is paper based increasing chances for erroneous recording.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Negligence,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lack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commitments and data use cultures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of some front line health care workers.</a:t>
            </a:r>
          </a:p>
          <a:p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Multiple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inconsistent estimates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of the same information from different source thus making it difficult for users to use the data</a:t>
            </a:r>
          </a:p>
          <a:p>
            <a:pPr lvl="0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Integrate information systems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to reduce multiple requirements to facility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staff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Enforce mechanisms on  evidence based decision – such as allocation of resources based on the evidence of data.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66" y="279780"/>
            <a:ext cx="6176024" cy="900752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Factors influencing data use </a:t>
            </a:r>
            <a:r>
              <a:rPr lang="en-US" dirty="0" smtClean="0">
                <a:latin typeface="Century Gothic" panose="020B0502020202020204" pitchFamily="34" charset="0"/>
              </a:rPr>
              <a:t>practice…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066" y="1235122"/>
            <a:ext cx="8703275" cy="3693319"/>
          </a:xfrm>
        </p:spPr>
        <p:txBody>
          <a:bodyPr/>
          <a:lstStyle/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Finding 3: </a:t>
            </a:r>
            <a:endParaRPr lang="en-US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Limitations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on Data Analysis, interpretation, dissemination and use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For several years there has been incremental development in ensuring data quality is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improved. 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Focus of the capacity building was much enhancing supply of quality data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and less on analytical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skills to increase engagement with data to produce useful information 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 outputs of M&amp;E  therefore became less analytical as it lacked appropriate synthesis. 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Build capacity of M&amp;E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Departments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to function as a “control tower” to provide necessary alerts to health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system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Redefine the communication function within the sector beyond Public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relations for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appropriate interpretation skills of health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252484"/>
            <a:ext cx="5850149" cy="69275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Factors influencing data use practice…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9" y="1240971"/>
            <a:ext cx="8980227" cy="3824515"/>
          </a:xfrm>
        </p:spPr>
        <p:txBody>
          <a:bodyPr>
            <a:noAutofit/>
          </a:bodyPr>
          <a:lstStyle/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Finding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endParaRPr lang="en-US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Limited analytical capacity reduces the ability for health providers to utilize and use data they produce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Data Analysis is not a major component of health providers’ trainings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Health providers collect and send information to the ministry. They do not use it for facility decision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making on daily basis.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Update in-service curriculum to develop skills relevant to promote data use.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Equip Zonal Health Resource Centers (ZHRCs)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and HTIs with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skills to deliver trainings that are relevant to data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use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Prepare a data use guides to provide guidance to Health Facility Governing Committees on available data from their facility and how they can be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used.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US" sz="1425" dirty="0"/>
          </a:p>
        </p:txBody>
      </p:sp>
    </p:spTree>
    <p:extLst>
      <p:ext uri="{BB962C8B-B14F-4D97-AF65-F5344CB8AC3E}">
        <p14:creationId xmlns:p14="http://schemas.microsoft.com/office/powerpoint/2010/main" val="15661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Outline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940" y="1394806"/>
            <a:ext cx="8037830" cy="19082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Background and Rationale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Focus of the review and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Conclusion and Recommendations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0251" y="307075"/>
            <a:ext cx="6148316" cy="861774"/>
          </a:xfrm>
        </p:spPr>
        <p:txBody>
          <a:bodyPr/>
          <a:lstStyle/>
          <a:p>
            <a:pPr algn="l"/>
            <a:r>
              <a:rPr lang="en-US" dirty="0">
                <a:latin typeface="Century Gothic" panose="020B0502020202020204" pitchFamily="34" charset="0"/>
                <a:cs typeface="Calibri"/>
              </a:rPr>
              <a:t>DUP </a:t>
            </a:r>
            <a:r>
              <a:rPr lang="en-US" dirty="0" smtClean="0">
                <a:latin typeface="Century Gothic" panose="020B0502020202020204" pitchFamily="34" charset="0"/>
                <a:cs typeface="Calibri"/>
              </a:rPr>
              <a:t>Tanzania: Strengthening Governance and Policy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755" y="2110131"/>
            <a:ext cx="655284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 panose="020B0502020202020204" pitchFamily="34" charset="0"/>
              </a:rPr>
              <a:t>To </a:t>
            </a:r>
            <a:r>
              <a:rPr lang="en-US" sz="1600" dirty="0">
                <a:latin typeface="Century Gothic" panose="020B0502020202020204" pitchFamily="34" charset="0"/>
              </a:rPr>
              <a:t>strengthen governance processes and policies for digital health, DUP is creating an enabling environment for the successful, long-term implementation of the entire Road Map. </a:t>
            </a:r>
            <a:r>
              <a:rPr lang="en-US" sz="1600" dirty="0" smtClean="0">
                <a:latin typeface="Century Gothic" panose="020B0502020202020204" pitchFamily="34" charset="0"/>
              </a:rPr>
              <a:t>In order </a:t>
            </a:r>
            <a:r>
              <a:rPr lang="en-US" sz="1600" dirty="0">
                <a:latin typeface="Century Gothic" panose="020B0502020202020204" pitchFamily="34" charset="0"/>
              </a:rPr>
              <a:t>to ensure relevant policies, strategies and guidelines relevant for data systems and use are in place.</a:t>
            </a:r>
          </a:p>
          <a:p>
            <a:pPr algn="just"/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9461" y="1298210"/>
            <a:ext cx="2319293" cy="3130573"/>
          </a:xfrm>
          <a:prstGeom prst="rect">
            <a:avLst/>
          </a:prstGeom>
        </p:spPr>
      </p:pic>
      <p:sp>
        <p:nvSpPr>
          <p:cNvPr id="15" name="Content Placeholder 14"/>
          <p:cNvSpPr txBox="1">
            <a:spLocks noGrp="1"/>
          </p:cNvSpPr>
          <p:nvPr>
            <p:ph sz="half" idx="10"/>
          </p:nvPr>
        </p:nvSpPr>
        <p:spPr>
          <a:xfrm>
            <a:off x="2858947" y="1421320"/>
            <a:ext cx="6041985" cy="492443"/>
          </a:xfrm>
          <a:prstGeom prst="rect">
            <a:avLst/>
          </a:prstGeom>
          <a:solidFill>
            <a:srgbClr val="85B57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  <a:cs typeface="Calibri"/>
              </a:rPr>
              <a:t>17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Calibri"/>
              </a:rPr>
              <a:t>Investment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  <a:cs typeface="Calibri"/>
              </a:rPr>
              <a:t>recommendations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  <a:cs typeface="Calibri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  <a:cs typeface="Calibri"/>
              </a:rPr>
              <a:t>One of them is ..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88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Methodology of the review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6" y="1231490"/>
            <a:ext cx="8967019" cy="3739653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Phase one: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documentary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review to understand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relevant structures and guiding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exist potentially in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promoting data use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Phase two: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stakeholders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consultation to clarify issues identified in the review and gather their opinions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about;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data use situation currently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what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influence data use and </a:t>
            </a:r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what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should be done to increase the responsiveness of central guidance (policies, guidelines and strategies),  structures, systems and processes to enhance data use in the health sector.  </a:t>
            </a:r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2" algn="just"/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total of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48 stakeholders within the Government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were consulted.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68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Scope of the review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" y="1270000"/>
            <a:ext cx="8970522" cy="3702050"/>
          </a:xfrm>
        </p:spPr>
        <p:txBody>
          <a:bodyPr>
            <a:noAutofit/>
          </a:bodyPr>
          <a:lstStyle/>
          <a:p>
            <a:pPr marL="228600" indent="-228600">
              <a:buAutoNum type="arabicPeriod"/>
            </a:pP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Health </a:t>
            </a:r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sector 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documents;- 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Health Policy, Health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sector Strategic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Plan, Health information systems strategies, 	policy 	guidelines and Program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or disease specific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strategies.</a:t>
            </a:r>
          </a:p>
          <a:p>
            <a:pPr algn="just"/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2. Health </a:t>
            </a:r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sector structure (MOHCDGEC and PORALG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);-	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Directorates, Units, Working groups and Committees</a:t>
            </a:r>
          </a:p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3. Stakeholders </a:t>
            </a:r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MOHCDGEC, PORALG and CPs);-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1" algn="just"/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Directorates, Vertical Programs and Initiatives, MDAs, Research Institutions and 	Development Partners.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7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1846659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RESULTS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14350"/>
            <a:ext cx="5850149" cy="430887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Key take away messages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422" y="1344304"/>
            <a:ext cx="8699156" cy="4093428"/>
          </a:xfrm>
        </p:spPr>
        <p:txBody>
          <a:bodyPr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Central guidance is important for enabling information demand and use.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Many investments have led to data availability; more focus to data quality and data use.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Individual data availability is still a challenge.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Structures within both PORALG and MoHCDGEC are relevant and have great potential to promote data use at all levels.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There are challenges in understanding the set up, mandate and staffing of M&amp;E and ICT Departments of the Ministry of Health.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Capacity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building for data analysis, interpretation and use is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required at scale.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Monitoring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evaluation outputs influence data use and consequently motivate actors to look for alternative sources and mechanisms to bridge information gaps.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influence of ICT in promoting data use is dependent on how business processes are communicated and clarified.</a:t>
            </a:r>
            <a:endParaRPr lang="en-US" sz="1600" dirty="0" smtClean="0">
              <a:solidFill>
                <a:schemeClr val="tx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514350"/>
            <a:ext cx="5850149" cy="369332"/>
          </a:xfrm>
        </p:spPr>
        <p:txBody>
          <a:bodyPr/>
          <a:lstStyle/>
          <a:p>
            <a:r>
              <a:rPr lang="en-US" sz="2400" dirty="0" smtClean="0"/>
              <a:t>Policies</a:t>
            </a:r>
            <a:r>
              <a:rPr lang="en-US" sz="2400" dirty="0"/>
              <a:t>, Strategies and Guidelines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92" y="1233714"/>
            <a:ext cx="8937008" cy="3939540"/>
          </a:xfrm>
        </p:spPr>
        <p:txBody>
          <a:bodyPr/>
          <a:lstStyle/>
          <a:p>
            <a:r>
              <a:rPr lang="en-U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Finding </a:t>
            </a:r>
            <a:r>
              <a:rPr lang="en-US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1.</a:t>
            </a:r>
            <a:endParaRPr lang="en-US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 2007 Health policy did not clearly stipulate the policy commitment in promoting evidence-based decisions in the health sector at all levels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Reasons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Health policy is considered a generic statement then actors will translate into relevant strategies in promoting the wellbeing of the population.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ata use promotion is not an activity rather a process that will require investments in skills, technology and leadership to enforce guidelines and role model data use practices</a:t>
            </a:r>
          </a:p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  <a:endParaRPr lang="en-US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 limited emphasis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 data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use in the health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policy(2007)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led to limited emphasis on data use practice and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investments to facilitate data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use in the strategic documents translating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health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policy such as implementation strategy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HSSP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IV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Upcoming health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policy to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consider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data use policy commitment clearly to stimulate attention in terms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of resources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enforcement of practice of data use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300251"/>
            <a:ext cx="6045959" cy="907575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Policies</a:t>
            </a:r>
            <a:r>
              <a:rPr lang="en-US" dirty="0">
                <a:latin typeface="Century Gothic" panose="020B0502020202020204" pitchFamily="34" charset="0"/>
              </a:rPr>
              <a:t>, Strategies and </a:t>
            </a:r>
            <a:r>
              <a:rPr lang="en-US" dirty="0" smtClean="0">
                <a:latin typeface="Century Gothic" panose="020B0502020202020204" pitchFamily="34" charset="0"/>
              </a:rPr>
              <a:t>Guidelines…</a:t>
            </a:r>
            <a:r>
              <a:rPr lang="en-US" b="1" dirty="0"/>
              <a:t/>
            </a:r>
            <a:br>
              <a:rPr lang="en-US" b="1" dirty="0"/>
            </a:br>
            <a:endParaRPr lang="en-US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262743"/>
            <a:ext cx="8244115" cy="3628571"/>
          </a:xfrm>
        </p:spPr>
        <p:txBody>
          <a:bodyPr>
            <a:noAutofit/>
          </a:bodyPr>
          <a:lstStyle/>
          <a:p>
            <a:pPr algn="just"/>
            <a:r>
              <a:rPr lang="en-U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Finding </a:t>
            </a:r>
            <a:r>
              <a:rPr lang="en-US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several documents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to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guide data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systems and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use these include Health Information System Policy Guideline, Data Dissemination and Use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Strategy,  Monitoring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Evaluation Strengthening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Initiative and e-health strategy.</a:t>
            </a:r>
          </a:p>
          <a:p>
            <a:pPr algn="just"/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Reasons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These document were developed to fill in the gaps of not having guidance on data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systems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and use</a:t>
            </a:r>
          </a:p>
          <a:p>
            <a:pPr algn="just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Consequences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Having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several documents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create difficulties in tracking its use and comprehension by the intended users</a:t>
            </a:r>
          </a:p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Recommendation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Harmonize guiding documents regarding M&amp;E and ICT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21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685390c-a304-4233-b92b-ab12a2ae24d7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01EB8989104448DB9FC17582B7D75" ma:contentTypeVersion="10" ma:contentTypeDescription="Create a new document." ma:contentTypeScope="" ma:versionID="31d3d8c0a3ff493ccf6d77d2d517b8a1">
  <xsd:schema xmlns:xsd="http://www.w3.org/2001/XMLSchema" xmlns:xs="http://www.w3.org/2001/XMLSchema" xmlns:p="http://schemas.microsoft.com/office/2006/metadata/properties" xmlns:ns2="f9ad1d2c-592f-4204-9468-652ea2e9e903" xmlns:ns3="9685390c-a304-4233-b92b-ab12a2ae24d7" targetNamespace="http://schemas.microsoft.com/office/2006/metadata/properties" ma:root="true" ma:fieldsID="fc887bab69c18a917ad22d9cc992000c" ns2:_="" ns3:_="">
    <xsd:import namespace="f9ad1d2c-592f-4204-9468-652ea2e9e903"/>
    <xsd:import namespace="9685390c-a304-4233-b92b-ab12a2ae24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d1d2c-592f-4204-9468-652ea2e9e9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5390c-a304-4233-b92b-ab12a2ae24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3270D5-FFC0-410C-987A-34EC481A508F}">
  <ds:schemaRefs>
    <ds:schemaRef ds:uri="http://purl.org/dc/elements/1.1/"/>
    <ds:schemaRef ds:uri="http://schemas.microsoft.com/office/2006/metadata/properties"/>
    <ds:schemaRef ds:uri="f9ad1d2c-592f-4204-9468-652ea2e9e903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685390c-a304-4233-b92b-ab12a2ae24d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DE56F1-4D46-4B1D-B7C2-029E1293E107}">
  <ds:schemaRefs>
    <ds:schemaRef ds:uri="9685390c-a304-4233-b92b-ab12a2ae24d7"/>
    <ds:schemaRef ds:uri="f9ad1d2c-592f-4204-9468-652ea2e9e9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C17A523-AC9D-4C26-BDC2-205C93B588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1182</Words>
  <Application>Microsoft Office PowerPoint</Application>
  <PresentationFormat>On-screen Show (16:9)</PresentationFormat>
  <Paragraphs>145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Office Theme</vt:lpstr>
      <vt:lpstr>Creating an Enabling Environment for Data Systems and Use with Governance and Policies  </vt:lpstr>
      <vt:lpstr>Outline</vt:lpstr>
      <vt:lpstr>DUP Tanzania: Strengthening Governance and Policy</vt:lpstr>
      <vt:lpstr>Methodology of the review</vt:lpstr>
      <vt:lpstr>Scope of the review</vt:lpstr>
      <vt:lpstr>PowerPoint Presentation</vt:lpstr>
      <vt:lpstr>Key take away messages</vt:lpstr>
      <vt:lpstr>Policies, Strategies and Guidelines</vt:lpstr>
      <vt:lpstr>Policies, Strategies and Guidelines… </vt:lpstr>
      <vt:lpstr>Governing Structures</vt:lpstr>
      <vt:lpstr>Governing Structures..</vt:lpstr>
      <vt:lpstr>Governing Structures..</vt:lpstr>
      <vt:lpstr>Factors influencing data use practice</vt:lpstr>
      <vt:lpstr>Factors influencing data use practice…</vt:lpstr>
      <vt:lpstr>Factors influencing data use practice…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 Slide Deck Orientation - Widescreen. Use for BMGF presentations</dc:title>
  <dc:creator>Erin Kester</dc:creator>
  <cp:lastModifiedBy>Ringo, Neema</cp:lastModifiedBy>
  <cp:revision>123</cp:revision>
  <cp:lastPrinted>2018-08-24T08:09:01Z</cp:lastPrinted>
  <dcterms:modified xsi:type="dcterms:W3CDTF">2019-03-01T21:30:36Z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2018-02-08T00:00:00Z</vt:filetime>
  </property>
  <property fmtid="{D5CDD505-2E9C-101B-9397-08002B2CF9AE}" pid="5" name="ContentTypeId">
    <vt:lpwstr>0x01010051D01EB8989104448DB9FC17582B7D75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