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6" r:id="rId6"/>
    <p:sldId id="268" r:id="rId7"/>
    <p:sldId id="269" r:id="rId8"/>
    <p:sldId id="270" r:id="rId9"/>
    <p:sldId id="271" r:id="rId10"/>
    <p:sldId id="263" r:id="rId11"/>
    <p:sldId id="272" r:id="rId12"/>
    <p:sldId id="273" r:id="rId13"/>
    <p:sldId id="264" r:id="rId14"/>
    <p:sldId id="274" r:id="rId15"/>
    <p:sldId id="265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E5F55-989A-4C2A-9EBD-5C77B2F00D4A}" type="datetimeFigureOut">
              <a:rPr lang="fr-FR" smtClean="0"/>
              <a:t>22/02/2019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705672-50D0-47FA-AE1C-9549EF09B526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229A5-D016-405F-B967-1DB51CDF6CCF}" type="datetime1">
              <a:rPr lang="fr-FR" smtClean="0"/>
              <a:t>22/02/2019</a:t>
            </a:fld>
            <a:endParaRPr lang="fr-F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EAHSC 27-29 March 2019  L. Bazira</a:t>
            </a:r>
            <a:endParaRPr lang="fr-F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0651-23EF-44DE-8C90-2C9120BA50F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72EAA-372B-4312-8578-00E910155F8F}" type="datetime1">
              <a:rPr lang="fr-FR" smtClean="0"/>
              <a:t>22/02/2019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EAHSC 27-29 March 2019  L. Bazira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0651-23EF-44DE-8C90-2C9120BA50F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CB4EE-1A6F-4487-9859-0AF22FE37B59}" type="datetime1">
              <a:rPr lang="fr-FR" smtClean="0"/>
              <a:t>22/02/2019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EAHSC 27-29 March 2019  L. Bazira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0651-23EF-44DE-8C90-2C9120BA50F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94CF5-FCD4-4465-A776-62C3FD59E6EE}" type="datetime1">
              <a:rPr lang="fr-FR" smtClean="0"/>
              <a:t>22/02/2019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EAHSC 27-29 March 2019  L. Bazira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0651-23EF-44DE-8C90-2C9120BA50F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88F7F-2B05-4504-9C52-5896E103D3FD}" type="datetime1">
              <a:rPr lang="fr-FR" smtClean="0"/>
              <a:t>22/02/2019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EAHSC 27-29 March 2019  L. Bazira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0651-23EF-44DE-8C90-2C9120BA50F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A7C2C-3F7D-4FDF-8899-79E86F1A2637}" type="datetime1">
              <a:rPr lang="fr-FR" smtClean="0"/>
              <a:t>22/02/2019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EAHSC 27-29 March 2019  L. Bazira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0651-23EF-44DE-8C90-2C9120BA50F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FDFB2-6C3C-449F-BCFA-6D07C3F8B008}" type="datetime1">
              <a:rPr lang="fr-FR" smtClean="0"/>
              <a:t>22/02/2019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EAHSC 27-29 March 2019  L. Bazira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0651-23EF-44DE-8C90-2C9120BA50F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10E58-AA06-4005-B367-42156DEC609A}" type="datetime1">
              <a:rPr lang="fr-FR" smtClean="0"/>
              <a:t>22/02/2019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EAHSC 27-29 March 2019  L. Bazira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0651-23EF-44DE-8C90-2C9120BA50F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DD29E6-F334-4D42-BD44-29B7522C40DC}" type="datetime1">
              <a:rPr lang="fr-FR" smtClean="0"/>
              <a:t>22/02/2019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EAHSC 27-29 March 2019  L. Bazira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0651-23EF-44DE-8C90-2C9120BA50F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01F12-C604-4B26-AA72-F148AC3E2E39}" type="datetime1">
              <a:rPr lang="fr-FR" smtClean="0"/>
              <a:t>22/02/2019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EAHSC 27-29 March 2019  L. Bazira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0651-23EF-44DE-8C90-2C9120BA50F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DC9DB-4725-496D-85CC-985ED68113E5}" type="datetime1">
              <a:rPr lang="fr-FR" smtClean="0"/>
              <a:t>22/02/2019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EAHSC 27-29 March 2019  L. Bazira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7490651-23EF-44DE-8C90-2C9120BA50F3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744155D-5087-419B-9589-CB63EB6FEC2C}" type="datetime1">
              <a:rPr lang="fr-FR" smtClean="0"/>
              <a:t>22/02/2019</a:t>
            </a:fld>
            <a:endParaRPr lang="fr-F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7th EAHSC 27-29 March 2019  L. Bazira</a:t>
            </a:r>
            <a:endParaRPr lang="fr-F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490651-23EF-44DE-8C90-2C9120BA50F3}" type="slidenum">
              <a:rPr lang="fr-FR" smtClean="0"/>
              <a:pPr/>
              <a:t>‹#›</a:t>
            </a:fld>
            <a:endParaRPr lang="fr-F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88640"/>
            <a:ext cx="8640960" cy="2088232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sz="4400" b="1" dirty="0" smtClean="0">
                <a:solidFill>
                  <a:srgbClr val="FFFF00"/>
                </a:solidFill>
                <a:latin typeface="Century Gothic" pitchFamily="34" charset="0"/>
              </a:rPr>
              <a:t>7TH EAST AFRICAN HEALTH AND SCIENTIFIC CONFERENCE</a:t>
            </a:r>
            <a:r>
              <a:rPr lang="fr-FR" b="1" dirty="0" smtClean="0">
                <a:solidFill>
                  <a:srgbClr val="FFFF00"/>
                </a:solidFill>
                <a:latin typeface="Century Gothic" pitchFamily="34" charset="0"/>
              </a:rPr>
              <a:t/>
            </a:r>
            <a:br>
              <a:rPr lang="fr-FR" b="1" dirty="0" smtClean="0">
                <a:solidFill>
                  <a:srgbClr val="FFFF00"/>
                </a:solidFill>
                <a:latin typeface="Century Gothic" pitchFamily="34" charset="0"/>
              </a:rPr>
            </a:br>
            <a:r>
              <a:rPr lang="en-US" sz="2700" b="1" dirty="0">
                <a:solidFill>
                  <a:srgbClr val="FFFF00"/>
                </a:solidFill>
              </a:rPr>
              <a:t>Dar </a:t>
            </a:r>
            <a:r>
              <a:rPr lang="en-US" sz="2700" b="1" dirty="0" err="1">
                <a:solidFill>
                  <a:srgbClr val="FFFF00"/>
                </a:solidFill>
              </a:rPr>
              <a:t>es</a:t>
            </a:r>
            <a:r>
              <a:rPr lang="en-US" sz="2700" b="1" dirty="0">
                <a:solidFill>
                  <a:srgbClr val="FFFF00"/>
                </a:solidFill>
              </a:rPr>
              <a:t> Salaam </a:t>
            </a:r>
            <a:r>
              <a:rPr lang="en-US" sz="2700" b="1" dirty="0" smtClean="0">
                <a:solidFill>
                  <a:srgbClr val="FFFF00"/>
                </a:solidFill>
              </a:rPr>
              <a:t>– Tanzania</a:t>
            </a:r>
            <a:r>
              <a:rPr lang="fr-FR" sz="2700" dirty="0" smtClean="0">
                <a:solidFill>
                  <a:srgbClr val="FFFF00"/>
                </a:solidFill>
              </a:rPr>
              <a:t>       </a:t>
            </a:r>
            <a:r>
              <a:rPr lang="en-US" sz="2700" dirty="0" smtClean="0">
                <a:solidFill>
                  <a:srgbClr val="FFFF00"/>
                </a:solidFill>
              </a:rPr>
              <a:t>27th </a:t>
            </a:r>
            <a:r>
              <a:rPr lang="en-US" sz="2700" dirty="0">
                <a:solidFill>
                  <a:srgbClr val="FFFF00"/>
                </a:solidFill>
              </a:rPr>
              <a:t>– 29th March </a:t>
            </a:r>
            <a:r>
              <a:rPr lang="en-US" sz="2700" dirty="0" smtClean="0">
                <a:solidFill>
                  <a:srgbClr val="FFFF00"/>
                </a:solidFill>
              </a:rPr>
              <a:t>2019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852936"/>
            <a:ext cx="8784976" cy="3528392"/>
          </a:xfrm>
        </p:spPr>
        <p:txBody>
          <a:bodyPr>
            <a:noAutofit/>
          </a:bodyPr>
          <a:lstStyle/>
          <a:p>
            <a:pPr algn="ctr"/>
            <a:r>
              <a:rPr lang="fr-FR" sz="2800" b="1" dirty="0" smtClean="0">
                <a:latin typeface="Century Gothic" pitchFamily="34" charset="0"/>
              </a:rPr>
              <a:t>Cross-</a:t>
            </a:r>
            <a:r>
              <a:rPr lang="fr-FR" sz="2800" b="1" dirty="0" err="1" smtClean="0">
                <a:latin typeface="Century Gothic" pitchFamily="34" charset="0"/>
              </a:rPr>
              <a:t>analysis</a:t>
            </a:r>
            <a:r>
              <a:rPr lang="fr-FR" sz="2800" b="1" dirty="0" smtClean="0">
                <a:latin typeface="Century Gothic" pitchFamily="34" charset="0"/>
              </a:rPr>
              <a:t> of </a:t>
            </a:r>
            <a:r>
              <a:rPr lang="fr-FR" sz="2800" b="1" dirty="0" err="1" smtClean="0">
                <a:latin typeface="Century Gothic" pitchFamily="34" charset="0"/>
              </a:rPr>
              <a:t>teachers</a:t>
            </a:r>
            <a:r>
              <a:rPr lang="fr-FR" sz="2800" b="1" dirty="0" smtClean="0">
                <a:latin typeface="Century Gothic" pitchFamily="34" charset="0"/>
              </a:rPr>
              <a:t> and </a:t>
            </a:r>
            <a:r>
              <a:rPr lang="fr-FR" sz="2800" b="1" dirty="0" err="1" smtClean="0">
                <a:latin typeface="Century Gothic" pitchFamily="34" charset="0"/>
              </a:rPr>
              <a:t>students</a:t>
            </a:r>
            <a:r>
              <a:rPr lang="fr-FR" sz="2800" b="1" dirty="0" smtClean="0">
                <a:latin typeface="Century Gothic" pitchFamily="34" charset="0"/>
              </a:rPr>
              <a:t>’ perceptions on the </a:t>
            </a:r>
            <a:r>
              <a:rPr lang="fr-FR" sz="2800" b="1" dirty="0" err="1" smtClean="0">
                <a:latin typeface="Century Gothic" pitchFamily="34" charset="0"/>
              </a:rPr>
              <a:t>benefits</a:t>
            </a:r>
            <a:r>
              <a:rPr lang="fr-FR" sz="2800" b="1" dirty="0" smtClean="0">
                <a:latin typeface="Century Gothic" pitchFamily="34" charset="0"/>
              </a:rPr>
              <a:t> of ICT </a:t>
            </a:r>
            <a:r>
              <a:rPr lang="fr-FR" sz="2800" b="1" dirty="0" err="1" smtClean="0">
                <a:latin typeface="Century Gothic" pitchFamily="34" charset="0"/>
              </a:rPr>
              <a:t>integration</a:t>
            </a:r>
            <a:r>
              <a:rPr lang="fr-FR" sz="2800" b="1" dirty="0" smtClean="0">
                <a:latin typeface="Century Gothic" pitchFamily="34" charset="0"/>
              </a:rPr>
              <a:t> in </a:t>
            </a:r>
            <a:r>
              <a:rPr lang="fr-FR" sz="2800" b="1" dirty="0" err="1" smtClean="0">
                <a:latin typeface="Century Gothic" pitchFamily="34" charset="0"/>
              </a:rPr>
              <a:t>health</a:t>
            </a:r>
            <a:r>
              <a:rPr lang="fr-FR" sz="2800" b="1" dirty="0" smtClean="0">
                <a:latin typeface="Century Gothic" pitchFamily="34" charset="0"/>
              </a:rPr>
              <a:t> sciences </a:t>
            </a:r>
            <a:r>
              <a:rPr lang="fr-FR" sz="2800" b="1" dirty="0" err="1" smtClean="0">
                <a:latin typeface="Century Gothic" pitchFamily="34" charset="0"/>
              </a:rPr>
              <a:t>education</a:t>
            </a:r>
            <a:r>
              <a:rPr lang="fr-FR" sz="2800" b="1" dirty="0" smtClean="0">
                <a:latin typeface="Century Gothic" pitchFamily="34" charset="0"/>
              </a:rPr>
              <a:t> in </a:t>
            </a:r>
            <a:r>
              <a:rPr lang="fr-FR" sz="2800" b="1" dirty="0" smtClean="0">
                <a:latin typeface="Century Gothic" pitchFamily="34" charset="0"/>
              </a:rPr>
              <a:t>Bujumbura-BURUNDI.</a:t>
            </a:r>
            <a:endParaRPr lang="fr-FR" sz="2800" dirty="0" smtClean="0">
              <a:latin typeface="Century Gothic" pitchFamily="34" charset="0"/>
            </a:endParaRPr>
          </a:p>
          <a:p>
            <a:pPr algn="ctr"/>
            <a:r>
              <a:rPr lang="fr-FR" sz="2800" b="1" dirty="0" smtClean="0">
                <a:latin typeface="Century Gothic" pitchFamily="34" charset="0"/>
              </a:rPr>
              <a:t>.</a:t>
            </a:r>
            <a:endParaRPr lang="fr-FR" sz="2800" dirty="0">
              <a:latin typeface="Century Gothic" pitchFamily="34" charset="0"/>
            </a:endParaRPr>
          </a:p>
          <a:p>
            <a:pPr algn="ctr"/>
            <a:r>
              <a:rPr lang="fr-FR" sz="2400" b="1" u="sng" dirty="0" err="1" smtClean="0">
                <a:latin typeface="Century Gothic" pitchFamily="34" charset="0"/>
              </a:rPr>
              <a:t>Bazira</a:t>
            </a:r>
            <a:r>
              <a:rPr lang="fr-FR" sz="2400" b="1" u="sng" dirty="0" smtClean="0">
                <a:latin typeface="Century Gothic" pitchFamily="34" charset="0"/>
              </a:rPr>
              <a:t> L</a:t>
            </a:r>
            <a:r>
              <a:rPr lang="fr-FR" sz="2400" b="1" u="sng" baseline="30000" dirty="0" smtClean="0">
                <a:latin typeface="Century Gothic" pitchFamily="34" charset="0"/>
              </a:rPr>
              <a:t>1</a:t>
            </a:r>
            <a:r>
              <a:rPr lang="fr-FR" sz="2400" dirty="0" smtClean="0">
                <a:latin typeface="Century Gothic" pitchFamily="34" charset="0"/>
              </a:rPr>
              <a:t>, </a:t>
            </a:r>
            <a:r>
              <a:rPr lang="fr-FR" sz="2400" dirty="0" err="1" smtClean="0">
                <a:latin typeface="Century Gothic" pitchFamily="34" charset="0"/>
              </a:rPr>
              <a:t>Ntakarutimana</a:t>
            </a:r>
            <a:r>
              <a:rPr lang="fr-FR" sz="2400" dirty="0" smtClean="0">
                <a:latin typeface="Century Gothic" pitchFamily="34" charset="0"/>
              </a:rPr>
              <a:t> L</a:t>
            </a:r>
            <a:r>
              <a:rPr lang="fr-FR" sz="2400" baseline="30000" dirty="0" smtClean="0">
                <a:latin typeface="Century Gothic" pitchFamily="34" charset="0"/>
              </a:rPr>
              <a:t>2</a:t>
            </a:r>
            <a:r>
              <a:rPr lang="fr-FR" sz="2400" dirty="0" smtClean="0">
                <a:latin typeface="Century Gothic" pitchFamily="34" charset="0"/>
              </a:rPr>
              <a:t>, </a:t>
            </a:r>
            <a:r>
              <a:rPr lang="fr-FR" sz="2400" dirty="0" err="1" smtClean="0">
                <a:latin typeface="Century Gothic" pitchFamily="34" charset="0"/>
              </a:rPr>
              <a:t>Nkezabahizi</a:t>
            </a:r>
            <a:r>
              <a:rPr lang="fr-FR" sz="2400" dirty="0" smtClean="0">
                <a:latin typeface="Century Gothic" pitchFamily="34" charset="0"/>
              </a:rPr>
              <a:t> F</a:t>
            </a:r>
            <a:r>
              <a:rPr lang="fr-FR" sz="2400" baseline="30000" dirty="0" smtClean="0">
                <a:latin typeface="Century Gothic" pitchFamily="34" charset="0"/>
              </a:rPr>
              <a:t>1</a:t>
            </a:r>
            <a:r>
              <a:rPr lang="fr-FR" sz="2400" dirty="0" smtClean="0">
                <a:latin typeface="Century Gothic" pitchFamily="34" charset="0"/>
              </a:rPr>
              <a:t>, </a:t>
            </a:r>
            <a:r>
              <a:rPr lang="fr-FR" sz="2400" dirty="0" err="1" smtClean="0">
                <a:latin typeface="Century Gothic" pitchFamily="34" charset="0"/>
              </a:rPr>
              <a:t>Niyonkuru</a:t>
            </a:r>
            <a:r>
              <a:rPr lang="fr-FR" sz="2400" dirty="0" smtClean="0">
                <a:latin typeface="Century Gothic" pitchFamily="34" charset="0"/>
              </a:rPr>
              <a:t> J</a:t>
            </a:r>
            <a:r>
              <a:rPr lang="fr-FR" sz="2400" baseline="30000" dirty="0" smtClean="0">
                <a:latin typeface="Century Gothic" pitchFamily="34" charset="0"/>
              </a:rPr>
              <a:t>1</a:t>
            </a:r>
            <a:r>
              <a:rPr lang="fr-FR" sz="2400" dirty="0" smtClean="0">
                <a:latin typeface="Century Gothic" pitchFamily="34" charset="0"/>
              </a:rPr>
              <a:t>, </a:t>
            </a:r>
            <a:r>
              <a:rPr lang="fr-FR" sz="2400" dirty="0" err="1" smtClean="0">
                <a:latin typeface="Century Gothic" pitchFamily="34" charset="0"/>
              </a:rPr>
              <a:t>Kamikazi</a:t>
            </a:r>
            <a:r>
              <a:rPr lang="fr-FR" sz="2400" dirty="0" smtClean="0">
                <a:latin typeface="Century Gothic" pitchFamily="34" charset="0"/>
              </a:rPr>
              <a:t> Y</a:t>
            </a:r>
            <a:r>
              <a:rPr lang="fr-FR" sz="2400" baseline="30000" dirty="0" smtClean="0">
                <a:latin typeface="Century Gothic" pitchFamily="34" charset="0"/>
              </a:rPr>
              <a:t>1</a:t>
            </a:r>
            <a:r>
              <a:rPr lang="fr-FR" sz="2400" dirty="0" smtClean="0">
                <a:latin typeface="Century Gothic" pitchFamily="34" charset="0"/>
              </a:rPr>
              <a:t>, </a:t>
            </a:r>
            <a:r>
              <a:rPr lang="fr-FR" sz="2400" dirty="0" err="1" smtClean="0">
                <a:latin typeface="Century Gothic" pitchFamily="34" charset="0"/>
              </a:rPr>
              <a:t>Butoyi</a:t>
            </a:r>
            <a:r>
              <a:rPr lang="fr-FR" sz="2400" dirty="0" smtClean="0">
                <a:latin typeface="Century Gothic" pitchFamily="34" charset="0"/>
              </a:rPr>
              <a:t> SG</a:t>
            </a:r>
            <a:r>
              <a:rPr lang="fr-FR" sz="2400" baseline="30000" dirty="0" smtClean="0">
                <a:latin typeface="Century Gothic" pitchFamily="34" charset="0"/>
              </a:rPr>
              <a:t>2</a:t>
            </a:r>
            <a:r>
              <a:rPr lang="fr-FR" sz="2400" dirty="0" smtClean="0">
                <a:latin typeface="Century Gothic" pitchFamily="34" charset="0"/>
              </a:rPr>
              <a:t>, </a:t>
            </a:r>
            <a:r>
              <a:rPr lang="fr-FR" sz="2400" dirty="0" err="1" smtClean="0">
                <a:latin typeface="Century Gothic" pitchFamily="34" charset="0"/>
              </a:rPr>
              <a:t>Nimubona</a:t>
            </a:r>
            <a:r>
              <a:rPr lang="fr-FR" sz="2400" dirty="0" smtClean="0">
                <a:latin typeface="Century Gothic" pitchFamily="34" charset="0"/>
              </a:rPr>
              <a:t> P</a:t>
            </a:r>
            <a:r>
              <a:rPr lang="fr-FR" sz="2400" baseline="30000" dirty="0" smtClean="0">
                <a:latin typeface="Century Gothic" pitchFamily="34" charset="0"/>
              </a:rPr>
              <a:t>2</a:t>
            </a:r>
            <a:r>
              <a:rPr lang="fr-FR" sz="2400" dirty="0" smtClean="0">
                <a:latin typeface="Century Gothic" pitchFamily="34" charset="0"/>
              </a:rPr>
              <a:t>, </a:t>
            </a:r>
            <a:r>
              <a:rPr lang="fr-FR" sz="2400" dirty="0" err="1" smtClean="0">
                <a:latin typeface="Century Gothic" pitchFamily="34" charset="0"/>
              </a:rPr>
              <a:t>Nyandwi</a:t>
            </a:r>
            <a:r>
              <a:rPr lang="fr-FR" sz="2400" dirty="0" smtClean="0">
                <a:latin typeface="Century Gothic" pitchFamily="34" charset="0"/>
              </a:rPr>
              <a:t> J</a:t>
            </a:r>
            <a:r>
              <a:rPr lang="fr-FR" sz="2400" baseline="30000" dirty="0" smtClean="0">
                <a:latin typeface="Century Gothic" pitchFamily="34" charset="0"/>
              </a:rPr>
              <a:t>1</a:t>
            </a:r>
            <a:r>
              <a:rPr lang="fr-FR" sz="2400" dirty="0" smtClean="0">
                <a:latin typeface="Century Gothic" pitchFamily="34" charset="0"/>
              </a:rPr>
              <a:t>.</a:t>
            </a:r>
            <a:r>
              <a:rPr lang="fr-FR" sz="2400" dirty="0">
                <a:latin typeface="Century Gothic" pitchFamily="34" charset="0"/>
              </a:rPr>
              <a:t> </a:t>
            </a:r>
            <a:endParaRPr lang="fr-FR" sz="2400" dirty="0" smtClean="0">
              <a:latin typeface="Century Gothic" pitchFamily="34" charset="0"/>
            </a:endParaRPr>
          </a:p>
          <a:p>
            <a:pPr algn="ctr"/>
            <a:endParaRPr lang="fr-FR" sz="2400" dirty="0">
              <a:latin typeface="Century Gothic" pitchFamily="34" charset="0"/>
            </a:endParaRPr>
          </a:p>
          <a:p>
            <a:pPr algn="ctr"/>
            <a:r>
              <a:rPr lang="en-US" sz="2400" b="1" baseline="30000" dirty="0">
                <a:solidFill>
                  <a:schemeClr val="bg1"/>
                </a:solidFill>
                <a:latin typeface="Century Gothic" pitchFamily="34" charset="0"/>
              </a:rPr>
              <a:t>1</a:t>
            </a:r>
            <a:r>
              <a:rPr lang="en-US" sz="2400" b="1" dirty="0">
                <a:solidFill>
                  <a:schemeClr val="bg1"/>
                </a:solidFill>
                <a:latin typeface="Century Gothic" pitchFamily="34" charset="0"/>
              </a:rPr>
              <a:t> University of Burundi -  </a:t>
            </a:r>
            <a:r>
              <a:rPr lang="en-US" sz="2400" b="1" baseline="30000" dirty="0">
                <a:solidFill>
                  <a:schemeClr val="bg1"/>
                </a:solidFill>
                <a:latin typeface="Century Gothic" pitchFamily="34" charset="0"/>
              </a:rPr>
              <a:t>2 </a:t>
            </a:r>
            <a:r>
              <a:rPr lang="en-US" sz="2400" b="1" dirty="0">
                <a:solidFill>
                  <a:schemeClr val="bg1"/>
                </a:solidFill>
                <a:latin typeface="Century Gothic" pitchFamily="34" charset="0"/>
              </a:rPr>
              <a:t>National Public Health Institute</a:t>
            </a:r>
            <a:endParaRPr lang="fr-FR" sz="2400" b="1" dirty="0">
              <a:solidFill>
                <a:schemeClr val="bg1"/>
              </a:solidFill>
              <a:latin typeface="Century Gothic" pitchFamily="34" charset="0"/>
            </a:endParaRPr>
          </a:p>
          <a:p>
            <a:pPr algn="ctr"/>
            <a:endParaRPr lang="fr-FR" sz="28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7128792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700" b="1" dirty="0" smtClean="0">
                <a:solidFill>
                  <a:schemeClr val="tx1"/>
                </a:solidFill>
                <a:latin typeface="Century Gothic" pitchFamily="34" charset="0"/>
              </a:rPr>
              <a:t>Cross-</a:t>
            </a:r>
            <a:r>
              <a:rPr lang="fr-FR" sz="2700" b="1" dirty="0" err="1" smtClean="0">
                <a:solidFill>
                  <a:schemeClr val="tx1"/>
                </a:solidFill>
                <a:latin typeface="Century Gothic" pitchFamily="34" charset="0"/>
              </a:rPr>
              <a:t>analysis</a:t>
            </a:r>
            <a:r>
              <a:rPr lang="fr-FR" sz="2700" b="1" dirty="0" smtClean="0">
                <a:solidFill>
                  <a:schemeClr val="tx1"/>
                </a:solidFill>
                <a:latin typeface="Century Gothic" pitchFamily="34" charset="0"/>
              </a:rPr>
              <a:t> of </a:t>
            </a:r>
            <a:r>
              <a:rPr lang="fr-FR" sz="2700" b="1" dirty="0" err="1" smtClean="0">
                <a:solidFill>
                  <a:schemeClr val="tx1"/>
                </a:solidFill>
                <a:latin typeface="Century Gothic" pitchFamily="34" charset="0"/>
              </a:rPr>
              <a:t>teachers</a:t>
            </a:r>
            <a:r>
              <a:rPr lang="fr-FR" sz="2700" b="1" dirty="0" smtClean="0">
                <a:solidFill>
                  <a:schemeClr val="tx1"/>
                </a:solidFill>
                <a:latin typeface="Century Gothic" pitchFamily="34" charset="0"/>
              </a:rPr>
              <a:t> and </a:t>
            </a:r>
            <a:r>
              <a:rPr lang="fr-FR" sz="2700" b="1" dirty="0" err="1" smtClean="0">
                <a:solidFill>
                  <a:schemeClr val="tx1"/>
                </a:solidFill>
                <a:latin typeface="Century Gothic" pitchFamily="34" charset="0"/>
              </a:rPr>
              <a:t>students</a:t>
            </a:r>
            <a:r>
              <a:rPr lang="fr-FR" sz="2700" b="1" dirty="0" smtClean="0">
                <a:solidFill>
                  <a:schemeClr val="tx1"/>
                </a:solidFill>
                <a:latin typeface="Century Gothic" pitchFamily="34" charset="0"/>
              </a:rPr>
              <a:t>’ perceptions on the </a:t>
            </a:r>
            <a:r>
              <a:rPr lang="fr-FR" sz="2700" b="1" dirty="0" err="1" smtClean="0">
                <a:solidFill>
                  <a:schemeClr val="tx1"/>
                </a:solidFill>
                <a:latin typeface="Century Gothic" pitchFamily="34" charset="0"/>
              </a:rPr>
              <a:t>benefits</a:t>
            </a:r>
            <a:r>
              <a:rPr lang="fr-FR" sz="2700" b="1" dirty="0" smtClean="0">
                <a:solidFill>
                  <a:schemeClr val="tx1"/>
                </a:solidFill>
                <a:latin typeface="Century Gothic" pitchFamily="34" charset="0"/>
              </a:rPr>
              <a:t> of ICT </a:t>
            </a:r>
            <a:r>
              <a:rPr lang="fr-FR" sz="2700" b="1" dirty="0" err="1" smtClean="0">
                <a:solidFill>
                  <a:schemeClr val="tx1"/>
                </a:solidFill>
                <a:latin typeface="Century Gothic" pitchFamily="34" charset="0"/>
              </a:rPr>
              <a:t>integration</a:t>
            </a:r>
            <a:r>
              <a:rPr lang="fr-FR" sz="2700" b="1" dirty="0" smtClean="0">
                <a:solidFill>
                  <a:schemeClr val="tx1"/>
                </a:solidFill>
                <a:latin typeface="Century Gothic" pitchFamily="34" charset="0"/>
              </a:rPr>
              <a:t> in </a:t>
            </a:r>
            <a:r>
              <a:rPr lang="fr-FR" sz="2700" b="1" dirty="0" err="1" smtClean="0">
                <a:solidFill>
                  <a:schemeClr val="tx1"/>
                </a:solidFill>
                <a:latin typeface="Century Gothic" pitchFamily="34" charset="0"/>
              </a:rPr>
              <a:t>health</a:t>
            </a:r>
            <a:r>
              <a:rPr lang="fr-FR" sz="2700" b="1" dirty="0" smtClean="0">
                <a:solidFill>
                  <a:schemeClr val="tx1"/>
                </a:solidFill>
                <a:latin typeface="Century Gothic" pitchFamily="34" charset="0"/>
              </a:rPr>
              <a:t> sciences </a:t>
            </a:r>
            <a:r>
              <a:rPr lang="fr-FR" sz="2700" b="1" dirty="0" err="1" smtClean="0">
                <a:solidFill>
                  <a:schemeClr val="tx1"/>
                </a:solidFill>
                <a:latin typeface="Century Gothic" pitchFamily="34" charset="0"/>
              </a:rPr>
              <a:t>education</a:t>
            </a:r>
            <a:r>
              <a:rPr lang="fr-FR" sz="2700" b="1" dirty="0" smtClean="0">
                <a:solidFill>
                  <a:schemeClr val="tx1"/>
                </a:solidFill>
                <a:latin typeface="Century Gothic" pitchFamily="34" charset="0"/>
              </a:rPr>
              <a:t> in Bujumbura-BURUNDI</a:t>
            </a:r>
            <a:r>
              <a:rPr lang="fr-FR" sz="2700" b="1" dirty="0" smtClean="0">
                <a:solidFill>
                  <a:schemeClr val="tx1"/>
                </a:solidFill>
                <a:latin typeface="Century Gothic" pitchFamily="34" charset="0"/>
              </a:rPr>
              <a:t>.</a:t>
            </a:r>
            <a:endParaRPr lang="fr-F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060848"/>
            <a:ext cx="8712968" cy="4263752"/>
          </a:xfrm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b="1" dirty="0" smtClean="0">
                <a:latin typeface="Century Gothic" pitchFamily="34" charset="0"/>
              </a:rPr>
              <a:t>Discussion</a:t>
            </a:r>
          </a:p>
          <a:p>
            <a:pPr>
              <a:buNone/>
            </a:pPr>
            <a:r>
              <a:rPr lang="fr-FR" sz="2800" dirty="0" smtClean="0">
                <a:latin typeface="Century Gothic" pitchFamily="34" charset="0"/>
              </a:rPr>
              <a:t> </a:t>
            </a:r>
            <a:r>
              <a:rPr lang="fr-FR" sz="2800" dirty="0" err="1" smtClean="0">
                <a:latin typeface="Century Gothic" pitchFamily="34" charset="0"/>
              </a:rPr>
              <a:t>Among</a:t>
            </a:r>
            <a:r>
              <a:rPr lang="fr-FR" sz="2800" dirty="0" smtClean="0">
                <a:latin typeface="Century Gothic" pitchFamily="34" charset="0"/>
              </a:rPr>
              <a:t> the </a:t>
            </a:r>
            <a:r>
              <a:rPr lang="fr-FR" sz="2800" dirty="0" err="1" smtClean="0">
                <a:latin typeface="Century Gothic" pitchFamily="34" charset="0"/>
              </a:rPr>
              <a:t>underlined</a:t>
            </a:r>
            <a:r>
              <a:rPr lang="fr-FR" sz="2800" dirty="0" smtClean="0">
                <a:latin typeface="Century Gothic" pitchFamily="34" charset="0"/>
              </a:rPr>
              <a:t> </a:t>
            </a:r>
            <a:r>
              <a:rPr lang="en-US" sz="2800" dirty="0" smtClean="0">
                <a:latin typeface="Century Gothic" pitchFamily="34" charset="0"/>
              </a:rPr>
              <a:t>major </a:t>
            </a:r>
            <a:r>
              <a:rPr lang="en-US" sz="2800" dirty="0" smtClean="0">
                <a:latin typeface="Century Gothic" pitchFamily="34" charset="0"/>
              </a:rPr>
              <a:t>contributions of ICT in </a:t>
            </a:r>
            <a:r>
              <a:rPr lang="en-US" sz="2800" dirty="0" smtClean="0">
                <a:latin typeface="Century Gothic" pitchFamily="34" charset="0"/>
              </a:rPr>
              <a:t>education, </a:t>
            </a:r>
            <a:r>
              <a:rPr lang="en-US" sz="2400" dirty="0" smtClean="0">
                <a:latin typeface="Century Gothic" pitchFamily="34" charset="0"/>
              </a:rPr>
              <a:t>t</a:t>
            </a:r>
            <a:r>
              <a:rPr lang="en-US" sz="2400" dirty="0" smtClean="0">
                <a:latin typeface="Century Gothic" pitchFamily="34" charset="0"/>
              </a:rPr>
              <a:t>he </a:t>
            </a:r>
            <a:r>
              <a:rPr lang="en-US" sz="2400" dirty="0" smtClean="0">
                <a:latin typeface="Century Gothic" pitchFamily="34" charset="0"/>
              </a:rPr>
              <a:t>opinion of teachers and students overlaps </a:t>
            </a:r>
            <a:r>
              <a:rPr lang="en-US" sz="2400" dirty="0" smtClean="0">
                <a:latin typeface="Century Gothic" pitchFamily="34" charset="0"/>
              </a:rPr>
              <a:t>on four points : 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Century Gothic" pitchFamily="34" charset="0"/>
              </a:rPr>
              <a:t>Richest </a:t>
            </a:r>
            <a:r>
              <a:rPr lang="en-US" sz="2400" dirty="0" smtClean="0">
                <a:latin typeface="Century Gothic" pitchFamily="34" charset="0"/>
              </a:rPr>
              <a:t>lesson content (96%) </a:t>
            </a:r>
            <a:endParaRPr lang="en-US" sz="2400" dirty="0" smtClean="0">
              <a:latin typeface="Century Gothic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Century Gothic" pitchFamily="34" charset="0"/>
              </a:rPr>
              <a:t>Faster </a:t>
            </a:r>
            <a:r>
              <a:rPr lang="en-US" sz="2400" dirty="0" smtClean="0">
                <a:latin typeface="Century Gothic" pitchFamily="34" charset="0"/>
              </a:rPr>
              <a:t>transmission of knowledge (91%) </a:t>
            </a:r>
            <a:endParaRPr lang="en-US" sz="2400" dirty="0" smtClean="0">
              <a:latin typeface="Century Gothic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Century Gothic" pitchFamily="34" charset="0"/>
              </a:rPr>
              <a:t>Greater </a:t>
            </a:r>
            <a:r>
              <a:rPr lang="en-US" sz="2400" dirty="0" smtClean="0">
                <a:latin typeface="Century Gothic" pitchFamily="34" charset="0"/>
              </a:rPr>
              <a:t>motivation of students (90</a:t>
            </a:r>
            <a:r>
              <a:rPr lang="en-US" sz="2400" dirty="0" smtClean="0">
                <a:latin typeface="Century Gothic" pitchFamily="34" charset="0"/>
              </a:rPr>
              <a:t>%)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Century Gothic" pitchFamily="34" charset="0"/>
              </a:rPr>
              <a:t>Possibility </a:t>
            </a:r>
            <a:r>
              <a:rPr lang="en-US" sz="2400" dirty="0" smtClean="0">
                <a:latin typeface="Century Gothic" pitchFamily="34" charset="0"/>
              </a:rPr>
              <a:t>to do more application exercises (90</a:t>
            </a:r>
            <a:r>
              <a:rPr lang="en-US" sz="2400" dirty="0" smtClean="0">
                <a:latin typeface="Century Gothic" pitchFamily="34" charset="0"/>
              </a:rPr>
              <a:t>%).</a:t>
            </a:r>
            <a:endParaRPr lang="fr-FR" sz="2400" dirty="0" smtClean="0">
              <a:latin typeface="Century Gothic" pitchFamily="34" charset="0"/>
            </a:endParaRPr>
          </a:p>
          <a:p>
            <a:pPr>
              <a:buNone/>
            </a:pPr>
            <a:endParaRPr lang="fr-FR" sz="2800" dirty="0" smtClean="0">
              <a:latin typeface="Century Gothic" pitchFamily="34" charset="0"/>
            </a:endParaRPr>
          </a:p>
          <a:p>
            <a:pPr>
              <a:buNone/>
            </a:pPr>
            <a:endParaRPr lang="fr-FR" sz="2400" dirty="0">
              <a:latin typeface="Century Gothic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188640"/>
            <a:ext cx="1440160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5" name="Picture 4" descr="C:\Users\Lenovo\AppData\Local\Temp\Emblem_of_the_University_of_Burundi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29614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0651-23EF-44DE-8C90-2C9120BA50F3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EAHSC 27-29 March 2019  L. Bazira</a:t>
            </a:r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7128792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700" b="1" dirty="0" smtClean="0">
                <a:solidFill>
                  <a:schemeClr val="tx1"/>
                </a:solidFill>
                <a:latin typeface="Century Gothic" pitchFamily="34" charset="0"/>
              </a:rPr>
              <a:t>Cross-</a:t>
            </a:r>
            <a:r>
              <a:rPr lang="fr-FR" sz="2700" b="1" dirty="0" err="1" smtClean="0">
                <a:solidFill>
                  <a:schemeClr val="tx1"/>
                </a:solidFill>
                <a:latin typeface="Century Gothic" pitchFamily="34" charset="0"/>
              </a:rPr>
              <a:t>analysis</a:t>
            </a:r>
            <a:r>
              <a:rPr lang="fr-FR" sz="2700" b="1" dirty="0" smtClean="0">
                <a:solidFill>
                  <a:schemeClr val="tx1"/>
                </a:solidFill>
                <a:latin typeface="Century Gothic" pitchFamily="34" charset="0"/>
              </a:rPr>
              <a:t> of </a:t>
            </a:r>
            <a:r>
              <a:rPr lang="fr-FR" sz="2700" b="1" dirty="0" err="1" smtClean="0">
                <a:solidFill>
                  <a:schemeClr val="tx1"/>
                </a:solidFill>
                <a:latin typeface="Century Gothic" pitchFamily="34" charset="0"/>
              </a:rPr>
              <a:t>teachers</a:t>
            </a:r>
            <a:r>
              <a:rPr lang="fr-FR" sz="2700" b="1" dirty="0" smtClean="0">
                <a:solidFill>
                  <a:schemeClr val="tx1"/>
                </a:solidFill>
                <a:latin typeface="Century Gothic" pitchFamily="34" charset="0"/>
              </a:rPr>
              <a:t> and </a:t>
            </a:r>
            <a:r>
              <a:rPr lang="fr-FR" sz="2700" b="1" dirty="0" err="1" smtClean="0">
                <a:solidFill>
                  <a:schemeClr val="tx1"/>
                </a:solidFill>
                <a:latin typeface="Century Gothic" pitchFamily="34" charset="0"/>
              </a:rPr>
              <a:t>students</a:t>
            </a:r>
            <a:r>
              <a:rPr lang="fr-FR" sz="2700" b="1" dirty="0" smtClean="0">
                <a:solidFill>
                  <a:schemeClr val="tx1"/>
                </a:solidFill>
                <a:latin typeface="Century Gothic" pitchFamily="34" charset="0"/>
              </a:rPr>
              <a:t>’ perceptions on the </a:t>
            </a:r>
            <a:r>
              <a:rPr lang="fr-FR" sz="2700" b="1" dirty="0" err="1" smtClean="0">
                <a:solidFill>
                  <a:schemeClr val="tx1"/>
                </a:solidFill>
                <a:latin typeface="Century Gothic" pitchFamily="34" charset="0"/>
              </a:rPr>
              <a:t>benefits</a:t>
            </a:r>
            <a:r>
              <a:rPr lang="fr-FR" sz="2700" b="1" dirty="0" smtClean="0">
                <a:solidFill>
                  <a:schemeClr val="tx1"/>
                </a:solidFill>
                <a:latin typeface="Century Gothic" pitchFamily="34" charset="0"/>
              </a:rPr>
              <a:t> of ICT </a:t>
            </a:r>
            <a:r>
              <a:rPr lang="fr-FR" sz="2700" b="1" dirty="0" err="1" smtClean="0">
                <a:solidFill>
                  <a:schemeClr val="tx1"/>
                </a:solidFill>
                <a:latin typeface="Century Gothic" pitchFamily="34" charset="0"/>
              </a:rPr>
              <a:t>integration</a:t>
            </a:r>
            <a:r>
              <a:rPr lang="fr-FR" sz="2700" b="1" dirty="0" smtClean="0">
                <a:solidFill>
                  <a:schemeClr val="tx1"/>
                </a:solidFill>
                <a:latin typeface="Century Gothic" pitchFamily="34" charset="0"/>
              </a:rPr>
              <a:t> in </a:t>
            </a:r>
            <a:r>
              <a:rPr lang="fr-FR" sz="2700" b="1" dirty="0" err="1" smtClean="0">
                <a:solidFill>
                  <a:schemeClr val="tx1"/>
                </a:solidFill>
                <a:latin typeface="Century Gothic" pitchFamily="34" charset="0"/>
              </a:rPr>
              <a:t>health</a:t>
            </a:r>
            <a:r>
              <a:rPr lang="fr-FR" sz="2700" b="1" dirty="0" smtClean="0">
                <a:solidFill>
                  <a:schemeClr val="tx1"/>
                </a:solidFill>
                <a:latin typeface="Century Gothic" pitchFamily="34" charset="0"/>
              </a:rPr>
              <a:t> sciences </a:t>
            </a:r>
            <a:r>
              <a:rPr lang="fr-FR" sz="2700" b="1" dirty="0" err="1" smtClean="0">
                <a:solidFill>
                  <a:schemeClr val="tx1"/>
                </a:solidFill>
                <a:latin typeface="Century Gothic" pitchFamily="34" charset="0"/>
              </a:rPr>
              <a:t>education</a:t>
            </a:r>
            <a:r>
              <a:rPr lang="fr-FR" sz="2700" b="1" dirty="0" smtClean="0">
                <a:solidFill>
                  <a:schemeClr val="tx1"/>
                </a:solidFill>
                <a:latin typeface="Century Gothic" pitchFamily="34" charset="0"/>
              </a:rPr>
              <a:t> in Bujumbura-BURUNDI</a:t>
            </a:r>
            <a:r>
              <a:rPr lang="fr-FR" sz="2700" b="1" dirty="0" smtClean="0">
                <a:solidFill>
                  <a:schemeClr val="tx1"/>
                </a:solidFill>
                <a:latin typeface="Century Gothic" pitchFamily="34" charset="0"/>
              </a:rPr>
              <a:t>.</a:t>
            </a:r>
            <a:endParaRPr lang="fr-F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060848"/>
            <a:ext cx="8712968" cy="4263752"/>
          </a:xfrm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b="1" dirty="0" smtClean="0">
                <a:latin typeface="Century Gothic" pitchFamily="34" charset="0"/>
              </a:rPr>
              <a:t>Discussion</a:t>
            </a:r>
          </a:p>
          <a:p>
            <a:pPr>
              <a:buNone/>
            </a:pPr>
            <a:r>
              <a:rPr lang="fr-FR" sz="2800" dirty="0" smtClean="0">
                <a:latin typeface="Century Gothic" pitchFamily="34" charset="0"/>
              </a:rPr>
              <a:t> </a:t>
            </a:r>
            <a:r>
              <a:rPr lang="en-US" sz="2800" dirty="0" smtClean="0">
                <a:latin typeface="Century Gothic" pitchFamily="34" charset="0"/>
              </a:rPr>
              <a:t>Two weak points were noted by both teachers and students: </a:t>
            </a:r>
            <a:endParaRPr lang="en-US" sz="2800" dirty="0" smtClean="0">
              <a:latin typeface="Century Gothic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Century Gothic" pitchFamily="34" charset="0"/>
              </a:rPr>
              <a:t>Increased passivity </a:t>
            </a:r>
            <a:r>
              <a:rPr lang="en-US" sz="2800" dirty="0" smtClean="0">
                <a:latin typeface="Century Gothic" pitchFamily="34" charset="0"/>
              </a:rPr>
              <a:t>of students (43%) </a:t>
            </a:r>
            <a:endParaRPr lang="en-US" sz="2800" dirty="0" smtClean="0">
              <a:latin typeface="Century Gothic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 smtClean="0">
                <a:latin typeface="Century Gothic" pitchFamily="34" charset="0"/>
              </a:rPr>
              <a:t>Flood </a:t>
            </a:r>
            <a:r>
              <a:rPr lang="en-US" sz="2800" dirty="0" smtClean="0">
                <a:latin typeface="Century Gothic" pitchFamily="34" charset="0"/>
              </a:rPr>
              <a:t>risk through uncontrolled </a:t>
            </a:r>
            <a:r>
              <a:rPr lang="en-US" sz="2800" dirty="0" smtClean="0">
                <a:latin typeface="Century Gothic" pitchFamily="34" charset="0"/>
              </a:rPr>
              <a:t>information </a:t>
            </a:r>
            <a:r>
              <a:rPr lang="en-US" sz="2000" dirty="0" smtClean="0">
                <a:latin typeface="Century Gothic" pitchFamily="34" charset="0"/>
              </a:rPr>
              <a:t>(16</a:t>
            </a:r>
            <a:r>
              <a:rPr lang="en-US" sz="2000" dirty="0" smtClean="0">
                <a:latin typeface="Century Gothic" pitchFamily="34" charset="0"/>
              </a:rPr>
              <a:t>%)</a:t>
            </a:r>
            <a:endParaRPr lang="fr-FR" sz="2000" dirty="0" smtClean="0">
              <a:latin typeface="Century Gothic" pitchFamily="34" charset="0"/>
            </a:endParaRPr>
          </a:p>
          <a:p>
            <a:pPr>
              <a:buNone/>
            </a:pPr>
            <a:endParaRPr lang="fr-FR" sz="2400" dirty="0">
              <a:latin typeface="Century Gothic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188640"/>
            <a:ext cx="1440160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5" name="Picture 4" descr="C:\Users\Lenovo\AppData\Local\Temp\Emblem_of_the_University_of_Burundi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29614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0651-23EF-44DE-8C90-2C9120BA50F3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EAHSC 27-29 March 2019  L. Bazira</a:t>
            </a:r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7128792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700" b="1" dirty="0" smtClean="0">
                <a:solidFill>
                  <a:schemeClr val="tx1"/>
                </a:solidFill>
                <a:latin typeface="Century Gothic" pitchFamily="34" charset="0"/>
              </a:rPr>
              <a:t>Cross-</a:t>
            </a:r>
            <a:r>
              <a:rPr lang="fr-FR" sz="2700" b="1" dirty="0" err="1" smtClean="0">
                <a:solidFill>
                  <a:schemeClr val="tx1"/>
                </a:solidFill>
                <a:latin typeface="Century Gothic" pitchFamily="34" charset="0"/>
              </a:rPr>
              <a:t>analysis</a:t>
            </a:r>
            <a:r>
              <a:rPr lang="fr-FR" sz="2700" b="1" dirty="0" smtClean="0">
                <a:solidFill>
                  <a:schemeClr val="tx1"/>
                </a:solidFill>
                <a:latin typeface="Century Gothic" pitchFamily="34" charset="0"/>
              </a:rPr>
              <a:t> of </a:t>
            </a:r>
            <a:r>
              <a:rPr lang="fr-FR" sz="2700" b="1" dirty="0" err="1" smtClean="0">
                <a:solidFill>
                  <a:schemeClr val="tx1"/>
                </a:solidFill>
                <a:latin typeface="Century Gothic" pitchFamily="34" charset="0"/>
              </a:rPr>
              <a:t>teachers</a:t>
            </a:r>
            <a:r>
              <a:rPr lang="fr-FR" sz="2700" b="1" dirty="0" smtClean="0">
                <a:solidFill>
                  <a:schemeClr val="tx1"/>
                </a:solidFill>
                <a:latin typeface="Century Gothic" pitchFamily="34" charset="0"/>
              </a:rPr>
              <a:t> and </a:t>
            </a:r>
            <a:r>
              <a:rPr lang="fr-FR" sz="2700" b="1" dirty="0" err="1" smtClean="0">
                <a:solidFill>
                  <a:schemeClr val="tx1"/>
                </a:solidFill>
                <a:latin typeface="Century Gothic" pitchFamily="34" charset="0"/>
              </a:rPr>
              <a:t>students</a:t>
            </a:r>
            <a:r>
              <a:rPr lang="fr-FR" sz="2700" b="1" dirty="0" smtClean="0">
                <a:solidFill>
                  <a:schemeClr val="tx1"/>
                </a:solidFill>
                <a:latin typeface="Century Gothic" pitchFamily="34" charset="0"/>
              </a:rPr>
              <a:t>’ perceptions on the </a:t>
            </a:r>
            <a:r>
              <a:rPr lang="fr-FR" sz="2700" b="1" dirty="0" err="1" smtClean="0">
                <a:solidFill>
                  <a:schemeClr val="tx1"/>
                </a:solidFill>
                <a:latin typeface="Century Gothic" pitchFamily="34" charset="0"/>
              </a:rPr>
              <a:t>benefits</a:t>
            </a:r>
            <a:r>
              <a:rPr lang="fr-FR" sz="2700" b="1" dirty="0" smtClean="0">
                <a:solidFill>
                  <a:schemeClr val="tx1"/>
                </a:solidFill>
                <a:latin typeface="Century Gothic" pitchFamily="34" charset="0"/>
              </a:rPr>
              <a:t> of ICT </a:t>
            </a:r>
            <a:r>
              <a:rPr lang="fr-FR" sz="2700" b="1" dirty="0" err="1" smtClean="0">
                <a:solidFill>
                  <a:schemeClr val="tx1"/>
                </a:solidFill>
                <a:latin typeface="Century Gothic" pitchFamily="34" charset="0"/>
              </a:rPr>
              <a:t>integration</a:t>
            </a:r>
            <a:r>
              <a:rPr lang="fr-FR" sz="2700" b="1" dirty="0" smtClean="0">
                <a:solidFill>
                  <a:schemeClr val="tx1"/>
                </a:solidFill>
                <a:latin typeface="Century Gothic" pitchFamily="34" charset="0"/>
              </a:rPr>
              <a:t> in </a:t>
            </a:r>
            <a:r>
              <a:rPr lang="fr-FR" sz="2700" b="1" dirty="0" err="1" smtClean="0">
                <a:solidFill>
                  <a:schemeClr val="tx1"/>
                </a:solidFill>
                <a:latin typeface="Century Gothic" pitchFamily="34" charset="0"/>
              </a:rPr>
              <a:t>health</a:t>
            </a:r>
            <a:r>
              <a:rPr lang="fr-FR" sz="2700" b="1" dirty="0" smtClean="0">
                <a:solidFill>
                  <a:schemeClr val="tx1"/>
                </a:solidFill>
                <a:latin typeface="Century Gothic" pitchFamily="34" charset="0"/>
              </a:rPr>
              <a:t> sciences </a:t>
            </a:r>
            <a:r>
              <a:rPr lang="fr-FR" sz="2700" b="1" dirty="0" err="1" smtClean="0">
                <a:solidFill>
                  <a:schemeClr val="tx1"/>
                </a:solidFill>
                <a:latin typeface="Century Gothic" pitchFamily="34" charset="0"/>
              </a:rPr>
              <a:t>education</a:t>
            </a:r>
            <a:r>
              <a:rPr lang="fr-FR" sz="2700" b="1" dirty="0" smtClean="0">
                <a:solidFill>
                  <a:schemeClr val="tx1"/>
                </a:solidFill>
                <a:latin typeface="Century Gothic" pitchFamily="34" charset="0"/>
              </a:rPr>
              <a:t> in Bujumbura-BURUNDI</a:t>
            </a:r>
            <a:r>
              <a:rPr lang="fr-FR" sz="2700" b="1" dirty="0" smtClean="0">
                <a:solidFill>
                  <a:schemeClr val="tx1"/>
                </a:solidFill>
                <a:latin typeface="Century Gothic" pitchFamily="34" charset="0"/>
              </a:rPr>
              <a:t>.</a:t>
            </a:r>
            <a:endParaRPr lang="fr-F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060848"/>
            <a:ext cx="8712968" cy="4263752"/>
          </a:xfrm>
          <a:ln w="9525"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fr-FR" sz="2800" b="1" dirty="0" smtClean="0">
                <a:latin typeface="Century Gothic" pitchFamily="34" charset="0"/>
              </a:rPr>
              <a:t>Discussion</a:t>
            </a:r>
          </a:p>
          <a:p>
            <a:pPr>
              <a:buNone/>
            </a:pPr>
            <a:r>
              <a:rPr lang="en-US" sz="2800" dirty="0" smtClean="0"/>
              <a:t>   </a:t>
            </a:r>
            <a:r>
              <a:rPr lang="en-US" sz="2800" dirty="0" smtClean="0">
                <a:latin typeface="Century Gothic" pitchFamily="34" charset="0"/>
              </a:rPr>
              <a:t>Among </a:t>
            </a:r>
            <a:r>
              <a:rPr lang="en-US" sz="2800" dirty="0" smtClean="0">
                <a:latin typeface="Century Gothic" pitchFamily="34" charset="0"/>
              </a:rPr>
              <a:t>the obstacles to the rapid development of ICTs in education, the opinion of teachers and students is essentially divided into four points: </a:t>
            </a:r>
            <a:endParaRPr lang="en-US" sz="2800" dirty="0" smtClean="0">
              <a:latin typeface="Century Gothic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800" dirty="0" smtClean="0">
                <a:latin typeface="Century Gothic" pitchFamily="34" charset="0"/>
              </a:rPr>
              <a:t>Instability </a:t>
            </a:r>
            <a:r>
              <a:rPr lang="en-US" sz="2800" dirty="0" smtClean="0">
                <a:latin typeface="Century Gothic" pitchFamily="34" charset="0"/>
              </a:rPr>
              <a:t>of the power supply </a:t>
            </a:r>
            <a:endParaRPr lang="en-US" sz="2800" dirty="0" smtClean="0">
              <a:latin typeface="Century Gothic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800" dirty="0" smtClean="0">
                <a:latin typeface="Century Gothic" pitchFamily="34" charset="0"/>
              </a:rPr>
              <a:t>Insufficient </a:t>
            </a:r>
            <a:r>
              <a:rPr lang="en-US" sz="2800" dirty="0" smtClean="0">
                <a:latin typeface="Century Gothic" pitchFamily="34" charset="0"/>
              </a:rPr>
              <a:t>equipment and maintenance </a:t>
            </a:r>
            <a:endParaRPr lang="en-US" sz="2800" dirty="0" smtClean="0">
              <a:latin typeface="Century Gothic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800" dirty="0" smtClean="0">
                <a:latin typeface="Century Gothic" pitchFamily="34" charset="0"/>
              </a:rPr>
              <a:t>Low </a:t>
            </a:r>
            <a:r>
              <a:rPr lang="en-US" sz="2800" dirty="0" smtClean="0">
                <a:latin typeface="Century Gothic" pitchFamily="34" charset="0"/>
              </a:rPr>
              <a:t>and expensive connectivity </a:t>
            </a:r>
            <a:endParaRPr lang="en-US" sz="2800" dirty="0" smtClean="0">
              <a:latin typeface="Century Gothic" pitchFamily="34" charset="0"/>
            </a:endParaRPr>
          </a:p>
          <a:p>
            <a:pPr lvl="1">
              <a:buFont typeface="Wingdings" pitchFamily="2" charset="2"/>
              <a:buChar char="§"/>
            </a:pPr>
            <a:r>
              <a:rPr lang="en-US" sz="2800" dirty="0" smtClean="0">
                <a:latin typeface="Century Gothic" pitchFamily="34" charset="0"/>
              </a:rPr>
              <a:t>High </a:t>
            </a:r>
            <a:r>
              <a:rPr lang="en-US" sz="2800" dirty="0" smtClean="0">
                <a:latin typeface="Century Gothic" pitchFamily="34" charset="0"/>
              </a:rPr>
              <a:t>cost of ICT equipment</a:t>
            </a:r>
            <a:endParaRPr lang="fr-FR" sz="2800" b="1" dirty="0" smtClean="0">
              <a:latin typeface="Century Gothic" pitchFamily="34" charset="0"/>
            </a:endParaRPr>
          </a:p>
          <a:p>
            <a:pPr>
              <a:buNone/>
            </a:pPr>
            <a:r>
              <a:rPr lang="fr-FR" sz="2800" dirty="0" smtClean="0">
                <a:latin typeface="Century Gothic" pitchFamily="34" charset="0"/>
              </a:rPr>
              <a:t> </a:t>
            </a:r>
            <a:endParaRPr lang="fr-FR" sz="2400" dirty="0">
              <a:latin typeface="Century Gothic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188640"/>
            <a:ext cx="1440160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5" name="Picture 4" descr="C:\Users\Lenovo\AppData\Local\Temp\Emblem_of_the_University_of_Burundi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29614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0651-23EF-44DE-8C90-2C9120BA50F3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EAHSC 27-29 March 2019  L. Bazira</a:t>
            </a:r>
            <a:endParaRPr 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7128792" cy="1368152"/>
          </a:xfrm>
        </p:spPr>
        <p:txBody>
          <a:bodyPr>
            <a:noAutofit/>
          </a:bodyPr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Cross-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analysis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of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teachers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and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students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’ perceptions on the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benefits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of ICT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integration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/>
            </a:r>
            <a:b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in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health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sciences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education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/>
            </a:r>
            <a:b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in 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Bujumbura-BURUNDI.</a:t>
            </a:r>
            <a:endParaRPr lang="fr-F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060848"/>
            <a:ext cx="8712968" cy="4464496"/>
          </a:xfrm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b="1" dirty="0" smtClean="0">
                <a:latin typeface="Century Gothic" pitchFamily="34" charset="0"/>
              </a:rPr>
              <a:t>Conclusion &amp; </a:t>
            </a:r>
            <a:r>
              <a:rPr lang="fr-FR" sz="2800" b="1" dirty="0" err="1" smtClean="0">
                <a:latin typeface="Century Gothic" pitchFamily="34" charset="0"/>
              </a:rPr>
              <a:t>Recommendation</a:t>
            </a:r>
            <a:endParaRPr lang="fr-FR" sz="2800" b="1" dirty="0" smtClean="0">
              <a:latin typeface="Century Gothic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Century Gothic" pitchFamily="34" charset="0"/>
              </a:rPr>
              <a:t>A </a:t>
            </a:r>
            <a:r>
              <a:rPr lang="fr-FR" sz="2800" dirty="0" err="1" smtClean="0">
                <a:latin typeface="Century Gothic" pitchFamily="34" charset="0"/>
              </a:rPr>
              <a:t>wide</a:t>
            </a:r>
            <a:r>
              <a:rPr lang="fr-FR" sz="2800" dirty="0" smtClean="0">
                <a:latin typeface="Century Gothic" pitchFamily="34" charset="0"/>
              </a:rPr>
              <a:t> range of </a:t>
            </a:r>
            <a:r>
              <a:rPr lang="fr-FR" sz="2800" dirty="0" err="1" smtClean="0">
                <a:latin typeface="Century Gothic" pitchFamily="34" charset="0"/>
              </a:rPr>
              <a:t>tools</a:t>
            </a:r>
            <a:r>
              <a:rPr lang="fr-FR" sz="2800" dirty="0" smtClean="0">
                <a:latin typeface="Century Gothic" pitchFamily="34" charset="0"/>
              </a:rPr>
              <a:t> and ICT-</a:t>
            </a:r>
            <a:r>
              <a:rPr lang="fr-FR" sz="2800" dirty="0" err="1" smtClean="0">
                <a:latin typeface="Century Gothic" pitchFamily="34" charset="0"/>
              </a:rPr>
              <a:t>based</a:t>
            </a:r>
            <a:r>
              <a:rPr lang="fr-FR" sz="2800" dirty="0" smtClean="0">
                <a:latin typeface="Century Gothic" pitchFamily="34" charset="0"/>
              </a:rPr>
              <a:t> </a:t>
            </a:r>
            <a:r>
              <a:rPr lang="fr-FR" sz="2800" dirty="0" err="1" smtClean="0">
                <a:latin typeface="Century Gothic" pitchFamily="34" charset="0"/>
              </a:rPr>
              <a:t>education</a:t>
            </a:r>
            <a:r>
              <a:rPr lang="fr-FR" sz="2800" dirty="0" smtClean="0">
                <a:latin typeface="Century Gothic" pitchFamily="34" charset="0"/>
              </a:rPr>
              <a:t> </a:t>
            </a:r>
            <a:r>
              <a:rPr lang="fr-FR" sz="2800" dirty="0" err="1" smtClean="0">
                <a:latin typeface="Century Gothic" pitchFamily="34" charset="0"/>
              </a:rPr>
              <a:t>methods</a:t>
            </a:r>
            <a:r>
              <a:rPr lang="fr-FR" sz="2800" dirty="0" smtClean="0">
                <a:latin typeface="Century Gothic" pitchFamily="34" charset="0"/>
              </a:rPr>
              <a:t> are </a:t>
            </a:r>
            <a:r>
              <a:rPr lang="fr-FR" sz="2800" dirty="0" err="1" smtClean="0">
                <a:latin typeface="Century Gothic" pitchFamily="34" charset="0"/>
              </a:rPr>
              <a:t>available</a:t>
            </a:r>
            <a:r>
              <a:rPr lang="fr-FR" sz="2800" dirty="0" smtClean="0">
                <a:latin typeface="Century Gothic" pitchFamily="34" charset="0"/>
              </a:rPr>
              <a:t> </a:t>
            </a:r>
            <a:r>
              <a:rPr lang="fr-FR" sz="2800" dirty="0" err="1" smtClean="0">
                <a:latin typeface="Century Gothic" pitchFamily="34" charset="0"/>
              </a:rPr>
              <a:t>worldwide</a:t>
            </a:r>
            <a:r>
              <a:rPr lang="fr-FR" sz="2800" dirty="0" smtClean="0">
                <a:latin typeface="Century Gothic" pitchFamily="34" charset="0"/>
              </a:rPr>
              <a:t>. 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err="1" smtClean="0">
                <a:latin typeface="Century Gothic" pitchFamily="34" charset="0"/>
              </a:rPr>
              <a:t>They</a:t>
            </a:r>
            <a:r>
              <a:rPr lang="fr-FR" sz="2800" dirty="0" smtClean="0">
                <a:latin typeface="Century Gothic" pitchFamily="34" charset="0"/>
              </a:rPr>
              <a:t> are </a:t>
            </a:r>
            <a:r>
              <a:rPr lang="fr-FR" sz="2800" dirty="0" err="1" smtClean="0">
                <a:latin typeface="Century Gothic" pitchFamily="34" charset="0"/>
              </a:rPr>
              <a:t>poorly</a:t>
            </a:r>
            <a:r>
              <a:rPr lang="fr-FR" sz="2800" dirty="0" smtClean="0">
                <a:latin typeface="Century Gothic" pitchFamily="34" charset="0"/>
              </a:rPr>
              <a:t> </a:t>
            </a:r>
            <a:r>
              <a:rPr lang="fr-FR" sz="2800" dirty="0" err="1" smtClean="0">
                <a:latin typeface="Century Gothic" pitchFamily="34" charset="0"/>
              </a:rPr>
              <a:t>exploited</a:t>
            </a:r>
            <a:r>
              <a:rPr lang="fr-FR" sz="2800" dirty="0" smtClean="0">
                <a:latin typeface="Century Gothic" pitchFamily="34" charset="0"/>
              </a:rPr>
              <a:t> in Burundi </a:t>
            </a:r>
            <a:r>
              <a:rPr lang="fr-FR" sz="2800" dirty="0" err="1" smtClean="0">
                <a:latin typeface="Century Gothic" pitchFamily="34" charset="0"/>
              </a:rPr>
              <a:t>while</a:t>
            </a:r>
            <a:r>
              <a:rPr lang="fr-FR" sz="2800" dirty="0" smtClean="0">
                <a:latin typeface="Century Gothic" pitchFamily="34" charset="0"/>
              </a:rPr>
              <a:t> the </a:t>
            </a:r>
            <a:r>
              <a:rPr lang="fr-FR" sz="2800" dirty="0" err="1" smtClean="0">
                <a:latin typeface="Century Gothic" pitchFamily="34" charset="0"/>
              </a:rPr>
              <a:t>opportunities</a:t>
            </a:r>
            <a:r>
              <a:rPr lang="fr-FR" sz="2800" dirty="0" smtClean="0">
                <a:latin typeface="Century Gothic" pitchFamily="34" charset="0"/>
              </a:rPr>
              <a:t> for </a:t>
            </a:r>
            <a:r>
              <a:rPr lang="fr-FR" sz="2800" dirty="0" err="1" smtClean="0">
                <a:latin typeface="Century Gothic" pitchFamily="34" charset="0"/>
              </a:rPr>
              <a:t>their</a:t>
            </a:r>
            <a:r>
              <a:rPr lang="fr-FR" sz="2800" dirty="0" smtClean="0">
                <a:latin typeface="Century Gothic" pitchFamily="34" charset="0"/>
              </a:rPr>
              <a:t> use are </a:t>
            </a:r>
            <a:r>
              <a:rPr lang="fr-FR" sz="2800" dirty="0" err="1" smtClean="0">
                <a:latin typeface="Century Gothic" pitchFamily="34" charset="0"/>
              </a:rPr>
              <a:t>present</a:t>
            </a:r>
            <a:r>
              <a:rPr lang="fr-FR" sz="2800" dirty="0" smtClean="0">
                <a:latin typeface="Century Gothic" pitchFamily="34" charset="0"/>
              </a:rPr>
              <a:t> in </a:t>
            </a:r>
            <a:r>
              <a:rPr lang="fr-FR" sz="2800" dirty="0" err="1" smtClean="0">
                <a:latin typeface="Century Gothic" pitchFamily="34" charset="0"/>
              </a:rPr>
              <a:t>teaching</a:t>
            </a:r>
            <a:r>
              <a:rPr lang="fr-FR" sz="2800" dirty="0" smtClean="0">
                <a:latin typeface="Century Gothic" pitchFamily="34" charset="0"/>
              </a:rPr>
              <a:t>.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smtClean="0">
                <a:latin typeface="Century Gothic" pitchFamily="34" charset="0"/>
              </a:rPr>
              <a:t>There </a:t>
            </a:r>
            <a:r>
              <a:rPr lang="fr-FR" sz="2800" dirty="0" err="1" smtClean="0">
                <a:latin typeface="Century Gothic" pitchFamily="34" charset="0"/>
              </a:rPr>
              <a:t>is</a:t>
            </a:r>
            <a:r>
              <a:rPr lang="fr-FR" sz="2800" dirty="0" smtClean="0">
                <a:latin typeface="Century Gothic" pitchFamily="34" charset="0"/>
              </a:rPr>
              <a:t> a </a:t>
            </a:r>
            <a:r>
              <a:rPr lang="fr-FR" sz="2800" dirty="0" err="1" smtClean="0">
                <a:latin typeface="Century Gothic" pitchFamily="34" charset="0"/>
              </a:rPr>
              <a:t>need</a:t>
            </a:r>
            <a:r>
              <a:rPr lang="fr-FR" sz="2800" dirty="0" smtClean="0">
                <a:latin typeface="Century Gothic" pitchFamily="34" charset="0"/>
              </a:rPr>
              <a:t> for </a:t>
            </a:r>
            <a:r>
              <a:rPr lang="fr-FR" sz="2800" dirty="0" err="1" smtClean="0">
                <a:latin typeface="Century Gothic" pitchFamily="34" charset="0"/>
              </a:rPr>
              <a:t>increased</a:t>
            </a:r>
            <a:r>
              <a:rPr lang="fr-FR" sz="2800" dirty="0" smtClean="0">
                <a:latin typeface="Century Gothic" pitchFamily="34" charset="0"/>
              </a:rPr>
              <a:t> </a:t>
            </a:r>
            <a:r>
              <a:rPr lang="fr-FR" sz="2800" dirty="0" err="1" smtClean="0">
                <a:latin typeface="Century Gothic" pitchFamily="34" charset="0"/>
              </a:rPr>
              <a:t>awareness</a:t>
            </a:r>
            <a:r>
              <a:rPr lang="fr-FR" sz="2800" dirty="0" smtClean="0">
                <a:latin typeface="Century Gothic" pitchFamily="34" charset="0"/>
              </a:rPr>
              <a:t> </a:t>
            </a:r>
            <a:r>
              <a:rPr lang="fr-FR" sz="2800" dirty="0" smtClean="0">
                <a:latin typeface="Century Gothic" pitchFamily="34" charset="0"/>
              </a:rPr>
              <a:t>and </a:t>
            </a:r>
            <a:r>
              <a:rPr lang="fr-FR" sz="2800" dirty="0" err="1" smtClean="0">
                <a:latin typeface="Century Gothic" pitchFamily="34" charset="0"/>
              </a:rPr>
              <a:t>implementation</a:t>
            </a:r>
            <a:r>
              <a:rPr lang="fr-FR" sz="2800" dirty="0" smtClean="0">
                <a:latin typeface="Century Gothic" pitchFamily="34" charset="0"/>
              </a:rPr>
              <a:t> of </a:t>
            </a:r>
            <a:r>
              <a:rPr lang="fr-FR" sz="2800" dirty="0" err="1" smtClean="0">
                <a:latin typeface="Century Gothic" pitchFamily="34" charset="0"/>
              </a:rPr>
              <a:t>strategies</a:t>
            </a:r>
            <a:r>
              <a:rPr lang="fr-FR" sz="2800" dirty="0" smtClean="0">
                <a:latin typeface="Century Gothic" pitchFamily="34" charset="0"/>
              </a:rPr>
              <a:t> to use </a:t>
            </a:r>
            <a:r>
              <a:rPr lang="fr-FR" sz="2800" dirty="0" err="1" smtClean="0">
                <a:latin typeface="Century Gothic" pitchFamily="34" charset="0"/>
              </a:rPr>
              <a:t>ICTs</a:t>
            </a:r>
            <a:r>
              <a:rPr lang="fr-FR" sz="2800" dirty="0" smtClean="0">
                <a:latin typeface="Century Gothic" pitchFamily="34" charset="0"/>
              </a:rPr>
              <a:t> in </a:t>
            </a:r>
            <a:r>
              <a:rPr lang="fr-FR" sz="2800" dirty="0" err="1" smtClean="0">
                <a:latin typeface="Century Gothic" pitchFamily="34" charset="0"/>
              </a:rPr>
              <a:t>learning</a:t>
            </a:r>
            <a:r>
              <a:rPr lang="fr-FR" sz="2800" dirty="0" smtClean="0">
                <a:latin typeface="Century Gothic" pitchFamily="34" charset="0"/>
              </a:rPr>
              <a:t> </a:t>
            </a:r>
            <a:r>
              <a:rPr lang="fr-FR" sz="2800" dirty="0" err="1" smtClean="0">
                <a:latin typeface="Century Gothic" pitchFamily="34" charset="0"/>
              </a:rPr>
              <a:t>process</a:t>
            </a:r>
            <a:r>
              <a:rPr lang="fr-FR" sz="2800" dirty="0" smtClean="0">
                <a:latin typeface="Century Gothic" pitchFamily="34" charset="0"/>
              </a:rPr>
              <a:t>.</a:t>
            </a:r>
          </a:p>
          <a:p>
            <a:pPr>
              <a:buNone/>
            </a:pPr>
            <a:endParaRPr lang="fr-FR" sz="2400" dirty="0">
              <a:latin typeface="Century Gothic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188640"/>
            <a:ext cx="1440160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5" name="Picture 4" descr="C:\Users\Lenovo\AppData\Local\Temp\Emblem_of_the_University_of_Burundi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29614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0651-23EF-44DE-8C90-2C9120BA50F3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EAHSC 27-29 March 2019  L. Bazira</a:t>
            </a:r>
            <a:endParaRPr lang="fr-F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7128792" cy="1368152"/>
          </a:xfrm>
        </p:spPr>
        <p:txBody>
          <a:bodyPr>
            <a:noAutofit/>
          </a:bodyPr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Cross-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analysis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of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teachers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and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students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’ perceptions on the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benefits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of ICT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integration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/>
            </a:r>
            <a:b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in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health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sciences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education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/>
            </a:r>
            <a:b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in 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Bujumbura-BURUNDI.</a:t>
            </a:r>
            <a:endParaRPr lang="fr-F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060848"/>
            <a:ext cx="8712968" cy="4464496"/>
          </a:xfrm>
          <a:ln w="9525"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buNone/>
            </a:pPr>
            <a:r>
              <a:rPr lang="fr-FR" sz="2400" b="1" dirty="0" err="1" smtClean="0">
                <a:latin typeface="Century Gothic" pitchFamily="34" charset="0"/>
              </a:rPr>
              <a:t>References</a:t>
            </a:r>
            <a:endParaRPr lang="fr-FR" sz="2400" b="1" dirty="0" smtClean="0">
              <a:latin typeface="Century Gothic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FR" sz="1600" b="1" i="1" dirty="0" smtClean="0">
                <a:latin typeface="Century Gothic" pitchFamily="34" charset="0"/>
              </a:rPr>
              <a:t>Robert </a:t>
            </a:r>
            <a:r>
              <a:rPr lang="fr-FR" sz="1600" b="1" i="1" dirty="0" smtClean="0">
                <a:latin typeface="Century Gothic" pitchFamily="34" charset="0"/>
              </a:rPr>
              <a:t>PICARD et Hélène SERVEILLE</a:t>
            </a:r>
          </a:p>
          <a:p>
            <a:pPr marL="342900" indent="-342900">
              <a:buNone/>
            </a:pPr>
            <a:r>
              <a:rPr lang="fr-FR" sz="1600" dirty="0" smtClean="0">
                <a:latin typeface="Century Gothic" pitchFamily="34" charset="0"/>
              </a:rPr>
              <a:t>      Technologies </a:t>
            </a:r>
            <a:r>
              <a:rPr lang="fr-FR" sz="1600" dirty="0" smtClean="0">
                <a:latin typeface="Century Gothic" pitchFamily="34" charset="0"/>
              </a:rPr>
              <a:t>et connaissances en santé. Rapport 2013. Ministère de l’Économie et </a:t>
            </a:r>
            <a:r>
              <a:rPr lang="fr-FR" sz="1600" dirty="0" smtClean="0">
                <a:latin typeface="Century Gothic" pitchFamily="34" charset="0"/>
              </a:rPr>
              <a:t>des Finances</a:t>
            </a:r>
            <a:r>
              <a:rPr lang="fr-FR" sz="1600" dirty="0" smtClean="0">
                <a:latin typeface="Century Gothic" pitchFamily="34" charset="0"/>
              </a:rPr>
              <a:t>, MINISTÈRE DU REDRESSEMENT PRODUCTIF. République </a:t>
            </a:r>
            <a:r>
              <a:rPr lang="fr-FR" sz="1600" dirty="0" smtClean="0">
                <a:latin typeface="Century Gothic" pitchFamily="34" charset="0"/>
              </a:rPr>
              <a:t>Française.</a:t>
            </a:r>
          </a:p>
          <a:p>
            <a:pPr marL="342900" indent="-342900">
              <a:buNone/>
            </a:pPr>
            <a:r>
              <a:rPr lang="fr-FR" sz="1600" dirty="0" smtClean="0">
                <a:latin typeface="Century Gothic" pitchFamily="34" charset="0"/>
              </a:rPr>
              <a:t>2.   </a:t>
            </a:r>
            <a:r>
              <a:rPr lang="fr-FR" sz="1600" b="1" i="1" dirty="0" smtClean="0">
                <a:latin typeface="Century Gothic" pitchFamily="34" charset="0"/>
              </a:rPr>
              <a:t>Thierry </a:t>
            </a:r>
            <a:r>
              <a:rPr lang="fr-FR" sz="1600" b="1" i="1" dirty="0" smtClean="0">
                <a:latin typeface="Century Gothic" pitchFamily="34" charset="0"/>
              </a:rPr>
              <a:t>Karsenti1 et Bernard </a:t>
            </a:r>
            <a:r>
              <a:rPr lang="fr-FR" sz="1600" b="1" i="1" dirty="0" err="1" smtClean="0">
                <a:latin typeface="Century Gothic" pitchFamily="34" charset="0"/>
              </a:rPr>
              <a:t>Charlin</a:t>
            </a:r>
            <a:endParaRPr lang="fr-FR" sz="1600" b="1" i="1" dirty="0" smtClean="0">
              <a:latin typeface="Century Gothic" pitchFamily="34" charset="0"/>
            </a:endParaRPr>
          </a:p>
          <a:p>
            <a:pPr marL="708660" lvl="1" indent="-342900">
              <a:buNone/>
            </a:pPr>
            <a:r>
              <a:rPr lang="fr-FR" sz="1400" dirty="0" smtClean="0">
                <a:latin typeface="Century Gothic" pitchFamily="34" charset="0"/>
              </a:rPr>
              <a:t>Analyse des impacts des technologies de l’information et de la communication</a:t>
            </a:r>
          </a:p>
          <a:p>
            <a:pPr marL="708660" lvl="1" indent="-342900">
              <a:buNone/>
            </a:pPr>
            <a:r>
              <a:rPr lang="fr-FR" sz="1400" dirty="0" smtClean="0">
                <a:latin typeface="Century Gothic" pitchFamily="34" charset="0"/>
              </a:rPr>
              <a:t>sur l’enseignement et la pratique de la médecine.</a:t>
            </a:r>
          </a:p>
          <a:p>
            <a:pPr marL="708660" lvl="1" indent="-342900">
              <a:buNone/>
            </a:pPr>
            <a:r>
              <a:rPr lang="fr-FR" sz="1400" dirty="0" smtClean="0">
                <a:latin typeface="Century Gothic" pitchFamily="34" charset="0"/>
              </a:rPr>
              <a:t>Pédagogie Médicale 2010; 11 (2): 127–141  DOI: </a:t>
            </a:r>
            <a:r>
              <a:rPr lang="fr-FR" sz="1400" dirty="0" smtClean="0">
                <a:latin typeface="Century Gothic" pitchFamily="34" charset="0"/>
              </a:rPr>
              <a:t>10.1051/</a:t>
            </a:r>
            <a:r>
              <a:rPr lang="fr-FR" sz="1400" dirty="0" err="1" smtClean="0">
                <a:latin typeface="Century Gothic" pitchFamily="34" charset="0"/>
              </a:rPr>
              <a:t>pmed</a:t>
            </a:r>
            <a:r>
              <a:rPr lang="fr-FR" sz="1400" dirty="0" smtClean="0">
                <a:latin typeface="Century Gothic" pitchFamily="34" charset="0"/>
              </a:rPr>
              <a:t>/2010012</a:t>
            </a:r>
          </a:p>
          <a:p>
            <a:pPr marL="342900" indent="-342900">
              <a:buNone/>
            </a:pPr>
            <a:r>
              <a:rPr lang="fr-FR" sz="1600" dirty="0" smtClean="0">
                <a:latin typeface="Century Gothic" pitchFamily="34" charset="0"/>
              </a:rPr>
              <a:t>3.   </a:t>
            </a:r>
            <a:r>
              <a:rPr lang="fr-FR" sz="1600" b="1" i="1" dirty="0" smtClean="0">
                <a:latin typeface="Century Gothic" pitchFamily="34" charset="0"/>
              </a:rPr>
              <a:t>Mireille </a:t>
            </a:r>
            <a:r>
              <a:rPr lang="fr-FR" sz="1600" b="1" i="1" dirty="0" smtClean="0">
                <a:latin typeface="Century Gothic" pitchFamily="34" charset="0"/>
              </a:rPr>
              <a:t>Pochon</a:t>
            </a:r>
          </a:p>
          <a:p>
            <a:pPr marL="342900" indent="-342900">
              <a:buNone/>
            </a:pPr>
            <a:r>
              <a:rPr lang="fr-FR" sz="1600" dirty="0" smtClean="0">
                <a:latin typeface="Century Gothic" pitchFamily="34" charset="0"/>
              </a:rPr>
              <a:t>       L’enseignement </a:t>
            </a:r>
            <a:r>
              <a:rPr lang="fr-FR" sz="1600" dirty="0" smtClean="0">
                <a:latin typeface="Century Gothic" pitchFamily="34" charset="0"/>
              </a:rPr>
              <a:t>médecine à l’ère du numérique : Le développement des TIC au sein de la médiathèque de la Faculté de Médecine de Lausanne. Genève EID 2000 ; -67, 17 p : ill. ; </a:t>
            </a:r>
            <a:r>
              <a:rPr lang="fr-FR" sz="1600" dirty="0" smtClean="0">
                <a:latin typeface="Century Gothic" pitchFamily="34" charset="0"/>
              </a:rPr>
              <a:t>30cm</a:t>
            </a:r>
          </a:p>
          <a:p>
            <a:pPr marL="342900" indent="-342900">
              <a:buNone/>
            </a:pPr>
            <a:r>
              <a:rPr lang="fr-FR" sz="1600" dirty="0" smtClean="0">
                <a:latin typeface="Century Gothic" pitchFamily="34" charset="0"/>
              </a:rPr>
              <a:t>4.   </a:t>
            </a:r>
            <a:r>
              <a:rPr lang="fr-FR" sz="1600" b="1" i="1" dirty="0" err="1" smtClean="0">
                <a:latin typeface="Century Gothic" pitchFamily="34" charset="0"/>
              </a:rPr>
              <a:t>Guennoun</a:t>
            </a:r>
            <a:r>
              <a:rPr lang="fr-FR" sz="1600" b="1" i="1" dirty="0" smtClean="0">
                <a:latin typeface="Century Gothic" pitchFamily="34" charset="0"/>
              </a:rPr>
              <a:t>, B. &amp; Benjelloun, N. (2016). </a:t>
            </a:r>
          </a:p>
          <a:p>
            <a:pPr marL="708660" lvl="1" indent="-342900">
              <a:buNone/>
            </a:pPr>
            <a:r>
              <a:rPr lang="fr-FR" sz="1400" dirty="0" smtClean="0">
                <a:latin typeface="Century Gothic" pitchFamily="34" charset="0"/>
              </a:rPr>
              <a:t>Regards des étudiants sur l’intégration des TIC dans l’enseignement supérieur</a:t>
            </a:r>
          </a:p>
          <a:p>
            <a:pPr marL="708660" lvl="1" indent="-342900">
              <a:buNone/>
            </a:pPr>
            <a:r>
              <a:rPr lang="fr-FR" sz="1400" dirty="0" smtClean="0">
                <a:latin typeface="Century Gothic" pitchFamily="34" charset="0"/>
              </a:rPr>
              <a:t>scientifique.  </a:t>
            </a:r>
            <a:r>
              <a:rPr lang="fr-FR" sz="1400" i="1" dirty="0" smtClean="0">
                <a:latin typeface="Century Gothic" pitchFamily="34" charset="0"/>
              </a:rPr>
              <a:t>Revue internationale des technologies en pédagogie universitaire</a:t>
            </a:r>
            <a:r>
              <a:rPr lang="fr-FR" sz="1400" dirty="0" smtClean="0">
                <a:latin typeface="Century Gothic" pitchFamily="34" charset="0"/>
              </a:rPr>
              <a:t>, </a:t>
            </a:r>
            <a:r>
              <a:rPr lang="fr-FR" sz="1400" i="1" dirty="0" smtClean="0">
                <a:latin typeface="Century Gothic" pitchFamily="34" charset="0"/>
              </a:rPr>
              <a:t>13</a:t>
            </a:r>
            <a:r>
              <a:rPr lang="fr-FR" sz="1400" dirty="0" smtClean="0">
                <a:latin typeface="Century Gothic" pitchFamily="34" charset="0"/>
              </a:rPr>
              <a:t>(1), 64–94.</a:t>
            </a:r>
            <a:endParaRPr lang="fr-FR" sz="1400" dirty="0">
              <a:latin typeface="Century Gothic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188640"/>
            <a:ext cx="1440160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5" name="Picture 4" descr="C:\Users\Lenovo\AppData\Local\Temp\Emblem_of_the_University_of_Burundi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29614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0651-23EF-44DE-8C90-2C9120BA50F3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EAHSC 27-29 March 2019  L. Bazira</a:t>
            </a:r>
            <a:endParaRPr lang="fr-F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7128792" cy="1440160"/>
          </a:xfrm>
        </p:spPr>
        <p:txBody>
          <a:bodyPr>
            <a:noAutofit/>
          </a:bodyPr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/>
            </a:r>
            <a:b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/>
            </a:r>
            <a:b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/>
            </a:r>
            <a:b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/>
            </a:r>
            <a:b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Cross-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analysis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of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teachers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and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students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’ perceptions on the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benefits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of ICT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integration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/>
            </a:r>
            <a:b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in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health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sciences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education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/>
            </a:r>
            <a:b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in 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Bujumbura-BURUNDI.</a:t>
            </a:r>
            <a:endParaRPr lang="fr-F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00808"/>
            <a:ext cx="8712968" cy="4752528"/>
          </a:xfrm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dirty="0" smtClean="0">
                <a:latin typeface="Century Gothic" pitchFamily="34" charset="0"/>
              </a:rPr>
              <a:t>AKNOWLEDGEMENT</a:t>
            </a:r>
          </a:p>
          <a:p>
            <a:pPr>
              <a:buNone/>
            </a:pPr>
            <a:r>
              <a:rPr lang="fr-FR" sz="2800" dirty="0" smtClean="0">
                <a:latin typeface="Century Gothic" pitchFamily="34" charset="0"/>
              </a:rPr>
              <a:t>   </a:t>
            </a:r>
            <a:r>
              <a:rPr lang="fr-FR" sz="2000" dirty="0" smtClean="0">
                <a:latin typeface="Century Gothic" pitchFamily="34" charset="0"/>
              </a:rPr>
              <a:t>To the </a:t>
            </a:r>
            <a:r>
              <a:rPr lang="fr-FR" sz="2000" dirty="0" err="1" smtClean="0">
                <a:latin typeface="Century Gothic" pitchFamily="34" charset="0"/>
              </a:rPr>
              <a:t>Professors</a:t>
            </a:r>
            <a:r>
              <a:rPr lang="fr-FR" sz="2000" dirty="0" smtClean="0">
                <a:latin typeface="Century Gothic" pitchFamily="34" charset="0"/>
              </a:rPr>
              <a:t> </a:t>
            </a:r>
            <a:r>
              <a:rPr lang="fr-FR" sz="2000" dirty="0" smtClean="0">
                <a:latin typeface="Century Gothic" pitchFamily="34" charset="0"/>
              </a:rPr>
              <a:t>and the </a:t>
            </a:r>
            <a:r>
              <a:rPr lang="fr-FR" sz="2000" dirty="0" err="1" smtClean="0">
                <a:latin typeface="Century Gothic" pitchFamily="34" charset="0"/>
              </a:rPr>
              <a:t>students</a:t>
            </a:r>
            <a:r>
              <a:rPr lang="fr-FR" sz="2000" dirty="0" smtClean="0">
                <a:latin typeface="Century Gothic" pitchFamily="34" charset="0"/>
              </a:rPr>
              <a:t> of </a:t>
            </a:r>
            <a:r>
              <a:rPr lang="fr-FR" sz="2000" dirty="0" smtClean="0">
                <a:latin typeface="Century Gothic" pitchFamily="34" charset="0"/>
              </a:rPr>
              <a:t>the </a:t>
            </a:r>
            <a:r>
              <a:rPr lang="fr-FR" sz="2000" dirty="0" err="1" smtClean="0">
                <a:latin typeface="Century Gothic" pitchFamily="34" charset="0"/>
              </a:rPr>
              <a:t>Faculty</a:t>
            </a:r>
            <a:r>
              <a:rPr lang="fr-FR" sz="2000" dirty="0" smtClean="0">
                <a:latin typeface="Century Gothic" pitchFamily="34" charset="0"/>
              </a:rPr>
              <a:t> of </a:t>
            </a:r>
            <a:r>
              <a:rPr lang="fr-FR" sz="2000" dirty="0" err="1" smtClean="0">
                <a:latin typeface="Century Gothic" pitchFamily="34" charset="0"/>
              </a:rPr>
              <a:t>Medicine</a:t>
            </a:r>
            <a:r>
              <a:rPr lang="fr-FR" sz="2000" dirty="0" smtClean="0">
                <a:latin typeface="Century Gothic" pitchFamily="34" charset="0"/>
              </a:rPr>
              <a:t> of Bujumbura and of The National Public </a:t>
            </a:r>
            <a:r>
              <a:rPr lang="fr-FR" sz="2000" dirty="0" err="1" smtClean="0">
                <a:latin typeface="Century Gothic" pitchFamily="34" charset="0"/>
              </a:rPr>
              <a:t>Health</a:t>
            </a:r>
            <a:r>
              <a:rPr lang="fr-FR" sz="2000" dirty="0" smtClean="0">
                <a:latin typeface="Century Gothic" pitchFamily="34" charset="0"/>
              </a:rPr>
              <a:t> Institute </a:t>
            </a:r>
            <a:r>
              <a:rPr lang="fr-FR" sz="2000" dirty="0" err="1" smtClean="0">
                <a:latin typeface="Century Gothic" pitchFamily="34" charset="0"/>
              </a:rPr>
              <a:t>who</a:t>
            </a:r>
            <a:r>
              <a:rPr lang="fr-FR" sz="2000" dirty="0" smtClean="0">
                <a:latin typeface="Century Gothic" pitchFamily="34" charset="0"/>
              </a:rPr>
              <a:t>, </a:t>
            </a:r>
            <a:r>
              <a:rPr lang="fr-FR" sz="2000" dirty="0" err="1" smtClean="0">
                <a:latin typeface="Century Gothic" pitchFamily="34" charset="0"/>
              </a:rPr>
              <a:t>kindly</a:t>
            </a:r>
            <a:r>
              <a:rPr lang="fr-FR" sz="2000" dirty="0" smtClean="0">
                <a:latin typeface="Century Gothic" pitchFamily="34" charset="0"/>
              </a:rPr>
              <a:t>, </a:t>
            </a:r>
            <a:r>
              <a:rPr lang="fr-FR" sz="2000" dirty="0" err="1" smtClean="0">
                <a:latin typeface="Century Gothic" pitchFamily="34" charset="0"/>
              </a:rPr>
              <a:t>accepted</a:t>
            </a:r>
            <a:r>
              <a:rPr lang="fr-FR" sz="2000" dirty="0" smtClean="0">
                <a:latin typeface="Century Gothic" pitchFamily="34" charset="0"/>
              </a:rPr>
              <a:t> to  </a:t>
            </a:r>
            <a:r>
              <a:rPr lang="fr-FR" sz="2000" dirty="0" err="1" smtClean="0">
                <a:latin typeface="Century Gothic" pitchFamily="34" charset="0"/>
              </a:rPr>
              <a:t>participate</a:t>
            </a:r>
            <a:r>
              <a:rPr lang="fr-FR" sz="2000" dirty="0" smtClean="0">
                <a:latin typeface="Century Gothic" pitchFamily="34" charset="0"/>
              </a:rPr>
              <a:t> to </a:t>
            </a:r>
            <a:r>
              <a:rPr lang="fr-FR" sz="2000" dirty="0" err="1" smtClean="0">
                <a:latin typeface="Century Gothic" pitchFamily="34" charset="0"/>
              </a:rPr>
              <a:t>this</a:t>
            </a:r>
            <a:r>
              <a:rPr lang="fr-FR" sz="2000" dirty="0" smtClean="0">
                <a:latin typeface="Century Gothic" pitchFamily="34" charset="0"/>
              </a:rPr>
              <a:t> </a:t>
            </a:r>
            <a:r>
              <a:rPr lang="fr-FR" sz="2000" dirty="0" err="1" smtClean="0">
                <a:latin typeface="Century Gothic" pitchFamily="34" charset="0"/>
              </a:rPr>
              <a:t>study</a:t>
            </a:r>
            <a:r>
              <a:rPr lang="fr-FR" sz="2000" dirty="0" smtClean="0">
                <a:latin typeface="Century Gothic" pitchFamily="34" charset="0"/>
              </a:rPr>
              <a:t>.</a:t>
            </a:r>
          </a:p>
          <a:p>
            <a:pPr>
              <a:buNone/>
            </a:pPr>
            <a:endParaRPr lang="fr-FR" sz="2800" dirty="0" smtClean="0">
              <a:latin typeface="Century Gothic" pitchFamily="34" charset="0"/>
            </a:endParaRPr>
          </a:p>
          <a:p>
            <a:pPr>
              <a:buNone/>
            </a:pPr>
            <a:endParaRPr lang="fr-FR" sz="2400" dirty="0">
              <a:latin typeface="Century Gothic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188640"/>
            <a:ext cx="1440160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5" name="Picture 4" descr="C:\Users\Lenovo\AppData\Local\Temp\Emblem_of_the_University_of_Burundi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29614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403648" y="3429000"/>
          <a:ext cx="6408712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72"/>
                <a:gridCol w="302808"/>
                <a:gridCol w="3153532"/>
              </a:tblGrid>
              <a:tr h="2952328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Picture 9" descr="C:\Users\Lenovo\AppData\Local\Temp\Emblem_of_the_University_of_Burundi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573016"/>
            <a:ext cx="3024336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 descr="Résultats de recherche d'images pour « LOGO de l'Institut National de santé Publique du Burundi »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3573016"/>
            <a:ext cx="2880320" cy="2808312"/>
          </a:xfrm>
          <a:prstGeom prst="rect">
            <a:avLst/>
          </a:prstGeom>
          <a:noFill/>
        </p:spPr>
      </p:pic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0651-23EF-44DE-8C90-2C9120BA50F3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2699792" y="6309320"/>
            <a:ext cx="3352800" cy="365125"/>
          </a:xfrm>
        </p:spPr>
        <p:txBody>
          <a:bodyPr/>
          <a:lstStyle/>
          <a:p>
            <a:r>
              <a:rPr lang="en-US" dirty="0" smtClean="0"/>
              <a:t>7th EAHSC 27-29 March 2019  L. </a:t>
            </a:r>
            <a:r>
              <a:rPr lang="en-US" dirty="0" err="1" smtClean="0"/>
              <a:t>Bazira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7128792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/>
            </a:r>
            <a:b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fr-FR" sz="2700" b="1" dirty="0" smtClean="0">
                <a:solidFill>
                  <a:schemeClr val="tx1"/>
                </a:solidFill>
                <a:latin typeface="Century Gothic" pitchFamily="34" charset="0"/>
              </a:rPr>
              <a:t/>
            </a:r>
            <a:br>
              <a:rPr lang="fr-FR" sz="2700" b="1" dirty="0" smtClean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Cross-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analysis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of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teachers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and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students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’ perceptions on the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benefits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of ICT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integration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in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health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sciences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education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in Bujumbura-BURUNDI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.</a:t>
            </a:r>
            <a:endParaRPr lang="fr-FR" sz="27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44824"/>
            <a:ext cx="8712968" cy="4536504"/>
          </a:xfrm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sz="2400" b="1" dirty="0" err="1" smtClean="0">
                <a:latin typeface="Century Gothic" pitchFamily="34" charset="0"/>
              </a:rPr>
              <a:t>Context</a:t>
            </a:r>
            <a:endParaRPr lang="fr-FR" sz="2400" b="1" dirty="0" smtClean="0">
              <a:latin typeface="Century Gothic" pitchFamily="34" charset="0"/>
            </a:endParaRPr>
          </a:p>
          <a:p>
            <a:pPr>
              <a:buNone/>
            </a:pPr>
            <a:r>
              <a:rPr lang="fr-FR" sz="2400" dirty="0" smtClean="0">
                <a:latin typeface="Century Gothic" pitchFamily="34" charset="0"/>
              </a:rPr>
              <a:t> </a:t>
            </a:r>
            <a:r>
              <a:rPr lang="fr-FR" sz="2400" dirty="0" smtClean="0">
                <a:latin typeface="Century Gothic" pitchFamily="34" charset="0"/>
              </a:rPr>
              <a:t>   I</a:t>
            </a:r>
            <a:r>
              <a:rPr lang="fr-FR" sz="2400" dirty="0" smtClean="0">
                <a:latin typeface="Century Gothic" pitchFamily="34" charset="0"/>
              </a:rPr>
              <a:t>n </a:t>
            </a:r>
            <a:r>
              <a:rPr lang="fr-FR" sz="2400" dirty="0" err="1" smtClean="0">
                <a:latin typeface="Century Gothic" pitchFamily="34" charset="0"/>
              </a:rPr>
              <a:t>many</a:t>
            </a:r>
            <a:r>
              <a:rPr lang="fr-FR" sz="2400" dirty="0" smtClean="0">
                <a:latin typeface="Century Gothic" pitchFamily="34" charset="0"/>
              </a:rPr>
              <a:t> </a:t>
            </a:r>
            <a:r>
              <a:rPr lang="fr-FR" sz="2400" dirty="0" err="1" smtClean="0">
                <a:latin typeface="Century Gothic" pitchFamily="34" charset="0"/>
              </a:rPr>
              <a:t>developping</a:t>
            </a:r>
            <a:r>
              <a:rPr lang="fr-FR" sz="2400" dirty="0" smtClean="0">
                <a:latin typeface="Century Gothic" pitchFamily="34" charset="0"/>
              </a:rPr>
              <a:t> countries </a:t>
            </a:r>
            <a:r>
              <a:rPr lang="fr-FR" sz="2400" dirty="0" smtClean="0">
                <a:latin typeface="Century Gothic" pitchFamily="34" charset="0"/>
              </a:rPr>
              <a:t>ICT </a:t>
            </a:r>
            <a:r>
              <a:rPr lang="fr-FR" sz="2400" dirty="0" err="1" smtClean="0">
                <a:latin typeface="Century Gothic" pitchFamily="34" charset="0"/>
              </a:rPr>
              <a:t>become</a:t>
            </a:r>
            <a:r>
              <a:rPr lang="fr-FR" sz="2400" dirty="0" smtClean="0">
                <a:latin typeface="Century Gothic" pitchFamily="34" charset="0"/>
              </a:rPr>
              <a:t> </a:t>
            </a:r>
            <a:r>
              <a:rPr lang="fr-FR" sz="2400" dirty="0" err="1" smtClean="0">
                <a:latin typeface="Century Gothic" pitchFamily="34" charset="0"/>
              </a:rPr>
              <a:t>prevalent</a:t>
            </a:r>
            <a:r>
              <a:rPr lang="fr-FR" sz="2400" dirty="0" smtClean="0">
                <a:latin typeface="Century Gothic" pitchFamily="34" charset="0"/>
              </a:rPr>
              <a:t> in the </a:t>
            </a:r>
            <a:r>
              <a:rPr lang="fr-FR" sz="2400" dirty="0" err="1" smtClean="0">
                <a:latin typeface="Century Gothic" pitchFamily="34" charset="0"/>
              </a:rPr>
              <a:t>teaching</a:t>
            </a:r>
            <a:r>
              <a:rPr lang="fr-FR" sz="2400" dirty="0" smtClean="0">
                <a:latin typeface="Century Gothic" pitchFamily="34" charset="0"/>
              </a:rPr>
              <a:t> of </a:t>
            </a:r>
            <a:r>
              <a:rPr lang="fr-FR" sz="2400" dirty="0" err="1" smtClean="0">
                <a:latin typeface="Century Gothic" pitchFamily="34" charset="0"/>
              </a:rPr>
              <a:t>health</a:t>
            </a:r>
            <a:r>
              <a:rPr lang="fr-FR" sz="2400" dirty="0" smtClean="0">
                <a:latin typeface="Century Gothic" pitchFamily="34" charset="0"/>
              </a:rPr>
              <a:t> sciences </a:t>
            </a:r>
            <a:r>
              <a:rPr lang="fr-FR" sz="2400" dirty="0" err="1" smtClean="0">
                <a:latin typeface="Century Gothic" pitchFamily="34" charset="0"/>
              </a:rPr>
              <a:t>at</a:t>
            </a:r>
            <a:r>
              <a:rPr lang="fr-FR" sz="2400" dirty="0" smtClean="0">
                <a:latin typeface="Century Gothic" pitchFamily="34" charset="0"/>
              </a:rPr>
              <a:t> a pace </a:t>
            </a:r>
            <a:r>
              <a:rPr lang="fr-FR" sz="2400" dirty="0" err="1" smtClean="0">
                <a:latin typeface="Century Gothic" pitchFamily="34" charset="0"/>
              </a:rPr>
              <a:t>that</a:t>
            </a:r>
            <a:r>
              <a:rPr lang="fr-FR" sz="2400" dirty="0" smtClean="0">
                <a:latin typeface="Century Gothic" pitchFamily="34" charset="0"/>
              </a:rPr>
              <a:t> has not </a:t>
            </a:r>
            <a:r>
              <a:rPr lang="fr-FR" sz="2400" dirty="0" err="1" smtClean="0">
                <a:latin typeface="Century Gothic" pitchFamily="34" charset="0"/>
              </a:rPr>
              <a:t>left</a:t>
            </a:r>
            <a:r>
              <a:rPr lang="fr-FR" sz="2400" dirty="0" smtClean="0">
                <a:latin typeface="Century Gothic" pitchFamily="34" charset="0"/>
              </a:rPr>
              <a:t> </a:t>
            </a:r>
            <a:r>
              <a:rPr lang="fr-FR" sz="2400" dirty="0" err="1" smtClean="0">
                <a:latin typeface="Century Gothic" pitchFamily="34" charset="0"/>
              </a:rPr>
              <a:t>actors</a:t>
            </a:r>
            <a:r>
              <a:rPr lang="fr-FR" sz="2400" dirty="0" smtClean="0">
                <a:latin typeface="Century Gothic" pitchFamily="34" charset="0"/>
              </a:rPr>
              <a:t> (</a:t>
            </a:r>
            <a:r>
              <a:rPr lang="fr-FR" sz="2400" dirty="0" err="1" smtClean="0">
                <a:latin typeface="Century Gothic" pitchFamily="34" charset="0"/>
              </a:rPr>
              <a:t>students</a:t>
            </a:r>
            <a:r>
              <a:rPr lang="fr-FR" sz="2400" dirty="0" smtClean="0">
                <a:latin typeface="Century Gothic" pitchFamily="34" charset="0"/>
              </a:rPr>
              <a:t> and </a:t>
            </a:r>
            <a:r>
              <a:rPr lang="fr-FR" sz="2400" dirty="0" err="1" smtClean="0">
                <a:latin typeface="Century Gothic" pitchFamily="34" charset="0"/>
              </a:rPr>
              <a:t>teachers</a:t>
            </a:r>
            <a:r>
              <a:rPr lang="fr-FR" sz="2400" dirty="0" smtClean="0">
                <a:latin typeface="Century Gothic" pitchFamily="34" charset="0"/>
              </a:rPr>
              <a:t>) time to </a:t>
            </a:r>
            <a:r>
              <a:rPr lang="fr-FR" sz="2400" dirty="0" err="1" smtClean="0">
                <a:latin typeface="Century Gothic" pitchFamily="34" charset="0"/>
              </a:rPr>
              <a:t>prepare</a:t>
            </a:r>
            <a:r>
              <a:rPr lang="fr-FR" sz="2400" dirty="0" smtClean="0">
                <a:latin typeface="Century Gothic" pitchFamily="34" charset="0"/>
              </a:rPr>
              <a:t> or train for </a:t>
            </a:r>
            <a:r>
              <a:rPr lang="fr-FR" sz="2400" dirty="0" err="1" smtClean="0">
                <a:latin typeface="Century Gothic" pitchFamily="34" charset="0"/>
              </a:rPr>
              <a:t>better</a:t>
            </a:r>
            <a:r>
              <a:rPr lang="fr-FR" sz="2400" dirty="0" smtClean="0">
                <a:latin typeface="Century Gothic" pitchFamily="34" charset="0"/>
              </a:rPr>
              <a:t> </a:t>
            </a:r>
            <a:r>
              <a:rPr lang="fr-FR" sz="2400" dirty="0" err="1" smtClean="0">
                <a:latin typeface="Century Gothic" pitchFamily="34" charset="0"/>
              </a:rPr>
              <a:t>ownership</a:t>
            </a:r>
            <a:r>
              <a:rPr lang="fr-FR" sz="2400" dirty="0" smtClean="0">
                <a:latin typeface="Century Gothic" pitchFamily="34" charset="0"/>
              </a:rPr>
              <a:t> and </a:t>
            </a:r>
            <a:r>
              <a:rPr lang="fr-FR" sz="2400" dirty="0" err="1" smtClean="0">
                <a:latin typeface="Century Gothic" pitchFamily="34" charset="0"/>
              </a:rPr>
              <a:t>mastery</a:t>
            </a:r>
            <a:r>
              <a:rPr lang="fr-FR" sz="2400" dirty="0" smtClean="0">
                <a:latin typeface="Century Gothic" pitchFamily="34" charset="0"/>
              </a:rPr>
              <a:t>. </a:t>
            </a:r>
            <a:r>
              <a:rPr lang="fr-FR" sz="2400" dirty="0" err="1" smtClean="0">
                <a:latin typeface="Century Gothic" pitchFamily="34" charset="0"/>
              </a:rPr>
              <a:t>Today</a:t>
            </a:r>
            <a:r>
              <a:rPr lang="fr-FR" sz="2400" dirty="0" smtClean="0">
                <a:latin typeface="Century Gothic" pitchFamily="34" charset="0"/>
              </a:rPr>
              <a:t>, </a:t>
            </a:r>
            <a:r>
              <a:rPr lang="fr-FR" sz="2400" dirty="0" err="1" smtClean="0">
                <a:latin typeface="Century Gothic" pitchFamily="34" charset="0"/>
              </a:rPr>
              <a:t>it</a:t>
            </a:r>
            <a:r>
              <a:rPr lang="fr-FR" sz="2400" dirty="0" smtClean="0">
                <a:latin typeface="Century Gothic" pitchFamily="34" charset="0"/>
              </a:rPr>
              <a:t> </a:t>
            </a:r>
            <a:r>
              <a:rPr lang="fr-FR" sz="2400" dirty="0" err="1" smtClean="0">
                <a:latin typeface="Century Gothic" pitchFamily="34" charset="0"/>
              </a:rPr>
              <a:t>is</a:t>
            </a:r>
            <a:r>
              <a:rPr lang="fr-FR" sz="2400" dirty="0" smtClean="0">
                <a:latin typeface="Century Gothic" pitchFamily="34" charset="0"/>
              </a:rPr>
              <a:t> </a:t>
            </a:r>
            <a:r>
              <a:rPr lang="fr-FR" sz="2400" dirty="0" err="1" smtClean="0">
                <a:latin typeface="Century Gothic" pitchFamily="34" charset="0"/>
              </a:rPr>
              <a:t>interesting</a:t>
            </a:r>
            <a:r>
              <a:rPr lang="fr-FR" sz="2400" dirty="0" smtClean="0">
                <a:latin typeface="Century Gothic" pitchFamily="34" charset="0"/>
              </a:rPr>
              <a:t> to know the </a:t>
            </a:r>
            <a:r>
              <a:rPr lang="fr-FR" sz="2400" dirty="0" err="1" smtClean="0">
                <a:latin typeface="Century Gothic" pitchFamily="34" charset="0"/>
              </a:rPr>
              <a:t>steps</a:t>
            </a:r>
            <a:r>
              <a:rPr lang="fr-FR" sz="2400" dirty="0" smtClean="0">
                <a:latin typeface="Century Gothic" pitchFamily="34" charset="0"/>
              </a:rPr>
              <a:t> </a:t>
            </a:r>
            <a:r>
              <a:rPr lang="fr-FR" sz="2400" dirty="0" err="1" smtClean="0">
                <a:latin typeface="Century Gothic" pitchFamily="34" charset="0"/>
              </a:rPr>
              <a:t>taken</a:t>
            </a:r>
            <a:r>
              <a:rPr lang="fr-FR" sz="2400" dirty="0" smtClean="0">
                <a:latin typeface="Century Gothic" pitchFamily="34" charset="0"/>
              </a:rPr>
              <a:t>.</a:t>
            </a:r>
          </a:p>
          <a:p>
            <a:pPr>
              <a:buNone/>
            </a:pPr>
            <a:endParaRPr lang="fr-FR" sz="2400" b="1" dirty="0" smtClean="0">
              <a:latin typeface="Century Gothic" pitchFamily="34" charset="0"/>
            </a:endParaRPr>
          </a:p>
          <a:p>
            <a:r>
              <a:rPr lang="fr-FR" sz="2400" b="1" dirty="0" smtClean="0">
                <a:latin typeface="Century Gothic" pitchFamily="34" charset="0"/>
              </a:rPr>
              <a:t>The Objective of the </a:t>
            </a:r>
            <a:r>
              <a:rPr lang="fr-FR" sz="2400" b="1" dirty="0" err="1" smtClean="0">
                <a:latin typeface="Century Gothic" pitchFamily="34" charset="0"/>
              </a:rPr>
              <a:t>study</a:t>
            </a:r>
            <a:r>
              <a:rPr lang="fr-FR" sz="2400" dirty="0" smtClean="0">
                <a:latin typeface="Century Gothic" pitchFamily="34" charset="0"/>
              </a:rPr>
              <a:t> </a:t>
            </a:r>
            <a:r>
              <a:rPr lang="fr-FR" sz="2400" dirty="0" err="1" smtClean="0">
                <a:latin typeface="Century Gothic" pitchFamily="34" charset="0"/>
              </a:rPr>
              <a:t>was</a:t>
            </a:r>
            <a:r>
              <a:rPr lang="fr-FR" sz="2400" dirty="0" smtClean="0">
                <a:latin typeface="Century Gothic" pitchFamily="34" charset="0"/>
              </a:rPr>
              <a:t> to </a:t>
            </a:r>
            <a:r>
              <a:rPr lang="fr-FR" sz="2400" dirty="0" err="1" smtClean="0">
                <a:latin typeface="Century Gothic" pitchFamily="34" charset="0"/>
              </a:rPr>
              <a:t>perform</a:t>
            </a:r>
            <a:r>
              <a:rPr lang="fr-FR" sz="2400" dirty="0" smtClean="0">
                <a:latin typeface="Century Gothic" pitchFamily="34" charset="0"/>
              </a:rPr>
              <a:t> </a:t>
            </a:r>
            <a:r>
              <a:rPr lang="fr-FR" sz="2400" dirty="0" smtClean="0">
                <a:latin typeface="Century Gothic" pitchFamily="34" charset="0"/>
              </a:rPr>
              <a:t>a cross-</a:t>
            </a:r>
            <a:r>
              <a:rPr lang="fr-FR" sz="2400" dirty="0" err="1" smtClean="0">
                <a:latin typeface="Century Gothic" pitchFamily="34" charset="0"/>
              </a:rPr>
              <a:t>analysis</a:t>
            </a:r>
            <a:r>
              <a:rPr lang="fr-FR" sz="2400" dirty="0" smtClean="0">
                <a:latin typeface="Century Gothic" pitchFamily="34" charset="0"/>
              </a:rPr>
              <a:t> of </a:t>
            </a:r>
            <a:r>
              <a:rPr lang="fr-FR" sz="2400" dirty="0" err="1" smtClean="0">
                <a:latin typeface="Century Gothic" pitchFamily="34" charset="0"/>
              </a:rPr>
              <a:t>teachers</a:t>
            </a:r>
            <a:r>
              <a:rPr lang="fr-FR" sz="2400" dirty="0" smtClean="0">
                <a:latin typeface="Century Gothic" pitchFamily="34" charset="0"/>
              </a:rPr>
              <a:t> and </a:t>
            </a:r>
            <a:r>
              <a:rPr lang="fr-FR" sz="2400" dirty="0" err="1" smtClean="0">
                <a:latin typeface="Century Gothic" pitchFamily="34" charset="0"/>
              </a:rPr>
              <a:t>students</a:t>
            </a:r>
            <a:r>
              <a:rPr lang="fr-FR" sz="2400" dirty="0" smtClean="0">
                <a:latin typeface="Century Gothic" pitchFamily="34" charset="0"/>
              </a:rPr>
              <a:t>' perceptions on the </a:t>
            </a:r>
            <a:r>
              <a:rPr lang="fr-FR" sz="2400" dirty="0" err="1" smtClean="0">
                <a:latin typeface="Century Gothic" pitchFamily="34" charset="0"/>
              </a:rPr>
              <a:t>benefits</a:t>
            </a:r>
            <a:r>
              <a:rPr lang="fr-FR" sz="2400" dirty="0" smtClean="0">
                <a:latin typeface="Century Gothic" pitchFamily="34" charset="0"/>
              </a:rPr>
              <a:t> of ICT </a:t>
            </a:r>
            <a:r>
              <a:rPr lang="fr-FR" sz="2400" dirty="0" err="1" smtClean="0">
                <a:latin typeface="Century Gothic" pitchFamily="34" charset="0"/>
              </a:rPr>
              <a:t>integration</a:t>
            </a:r>
            <a:r>
              <a:rPr lang="fr-FR" sz="2400" dirty="0" smtClean="0">
                <a:latin typeface="Century Gothic" pitchFamily="34" charset="0"/>
              </a:rPr>
              <a:t> in </a:t>
            </a:r>
            <a:r>
              <a:rPr lang="fr-FR" sz="2400" dirty="0" err="1" smtClean="0">
                <a:latin typeface="Century Gothic" pitchFamily="34" charset="0"/>
              </a:rPr>
              <a:t>health</a:t>
            </a:r>
            <a:r>
              <a:rPr lang="fr-FR" sz="2400" dirty="0" smtClean="0">
                <a:latin typeface="Century Gothic" pitchFamily="34" charset="0"/>
              </a:rPr>
              <a:t> science </a:t>
            </a:r>
            <a:r>
              <a:rPr lang="fr-FR" sz="2400" dirty="0" err="1" smtClean="0">
                <a:latin typeface="Century Gothic" pitchFamily="34" charset="0"/>
              </a:rPr>
              <a:t>education</a:t>
            </a:r>
            <a:r>
              <a:rPr lang="fr-FR" sz="2400" dirty="0" smtClean="0">
                <a:latin typeface="Century Gothic" pitchFamily="34" charset="0"/>
              </a:rPr>
              <a:t> in BURUNDI.</a:t>
            </a:r>
          </a:p>
          <a:p>
            <a:endParaRPr lang="fr-FR" sz="2400" dirty="0" smtClean="0">
              <a:latin typeface="Century Gothic" pitchFamily="34" charset="0"/>
            </a:endParaRPr>
          </a:p>
          <a:p>
            <a:endParaRPr lang="fr-FR" sz="2400" dirty="0" smtClean="0">
              <a:latin typeface="Century Gothic" pitchFamily="34" charset="0"/>
            </a:endParaRPr>
          </a:p>
          <a:p>
            <a:pPr>
              <a:buNone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251520" y="188640"/>
            <a:ext cx="1440160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5" name="Picture 4" descr="C:\Users\Lenovo\AppData\Local\Temp\Emblem_of_the_University_of_Burundi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29614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0651-23EF-44DE-8C90-2C9120BA50F3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EAHSC 27-29 March 2019  L. Bazira</a:t>
            </a:r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7128792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Cross-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analysis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of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teachers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and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students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’ perceptions on the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benefits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of ICT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integration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in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health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sciences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education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in Bujumbura-BURUNDI.</a:t>
            </a:r>
            <a:endParaRPr lang="fr-F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16832"/>
            <a:ext cx="8712968" cy="4608512"/>
          </a:xfrm>
          <a:ln w="63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b="1" dirty="0" err="1" smtClean="0">
                <a:latin typeface="Century Gothic" pitchFamily="34" charset="0"/>
              </a:rPr>
              <a:t>Material</a:t>
            </a:r>
            <a:r>
              <a:rPr lang="fr-FR" b="1" dirty="0" smtClean="0">
                <a:latin typeface="Century Gothic" pitchFamily="34" charset="0"/>
              </a:rPr>
              <a:t> &amp; </a:t>
            </a:r>
            <a:r>
              <a:rPr lang="fr-FR" b="1" dirty="0" err="1" smtClean="0">
                <a:latin typeface="Century Gothic" pitchFamily="34" charset="0"/>
              </a:rPr>
              <a:t>Method</a:t>
            </a:r>
            <a:endParaRPr lang="fr-FR" dirty="0" smtClean="0">
              <a:latin typeface="Century Gothic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Century Gothic" pitchFamily="34" charset="0"/>
              </a:rPr>
              <a:t>It </a:t>
            </a:r>
            <a:r>
              <a:rPr lang="fr-FR" sz="2400" dirty="0" err="1" smtClean="0">
                <a:latin typeface="Century Gothic" pitchFamily="34" charset="0"/>
              </a:rPr>
              <a:t>was</a:t>
            </a:r>
            <a:r>
              <a:rPr lang="fr-FR" sz="2400" dirty="0" smtClean="0">
                <a:latin typeface="Century Gothic" pitchFamily="34" charset="0"/>
              </a:rPr>
              <a:t> a cross-</a:t>
            </a:r>
            <a:r>
              <a:rPr lang="fr-FR" sz="2400" dirty="0" err="1" smtClean="0">
                <a:latin typeface="Century Gothic" pitchFamily="34" charset="0"/>
              </a:rPr>
              <a:t>sectional</a:t>
            </a:r>
            <a:r>
              <a:rPr lang="fr-FR" sz="2400" dirty="0" smtClean="0">
                <a:latin typeface="Century Gothic" pitchFamily="34" charset="0"/>
              </a:rPr>
              <a:t> descriptive </a:t>
            </a:r>
            <a:r>
              <a:rPr lang="fr-FR" sz="2400" dirty="0" err="1" smtClean="0">
                <a:latin typeface="Century Gothic" pitchFamily="34" charset="0"/>
              </a:rPr>
              <a:t>study</a:t>
            </a:r>
            <a:r>
              <a:rPr lang="fr-FR" sz="2400" dirty="0" smtClean="0">
                <a:latin typeface="Century Gothic" pitchFamily="34" charset="0"/>
              </a:rPr>
              <a:t> </a:t>
            </a:r>
            <a:endParaRPr lang="fr-FR" sz="2400" dirty="0" smtClean="0">
              <a:latin typeface="Century Gothic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Century Gothic" pitchFamily="34" charset="0"/>
              </a:rPr>
              <a:t>The population </a:t>
            </a:r>
            <a:r>
              <a:rPr lang="fr-FR" sz="2400" dirty="0" err="1" smtClean="0">
                <a:latin typeface="Century Gothic" pitchFamily="34" charset="0"/>
              </a:rPr>
              <a:t>targetted</a:t>
            </a:r>
            <a:r>
              <a:rPr lang="fr-FR" sz="2400" dirty="0" smtClean="0">
                <a:latin typeface="Century Gothic" pitchFamily="34" charset="0"/>
              </a:rPr>
              <a:t> </a:t>
            </a:r>
            <a:r>
              <a:rPr lang="fr-FR" sz="2400" dirty="0" err="1" smtClean="0">
                <a:latin typeface="Century Gothic" pitchFamily="34" charset="0"/>
              </a:rPr>
              <a:t>included</a:t>
            </a:r>
            <a:r>
              <a:rPr lang="fr-FR" sz="2400" dirty="0" smtClean="0">
                <a:latin typeface="Century Gothic" pitchFamily="34" charset="0"/>
              </a:rPr>
              <a:t> all the </a:t>
            </a:r>
            <a:r>
              <a:rPr lang="fr-FR" sz="2400" dirty="0" err="1" smtClean="0">
                <a:latin typeface="Century Gothic" pitchFamily="34" charset="0"/>
              </a:rPr>
              <a:t>teachers</a:t>
            </a:r>
            <a:r>
              <a:rPr lang="fr-FR" sz="2400" dirty="0" smtClean="0">
                <a:latin typeface="Century Gothic" pitchFamily="34" charset="0"/>
              </a:rPr>
              <a:t> and a </a:t>
            </a:r>
            <a:r>
              <a:rPr lang="fr-FR" sz="2400" dirty="0" err="1" smtClean="0">
                <a:latin typeface="Century Gothic" pitchFamily="34" charset="0"/>
              </a:rPr>
              <a:t>random</a:t>
            </a:r>
            <a:r>
              <a:rPr lang="fr-FR" sz="2400" dirty="0" smtClean="0">
                <a:latin typeface="Century Gothic" pitchFamily="34" charset="0"/>
              </a:rPr>
              <a:t> </a:t>
            </a:r>
            <a:r>
              <a:rPr lang="fr-FR" sz="2400" dirty="0" err="1" smtClean="0">
                <a:latin typeface="Century Gothic" pitchFamily="34" charset="0"/>
              </a:rPr>
              <a:t>sample</a:t>
            </a:r>
            <a:r>
              <a:rPr lang="fr-FR" sz="2400" dirty="0" smtClean="0">
                <a:latin typeface="Century Gothic" pitchFamily="34" charset="0"/>
              </a:rPr>
              <a:t> of </a:t>
            </a:r>
            <a:r>
              <a:rPr lang="fr-FR" sz="2400" dirty="0" err="1" smtClean="0">
                <a:latin typeface="Century Gothic" pitchFamily="34" charset="0"/>
              </a:rPr>
              <a:t>students</a:t>
            </a:r>
            <a:r>
              <a:rPr lang="fr-FR" sz="2400" dirty="0" smtClean="0">
                <a:latin typeface="Century Gothic" pitchFamily="34" charset="0"/>
              </a:rPr>
              <a:t> </a:t>
            </a:r>
            <a:r>
              <a:rPr lang="fr-FR" sz="2400" dirty="0" err="1" smtClean="0">
                <a:latin typeface="Century Gothic" pitchFamily="34" charset="0"/>
              </a:rPr>
              <a:t>from</a:t>
            </a:r>
            <a:r>
              <a:rPr lang="fr-FR" sz="2400" dirty="0" smtClean="0">
                <a:latin typeface="Century Gothic" pitchFamily="34" charset="0"/>
              </a:rPr>
              <a:t> the Bujumbura </a:t>
            </a:r>
            <a:r>
              <a:rPr lang="fr-FR" sz="2400" dirty="0" err="1" smtClean="0">
                <a:latin typeface="Century Gothic" pitchFamily="34" charset="0"/>
              </a:rPr>
              <a:t>Faculty</a:t>
            </a:r>
            <a:r>
              <a:rPr lang="fr-FR" sz="2400" dirty="0" smtClean="0">
                <a:latin typeface="Century Gothic" pitchFamily="34" charset="0"/>
              </a:rPr>
              <a:t> of </a:t>
            </a:r>
            <a:r>
              <a:rPr lang="fr-FR" sz="2400" dirty="0" err="1" smtClean="0">
                <a:latin typeface="Century Gothic" pitchFamily="34" charset="0"/>
              </a:rPr>
              <a:t>Medicine</a:t>
            </a:r>
            <a:r>
              <a:rPr lang="fr-FR" sz="2400" dirty="0" smtClean="0">
                <a:latin typeface="Century Gothic" pitchFamily="34" charset="0"/>
              </a:rPr>
              <a:t> and the National Institute of Public </a:t>
            </a:r>
            <a:r>
              <a:rPr lang="fr-FR" sz="2400" dirty="0" err="1" smtClean="0">
                <a:latin typeface="Century Gothic" pitchFamily="34" charset="0"/>
              </a:rPr>
              <a:t>Health</a:t>
            </a:r>
            <a:r>
              <a:rPr lang="fr-FR" sz="2400" dirty="0" smtClean="0">
                <a:latin typeface="Century Gothic" pitchFamily="34" charset="0"/>
              </a:rPr>
              <a:t>. </a:t>
            </a:r>
            <a:endParaRPr lang="fr-FR" sz="2400" dirty="0" smtClean="0">
              <a:latin typeface="Century Gothic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Century Gothic" pitchFamily="34" charset="0"/>
              </a:rPr>
              <a:t>   For the students, the sample was composed of15 </a:t>
            </a:r>
            <a:r>
              <a:rPr lang="en-US" sz="2400" dirty="0" smtClean="0">
                <a:latin typeface="Century Gothic" pitchFamily="34" charset="0"/>
              </a:rPr>
              <a:t>students per class </a:t>
            </a:r>
            <a:r>
              <a:rPr lang="en-US" sz="2400" dirty="0" smtClean="0">
                <a:latin typeface="Century Gothic" pitchFamily="34" charset="0"/>
              </a:rPr>
              <a:t>randomly </a:t>
            </a:r>
            <a:r>
              <a:rPr lang="en-US" sz="2400" dirty="0" smtClean="0">
                <a:latin typeface="Century Gothic" pitchFamily="34" charset="0"/>
              </a:rPr>
              <a:t>selected from the student lists, respecting male / female </a:t>
            </a:r>
            <a:r>
              <a:rPr lang="en-US" sz="2400" dirty="0" smtClean="0">
                <a:latin typeface="Century Gothic" pitchFamily="34" charset="0"/>
              </a:rPr>
              <a:t>proportionality</a:t>
            </a:r>
            <a:endParaRPr lang="fr-FR" sz="2400" dirty="0" smtClean="0">
              <a:latin typeface="Century Gothic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fr-FR" sz="2400" dirty="0" smtClean="0">
                <a:latin typeface="Century Gothic" pitchFamily="34" charset="0"/>
              </a:rPr>
              <a:t>Data </a:t>
            </a:r>
            <a:r>
              <a:rPr lang="fr-FR" sz="2400" dirty="0" err="1" smtClean="0">
                <a:latin typeface="Century Gothic" pitchFamily="34" charset="0"/>
              </a:rPr>
              <a:t>was</a:t>
            </a:r>
            <a:r>
              <a:rPr lang="fr-FR" sz="2400" dirty="0" smtClean="0">
                <a:latin typeface="Century Gothic" pitchFamily="34" charset="0"/>
              </a:rPr>
              <a:t> </a:t>
            </a:r>
            <a:r>
              <a:rPr lang="fr-FR" sz="2400" dirty="0" err="1" smtClean="0">
                <a:latin typeface="Century Gothic" pitchFamily="34" charset="0"/>
              </a:rPr>
              <a:t>collected</a:t>
            </a:r>
            <a:r>
              <a:rPr lang="fr-FR" sz="2400" dirty="0" smtClean="0">
                <a:latin typeface="Century Gothic" pitchFamily="34" charset="0"/>
              </a:rPr>
              <a:t> </a:t>
            </a:r>
            <a:r>
              <a:rPr lang="fr-FR" sz="2400" dirty="0" err="1" smtClean="0">
                <a:latin typeface="Century Gothic" pitchFamily="34" charset="0"/>
              </a:rPr>
              <a:t>through</a:t>
            </a:r>
            <a:r>
              <a:rPr lang="fr-FR" sz="2400" dirty="0" smtClean="0">
                <a:latin typeface="Century Gothic" pitchFamily="34" charset="0"/>
              </a:rPr>
              <a:t> a self-</a:t>
            </a:r>
            <a:r>
              <a:rPr lang="fr-FR" sz="2400" dirty="0" err="1" smtClean="0">
                <a:latin typeface="Century Gothic" pitchFamily="34" charset="0"/>
              </a:rPr>
              <a:t>administered</a:t>
            </a:r>
            <a:r>
              <a:rPr lang="fr-FR" sz="2400" dirty="0" smtClean="0">
                <a:latin typeface="Century Gothic" pitchFamily="34" charset="0"/>
              </a:rPr>
              <a:t> questionnaire, and </a:t>
            </a:r>
            <a:r>
              <a:rPr lang="fr-FR" sz="2400" dirty="0" err="1" smtClean="0">
                <a:latin typeface="Century Gothic" pitchFamily="34" charset="0"/>
              </a:rPr>
              <a:t>processed</a:t>
            </a:r>
            <a:r>
              <a:rPr lang="fr-FR" sz="2400" dirty="0" smtClean="0">
                <a:latin typeface="Century Gothic" pitchFamily="34" charset="0"/>
              </a:rPr>
              <a:t> </a:t>
            </a:r>
            <a:r>
              <a:rPr lang="fr-FR" sz="2400" dirty="0" err="1" smtClean="0">
                <a:latin typeface="Century Gothic" pitchFamily="34" charset="0"/>
              </a:rPr>
              <a:t>using</a:t>
            </a:r>
            <a:r>
              <a:rPr lang="fr-FR" sz="2400" dirty="0" smtClean="0">
                <a:latin typeface="Century Gothic" pitchFamily="34" charset="0"/>
              </a:rPr>
              <a:t> the Epi-Info software</a:t>
            </a:r>
            <a:endParaRPr lang="fr-FR" sz="2400" dirty="0">
              <a:latin typeface="Century Gothic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188640"/>
            <a:ext cx="1440160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5" name="Picture 4" descr="C:\Users\Lenovo\AppData\Local\Temp\Emblem_of_the_University_of_Burundi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29614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0651-23EF-44DE-8C90-2C9120BA50F3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EAHSC 27-29 March 2019  L. Bazira</a:t>
            </a:r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7128792" cy="1512168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Cross-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analysis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of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teachers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and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students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’ perceptions on the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benefits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of ICT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integration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in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health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sciences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education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in Bujumbura-BURUNDI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.</a:t>
            </a:r>
            <a:b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fr-FR" sz="2400" b="1" dirty="0" err="1" smtClean="0">
                <a:solidFill>
                  <a:srgbClr val="0070C0"/>
                </a:solidFill>
                <a:latin typeface="Century Gothic" pitchFamily="34" charset="0"/>
              </a:rPr>
              <a:t>Results</a:t>
            </a:r>
            <a:r>
              <a:rPr lang="fr-FR" sz="2400" b="1" dirty="0" smtClean="0">
                <a:solidFill>
                  <a:srgbClr val="0070C0"/>
                </a:solidFill>
                <a:latin typeface="Century Gothic" pitchFamily="34" charset="0"/>
              </a:rPr>
              <a:t> </a:t>
            </a:r>
            <a:endParaRPr lang="fr-FR" sz="24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060848"/>
            <a:ext cx="8712968" cy="4263752"/>
          </a:xfrm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sz="2400" b="1" dirty="0" smtClean="0">
                <a:latin typeface="Century Gothic" pitchFamily="34" charset="0"/>
              </a:rPr>
              <a:t>Collection of information :</a:t>
            </a:r>
            <a:endParaRPr lang="fr-FR" sz="2400" b="1" dirty="0" smtClean="0">
              <a:latin typeface="Century Gothic" pitchFamily="34" charset="0"/>
            </a:endParaRPr>
          </a:p>
          <a:p>
            <a:pPr lvl="0"/>
            <a:r>
              <a:rPr lang="en-US" sz="2400" dirty="0" smtClean="0">
                <a:latin typeface="Century Gothic" pitchFamily="34" charset="0"/>
              </a:rPr>
              <a:t>Of 288 questionnaires distributed, 197 questionnaires </a:t>
            </a:r>
            <a:r>
              <a:rPr lang="fr-FR" sz="2400" dirty="0" smtClean="0">
                <a:latin typeface="Century Gothic" pitchFamily="34" charset="0"/>
              </a:rPr>
              <a:t>(76%)</a:t>
            </a:r>
            <a:r>
              <a:rPr lang="en-US" sz="2400" dirty="0" smtClean="0">
                <a:latin typeface="Century Gothic" pitchFamily="34" charset="0"/>
              </a:rPr>
              <a:t> were retrieved.</a:t>
            </a:r>
            <a:endParaRPr lang="fr-FR" sz="2400" dirty="0" smtClean="0">
              <a:latin typeface="Century Gothic" pitchFamily="34" charset="0"/>
            </a:endParaRPr>
          </a:p>
          <a:p>
            <a:pPr lvl="0"/>
            <a:r>
              <a:rPr lang="en-US" sz="2400" dirty="0" smtClean="0">
                <a:latin typeface="Century Gothic" pitchFamily="34" charset="0"/>
              </a:rPr>
              <a:t>The Questionnaire retrieval  rate was at 50% for teachers and 76% for students </a:t>
            </a:r>
            <a:endParaRPr lang="fr-FR" sz="2400" dirty="0" smtClean="0">
              <a:latin typeface="Century Gothic" pitchFamily="34" charset="0"/>
            </a:endParaRPr>
          </a:p>
          <a:p>
            <a:pPr lvl="0"/>
            <a:r>
              <a:rPr lang="en-US" sz="2400" dirty="0" smtClean="0">
                <a:latin typeface="Century Gothic" pitchFamily="34" charset="0"/>
              </a:rPr>
              <a:t>The completeness of retrieved questionnaires was at </a:t>
            </a:r>
            <a:r>
              <a:rPr lang="en-US" sz="2400" dirty="0" smtClean="0">
                <a:latin typeface="Century Gothic" pitchFamily="34" charset="0"/>
              </a:rPr>
              <a:t>rate of </a:t>
            </a:r>
            <a:r>
              <a:rPr lang="en-US" sz="2400" dirty="0" smtClean="0">
                <a:latin typeface="Century Gothic" pitchFamily="34" charset="0"/>
              </a:rPr>
              <a:t>100% for both teachers and students</a:t>
            </a:r>
            <a:endParaRPr lang="fr-FR" sz="2400" dirty="0">
              <a:latin typeface="Century Gothic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188640"/>
            <a:ext cx="1440160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5" name="Picture 4" descr="C:\Users\Lenovo\AppData\Local\Temp\Emblem_of_the_University_of_Burundi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29614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0651-23EF-44DE-8C90-2C9120BA50F3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EAHSC 27-29 March 2019  L. Bazira</a:t>
            </a:r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7128792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Cross-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analysis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of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teachers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and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students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’ perceptions on the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benefits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of ICT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integration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in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health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sciences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education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in Bujumbura-BURUNDI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.</a:t>
            </a:r>
            <a:b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fr-FR" sz="2400" b="1" dirty="0" smtClean="0">
                <a:solidFill>
                  <a:srgbClr val="0070C0"/>
                </a:solidFill>
                <a:latin typeface="Century Gothic" pitchFamily="34" charset="0"/>
              </a:rPr>
              <a:t>RESULTS</a:t>
            </a:r>
            <a:endParaRPr lang="fr-FR" sz="2400" dirty="0">
              <a:solidFill>
                <a:srgbClr val="0070C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51520" y="1844824"/>
          <a:ext cx="8568950" cy="443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0"/>
                <a:gridCol w="1440160"/>
                <a:gridCol w="1440160"/>
                <a:gridCol w="1440160"/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fr-FR" sz="2000" dirty="0" smtClean="0">
                          <a:latin typeface="Century Gothic" pitchFamily="34" charset="0"/>
                        </a:rPr>
                        <a:t>Table 1: Profile of </a:t>
                      </a:r>
                      <a:r>
                        <a:rPr lang="fr-FR" sz="2000" dirty="0" err="1" smtClean="0">
                          <a:latin typeface="Century Gothic" pitchFamily="34" charset="0"/>
                        </a:rPr>
                        <a:t>respondents</a:t>
                      </a:r>
                      <a:endParaRPr lang="fr-FR" sz="2000" dirty="0" smtClean="0">
                        <a:latin typeface="Century Gothic" pitchFamily="34" charset="0"/>
                      </a:endParaRPr>
                    </a:p>
                    <a:p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60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>
                          <a:latin typeface="Century Gothic" pitchFamily="34" charset="0"/>
                        </a:rPr>
                        <a:t>Teachers</a:t>
                      </a:r>
                      <a:r>
                        <a:rPr lang="fr-FR" sz="1600" dirty="0" smtClean="0">
                          <a:latin typeface="Century Gothic" pitchFamily="34" charset="0"/>
                        </a:rPr>
                        <a:t> 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>
                          <a:latin typeface="Century Gothic" pitchFamily="34" charset="0"/>
                        </a:rPr>
                        <a:t>Students</a:t>
                      </a:r>
                      <a:r>
                        <a:rPr lang="fr-FR" sz="1600" dirty="0" smtClean="0">
                          <a:latin typeface="Century Gothic" pitchFamily="34" charset="0"/>
                        </a:rPr>
                        <a:t> 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entury Gothic" pitchFamily="34" charset="0"/>
                        </a:rPr>
                        <a:t>TOTAL 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entury Gothic" pitchFamily="34" charset="0"/>
                        </a:rPr>
                        <a:t>Men  (</a:t>
                      </a:r>
                      <a:r>
                        <a:rPr lang="fr-FR" sz="1600" dirty="0" err="1" smtClean="0">
                          <a:latin typeface="Century Gothic" pitchFamily="34" charset="0"/>
                        </a:rPr>
                        <a:t>Number</a:t>
                      </a:r>
                      <a:r>
                        <a:rPr lang="fr-FR" sz="1600" dirty="0" smtClean="0">
                          <a:latin typeface="Century Gothic" pitchFamily="34" charset="0"/>
                        </a:rPr>
                        <a:t> - %)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entury Gothic" pitchFamily="34" charset="0"/>
                        </a:rPr>
                        <a:t>29        (74%)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93 </a:t>
                      </a:r>
                      <a:r>
                        <a:rPr kumimoji="0" lang="en-US" sz="16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     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(59%) </a:t>
                      </a:r>
                      <a:endParaRPr lang="fr-FR" sz="1600" b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entury Gothic" pitchFamily="34" charset="0"/>
                        </a:rPr>
                        <a:t>122      (62%)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err="1" smtClean="0">
                          <a:latin typeface="Century Gothic" pitchFamily="34" charset="0"/>
                        </a:rPr>
                        <a:t>Women</a:t>
                      </a:r>
                      <a:r>
                        <a:rPr lang="fr-FR" sz="1600" dirty="0" smtClean="0">
                          <a:latin typeface="Century Gothic" pitchFamily="34" charset="0"/>
                        </a:rPr>
                        <a:t>  </a:t>
                      </a:r>
                      <a:r>
                        <a:rPr lang="fr-FR" sz="1600" dirty="0" smtClean="0">
                          <a:latin typeface="Century Gothic" pitchFamily="34" charset="0"/>
                        </a:rPr>
                        <a:t>(</a:t>
                      </a:r>
                      <a:r>
                        <a:rPr lang="fr-FR" sz="1600" dirty="0" err="1" smtClean="0">
                          <a:latin typeface="Century Gothic" pitchFamily="34" charset="0"/>
                        </a:rPr>
                        <a:t>Number</a:t>
                      </a:r>
                      <a:r>
                        <a:rPr lang="fr-FR" sz="1600" dirty="0" smtClean="0">
                          <a:latin typeface="Century Gothic" pitchFamily="34" charset="0"/>
                        </a:rPr>
                        <a:t> - %)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entury Gothic" pitchFamily="34" charset="0"/>
                        </a:rPr>
                        <a:t>10        (26%)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65 </a:t>
                      </a:r>
                      <a:r>
                        <a:rPr kumimoji="0" lang="en-US" sz="16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     </a:t>
                      </a:r>
                      <a:r>
                        <a:rPr kumimoji="0" lang="en-US" sz="1600" b="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(41%)</a:t>
                      </a:r>
                      <a:endParaRPr lang="fr-FR" sz="1600" b="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entury Gothic" pitchFamily="34" charset="0"/>
                        </a:rPr>
                        <a:t>75        (38%)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err="1" smtClean="0">
                          <a:latin typeface="Century Gothic" pitchFamily="34" charset="0"/>
                        </a:rPr>
                        <a:t>Average</a:t>
                      </a:r>
                      <a:r>
                        <a:rPr lang="fr-FR" sz="16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fr-FR" sz="1600" dirty="0" err="1" smtClean="0">
                          <a:latin typeface="Century Gothic" pitchFamily="34" charset="0"/>
                        </a:rPr>
                        <a:t>age</a:t>
                      </a:r>
                      <a:r>
                        <a:rPr lang="fr-FR" sz="1600" dirty="0" smtClean="0">
                          <a:latin typeface="Century Gothic" pitchFamily="34" charset="0"/>
                        </a:rPr>
                        <a:t> (</a:t>
                      </a:r>
                      <a:r>
                        <a:rPr lang="fr-FR" sz="1600" dirty="0" err="1" smtClean="0">
                          <a:latin typeface="Century Gothic" pitchFamily="34" charset="0"/>
                        </a:rPr>
                        <a:t>Years</a:t>
                      </a:r>
                      <a:r>
                        <a:rPr lang="fr-FR" sz="1600" dirty="0" smtClean="0">
                          <a:latin typeface="Century Gothic" pitchFamily="34" charset="0"/>
                        </a:rPr>
                        <a:t> and </a:t>
                      </a:r>
                      <a:r>
                        <a:rPr lang="fr-FR" sz="1600" dirty="0" err="1" smtClean="0">
                          <a:latin typeface="Century Gothic" pitchFamily="34" charset="0"/>
                        </a:rPr>
                        <a:t>limits</a:t>
                      </a:r>
                      <a:r>
                        <a:rPr lang="fr-FR" sz="1600" dirty="0" smtClean="0">
                          <a:latin typeface="Century Gothic" pitchFamily="34" charset="0"/>
                        </a:rPr>
                        <a:t>)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46      [25-65]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25.7 </a:t>
                      </a:r>
                      <a:r>
                        <a:rPr kumimoji="0" lang="en-US" sz="16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[19-45]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entury Gothic" pitchFamily="34" charset="0"/>
                        </a:rPr>
                        <a:t>Possession of </a:t>
                      </a:r>
                      <a:r>
                        <a:rPr lang="fr-FR" sz="1600" dirty="0" err="1" smtClean="0">
                          <a:latin typeface="Century Gothic" pitchFamily="34" charset="0"/>
                        </a:rPr>
                        <a:t>personnal</a:t>
                      </a:r>
                      <a:r>
                        <a:rPr lang="fr-FR" sz="1600" baseline="0" dirty="0" smtClean="0">
                          <a:latin typeface="Century Gothic" pitchFamily="34" charset="0"/>
                        </a:rPr>
                        <a:t> computer  (n ,%)</a:t>
                      </a:r>
                    </a:p>
                    <a:p>
                      <a:r>
                        <a:rPr lang="fr-FR" sz="1600" baseline="0" dirty="0" err="1" smtClean="0">
                          <a:latin typeface="Century Gothic" pitchFamily="34" charset="0"/>
                        </a:rPr>
                        <a:t>Average</a:t>
                      </a:r>
                      <a:r>
                        <a:rPr lang="fr-FR" sz="1600" baseline="0" dirty="0" smtClean="0">
                          <a:latin typeface="Century Gothic" pitchFamily="34" charset="0"/>
                        </a:rPr>
                        <a:t> time of possession (</a:t>
                      </a:r>
                      <a:r>
                        <a:rPr lang="fr-FR" sz="1600" baseline="0" dirty="0" err="1" smtClean="0">
                          <a:latin typeface="Century Gothic" pitchFamily="34" charset="0"/>
                        </a:rPr>
                        <a:t>Years</a:t>
                      </a:r>
                      <a:r>
                        <a:rPr lang="fr-FR" sz="1600" baseline="0" dirty="0" smtClean="0">
                          <a:latin typeface="Century Gothic" pitchFamily="34" charset="0"/>
                        </a:rPr>
                        <a:t>) 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38</a:t>
                      </a:r>
                      <a:r>
                        <a:rPr kumimoji="0" lang="en-US" sz="16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        (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97</a:t>
                      </a:r>
                      <a:r>
                        <a:rPr kumimoji="0" lang="en-US" sz="1600" kern="1200" baseline="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%</a:t>
                      </a: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) </a:t>
                      </a:r>
                    </a:p>
                    <a:p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9,4 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 startAt="72"/>
                      </a:pPr>
                      <a:r>
                        <a:rPr lang="fr-FR" sz="1600" dirty="0" smtClean="0">
                          <a:latin typeface="Century Gothic" pitchFamily="34" charset="0"/>
                        </a:rPr>
                        <a:t>     (46%)</a:t>
                      </a:r>
                    </a:p>
                    <a:p>
                      <a:pPr marL="342900" indent="-342900">
                        <a:buNone/>
                      </a:pPr>
                      <a:r>
                        <a:rPr lang="fr-FR" sz="1600" dirty="0" smtClean="0">
                          <a:latin typeface="Century Gothic" pitchFamily="34" charset="0"/>
                        </a:rPr>
                        <a:t>3,3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entury Gothic" pitchFamily="34" charset="0"/>
                        </a:rPr>
                        <a:t>110      (56%)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entury Gothic" pitchFamily="34" charset="0"/>
                        </a:rPr>
                        <a:t>Possession of a </a:t>
                      </a:r>
                      <a:r>
                        <a:rPr lang="fr-FR" sz="1600" dirty="0" err="1" smtClean="0">
                          <a:latin typeface="Century Gothic" pitchFamily="34" charset="0"/>
                        </a:rPr>
                        <a:t>smartphone</a:t>
                      </a:r>
                      <a:r>
                        <a:rPr lang="fr-FR" sz="16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fr-FR" sz="1600" dirty="0" smtClean="0">
                          <a:latin typeface="Century Gothic" pitchFamily="34" charset="0"/>
                        </a:rPr>
                        <a:t>(</a:t>
                      </a:r>
                      <a:r>
                        <a:rPr lang="fr-FR" sz="1600" dirty="0" err="1" smtClean="0">
                          <a:latin typeface="Century Gothic" pitchFamily="34" charset="0"/>
                        </a:rPr>
                        <a:t>Number</a:t>
                      </a:r>
                      <a:r>
                        <a:rPr lang="fr-FR" sz="1600" dirty="0" smtClean="0">
                          <a:latin typeface="Century Gothic" pitchFamily="34" charset="0"/>
                        </a:rPr>
                        <a:t> - %)</a:t>
                      </a:r>
                      <a:endParaRPr lang="fr-FR" sz="1600" dirty="0" smtClean="0">
                        <a:latin typeface="Century Gothic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aseline="0" dirty="0" err="1" smtClean="0">
                          <a:latin typeface="Century Gothic" pitchFamily="34" charset="0"/>
                        </a:rPr>
                        <a:t>Average</a:t>
                      </a:r>
                      <a:r>
                        <a:rPr lang="fr-FR" sz="1600" baseline="0" dirty="0" smtClean="0">
                          <a:latin typeface="Century Gothic" pitchFamily="34" charset="0"/>
                        </a:rPr>
                        <a:t> time of possession (</a:t>
                      </a:r>
                      <a:r>
                        <a:rPr lang="fr-FR" sz="1600" baseline="0" dirty="0" err="1" smtClean="0">
                          <a:latin typeface="Century Gothic" pitchFamily="34" charset="0"/>
                        </a:rPr>
                        <a:t>Years</a:t>
                      </a:r>
                      <a:r>
                        <a:rPr lang="fr-FR" sz="1600" baseline="0" dirty="0" smtClean="0">
                          <a:latin typeface="Century Gothic" pitchFamily="34" charset="0"/>
                        </a:rPr>
                        <a:t>) </a:t>
                      </a:r>
                      <a:endParaRPr lang="fr-FR" sz="1600" dirty="0" smtClean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38        (97%) </a:t>
                      </a:r>
                    </a:p>
                    <a:p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4,7 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 startAt="132"/>
                      </a:pPr>
                      <a:r>
                        <a:rPr lang="fr-FR" sz="1600" dirty="0" smtClean="0">
                          <a:latin typeface="Century Gothic" pitchFamily="34" charset="0"/>
                        </a:rPr>
                        <a:t>     (84%)</a:t>
                      </a:r>
                    </a:p>
                    <a:p>
                      <a:pPr marL="342900" indent="-342900">
                        <a:buNone/>
                      </a:pPr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4,08 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entury Gothic" pitchFamily="34" charset="0"/>
                        </a:rPr>
                        <a:t>170      (95%)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The average daily connection time on the internet  (Hours)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6.4 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entury Gothic" pitchFamily="34" charset="0"/>
                        </a:rPr>
                        <a:t>4,24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en-US" sz="16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Training on the use of ICT in education </a:t>
                      </a:r>
                      <a:r>
                        <a:rPr lang="fr-FR" sz="1600" dirty="0" smtClean="0">
                          <a:latin typeface="Century Gothic" pitchFamily="34" charset="0"/>
                        </a:rPr>
                        <a:t>(</a:t>
                      </a:r>
                      <a:r>
                        <a:rPr lang="fr-FR" sz="1600" dirty="0" err="1" smtClean="0">
                          <a:latin typeface="Century Gothic" pitchFamily="34" charset="0"/>
                        </a:rPr>
                        <a:t>Number</a:t>
                      </a:r>
                      <a:r>
                        <a:rPr lang="fr-FR" sz="1600" dirty="0" smtClean="0">
                          <a:latin typeface="Century Gothic" pitchFamily="34" charset="0"/>
                        </a:rPr>
                        <a:t> - %)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entury Gothic" pitchFamily="34" charset="0"/>
                        </a:rPr>
                        <a:t>13        (33%)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entury Gothic" pitchFamily="34" charset="0"/>
                        </a:rPr>
                        <a:t>136     (86%)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entury Gothic" pitchFamily="34" charset="0"/>
                        </a:rPr>
                        <a:t>149      (83%)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51520" y="188640"/>
            <a:ext cx="1440160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5" name="Picture 4" descr="C:\Users\Lenovo\AppData\Local\Temp\Emblem_of_the_University_of_Burundi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29614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0651-23EF-44DE-8C90-2C9120BA50F3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EAHSC 27-29 March 2019  L. Bazira</a:t>
            </a:r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7128792" cy="1440160"/>
          </a:xfrm>
        </p:spPr>
        <p:txBody>
          <a:bodyPr>
            <a:noAutofit/>
          </a:bodyPr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  <a:latin typeface="Century Gothic" pitchFamily="34" charset="0"/>
              </a:rPr>
              <a:t>Cross-</a:t>
            </a:r>
            <a:r>
              <a:rPr lang="fr-FR" sz="2000" b="1" dirty="0" err="1" smtClean="0">
                <a:solidFill>
                  <a:schemeClr val="tx1"/>
                </a:solidFill>
                <a:latin typeface="Century Gothic" pitchFamily="34" charset="0"/>
              </a:rPr>
              <a:t>analysis</a:t>
            </a:r>
            <a:r>
              <a:rPr lang="fr-FR" sz="2000" b="1" dirty="0" smtClean="0">
                <a:solidFill>
                  <a:schemeClr val="tx1"/>
                </a:solidFill>
                <a:latin typeface="Century Gothic" pitchFamily="34" charset="0"/>
              </a:rPr>
              <a:t> of </a:t>
            </a:r>
            <a:r>
              <a:rPr lang="fr-FR" sz="2000" b="1" dirty="0" err="1" smtClean="0">
                <a:solidFill>
                  <a:schemeClr val="tx1"/>
                </a:solidFill>
                <a:latin typeface="Century Gothic" pitchFamily="34" charset="0"/>
              </a:rPr>
              <a:t>teachers</a:t>
            </a:r>
            <a:r>
              <a:rPr lang="fr-FR" sz="2000" b="1" dirty="0" smtClean="0">
                <a:solidFill>
                  <a:schemeClr val="tx1"/>
                </a:solidFill>
                <a:latin typeface="Century Gothic" pitchFamily="34" charset="0"/>
              </a:rPr>
              <a:t> and </a:t>
            </a:r>
            <a:r>
              <a:rPr lang="fr-FR" sz="2000" b="1" dirty="0" err="1" smtClean="0">
                <a:solidFill>
                  <a:schemeClr val="tx1"/>
                </a:solidFill>
                <a:latin typeface="Century Gothic" pitchFamily="34" charset="0"/>
              </a:rPr>
              <a:t>students</a:t>
            </a:r>
            <a:r>
              <a:rPr lang="fr-FR" sz="2000" b="1" dirty="0" smtClean="0">
                <a:solidFill>
                  <a:schemeClr val="tx1"/>
                </a:solidFill>
                <a:latin typeface="Century Gothic" pitchFamily="34" charset="0"/>
              </a:rPr>
              <a:t>’ perceptions on the </a:t>
            </a:r>
            <a:r>
              <a:rPr lang="fr-FR" sz="2000" b="1" dirty="0" err="1" smtClean="0">
                <a:solidFill>
                  <a:schemeClr val="tx1"/>
                </a:solidFill>
                <a:latin typeface="Century Gothic" pitchFamily="34" charset="0"/>
              </a:rPr>
              <a:t>benefits</a:t>
            </a:r>
            <a:r>
              <a:rPr lang="fr-FR" sz="2000" b="1" dirty="0" smtClean="0">
                <a:solidFill>
                  <a:schemeClr val="tx1"/>
                </a:solidFill>
                <a:latin typeface="Century Gothic" pitchFamily="34" charset="0"/>
              </a:rPr>
              <a:t> of ICT </a:t>
            </a:r>
            <a:r>
              <a:rPr lang="fr-FR" sz="2000" b="1" dirty="0" err="1" smtClean="0">
                <a:solidFill>
                  <a:schemeClr val="tx1"/>
                </a:solidFill>
                <a:latin typeface="Century Gothic" pitchFamily="34" charset="0"/>
              </a:rPr>
              <a:t>integration</a:t>
            </a:r>
            <a:r>
              <a:rPr lang="fr-FR" sz="2000" b="1" dirty="0" smtClean="0">
                <a:solidFill>
                  <a:schemeClr val="tx1"/>
                </a:solidFill>
                <a:latin typeface="Century Gothic" pitchFamily="34" charset="0"/>
              </a:rPr>
              <a:t> in </a:t>
            </a:r>
            <a:r>
              <a:rPr lang="fr-FR" sz="2000" b="1" dirty="0" err="1" smtClean="0">
                <a:solidFill>
                  <a:schemeClr val="tx1"/>
                </a:solidFill>
                <a:latin typeface="Century Gothic" pitchFamily="34" charset="0"/>
              </a:rPr>
              <a:t>health</a:t>
            </a:r>
            <a:r>
              <a:rPr lang="fr-FR" sz="2000" b="1" dirty="0" smtClean="0">
                <a:solidFill>
                  <a:schemeClr val="tx1"/>
                </a:solidFill>
                <a:latin typeface="Century Gothic" pitchFamily="34" charset="0"/>
              </a:rPr>
              <a:t> sciences </a:t>
            </a:r>
            <a:r>
              <a:rPr lang="fr-FR" sz="2000" b="1" dirty="0" err="1" smtClean="0">
                <a:solidFill>
                  <a:schemeClr val="tx1"/>
                </a:solidFill>
                <a:latin typeface="Century Gothic" pitchFamily="34" charset="0"/>
              </a:rPr>
              <a:t>education</a:t>
            </a:r>
            <a:r>
              <a:rPr lang="fr-FR" sz="2000" b="1" dirty="0" smtClean="0">
                <a:solidFill>
                  <a:schemeClr val="tx1"/>
                </a:solidFill>
                <a:latin typeface="Century Gothic" pitchFamily="34" charset="0"/>
              </a:rPr>
              <a:t> in Bujumbura-BURUNDI. 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/>
            </a:r>
            <a:b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fr-FR" sz="1800" b="1" dirty="0" err="1" smtClean="0">
                <a:latin typeface="Century Gothic" pitchFamily="34" charset="0"/>
              </a:rPr>
              <a:t>Results</a:t>
            </a:r>
            <a:r>
              <a:rPr lang="fr-FR" sz="1800" b="1" dirty="0" smtClean="0">
                <a:latin typeface="Century Gothic" pitchFamily="34" charset="0"/>
              </a:rPr>
              <a:t> (</a:t>
            </a:r>
            <a:r>
              <a:rPr lang="fr-FR" sz="1800" b="1" dirty="0" err="1" smtClean="0">
                <a:latin typeface="Century Gothic" pitchFamily="34" charset="0"/>
              </a:rPr>
              <a:t>ctd</a:t>
            </a:r>
            <a:r>
              <a:rPr lang="fr-FR" sz="1800" b="1" dirty="0" smtClean="0">
                <a:latin typeface="Century Gothic" pitchFamily="34" charset="0"/>
              </a:rPr>
              <a:t> 2)</a:t>
            </a:r>
            <a:endParaRPr lang="fr-FR" sz="1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51520" y="1844824"/>
          <a:ext cx="8713788" cy="478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3024336"/>
                <a:gridCol w="584156"/>
                <a:gridCol w="584156"/>
                <a:gridCol w="584156"/>
                <a:gridCol w="584156"/>
                <a:gridCol w="584156"/>
                <a:gridCol w="584156"/>
                <a:gridCol w="584156"/>
                <a:gridCol w="584156"/>
                <a:gridCol w="584156"/>
              </a:tblGrid>
              <a:tr h="370840">
                <a:tc gridSpan="1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latin typeface="Century Gothic" pitchFamily="34" charset="0"/>
                        </a:rPr>
                        <a:t>Table 2: </a:t>
                      </a:r>
                      <a:r>
                        <a:rPr lang="fr-FR" sz="2000" dirty="0" err="1" smtClean="0">
                          <a:latin typeface="Century Gothic" pitchFamily="34" charset="0"/>
                        </a:rPr>
                        <a:t>Compared</a:t>
                      </a:r>
                      <a:r>
                        <a:rPr lang="fr-FR" sz="2000" dirty="0" smtClean="0">
                          <a:latin typeface="Century Gothic" pitchFamily="34" charset="0"/>
                        </a:rPr>
                        <a:t>  </a:t>
                      </a:r>
                      <a:r>
                        <a:rPr lang="fr-FR" sz="2000" dirty="0" err="1" smtClean="0">
                          <a:latin typeface="Century Gothic" pitchFamily="34" charset="0"/>
                        </a:rPr>
                        <a:t>Teachers</a:t>
                      </a:r>
                      <a:r>
                        <a:rPr lang="fr-FR" sz="2000" dirty="0" smtClean="0">
                          <a:latin typeface="Century Gothic" pitchFamily="34" charset="0"/>
                        </a:rPr>
                        <a:t> and </a:t>
                      </a:r>
                      <a:r>
                        <a:rPr lang="en-US" sz="2000" dirty="0" smtClean="0">
                          <a:latin typeface="Century Gothic" pitchFamily="34" charset="0"/>
                        </a:rPr>
                        <a:t>Students</a:t>
                      </a:r>
                      <a:r>
                        <a:rPr lang="en-US" sz="2000" dirty="0" smtClean="0">
                          <a:latin typeface="Century Gothic" pitchFamily="34" charset="0"/>
                        </a:rPr>
                        <a:t>' views on the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change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>
                          <a:latin typeface="Century Gothic" pitchFamily="34" charset="0"/>
                        </a:rPr>
                        <a:t>             </a:t>
                      </a:r>
                      <a:r>
                        <a:rPr lang="en-US" sz="20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dirty="0" smtClean="0">
                          <a:latin typeface="Century Gothic" pitchFamily="34" charset="0"/>
                        </a:rPr>
                        <a:t>brought by ICTs</a:t>
                      </a:r>
                      <a:endParaRPr lang="fr-FR" sz="2000" dirty="0" smtClean="0">
                        <a:latin typeface="Century Gothic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80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 err="1" smtClean="0">
                          <a:latin typeface="Century Gothic" pitchFamily="34" charset="0"/>
                        </a:rPr>
                        <a:t>Advantages</a:t>
                      </a:r>
                      <a:endParaRPr lang="fr-FR" sz="1800" dirty="0">
                        <a:latin typeface="Century Gothic" pitchFamily="34" charset="0"/>
                      </a:endParaRPr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r>
                        <a:rPr lang="fr-FR" sz="1800" dirty="0" smtClean="0">
                          <a:latin typeface="Century Gothic" pitchFamily="34" charset="0"/>
                        </a:rPr>
                        <a:t>Opinion</a:t>
                      </a:r>
                      <a:r>
                        <a:rPr lang="fr-FR" sz="18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fr-FR" sz="1800" baseline="0" dirty="0" err="1" smtClean="0">
                          <a:latin typeface="Century Gothic" pitchFamily="34" charset="0"/>
                        </a:rPr>
                        <a:t>expressed</a:t>
                      </a:r>
                      <a:endParaRPr lang="fr-FR" sz="1800" dirty="0">
                        <a:latin typeface="Century Gothic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80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>
                        <a:latin typeface="Century Gothic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fr-FR" sz="1800" dirty="0" err="1" smtClean="0">
                          <a:latin typeface="Century Gothic" pitchFamily="34" charset="0"/>
                        </a:rPr>
                        <a:t>Teachers</a:t>
                      </a:r>
                      <a:endParaRPr lang="fr-FR" sz="1800" dirty="0">
                        <a:latin typeface="Century Gothic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800" dirty="0">
                        <a:latin typeface="Century Gothic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fr-FR" sz="1800" dirty="0" err="1" smtClean="0">
                          <a:latin typeface="Century Gothic" pitchFamily="34" charset="0"/>
                        </a:rPr>
                        <a:t>Students</a:t>
                      </a:r>
                      <a:endParaRPr lang="fr-FR" sz="1800" dirty="0">
                        <a:latin typeface="Century Gothic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800" dirty="0">
                        <a:latin typeface="Century Gothic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fr-FR" sz="1800" dirty="0" smtClean="0">
                          <a:latin typeface="Century Gothic" pitchFamily="34" charset="0"/>
                        </a:rPr>
                        <a:t>TOTAL</a:t>
                      </a:r>
                      <a:endParaRPr lang="fr-FR" sz="1800" dirty="0">
                        <a:latin typeface="Century Gothic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800" dirty="0">
                        <a:latin typeface="Century Gothic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N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%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err="1" smtClean="0">
                          <a:latin typeface="Century Gothic" pitchFamily="34" charset="0"/>
                        </a:rPr>
                        <a:t>Row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N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%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err="1" smtClean="0">
                          <a:latin typeface="Century Gothic" pitchFamily="34" charset="0"/>
                        </a:rPr>
                        <a:t>Row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N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%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err="1" smtClean="0">
                          <a:latin typeface="Century Gothic" pitchFamily="34" charset="0"/>
                        </a:rPr>
                        <a:t>Row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entury Gothic" pitchFamily="34" charset="0"/>
                        </a:rPr>
                        <a:t>1. 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 pitchFamily="34" charset="0"/>
                        </a:rPr>
                        <a:t>Richest lessons content 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38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97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1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152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96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1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190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96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1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 pitchFamily="34" charset="0"/>
                        </a:rPr>
                        <a:t>Greater</a:t>
                      </a:r>
                      <a:r>
                        <a:rPr lang="en-US" sz="14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1400" dirty="0" smtClean="0">
                          <a:latin typeface="Century Gothic" pitchFamily="34" charset="0"/>
                        </a:rPr>
                        <a:t>interactivity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38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97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1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127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80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7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165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84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7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 pitchFamily="34" charset="0"/>
                        </a:rPr>
                        <a:t>Faster transmission of knowledge 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36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92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3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144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91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2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180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91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2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 pitchFamily="34" charset="0"/>
                        </a:rPr>
                        <a:t>Better understanding, 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35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90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4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135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85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6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170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86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6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 pitchFamily="34" charset="0"/>
                        </a:rPr>
                        <a:t>More application exercises 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34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87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5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143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91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3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177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90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3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 pitchFamily="34" charset="0"/>
                        </a:rPr>
                        <a:t>Greater motivation</a:t>
                      </a:r>
                      <a:r>
                        <a:rPr lang="en-US" sz="1400" baseline="0" dirty="0" smtClean="0">
                          <a:latin typeface="Century Gothic" pitchFamily="34" charset="0"/>
                        </a:rPr>
                        <a:t> of</a:t>
                      </a:r>
                      <a:r>
                        <a:rPr lang="en-US" sz="1400" dirty="0" smtClean="0">
                          <a:latin typeface="Century Gothic" pitchFamily="34" charset="0"/>
                        </a:rPr>
                        <a:t> students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34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87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6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entury Gothic" pitchFamily="34" charset="0"/>
                        </a:rPr>
                        <a:t>139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88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5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177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90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3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 pitchFamily="34" charset="0"/>
                        </a:rPr>
                        <a:t>Better success rate 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29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74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7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143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91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3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172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87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5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 pitchFamily="34" charset="0"/>
                        </a:rPr>
                        <a:t>Easier memorization of concepts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28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72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8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112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71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8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140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71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8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51520" y="188640"/>
            <a:ext cx="1440160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5" name="Picture 4" descr="C:\Users\Lenovo\AppData\Local\Temp\Emblem_of_the_University_of_Burundi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29614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0651-23EF-44DE-8C90-2C9120BA50F3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EAHSC 27-29 March 2019  L. Bazira</a:t>
            </a:r>
            <a:endParaRPr lang="fr-F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7128792" cy="1440160"/>
          </a:xfrm>
        </p:spPr>
        <p:txBody>
          <a:bodyPr>
            <a:noAutofit/>
          </a:bodyPr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  <a:latin typeface="Century Gothic" pitchFamily="34" charset="0"/>
              </a:rPr>
              <a:t>Cross-</a:t>
            </a:r>
            <a:r>
              <a:rPr lang="fr-FR" sz="2000" b="1" dirty="0" err="1" smtClean="0">
                <a:solidFill>
                  <a:schemeClr val="tx1"/>
                </a:solidFill>
                <a:latin typeface="Century Gothic" pitchFamily="34" charset="0"/>
              </a:rPr>
              <a:t>analysis</a:t>
            </a:r>
            <a:r>
              <a:rPr lang="fr-FR" sz="2000" b="1" dirty="0" smtClean="0">
                <a:solidFill>
                  <a:schemeClr val="tx1"/>
                </a:solidFill>
                <a:latin typeface="Century Gothic" pitchFamily="34" charset="0"/>
              </a:rPr>
              <a:t> of </a:t>
            </a:r>
            <a:r>
              <a:rPr lang="fr-FR" sz="2000" b="1" dirty="0" err="1" smtClean="0">
                <a:solidFill>
                  <a:schemeClr val="tx1"/>
                </a:solidFill>
                <a:latin typeface="Century Gothic" pitchFamily="34" charset="0"/>
              </a:rPr>
              <a:t>teachers</a:t>
            </a:r>
            <a:r>
              <a:rPr lang="fr-FR" sz="2000" b="1" dirty="0" smtClean="0">
                <a:solidFill>
                  <a:schemeClr val="tx1"/>
                </a:solidFill>
                <a:latin typeface="Century Gothic" pitchFamily="34" charset="0"/>
              </a:rPr>
              <a:t> and </a:t>
            </a:r>
            <a:r>
              <a:rPr lang="fr-FR" sz="2000" b="1" dirty="0" err="1" smtClean="0">
                <a:solidFill>
                  <a:schemeClr val="tx1"/>
                </a:solidFill>
                <a:latin typeface="Century Gothic" pitchFamily="34" charset="0"/>
              </a:rPr>
              <a:t>students</a:t>
            </a:r>
            <a:r>
              <a:rPr lang="fr-FR" sz="2000" b="1" dirty="0" smtClean="0">
                <a:solidFill>
                  <a:schemeClr val="tx1"/>
                </a:solidFill>
                <a:latin typeface="Century Gothic" pitchFamily="34" charset="0"/>
              </a:rPr>
              <a:t>’ perceptions on the </a:t>
            </a:r>
            <a:r>
              <a:rPr lang="fr-FR" sz="2000" b="1" dirty="0" err="1" smtClean="0">
                <a:solidFill>
                  <a:schemeClr val="tx1"/>
                </a:solidFill>
                <a:latin typeface="Century Gothic" pitchFamily="34" charset="0"/>
              </a:rPr>
              <a:t>benefits</a:t>
            </a:r>
            <a:r>
              <a:rPr lang="fr-FR" sz="2000" b="1" dirty="0" smtClean="0">
                <a:solidFill>
                  <a:schemeClr val="tx1"/>
                </a:solidFill>
                <a:latin typeface="Century Gothic" pitchFamily="34" charset="0"/>
              </a:rPr>
              <a:t> of ICT </a:t>
            </a:r>
            <a:r>
              <a:rPr lang="fr-FR" sz="2000" b="1" dirty="0" err="1" smtClean="0">
                <a:solidFill>
                  <a:schemeClr val="tx1"/>
                </a:solidFill>
                <a:latin typeface="Century Gothic" pitchFamily="34" charset="0"/>
              </a:rPr>
              <a:t>integration</a:t>
            </a:r>
            <a:r>
              <a:rPr lang="fr-FR" sz="2000" b="1" dirty="0" smtClean="0">
                <a:solidFill>
                  <a:schemeClr val="tx1"/>
                </a:solidFill>
                <a:latin typeface="Century Gothic" pitchFamily="34" charset="0"/>
              </a:rPr>
              <a:t> in </a:t>
            </a:r>
            <a:r>
              <a:rPr lang="fr-FR" sz="2000" b="1" dirty="0" err="1" smtClean="0">
                <a:solidFill>
                  <a:schemeClr val="tx1"/>
                </a:solidFill>
                <a:latin typeface="Century Gothic" pitchFamily="34" charset="0"/>
              </a:rPr>
              <a:t>health</a:t>
            </a:r>
            <a:r>
              <a:rPr lang="fr-FR" sz="2000" b="1" dirty="0" smtClean="0">
                <a:solidFill>
                  <a:schemeClr val="tx1"/>
                </a:solidFill>
                <a:latin typeface="Century Gothic" pitchFamily="34" charset="0"/>
              </a:rPr>
              <a:t> sciences </a:t>
            </a:r>
            <a:r>
              <a:rPr lang="fr-FR" sz="2000" b="1" dirty="0" err="1" smtClean="0">
                <a:solidFill>
                  <a:schemeClr val="tx1"/>
                </a:solidFill>
                <a:latin typeface="Century Gothic" pitchFamily="34" charset="0"/>
              </a:rPr>
              <a:t>education</a:t>
            </a:r>
            <a:r>
              <a:rPr lang="fr-FR" sz="2000" b="1" dirty="0" smtClean="0">
                <a:solidFill>
                  <a:schemeClr val="tx1"/>
                </a:solidFill>
                <a:latin typeface="Century Gothic" pitchFamily="34" charset="0"/>
              </a:rPr>
              <a:t> in Bujumbura-BURUNDI. 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/>
            </a:r>
            <a:b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fr-FR" sz="1800" b="1" dirty="0" err="1" smtClean="0">
                <a:latin typeface="Century Gothic" pitchFamily="34" charset="0"/>
              </a:rPr>
              <a:t>Results</a:t>
            </a:r>
            <a:r>
              <a:rPr lang="fr-FR" sz="1800" b="1" dirty="0" smtClean="0">
                <a:latin typeface="Century Gothic" pitchFamily="34" charset="0"/>
              </a:rPr>
              <a:t> (</a:t>
            </a:r>
            <a:r>
              <a:rPr lang="fr-FR" sz="1800" b="1" dirty="0" err="1" smtClean="0">
                <a:latin typeface="Century Gothic" pitchFamily="34" charset="0"/>
              </a:rPr>
              <a:t>ctd</a:t>
            </a:r>
            <a:r>
              <a:rPr lang="fr-FR" sz="1800" b="1" dirty="0" smtClean="0">
                <a:latin typeface="Century Gothic" pitchFamily="34" charset="0"/>
              </a:rPr>
              <a:t> 2)</a:t>
            </a:r>
            <a:endParaRPr lang="fr-FR" sz="1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51520" y="1844824"/>
          <a:ext cx="8713788" cy="462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3024336"/>
                <a:gridCol w="584156"/>
                <a:gridCol w="584156"/>
                <a:gridCol w="584156"/>
                <a:gridCol w="584156"/>
                <a:gridCol w="584156"/>
                <a:gridCol w="584156"/>
                <a:gridCol w="584156"/>
                <a:gridCol w="584156"/>
                <a:gridCol w="584156"/>
              </a:tblGrid>
              <a:tr h="370840">
                <a:tc gridSpan="1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latin typeface="Century Gothic" pitchFamily="34" charset="0"/>
                        </a:rPr>
                        <a:t>Table 2: </a:t>
                      </a:r>
                      <a:r>
                        <a:rPr lang="fr-FR" sz="2000" dirty="0" err="1" smtClean="0">
                          <a:latin typeface="Century Gothic" pitchFamily="34" charset="0"/>
                        </a:rPr>
                        <a:t>Compared</a:t>
                      </a:r>
                      <a:r>
                        <a:rPr lang="fr-FR" sz="20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fr-FR" sz="2000" dirty="0" err="1" smtClean="0">
                          <a:latin typeface="Century Gothic" pitchFamily="34" charset="0"/>
                        </a:rPr>
                        <a:t>Teachers</a:t>
                      </a:r>
                      <a:r>
                        <a:rPr lang="fr-FR" sz="2000" dirty="0" smtClean="0">
                          <a:latin typeface="Century Gothic" pitchFamily="34" charset="0"/>
                        </a:rPr>
                        <a:t> and </a:t>
                      </a:r>
                      <a:r>
                        <a:rPr lang="en-US" sz="2000" dirty="0" smtClean="0">
                          <a:latin typeface="Century Gothic" pitchFamily="34" charset="0"/>
                        </a:rPr>
                        <a:t>Students</a:t>
                      </a:r>
                      <a:r>
                        <a:rPr lang="en-US" sz="2000" dirty="0" smtClean="0">
                          <a:latin typeface="Century Gothic" pitchFamily="34" charset="0"/>
                        </a:rPr>
                        <a:t>' views on the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baseline="0" dirty="0" smtClean="0">
                          <a:latin typeface="Century Gothic" pitchFamily="34" charset="0"/>
                        </a:rPr>
                        <a:t>change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>
                          <a:latin typeface="Century Gothic" pitchFamily="34" charset="0"/>
                        </a:rPr>
                        <a:t>              </a:t>
                      </a:r>
                      <a:r>
                        <a:rPr lang="en-US" sz="20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dirty="0" smtClean="0">
                          <a:latin typeface="Century Gothic" pitchFamily="34" charset="0"/>
                        </a:rPr>
                        <a:t>brought by ICTs</a:t>
                      </a:r>
                      <a:endParaRPr lang="fr-FR" sz="2000" dirty="0" smtClean="0">
                        <a:latin typeface="Century Gothic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err="1" smtClean="0">
                          <a:latin typeface="Century Gothic" pitchFamily="34" charset="0"/>
                        </a:rPr>
                        <a:t>Disadvantages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r>
                        <a:rPr lang="fr-FR" sz="1600" dirty="0" smtClean="0">
                          <a:latin typeface="Century Gothic" pitchFamily="34" charset="0"/>
                        </a:rPr>
                        <a:t>Opinion</a:t>
                      </a:r>
                      <a:r>
                        <a:rPr lang="fr-FR" sz="16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fr-FR" sz="1600" baseline="0" dirty="0" err="1" smtClean="0">
                          <a:latin typeface="Century Gothic" pitchFamily="34" charset="0"/>
                        </a:rPr>
                        <a:t>expressed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60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fr-FR" sz="1600" dirty="0" err="1" smtClean="0">
                          <a:latin typeface="Century Gothic" pitchFamily="34" charset="0"/>
                        </a:rPr>
                        <a:t>Teachers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800" dirty="0">
                        <a:latin typeface="Century Gothic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fr-FR" sz="1600" dirty="0" err="1" smtClean="0">
                          <a:latin typeface="Century Gothic" pitchFamily="34" charset="0"/>
                        </a:rPr>
                        <a:t>Students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800" dirty="0">
                        <a:latin typeface="Century Gothic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fr-FR" sz="1600" dirty="0" smtClean="0">
                          <a:latin typeface="Century Gothic" pitchFamily="34" charset="0"/>
                        </a:rPr>
                        <a:t>TOTAL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800" dirty="0">
                        <a:latin typeface="Century Gothic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entury Gothic" pitchFamily="34" charset="0"/>
                        </a:rPr>
                        <a:t>N/39</a:t>
                      </a:r>
                      <a:endParaRPr lang="fr-FR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entury Gothic" pitchFamily="34" charset="0"/>
                        </a:rPr>
                        <a:t>%</a:t>
                      </a:r>
                      <a:endParaRPr lang="fr-FR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>
                          <a:latin typeface="Century Gothic" pitchFamily="34" charset="0"/>
                        </a:rPr>
                        <a:t>Row</a:t>
                      </a:r>
                      <a:endParaRPr lang="fr-FR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Century Gothic" pitchFamily="34" charset="0"/>
                        </a:rPr>
                        <a:t>N/158</a:t>
                      </a:r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entury Gothic" pitchFamily="34" charset="0"/>
                        </a:rPr>
                        <a:t>%</a:t>
                      </a:r>
                      <a:endParaRPr lang="fr-FR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>
                          <a:latin typeface="Century Gothic" pitchFamily="34" charset="0"/>
                        </a:rPr>
                        <a:t>Row</a:t>
                      </a:r>
                      <a:endParaRPr lang="fr-FR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Century Gothic" pitchFamily="34" charset="0"/>
                        </a:rPr>
                        <a:t>N/197</a:t>
                      </a:r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entury Gothic" pitchFamily="34" charset="0"/>
                        </a:rPr>
                        <a:t>%</a:t>
                      </a:r>
                      <a:endParaRPr lang="fr-FR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>
                          <a:latin typeface="Century Gothic" pitchFamily="34" charset="0"/>
                        </a:rPr>
                        <a:t>Row</a:t>
                      </a:r>
                      <a:endParaRPr lang="fr-FR" sz="12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entury Gothic" pitchFamily="34" charset="0"/>
                        </a:rPr>
                        <a:t>1. 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err="1" smtClean="0">
                          <a:latin typeface="Century Gothic" pitchFamily="34" charset="0"/>
                        </a:rPr>
                        <a:t>Increased</a:t>
                      </a:r>
                      <a:r>
                        <a:rPr lang="fr-FR" sz="14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fr-FR" sz="1400" dirty="0" err="1" smtClean="0">
                          <a:latin typeface="Century Gothic" pitchFamily="34" charset="0"/>
                        </a:rPr>
                        <a:t>passivity</a:t>
                      </a:r>
                      <a:r>
                        <a:rPr lang="fr-FR" sz="1400" dirty="0" smtClean="0">
                          <a:latin typeface="Century Gothic" pitchFamily="34" charset="0"/>
                        </a:rPr>
                        <a:t> of </a:t>
                      </a:r>
                      <a:r>
                        <a:rPr lang="fr-FR" sz="1400" dirty="0" err="1" smtClean="0">
                          <a:latin typeface="Century Gothic" pitchFamily="34" charset="0"/>
                        </a:rPr>
                        <a:t>students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entury Gothic" pitchFamily="34" charset="0"/>
                        </a:rPr>
                        <a:t>19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entury Gothic" pitchFamily="34" charset="0"/>
                        </a:rPr>
                        <a:t>49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1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65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41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1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84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43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1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 pitchFamily="34" charset="0"/>
                        </a:rPr>
                        <a:t>Flood risk through uncontrolled information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entury Gothic" pitchFamily="34" charset="0"/>
                        </a:rPr>
                        <a:t>17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entury Gothic" pitchFamily="34" charset="0"/>
                        </a:rPr>
                        <a:t>44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2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14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9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2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31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16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2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err="1" smtClean="0">
                          <a:latin typeface="Century Gothic" pitchFamily="34" charset="0"/>
                        </a:rPr>
                        <a:t>Increased</a:t>
                      </a:r>
                      <a:r>
                        <a:rPr lang="fr-FR" sz="1400" dirty="0" smtClean="0">
                          <a:latin typeface="Century Gothic" pitchFamily="34" charset="0"/>
                        </a:rPr>
                        <a:t>  time for </a:t>
                      </a:r>
                      <a:r>
                        <a:rPr lang="fr-FR" sz="1400" dirty="0" err="1" smtClean="0">
                          <a:latin typeface="Century Gothic" pitchFamily="34" charset="0"/>
                        </a:rPr>
                        <a:t>lesson</a:t>
                      </a:r>
                      <a:r>
                        <a:rPr lang="fr-FR" sz="14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fr-FR" sz="1400" dirty="0" err="1" smtClean="0">
                          <a:latin typeface="Century Gothic" pitchFamily="34" charset="0"/>
                        </a:rPr>
                        <a:t>preparation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entury Gothic" pitchFamily="34" charset="0"/>
                        </a:rPr>
                        <a:t>5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entury Gothic" pitchFamily="34" charset="0"/>
                        </a:rPr>
                        <a:t>13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3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4</a:t>
                      </a:r>
                      <a:endParaRPr kumimoji="0" lang="fr-FR" sz="1400" kern="1200" dirty="0" smtClean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 pitchFamily="34" charset="0"/>
                        </a:rPr>
                        <a:t>Brightness of the screens tiring for the eyes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11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7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3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5.</a:t>
                      </a:r>
                      <a:endParaRPr kumimoji="0" lang="fr-FR" sz="1400" kern="1200" dirty="0" smtClean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err="1" smtClean="0">
                          <a:latin typeface="Century Gothic" pitchFamily="34" charset="0"/>
                        </a:rPr>
                        <a:t>Tiring</a:t>
                      </a:r>
                      <a:r>
                        <a:rPr lang="fr-FR" sz="14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fr-FR" sz="1400" baseline="0" dirty="0" err="1" smtClean="0">
                          <a:latin typeface="Century Gothic" pitchFamily="34" charset="0"/>
                        </a:rPr>
                        <a:t>rythm</a:t>
                      </a:r>
                      <a:r>
                        <a:rPr lang="fr-FR" sz="1400" baseline="0" dirty="0" smtClean="0">
                          <a:latin typeface="Century Gothic" pitchFamily="34" charset="0"/>
                        </a:rPr>
                        <a:t> of the </a:t>
                      </a:r>
                      <a:r>
                        <a:rPr lang="fr-FR" sz="1400" baseline="0" dirty="0" err="1" smtClean="0">
                          <a:latin typeface="Century Gothic" pitchFamily="34" charset="0"/>
                        </a:rPr>
                        <a:t>lessons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10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6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4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fr-FR" sz="14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6.</a:t>
                      </a:r>
                      <a:endParaRPr kumimoji="0" lang="fr-FR" sz="1400" kern="1200" dirty="0" smtClean="0">
                        <a:solidFill>
                          <a:schemeClr val="dk1"/>
                        </a:solidFill>
                        <a:latin typeface="Century Gothic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entury Gothic" pitchFamily="34" charset="0"/>
                        </a:rPr>
                        <a:t>Cheating </a:t>
                      </a:r>
                      <a:r>
                        <a:rPr lang="en-US" sz="1400" dirty="0" smtClean="0">
                          <a:latin typeface="Century Gothic" pitchFamily="34" charset="0"/>
                        </a:rPr>
                        <a:t>on exams  thanks to the </a:t>
                      </a:r>
                      <a:r>
                        <a:rPr lang="en-US" sz="1400" dirty="0" err="1" smtClean="0">
                          <a:latin typeface="Century Gothic" pitchFamily="34" charset="0"/>
                        </a:rPr>
                        <a:t>smartphone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entury Gothic" pitchFamily="34" charset="0"/>
                        </a:rPr>
                        <a:t>1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>
                          <a:latin typeface="Century Gothic" pitchFamily="34" charset="0"/>
                        </a:rPr>
                        <a:t>3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4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3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2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5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4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2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 smtClean="0">
                          <a:latin typeface="Century Gothic" pitchFamily="34" charset="0"/>
                        </a:rPr>
                        <a:t>3</a:t>
                      </a:r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51520" y="188640"/>
            <a:ext cx="1440160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5" name="Picture 4" descr="C:\Users\Lenovo\AppData\Local\Temp\Emblem_of_the_University_of_Burundi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29614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0651-23EF-44DE-8C90-2C9120BA50F3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EAHSC 27-29 March 2019  L. Bazira</a:t>
            </a:r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7128792" cy="1440160"/>
          </a:xfrm>
        </p:spPr>
        <p:txBody>
          <a:bodyPr>
            <a:noAutofit/>
          </a:bodyPr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  <a:latin typeface="Century Gothic" pitchFamily="34" charset="0"/>
              </a:rPr>
              <a:t>Cross-</a:t>
            </a:r>
            <a:r>
              <a:rPr lang="fr-FR" sz="2000" b="1" dirty="0" err="1" smtClean="0">
                <a:solidFill>
                  <a:schemeClr val="tx1"/>
                </a:solidFill>
                <a:latin typeface="Century Gothic" pitchFamily="34" charset="0"/>
              </a:rPr>
              <a:t>analysis</a:t>
            </a:r>
            <a:r>
              <a:rPr lang="fr-FR" sz="2000" b="1" dirty="0" smtClean="0">
                <a:solidFill>
                  <a:schemeClr val="tx1"/>
                </a:solidFill>
                <a:latin typeface="Century Gothic" pitchFamily="34" charset="0"/>
              </a:rPr>
              <a:t> of </a:t>
            </a:r>
            <a:r>
              <a:rPr lang="fr-FR" sz="2000" b="1" dirty="0" err="1" smtClean="0">
                <a:solidFill>
                  <a:schemeClr val="tx1"/>
                </a:solidFill>
                <a:latin typeface="Century Gothic" pitchFamily="34" charset="0"/>
              </a:rPr>
              <a:t>teachers</a:t>
            </a:r>
            <a:r>
              <a:rPr lang="fr-FR" sz="2000" b="1" dirty="0" smtClean="0">
                <a:solidFill>
                  <a:schemeClr val="tx1"/>
                </a:solidFill>
                <a:latin typeface="Century Gothic" pitchFamily="34" charset="0"/>
              </a:rPr>
              <a:t> and </a:t>
            </a:r>
            <a:r>
              <a:rPr lang="fr-FR" sz="2000" b="1" dirty="0" err="1" smtClean="0">
                <a:solidFill>
                  <a:schemeClr val="tx1"/>
                </a:solidFill>
                <a:latin typeface="Century Gothic" pitchFamily="34" charset="0"/>
              </a:rPr>
              <a:t>students</a:t>
            </a:r>
            <a:r>
              <a:rPr lang="fr-FR" sz="2000" b="1" dirty="0" smtClean="0">
                <a:solidFill>
                  <a:schemeClr val="tx1"/>
                </a:solidFill>
                <a:latin typeface="Century Gothic" pitchFamily="34" charset="0"/>
              </a:rPr>
              <a:t>’ perceptions on the </a:t>
            </a:r>
            <a:r>
              <a:rPr lang="fr-FR" sz="2000" b="1" dirty="0" err="1" smtClean="0">
                <a:solidFill>
                  <a:schemeClr val="tx1"/>
                </a:solidFill>
                <a:latin typeface="Century Gothic" pitchFamily="34" charset="0"/>
              </a:rPr>
              <a:t>benefits</a:t>
            </a:r>
            <a:r>
              <a:rPr lang="fr-FR" sz="2000" b="1" dirty="0" smtClean="0">
                <a:solidFill>
                  <a:schemeClr val="tx1"/>
                </a:solidFill>
                <a:latin typeface="Century Gothic" pitchFamily="34" charset="0"/>
              </a:rPr>
              <a:t> of ICT </a:t>
            </a:r>
            <a:r>
              <a:rPr lang="fr-FR" sz="2000" b="1" dirty="0" err="1" smtClean="0">
                <a:solidFill>
                  <a:schemeClr val="tx1"/>
                </a:solidFill>
                <a:latin typeface="Century Gothic" pitchFamily="34" charset="0"/>
              </a:rPr>
              <a:t>integration</a:t>
            </a:r>
            <a:r>
              <a:rPr lang="fr-FR" sz="2000" b="1" dirty="0" smtClean="0">
                <a:solidFill>
                  <a:schemeClr val="tx1"/>
                </a:solidFill>
                <a:latin typeface="Century Gothic" pitchFamily="34" charset="0"/>
              </a:rPr>
              <a:t> in </a:t>
            </a:r>
            <a:r>
              <a:rPr lang="fr-FR" sz="2000" b="1" dirty="0" err="1" smtClean="0">
                <a:solidFill>
                  <a:schemeClr val="tx1"/>
                </a:solidFill>
                <a:latin typeface="Century Gothic" pitchFamily="34" charset="0"/>
              </a:rPr>
              <a:t>health</a:t>
            </a:r>
            <a:r>
              <a:rPr lang="fr-FR" sz="2000" b="1" dirty="0" smtClean="0">
                <a:solidFill>
                  <a:schemeClr val="tx1"/>
                </a:solidFill>
                <a:latin typeface="Century Gothic" pitchFamily="34" charset="0"/>
              </a:rPr>
              <a:t> sciences </a:t>
            </a:r>
            <a:r>
              <a:rPr lang="fr-FR" sz="2000" b="1" dirty="0" err="1" smtClean="0">
                <a:solidFill>
                  <a:schemeClr val="tx1"/>
                </a:solidFill>
                <a:latin typeface="Century Gothic" pitchFamily="34" charset="0"/>
              </a:rPr>
              <a:t>education</a:t>
            </a:r>
            <a:r>
              <a:rPr lang="fr-FR" sz="2000" b="1" dirty="0" smtClean="0">
                <a:solidFill>
                  <a:schemeClr val="tx1"/>
                </a:solidFill>
                <a:latin typeface="Century Gothic" pitchFamily="34" charset="0"/>
              </a:rPr>
              <a:t> in Bujumbura-BURUNDI. 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/>
            </a:r>
            <a:b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fr-FR" sz="1800" b="1" dirty="0" err="1" smtClean="0">
                <a:latin typeface="Century Gothic" pitchFamily="34" charset="0"/>
              </a:rPr>
              <a:t>Results</a:t>
            </a:r>
            <a:r>
              <a:rPr lang="fr-FR" sz="1800" b="1" dirty="0" smtClean="0">
                <a:latin typeface="Century Gothic" pitchFamily="34" charset="0"/>
              </a:rPr>
              <a:t> (</a:t>
            </a:r>
            <a:r>
              <a:rPr lang="fr-FR" sz="1800" b="1" dirty="0" err="1" smtClean="0">
                <a:latin typeface="Century Gothic" pitchFamily="34" charset="0"/>
              </a:rPr>
              <a:t>ctd</a:t>
            </a:r>
            <a:r>
              <a:rPr lang="fr-FR" sz="1800" b="1" dirty="0" smtClean="0">
                <a:latin typeface="Century Gothic" pitchFamily="34" charset="0"/>
              </a:rPr>
              <a:t> 2)</a:t>
            </a:r>
            <a:endParaRPr lang="fr-FR" sz="1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51520" y="1844824"/>
          <a:ext cx="8713788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"/>
                <a:gridCol w="3024336"/>
                <a:gridCol w="584156"/>
                <a:gridCol w="584156"/>
                <a:gridCol w="584156"/>
                <a:gridCol w="584156"/>
                <a:gridCol w="584156"/>
                <a:gridCol w="584156"/>
                <a:gridCol w="584156"/>
                <a:gridCol w="584156"/>
                <a:gridCol w="584156"/>
              </a:tblGrid>
              <a:tr h="370840">
                <a:tc gridSpan="1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latin typeface="Century Gothic" pitchFamily="34" charset="0"/>
                        </a:rPr>
                        <a:t>Table 2: </a:t>
                      </a:r>
                      <a:r>
                        <a:rPr lang="fr-FR" sz="2000" dirty="0" err="1" smtClean="0">
                          <a:latin typeface="Century Gothic" pitchFamily="34" charset="0"/>
                        </a:rPr>
                        <a:t>Compared</a:t>
                      </a:r>
                      <a:r>
                        <a:rPr lang="fr-FR" sz="20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2000" dirty="0" smtClean="0">
                          <a:latin typeface="Century Gothic" pitchFamily="34" charset="0"/>
                        </a:rPr>
                        <a:t>List of obstacles to the rapid development of ICT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Century Gothic" pitchFamily="34" charset="0"/>
                        </a:rPr>
                        <a:t>               in education</a:t>
                      </a:r>
                      <a:endParaRPr lang="fr-FR" sz="2000" dirty="0" smtClean="0">
                        <a:latin typeface="Century Gothic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sz="1400" b="1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Century Gothic" pitchFamily="34" charset="0"/>
                        </a:rPr>
                        <a:t>Obstacles</a:t>
                      </a:r>
                      <a:endParaRPr lang="fr-FR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Century Gothic" pitchFamily="34" charset="0"/>
                        </a:rPr>
                        <a:t>Opinion</a:t>
                      </a:r>
                      <a:r>
                        <a:rPr lang="fr-FR" sz="1400" b="1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fr-FR" sz="1400" b="1" baseline="0" dirty="0" err="1" smtClean="0">
                          <a:latin typeface="Century Gothic" pitchFamily="34" charset="0"/>
                        </a:rPr>
                        <a:t>expressed</a:t>
                      </a:r>
                      <a:endParaRPr lang="fr-FR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400" b="1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400" b="1" dirty="0" err="1" smtClean="0">
                          <a:latin typeface="Century Gothic" pitchFamily="34" charset="0"/>
                        </a:rPr>
                        <a:t>Teachers</a:t>
                      </a:r>
                      <a:endParaRPr lang="fr-FR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800" dirty="0">
                        <a:latin typeface="Century Gothic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400" b="1" dirty="0" err="1" smtClean="0">
                          <a:latin typeface="Century Gothic" pitchFamily="34" charset="0"/>
                        </a:rPr>
                        <a:t>Students</a:t>
                      </a:r>
                      <a:endParaRPr lang="fr-FR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800" dirty="0">
                        <a:latin typeface="Century Gothic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400" b="1" dirty="0" smtClean="0">
                          <a:latin typeface="Century Gothic" pitchFamily="34" charset="0"/>
                        </a:rPr>
                        <a:t>TOTAL</a:t>
                      </a:r>
                      <a:endParaRPr lang="fr-FR" sz="1400" b="1" dirty="0">
                        <a:latin typeface="Century Gothic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800" dirty="0">
                        <a:latin typeface="Century Gothic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entury Gothic" pitchFamily="34" charset="0"/>
                        </a:rPr>
                        <a:t>N/39</a:t>
                      </a:r>
                      <a:endParaRPr lang="fr-FR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entury Gothic" pitchFamily="34" charset="0"/>
                        </a:rPr>
                        <a:t>%</a:t>
                      </a:r>
                      <a:endParaRPr lang="fr-FR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>
                          <a:latin typeface="Century Gothic" pitchFamily="34" charset="0"/>
                        </a:rPr>
                        <a:t>Row</a:t>
                      </a:r>
                      <a:endParaRPr lang="fr-FR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Century Gothic" pitchFamily="34" charset="0"/>
                        </a:rPr>
                        <a:t>N/158</a:t>
                      </a:r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entury Gothic" pitchFamily="34" charset="0"/>
                        </a:rPr>
                        <a:t>%</a:t>
                      </a:r>
                      <a:endParaRPr lang="fr-FR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>
                          <a:latin typeface="Century Gothic" pitchFamily="34" charset="0"/>
                        </a:rPr>
                        <a:t>Row</a:t>
                      </a:r>
                      <a:endParaRPr lang="fr-FR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>
                          <a:latin typeface="Century Gothic" pitchFamily="34" charset="0"/>
                        </a:rPr>
                        <a:t>N/197</a:t>
                      </a:r>
                      <a:endParaRPr lang="fr-FR" sz="11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smtClean="0">
                          <a:latin typeface="Century Gothic" pitchFamily="34" charset="0"/>
                        </a:rPr>
                        <a:t>%</a:t>
                      </a:r>
                      <a:endParaRPr lang="fr-FR" sz="12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dirty="0" err="1" smtClean="0">
                          <a:latin typeface="Century Gothic" pitchFamily="34" charset="0"/>
                        </a:rPr>
                        <a:t>Row</a:t>
                      </a:r>
                      <a:endParaRPr lang="fr-FR" sz="12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>
                          <a:latin typeface="Century Gothic" pitchFamily="34" charset="0"/>
                        </a:rPr>
                        <a:t>1. 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 pitchFamily="34" charset="0"/>
                        </a:rPr>
                        <a:t>Low and expensive connectivity, 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29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74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1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62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39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3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91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46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3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 pitchFamily="34" charset="0"/>
                        </a:rPr>
                        <a:t>Insufficient and poorly maintained equipment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24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62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2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69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44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2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93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47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2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 pitchFamily="34" charset="0"/>
                        </a:rPr>
                        <a:t>High cost of </a:t>
                      </a:r>
                      <a:r>
                        <a:rPr lang="en-US" sz="1600" dirty="0" smtClean="0">
                          <a:latin typeface="Century Gothic" pitchFamily="34" charset="0"/>
                        </a:rPr>
                        <a:t>ICT</a:t>
                      </a:r>
                      <a:r>
                        <a:rPr lang="en-US" sz="1600" baseline="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1600" dirty="0" smtClean="0">
                          <a:latin typeface="Century Gothic" pitchFamily="34" charset="0"/>
                        </a:rPr>
                        <a:t>equipment</a:t>
                      </a:r>
                      <a:r>
                        <a:rPr lang="en-US" sz="1600" dirty="0" smtClean="0">
                          <a:latin typeface="Century Gothic" pitchFamily="34" charset="0"/>
                        </a:rPr>
                        <a:t>, 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20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51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3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52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33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5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72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37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5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 pitchFamily="34" charset="0"/>
                        </a:rPr>
                        <a:t>Lack</a:t>
                      </a:r>
                      <a:r>
                        <a:rPr lang="en-US" sz="1600" baseline="0" dirty="0" smtClean="0">
                          <a:latin typeface="Century Gothic" pitchFamily="34" charset="0"/>
                        </a:rPr>
                        <a:t> of</a:t>
                      </a:r>
                      <a:r>
                        <a:rPr lang="en-US" sz="1600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n-US" sz="1600" dirty="0" smtClean="0">
                          <a:latin typeface="Century Gothic" pitchFamily="34" charset="0"/>
                        </a:rPr>
                        <a:t>training </a:t>
                      </a:r>
                      <a:r>
                        <a:rPr lang="en-US" sz="1600" dirty="0" smtClean="0">
                          <a:latin typeface="Century Gothic" pitchFamily="34" charset="0"/>
                        </a:rPr>
                        <a:t>in </a:t>
                      </a:r>
                      <a:r>
                        <a:rPr lang="en-US" sz="1600" dirty="0" smtClean="0">
                          <a:latin typeface="Century Gothic" pitchFamily="34" charset="0"/>
                        </a:rPr>
                        <a:t>the use of ICT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18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46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4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59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38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4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77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39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4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 pitchFamily="34" charset="0"/>
                        </a:rPr>
                        <a:t>Instability of </a:t>
                      </a:r>
                      <a:r>
                        <a:rPr lang="en-US" sz="1600" dirty="0" smtClean="0">
                          <a:latin typeface="Century Gothic" pitchFamily="34" charset="0"/>
                        </a:rPr>
                        <a:t>power </a:t>
                      </a:r>
                      <a:r>
                        <a:rPr lang="en-US" sz="1600" dirty="0" smtClean="0">
                          <a:latin typeface="Century Gothic" pitchFamily="34" charset="0"/>
                        </a:rPr>
                        <a:t>supply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12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31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5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90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57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1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102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52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1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fr-FR" sz="1600" kern="1200" dirty="0" smtClean="0">
                          <a:solidFill>
                            <a:schemeClr val="dk1"/>
                          </a:solidFill>
                          <a:latin typeface="Century Gothic" pitchFamily="34" charset="0"/>
                          <a:ea typeface="+mn-ea"/>
                          <a:cs typeface="+mn-cs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Century Gothic" pitchFamily="34" charset="0"/>
                        </a:rPr>
                        <a:t>Resistance to change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4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10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6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9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6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6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13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7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latin typeface="Century Gothic" pitchFamily="34" charset="0"/>
                        </a:rPr>
                        <a:t>6</a:t>
                      </a:r>
                      <a:endParaRPr lang="fr-FR" sz="16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251520" y="188640"/>
            <a:ext cx="1440160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5" name="Picture 4" descr="C:\Users\Lenovo\AppData\Local\Temp\Emblem_of_the_University_of_Burundi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29614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0651-23EF-44DE-8C90-2C9120BA50F3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EAHSC 27-29 March 2019  L. Bazira</a:t>
            </a:r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188640"/>
            <a:ext cx="7128792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Cross-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analysis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of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teachers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and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students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’ perceptions on the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benefits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of ICT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integration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in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health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sciences </a:t>
            </a:r>
            <a:r>
              <a:rPr lang="fr-FR" sz="2400" b="1" dirty="0" err="1" smtClean="0">
                <a:solidFill>
                  <a:schemeClr val="tx1"/>
                </a:solidFill>
                <a:latin typeface="Century Gothic" pitchFamily="34" charset="0"/>
              </a:rPr>
              <a:t>education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 in Bujumbura-BURUNDI</a:t>
            </a:r>
            <a: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  <a:t>.</a:t>
            </a:r>
            <a:br>
              <a:rPr lang="fr-FR" sz="2400" b="1" dirty="0" smtClean="0">
                <a:solidFill>
                  <a:schemeClr val="tx1"/>
                </a:solidFill>
                <a:latin typeface="Century Gothic" pitchFamily="34" charset="0"/>
              </a:rPr>
            </a:br>
            <a:endParaRPr lang="fr-F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060848"/>
            <a:ext cx="8712968" cy="4263752"/>
          </a:xfrm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fr-FR" sz="2800" b="1" dirty="0" smtClean="0">
                <a:latin typeface="Century Gothic" pitchFamily="34" charset="0"/>
              </a:rPr>
              <a:t>Discussion</a:t>
            </a:r>
          </a:p>
          <a:p>
            <a:pPr>
              <a:buFont typeface="Wingdings" pitchFamily="2" charset="2"/>
              <a:buChar char="§"/>
            </a:pPr>
            <a:r>
              <a:rPr lang="fr-FR" sz="2800" dirty="0" err="1" smtClean="0">
                <a:latin typeface="Century Gothic" pitchFamily="34" charset="0"/>
              </a:rPr>
              <a:t>Among</a:t>
            </a:r>
            <a:r>
              <a:rPr lang="fr-FR" sz="2800" dirty="0" smtClean="0">
                <a:latin typeface="Century Gothic" pitchFamily="34" charset="0"/>
              </a:rPr>
              <a:t> 197 </a:t>
            </a:r>
            <a:r>
              <a:rPr lang="fr-FR" sz="2800" dirty="0" err="1" smtClean="0">
                <a:latin typeface="Century Gothic" pitchFamily="34" charset="0"/>
              </a:rPr>
              <a:t>respondents</a:t>
            </a:r>
            <a:r>
              <a:rPr lang="fr-FR" sz="2800" dirty="0" smtClean="0">
                <a:latin typeface="Century Gothic" pitchFamily="34" charset="0"/>
              </a:rPr>
              <a:t>, </a:t>
            </a:r>
          </a:p>
          <a:p>
            <a:pPr>
              <a:buNone/>
            </a:pPr>
            <a:r>
              <a:rPr lang="fr-FR" sz="2800" dirty="0" smtClean="0">
                <a:latin typeface="Century Gothic" pitchFamily="34" charset="0"/>
              </a:rPr>
              <a:t> </a:t>
            </a:r>
            <a:r>
              <a:rPr lang="fr-FR" sz="2800" dirty="0" smtClean="0">
                <a:latin typeface="Century Gothic" pitchFamily="34" charset="0"/>
              </a:rPr>
              <a:t>  </a:t>
            </a:r>
            <a:r>
              <a:rPr lang="en-US" sz="2800" dirty="0" smtClean="0">
                <a:latin typeface="Century Gothic" pitchFamily="34" charset="0"/>
              </a:rPr>
              <a:t>o</a:t>
            </a:r>
            <a:r>
              <a:rPr lang="en-US" sz="2800" dirty="0" smtClean="0">
                <a:latin typeface="Century Gothic" pitchFamily="34" charset="0"/>
              </a:rPr>
              <a:t>nly </a:t>
            </a:r>
            <a:r>
              <a:rPr lang="en-US" sz="2800" dirty="0" smtClean="0">
                <a:latin typeface="Century Gothic" pitchFamily="34" charset="0"/>
              </a:rPr>
              <a:t>56% </a:t>
            </a:r>
            <a:r>
              <a:rPr lang="en-US" sz="2800" dirty="0" smtClean="0">
                <a:latin typeface="Century Gothic" pitchFamily="34" charset="0"/>
              </a:rPr>
              <a:t>have </a:t>
            </a:r>
            <a:r>
              <a:rPr lang="en-US" sz="2800" dirty="0" smtClean="0">
                <a:latin typeface="Century Gothic" pitchFamily="34" charset="0"/>
              </a:rPr>
              <a:t>a laptop and </a:t>
            </a:r>
            <a:endParaRPr lang="en-US" sz="2800" dirty="0" smtClean="0">
              <a:latin typeface="Century Gothic" pitchFamily="34" charset="0"/>
            </a:endParaRPr>
          </a:p>
          <a:p>
            <a:pPr>
              <a:buNone/>
            </a:pPr>
            <a:r>
              <a:rPr lang="en-US" sz="2800" dirty="0" smtClean="0">
                <a:latin typeface="Century Gothic" pitchFamily="34" charset="0"/>
              </a:rPr>
              <a:t> </a:t>
            </a:r>
            <a:r>
              <a:rPr lang="en-US" sz="2800" dirty="0" smtClean="0">
                <a:latin typeface="Century Gothic" pitchFamily="34" charset="0"/>
              </a:rPr>
              <a:t>  the </a:t>
            </a:r>
            <a:r>
              <a:rPr lang="en-US" sz="2800" dirty="0" smtClean="0">
                <a:latin typeface="Century Gothic" pitchFamily="34" charset="0"/>
              </a:rPr>
              <a:t>number of students does not exceed 46%</a:t>
            </a:r>
            <a:endParaRPr lang="fr-FR" sz="2800" dirty="0" smtClean="0">
              <a:latin typeface="Century Gothic" pitchFamily="34" charset="0"/>
            </a:endParaRPr>
          </a:p>
          <a:p>
            <a:pPr>
              <a:buNone/>
            </a:pPr>
            <a:endParaRPr lang="fr-FR" sz="2800" dirty="0" smtClean="0">
              <a:latin typeface="Century Gothic" pitchFamily="34" charset="0"/>
            </a:endParaRPr>
          </a:p>
          <a:p>
            <a:pPr>
              <a:buNone/>
            </a:pPr>
            <a:endParaRPr lang="fr-FR" sz="2800" dirty="0" smtClean="0">
              <a:latin typeface="Century Gothic" pitchFamily="34" charset="0"/>
            </a:endParaRPr>
          </a:p>
          <a:p>
            <a:pPr>
              <a:buNone/>
            </a:pPr>
            <a:endParaRPr lang="fr-FR" sz="2400" dirty="0">
              <a:latin typeface="Century Gothic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188640"/>
            <a:ext cx="1440160" cy="144016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5" name="Picture 4" descr="C:\Users\Lenovo\AppData\Local\Temp\Emblem_of_the_University_of_Burundi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129614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90651-23EF-44DE-8C90-2C9120BA50F3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7th EAHSC 27-29 March 2019  L. Bazira</a:t>
            </a:r>
            <a:endParaRPr lang="fr-F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1102</TotalTime>
  <Words>1450</Words>
  <Application>Microsoft Office PowerPoint</Application>
  <PresentationFormat>On-screen Show (4:3)</PresentationFormat>
  <Paragraphs>397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Flow</vt:lpstr>
      <vt:lpstr>      7TH EAST AFRICAN HEALTH AND SCIENTIFIC CONFERENCE Dar es Salaam – Tanzania       27th – 29th March 2019</vt:lpstr>
      <vt:lpstr>  Cross-analysis of teachers and students’ perceptions on the benefits of ICT integration in health sciences education in Bujumbura-BURUNDI.</vt:lpstr>
      <vt:lpstr>Cross-analysis of teachers and students’ perceptions on the benefits of ICT integration in health sciences education in Bujumbura-BURUNDI.</vt:lpstr>
      <vt:lpstr>Cross-analysis of teachers and students’ perceptions on the benefits of ICT integration in health sciences education in Bujumbura-BURUNDI. Results </vt:lpstr>
      <vt:lpstr>Cross-analysis of teachers and students’ perceptions on the benefits of ICT integration in health sciences education in Bujumbura-BURUNDI. RESULTS</vt:lpstr>
      <vt:lpstr>Cross-analysis of teachers and students’ perceptions on the benefits of ICT integration in health sciences education in Bujumbura-BURUNDI.  Results (ctd 2)</vt:lpstr>
      <vt:lpstr>Cross-analysis of teachers and students’ perceptions on the benefits of ICT integration in health sciences education in Bujumbura-BURUNDI.  Results (ctd 2)</vt:lpstr>
      <vt:lpstr>Cross-analysis of teachers and students’ perceptions on the benefits of ICT integration in health sciences education in Bujumbura-BURUNDI.  Results (ctd 2)</vt:lpstr>
      <vt:lpstr>Cross-analysis of teachers and students’ perceptions on the benefits of ICT integration in health sciences education in Bujumbura-BURUNDI. </vt:lpstr>
      <vt:lpstr>Cross-analysis of teachers and students’ perceptions on the benefits of ICT integration in health sciences education in Bujumbura-BURUNDI.</vt:lpstr>
      <vt:lpstr>Cross-analysis of teachers and students’ perceptions on the benefits of ICT integration in health sciences education in Bujumbura-BURUNDI.</vt:lpstr>
      <vt:lpstr>Cross-analysis of teachers and students’ perceptions on the benefits of ICT integration in health sciences education in Bujumbura-BURUNDI.</vt:lpstr>
      <vt:lpstr>Cross-analysis of teachers and students’ perceptions on the benefits of ICT integration  in health sciences education  in Bujumbura-BURUNDI.</vt:lpstr>
      <vt:lpstr>Cross-analysis of teachers and students’ perceptions on the benefits of ICT integration  in health sciences education  in Bujumbura-BURUNDI.</vt:lpstr>
      <vt:lpstr>     Cross-analysis of teachers and students’ perceptions on the benefits of ICT integration  in health sciences education  in Bujumbura-BURUNDI.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7TH EAST AFRICAN HEALTH AND SCIENTIFIC CONFERENCE Dar es Salaam – Tanzania       27th – 29th March 2019</dc:title>
  <dc:creator>Lenovo</dc:creator>
  <cp:lastModifiedBy>Lenovo</cp:lastModifiedBy>
  <cp:revision>58</cp:revision>
  <dcterms:created xsi:type="dcterms:W3CDTF">2019-02-20T00:10:33Z</dcterms:created>
  <dcterms:modified xsi:type="dcterms:W3CDTF">2019-02-22T23:22:15Z</dcterms:modified>
</cp:coreProperties>
</file>