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0" r:id="rId5"/>
    <p:sldId id="261" r:id="rId6"/>
    <p:sldId id="262" r:id="rId7"/>
    <p:sldId id="263" r:id="rId8"/>
    <p:sldId id="264" r:id="rId9"/>
    <p:sldId id="258" r:id="rId10"/>
    <p:sldId id="266" r:id="rId11"/>
    <p:sldId id="259" r:id="rId12"/>
    <p:sldId id="265" r:id="rId13"/>
    <p:sldId id="268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/>
              <a:t>IMMUNOHISTOCHEMISTRY TESTS FROM RECORDS MANAGEMENT</a:t>
            </a:r>
            <a:r>
              <a:rPr lang="en-GB" sz="2000" baseline="0" dirty="0"/>
              <a:t> </a:t>
            </a:r>
            <a:r>
              <a:rPr lang="en-GB" sz="2000" dirty="0"/>
              <a:t>SYSTEM (RMS), JANUARY 2012</a:t>
            </a:r>
            <a:r>
              <a:rPr lang="en-GB" sz="2000" baseline="0" dirty="0"/>
              <a:t> - NOVEMBER 2017</a:t>
            </a:r>
            <a:endParaRPr lang="en-GB" sz="2000" dirty="0"/>
          </a:p>
        </c:rich>
      </c:tx>
      <c:layout>
        <c:manualLayout>
          <c:xMode val="edge"/>
          <c:yMode val="edge"/>
          <c:x val="0.100064937512106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46782320659115"/>
          <c:y val="0.13033857095194901"/>
          <c:w val="0.65313925498617487"/>
          <c:h val="0.7936344866327204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40E-46EA-8401-3E2B8B131B72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40E-46EA-8401-3E2B8B131B72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40E-46EA-8401-3E2B8B131B72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40E-46EA-8401-3E2B8B131B72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40E-46EA-8401-3E2B8B131B72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40E-46EA-8401-3E2B8B131B72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40E-46EA-8401-3E2B8B131B72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40E-46EA-8401-3E2B8B131B72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40E-46EA-8401-3E2B8B131B72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40E-46EA-8401-3E2B8B131B72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140E-46EA-8401-3E2B8B131B72}"/>
              </c:ext>
            </c:extLst>
          </c:dPt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140E-46EA-8401-3E2B8B131B72}"/>
              </c:ext>
            </c:extLst>
          </c:dPt>
          <c:dPt>
            <c:idx val="1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140E-46EA-8401-3E2B8B131B72}"/>
              </c:ext>
            </c:extLst>
          </c:dPt>
          <c:dPt>
            <c:idx val="1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140E-46EA-8401-3E2B8B131B72}"/>
              </c:ext>
            </c:extLst>
          </c:dPt>
          <c:dPt>
            <c:idx val="1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140E-46EA-8401-3E2B8B131B72}"/>
              </c:ext>
            </c:extLst>
          </c:dPt>
          <c:dPt>
            <c:idx val="15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140E-46EA-8401-3E2B8B131B72}"/>
              </c:ext>
            </c:extLst>
          </c:dPt>
          <c:dLbls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40E-46EA-8401-3E2B8B131B7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Sheet1!$A$1:$A$16</c:f>
              <c:strCache>
                <c:ptCount val="16"/>
                <c:pt idx="0">
                  <c:v>Anti-LANA</c:v>
                </c:pt>
                <c:pt idx="1">
                  <c:v>Ki67</c:v>
                </c:pt>
                <c:pt idx="2">
                  <c:v>Breast </c:v>
                </c:pt>
                <c:pt idx="3">
                  <c:v>Non-Hodgkin's Lymphoma</c:v>
                </c:pt>
                <c:pt idx="4">
                  <c:v>Others (E.g. Ewing's, etc.)</c:v>
                </c:pt>
                <c:pt idx="5">
                  <c:v>Carcinoma</c:v>
                </c:pt>
                <c:pt idx="6">
                  <c:v>Rhabdomyosarcoma</c:v>
                </c:pt>
                <c:pt idx="7">
                  <c:v>Sarcoma</c:v>
                </c:pt>
                <c:pt idx="8">
                  <c:v>Inconclusive</c:v>
                </c:pt>
                <c:pt idx="9">
                  <c:v>Hodgkin's Lymphoma</c:v>
                </c:pt>
                <c:pt idx="10">
                  <c:v>Neuroendocrine Tumors</c:v>
                </c:pt>
                <c:pt idx="11">
                  <c:v>Melanoma</c:v>
                </c:pt>
                <c:pt idx="12">
                  <c:v>Reactive Tissue</c:v>
                </c:pt>
                <c:pt idx="13">
                  <c:v>Paraganglioma</c:v>
                </c:pt>
                <c:pt idx="14">
                  <c:v>Plasmacytoma/Myeloma</c:v>
                </c:pt>
                <c:pt idx="15">
                  <c:v>Thymoma</c:v>
                </c:pt>
              </c:strCache>
            </c:strRef>
          </c:cat>
          <c:val>
            <c:numRef>
              <c:f>Sheet1!$B$1:$B$16</c:f>
              <c:numCache>
                <c:formatCode>General</c:formatCode>
                <c:ptCount val="16"/>
                <c:pt idx="0">
                  <c:v>102</c:v>
                </c:pt>
                <c:pt idx="1">
                  <c:v>6</c:v>
                </c:pt>
                <c:pt idx="2">
                  <c:v>270</c:v>
                </c:pt>
                <c:pt idx="3">
                  <c:v>91</c:v>
                </c:pt>
                <c:pt idx="4">
                  <c:v>29</c:v>
                </c:pt>
                <c:pt idx="5">
                  <c:v>44</c:v>
                </c:pt>
                <c:pt idx="6">
                  <c:v>23</c:v>
                </c:pt>
                <c:pt idx="7">
                  <c:v>18</c:v>
                </c:pt>
                <c:pt idx="8">
                  <c:v>19</c:v>
                </c:pt>
                <c:pt idx="9">
                  <c:v>17</c:v>
                </c:pt>
                <c:pt idx="10">
                  <c:v>16</c:v>
                </c:pt>
                <c:pt idx="11">
                  <c:v>11</c:v>
                </c:pt>
                <c:pt idx="12">
                  <c:v>11</c:v>
                </c:pt>
                <c:pt idx="13">
                  <c:v>6</c:v>
                </c:pt>
                <c:pt idx="14">
                  <c:v>9</c:v>
                </c:pt>
                <c:pt idx="1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40E-46EA-8401-3E2B8B131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1050640"/>
        <c:axId val="411051816"/>
      </c:barChart>
      <c:valAx>
        <c:axId val="411051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050640"/>
        <c:crosses val="autoZero"/>
        <c:crossBetween val="between"/>
      </c:valAx>
      <c:catAx>
        <c:axId val="411050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051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Sheet1!$A$1:$A$19</cx:f>
        <cx:lvl ptCount="19">
          <cx:pt idx="0">Ewing’s Sarcoma</cx:pt>
          <cx:pt idx="1">Retinoblastoma</cx:pt>
          <cx:pt idx="2">Rosai-Dorfman Disease</cx:pt>
          <cx:pt idx="3">Dermatofibrosarcoma Protuberans</cx:pt>
          <cx:pt idx="4">Erythroid Hyperplasia with Megaloblastoid Features</cx:pt>
          <cx:pt idx="5">Hamartoma</cx:pt>
          <cx:pt idx="6">Primitive Neuroectodermal Tumors</cx:pt>
          <cx:pt idx="7">Chordoma</cx:pt>
          <cx:pt idx="8">Chronic Granulomatous Inflammation</cx:pt>
          <cx:pt idx="9">Erythroid Hyperplasia with Unilineage Dysplasia</cx:pt>
          <cx:pt idx="10">Hemangioma</cx:pt>
          <cx:pt idx="11">Malignant Peripheral Nerve Sheath Tumor</cx:pt>
          <cx:pt idx="12">Mesenchymal Tumor</cx:pt>
          <cx:pt idx="13">Myeloid Sarcoma</cx:pt>
          <cx:pt idx="14">Neurofibromatous Lesion</cx:pt>
          <cx:pt idx="15">Pheochromocytoma</cx:pt>
          <cx:pt idx="16">Phylloides Tumor</cx:pt>
          <cx:pt idx="17">Testicular Tumor</cx:pt>
          <cx:pt idx="18">Wilm’s Tumor</cx:pt>
        </cx:lvl>
      </cx:strDim>
      <cx:numDim type="size">
        <cx:f>Sheet1!$B$1:$B$19</cx:f>
        <cx:lvl ptCount="19" formatCode="General">
          <cx:pt idx="0">3</cx:pt>
          <cx:pt idx="1">3</cx:pt>
          <cx:pt idx="2">3</cx:pt>
          <cx:pt idx="3">2</cx:pt>
          <cx:pt idx="4">2</cx:pt>
          <cx:pt idx="5">2</cx:pt>
          <cx:pt idx="6">2</cx:pt>
          <cx:pt idx="7">1</cx:pt>
          <cx:pt idx="8">1</cx:pt>
          <cx:pt idx="9">1</cx:pt>
          <cx:pt idx="10">1</cx:pt>
          <cx:pt idx="11">1</cx:pt>
          <cx:pt idx="12">1</cx:pt>
          <cx:pt idx="13">1</cx:pt>
          <cx:pt idx="14">1</cx:pt>
          <cx:pt idx="15">1</cx:pt>
          <cx:pt idx="16">1</cx:pt>
          <cx:pt idx="17">1</cx:pt>
          <cx:pt idx="18">1</cx:pt>
        </cx:lvl>
      </cx:numDim>
    </cx:data>
  </cx:chartData>
  <cx:chart>
    <cx:plotArea>
      <cx:plotAreaRegion>
        <cx:series layoutId="treemap" uniqueId="{EEBE9A1A-20DE-43A9-8C17-61073E65FB63}">
          <cx:dataLabels pos="inEnd">
            <cx:txPr>
              <a:bodyPr vertOverflow="overflow" horzOverflow="overflow" wrap="square" lIns="0" tIns="0" rIns="0" bIns="0"/>
              <a:lstStyle/>
              <a:p>
                <a:pPr algn="just" rtl="0">
                  <a:defRPr sz="1800" b="1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en-CA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  <cx:visibility seriesName="0" categoryName="1" value="0"/>
            <cx:dataLabelHidden idx="1"/>
            <cx:dataLabelHidden idx="10"/>
            <cx:dataLabelHidden idx="14"/>
            <cx:dataLabelHidden idx="15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A7BF-28AA-443F-A83C-9399868D4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B0D3F-F9A3-4BA7-855E-2B1A56702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A4AD8-C1C6-4B22-85A9-6F707975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A8BC-BAE8-4414-A385-F6BEC0FD3C59}" type="datetimeFigureOut">
              <a:rPr lang="en-CA" smtClean="0"/>
              <a:t>2019-02-22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EE67D-1498-400D-8C2E-1A635690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57C4C-DFC6-4AD5-82D8-BC6A4F72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8DD2-4363-4C65-A25E-038C66A2C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244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1D03-F551-40AA-84EC-617D8327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CEAEE-5CD1-4037-BAFD-411253F20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9E07F-CAB5-4102-B6DA-1293F435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A8BC-BAE8-4414-A385-F6BEC0FD3C59}" type="datetimeFigureOut">
              <a:rPr lang="en-CA" smtClean="0"/>
              <a:t>2019-02-22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A9B3A-1FB2-4EAC-AB3B-2A4F4487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5AFDC-ACF0-46EC-B750-13B22E00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8DD2-4363-4C65-A25E-038C66A2C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506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BEEBAD-96AA-4A8B-ABBB-777457A82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12EDC-06C1-4694-A5A0-4BF3A602B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F476B-7514-4AE2-9779-EE00F47DC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A8BC-BAE8-4414-A385-F6BEC0FD3C59}" type="datetimeFigureOut">
              <a:rPr lang="en-CA" smtClean="0"/>
              <a:t>2019-02-22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99D50-EE28-41AC-A077-6F120FB6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9377B-3F0E-4378-A51F-8CEE1335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8DD2-4363-4C65-A25E-038C66A2C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31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0FA6-0DBE-42EB-8002-B6101C91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DD07-CA55-46D3-AF91-AF07CD331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78A75-E576-49D0-A914-4D3DF556B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A8BC-BAE8-4414-A385-F6BEC0FD3C59}" type="datetimeFigureOut">
              <a:rPr lang="en-CA" smtClean="0"/>
              <a:t>2019-02-22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928-F794-4C7E-A3B7-5928D14A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A965-6B3F-407F-B1BA-89E29436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8DD2-4363-4C65-A25E-038C66A2C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17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39AB-B424-4F1E-8A40-5D3B1107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4422B-8C3A-4EDC-B570-D65D4EF40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49236-4BB2-442C-9268-2BDC5541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A8BC-BAE8-4414-A385-F6BEC0FD3C59}" type="datetimeFigureOut">
              <a:rPr lang="en-CA" smtClean="0"/>
              <a:t>2019-02-22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F6312-8843-4151-B3D4-BE3D6017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235FA-F2D7-46C3-A7C2-FE8A5992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8DD2-4363-4C65-A25E-038C66A2C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318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F25E-D976-4F7B-B57D-DCA227B9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27A9A-13D4-4C79-97B8-EACCB7280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3C18B-5D15-4FE4-B1D1-BAD660764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85CA3-4E91-4CF5-8FFD-DE2A10BD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A8BC-BAE8-4414-A385-F6BEC0FD3C59}" type="datetimeFigureOut">
              <a:rPr lang="en-CA" smtClean="0"/>
              <a:t>2019-02-22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C965D-5176-4D5F-8D3C-8AD0464F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76395-AFDF-4A9E-9A49-BC2282E7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8DD2-4363-4C65-A25E-038C66A2C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7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EFBB-AF05-4073-9094-8E312B93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80A26-3FDC-4333-A082-B8238D5AF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FBF89-C56B-4451-A921-8BA1AAEDA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7B1A0-B8CB-4138-9B70-59A21315A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E0214-4DC9-406D-96A7-2685E2C21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F0ECBA-EFAA-4441-9092-F10CAAF7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A8BC-BAE8-4414-A385-F6BEC0FD3C59}" type="datetimeFigureOut">
              <a:rPr lang="en-CA" smtClean="0"/>
              <a:t>2019-02-22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AE520D-96D6-40F2-91C6-5670FFCC5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FBB09-A794-418C-9EDA-5AF2E87D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8DD2-4363-4C65-A25E-038C66A2C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457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1D3A-AFB8-4290-B6C6-2067C3FA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E55D7-48B5-4943-8731-7E7858AA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A8BC-BAE8-4414-A385-F6BEC0FD3C59}" type="datetimeFigureOut">
              <a:rPr lang="en-CA" smtClean="0"/>
              <a:t>2019-02-22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2A8D6-231D-4269-B8FD-4010C734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0E97-E843-4817-85A6-CE6A6F39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8DD2-4363-4C65-A25E-038C66A2C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0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C36D8B-4A02-4C51-BE92-524430EA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A8BC-BAE8-4414-A385-F6BEC0FD3C59}" type="datetimeFigureOut">
              <a:rPr lang="en-CA" smtClean="0"/>
              <a:t>2019-02-22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1C28A-FAE1-4612-926C-C2B51BA0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D748-0989-4AD8-81E9-16F431B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8DD2-4363-4C65-A25E-038C66A2C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753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71FA-B27F-4D93-A7BD-D6E718EF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D5B3D-1A0E-4FF6-9252-1584DC5D0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BFFED-A07A-4DCC-B44B-811DE82EE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AA3D9-12A9-4F93-93F6-C91035F3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A8BC-BAE8-4414-A385-F6BEC0FD3C59}" type="datetimeFigureOut">
              <a:rPr lang="en-CA" smtClean="0"/>
              <a:t>2019-02-22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4F292-B112-41F0-A302-325A29D8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713A-1099-445A-92BA-59DDAB0D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8DD2-4363-4C65-A25E-038C66A2C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28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1DAC-1A36-4BAA-B04D-7F7049AF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FA53D-780F-4BE0-93AD-3CD51CD88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B29C1-083D-469F-BD38-03F2F8DCB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9CEE7-2AD8-4F2C-AED3-FDEBA249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A8BC-BAE8-4414-A385-F6BEC0FD3C59}" type="datetimeFigureOut">
              <a:rPr lang="en-CA" smtClean="0"/>
              <a:t>2019-02-22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7818B-D417-4B40-A8B3-C2C4E671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E4E00-9C26-4C54-BD63-32BD7E21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8DD2-4363-4C65-A25E-038C66A2C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45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171F8D-A0E6-479F-B0B7-03A24C91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D9CD2-05D1-4584-AAE4-52EECA9CA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7189F-916B-411F-AE16-C1DBF32EF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A8BC-BAE8-4414-A385-F6BEC0FD3C59}" type="datetimeFigureOut">
              <a:rPr lang="en-CA" smtClean="0"/>
              <a:t>2019-02-22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CDA62-6A93-4472-B46F-E42A30CED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57FF9-CCB7-4F51-A11A-173581972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8DD2-4363-4C65-A25E-038C66A2C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52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2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940D-E21D-4A7D-8DF9-BA26EA189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07" y="1787795"/>
            <a:ext cx="8747185" cy="1755475"/>
          </a:xfrm>
        </p:spPr>
        <p:txBody>
          <a:bodyPr>
            <a:noAutofit/>
          </a:bodyPr>
          <a:lstStyle/>
          <a:p>
            <a:br>
              <a:rPr lang="en-CA" sz="28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CA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DIGITISATION OF THE IMMUNOHISTOCHEMISTRY RECORDS’ MANAGEMENT SYSTEM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91C33-7816-48FD-9016-5D1C3DA3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17438"/>
            <a:ext cx="9144000" cy="987215"/>
          </a:xfrm>
        </p:spPr>
        <p:txBody>
          <a:bodyPr>
            <a:normAutofit/>
          </a:bodyPr>
          <a:lstStyle/>
          <a:p>
            <a:r>
              <a:rPr lang="en-CA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AT THE MOI TEACHING AND REFERRAL HOSPITAL (MTRH) KENYA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44B96D-E4B1-4849-A53A-76D1AA4FDC57}"/>
              </a:ext>
            </a:extLst>
          </p:cNvPr>
          <p:cNvSpPr txBox="1">
            <a:spLocks/>
          </p:cNvSpPr>
          <p:nvPr/>
        </p:nvSpPr>
        <p:spPr>
          <a:xfrm>
            <a:off x="350807" y="363185"/>
            <a:ext cx="8747185" cy="1755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THE 7</a:t>
            </a:r>
            <a:r>
              <a:rPr lang="en-CA" sz="2800" b="1" baseline="30000" dirty="0">
                <a:latin typeface="Century Gothic" panose="020B0502020202020204" pitchFamily="34" charset="0"/>
                <a:cs typeface="Arial" panose="020B0604020202020204" pitchFamily="34" charset="0"/>
              </a:rPr>
              <a:t>TH</a:t>
            </a:r>
            <a:r>
              <a:rPr lang="en-CA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 EAST AFRICAN HEALTH AND SCIENTIFIC CONFERENCE (EAHSC)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A3A74E9-3F27-45BC-9C8A-43AE4F23CC9E}"/>
              </a:ext>
            </a:extLst>
          </p:cNvPr>
          <p:cNvSpPr txBox="1">
            <a:spLocks/>
          </p:cNvSpPr>
          <p:nvPr/>
        </p:nvSpPr>
        <p:spPr>
          <a:xfrm>
            <a:off x="-46008" y="4404654"/>
            <a:ext cx="9144000" cy="1916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DR. KIRTIKA PATEL, BSc MSc PhD DIC</a:t>
            </a:r>
          </a:p>
          <a:p>
            <a:r>
              <a:rPr lang="en-CA" sz="1500" b="1" dirty="0">
                <a:highlight>
                  <a:srgbClr val="FFFF00"/>
                </a:highlight>
                <a:latin typeface="Century Gothic" panose="020B0502020202020204" pitchFamily="34" charset="0"/>
                <a:cs typeface="Arial" panose="020B0604020202020204" pitchFamily="34" charset="0"/>
              </a:rPr>
              <a:t>ASHWINDER SINGH, MEDICAL STUDENT (YEAR V)</a:t>
            </a:r>
          </a:p>
          <a:p>
            <a:r>
              <a:rPr lang="en-CA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DR. KIBOR KEITANY KIBET</a:t>
            </a:r>
          </a:p>
          <a:p>
            <a:r>
              <a:rPr lang="en-CA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DR. NAFTALI BUSAKHALA</a:t>
            </a:r>
          </a:p>
          <a:p>
            <a:r>
              <a:rPr lang="en-CA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DR. FREDRICK CHITE ASIRWA</a:t>
            </a:r>
          </a:p>
          <a:p>
            <a:endParaRPr lang="en-CA" sz="1200" b="1" dirty="0">
              <a:highlight>
                <a:srgbClr val="FFFF00"/>
              </a:highlight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CA" sz="15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MOI UNIVERSITY, SCHOOL OF MEDICINE, ELDORET, KENYA</a:t>
            </a:r>
          </a:p>
          <a:p>
            <a:r>
              <a:rPr lang="en-CA" sz="15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MOI TEACHING &amp; REFERRAL HOSPITAL, ELDORET, KENYA</a:t>
            </a:r>
          </a:p>
          <a:p>
            <a:r>
              <a:rPr lang="en-CA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E005F8-D878-4140-A1FB-CA5055576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82" y="98277"/>
            <a:ext cx="1205833" cy="1156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F4E394-9F7C-4759-A10F-C9C86427F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7" y="363185"/>
            <a:ext cx="2945778" cy="60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59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28757316-2654-4667-8A6C-75F2C7E89A2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20291358"/>
                  </p:ext>
                </p:extLst>
              </p:nvPr>
            </p:nvGraphicFramePr>
            <p:xfrm>
              <a:off x="301924" y="815196"/>
              <a:ext cx="8393502" cy="53785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28757316-2654-4667-8A6C-75F2C7E89A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924" y="815196"/>
                <a:ext cx="8393502" cy="537856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C7CC1F9-154F-44F4-BF19-3B5A38CF95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824014" y="3105834"/>
            <a:ext cx="148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Hemang-ioma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CE42F-FBD7-4209-AE59-58DFAEBC93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8428" y="5485879"/>
            <a:ext cx="234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</a:t>
            </a:r>
            <a:r>
              <a:rPr lang="en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blastoma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86E445-E4D3-4D3A-A758-0EA2302D64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313672" y="2969903"/>
            <a:ext cx="158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Neuro-</a:t>
            </a:r>
          </a:p>
          <a:p>
            <a:r>
              <a:rPr lang="en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fibromatous</a:t>
            </a:r>
          </a:p>
          <a:p>
            <a:r>
              <a:rPr lang="en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D00C7-7DAA-4F14-9E0D-6DA9681526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996831" y="4405715"/>
            <a:ext cx="16629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Pheochromo</a:t>
            </a:r>
            <a:r>
              <a:rPr lang="en-CA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CA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cytoma</a:t>
            </a:r>
            <a:endParaRPr lang="en-CA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D83BD3-F493-4B36-B46B-7FD0240769F1}"/>
              </a:ext>
            </a:extLst>
          </p:cNvPr>
          <p:cNvSpPr txBox="1">
            <a:spLocks/>
          </p:cNvSpPr>
          <p:nvPr/>
        </p:nvSpPr>
        <p:spPr>
          <a:xfrm>
            <a:off x="1695943" y="238685"/>
            <a:ext cx="5617729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C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DIAGNOSES CLUSTERED AS “OTHERS”</a:t>
            </a:r>
          </a:p>
        </p:txBody>
      </p:sp>
    </p:spTree>
    <p:extLst>
      <p:ext uri="{BB962C8B-B14F-4D97-AF65-F5344CB8AC3E}">
        <p14:creationId xmlns:p14="http://schemas.microsoft.com/office/powerpoint/2010/main" val="52418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9E44E4-B0EC-4AF8-BE2A-C361FCF785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975"/>
            <a:ext cx="9144000" cy="43684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B5CD-B41F-465A-B772-6B92F99D2A0D}"/>
              </a:ext>
            </a:extLst>
          </p:cNvPr>
          <p:cNvSpPr txBox="1">
            <a:spLocks/>
          </p:cNvSpPr>
          <p:nvPr/>
        </p:nvSpPr>
        <p:spPr>
          <a:xfrm>
            <a:off x="106016" y="588097"/>
            <a:ext cx="8878957" cy="576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C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MARKERS USED FOR THE DIAGNOSES FROM THE RECORDS’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2752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A1024-C899-4E32-AB55-8AE032433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773201"/>
            <a:ext cx="7911501" cy="552408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True utility of modality only realisable with organisation of data that is easily interpretable – modelled on approach with minimal cost burden with most healthcare facilities in LMICs now having basic computer equipment</a:t>
            </a:r>
          </a:p>
          <a:p>
            <a:pPr algn="just"/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System requiring minimal additional informatics’ training for continuous data entry</a:t>
            </a:r>
          </a:p>
          <a:p>
            <a:pPr algn="just"/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Provisions for storage of picture information – H&amp;E, IHC micrographs; ease of consultancy with distant based pathology advisory staff</a:t>
            </a:r>
          </a:p>
          <a:p>
            <a:pPr marL="0" indent="0" algn="just">
              <a:buNone/>
            </a:pPr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7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4B76-E863-4B02-93B7-D93BD462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35319-2682-4A6A-A921-7DA9E71D2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0"/>
            <a:ext cx="7886700" cy="523954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Demonstrate the true value of maintaining digitised records even in resource-limited settings</a:t>
            </a:r>
          </a:p>
          <a:p>
            <a:pPr algn="just"/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Even basic spreadsheet software such as in this case are able to maintain structured records where limitation to invest in specialised health management software systems</a:t>
            </a:r>
          </a:p>
          <a:p>
            <a:pPr algn="just"/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Demonstrates ease of integration into central health facility/national health data management software once in place</a:t>
            </a:r>
          </a:p>
          <a:p>
            <a:pPr marL="0" indent="0" algn="just">
              <a:buNone/>
            </a:pPr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86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31C7C4-3E45-44E2-A933-1803FE073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09228"/>
            <a:ext cx="7886700" cy="523954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Ease of linkage to other database software such as Microsoft Access (in case stand-alone user interface needs to be set up)</a:t>
            </a:r>
          </a:p>
          <a:p>
            <a:pPr algn="just"/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Clarifies role of modality in management approach for oncology – aid in clinical diagnosis which can be ambiguous</a:t>
            </a:r>
          </a:p>
          <a:p>
            <a:pPr algn="just"/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Summation of multitude of diagnoses that can be arrived at even with limited marker reagents available, as is case in the setting</a:t>
            </a:r>
          </a:p>
        </p:txBody>
      </p:sp>
    </p:spTree>
    <p:extLst>
      <p:ext uri="{BB962C8B-B14F-4D97-AF65-F5344CB8AC3E}">
        <p14:creationId xmlns:p14="http://schemas.microsoft.com/office/powerpoint/2010/main" val="751657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DEBF-7EBD-4C7D-A179-F893A1FA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58134-81C0-4144-924E-23952AB32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26" y="4887149"/>
            <a:ext cx="1517360" cy="1455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1D9FD-4CD5-4666-917B-767F2D27C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32" y="4959984"/>
            <a:ext cx="3353268" cy="971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8834EF-E5E8-4D1E-8635-479A5DF77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3929"/>
            <a:ext cx="3145212" cy="643796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6C4BA45-A77E-4581-84E9-10EE43167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344"/>
            <a:ext cx="5154482" cy="296975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AB0EE2-07CA-413C-A69A-6C40A86DCD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52" y="1708611"/>
            <a:ext cx="4253948" cy="29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2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BEC37D-2587-4D3B-A6F2-D7F3FFEC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9795"/>
            <a:ext cx="7886700" cy="1325563"/>
          </a:xfrm>
        </p:spPr>
        <p:txBody>
          <a:bodyPr>
            <a:normAutofit/>
          </a:bodyPr>
          <a:lstStyle/>
          <a:p>
            <a:r>
              <a:rPr lang="en-CA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F92E89-5E4D-4843-AA97-62513259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50439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65129-5E2A-413D-B1C1-F2E33D19D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82" y="1047417"/>
            <a:ext cx="6232164" cy="509163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03FA42-EA6E-43CC-83E1-E13090FBDAEF}"/>
              </a:ext>
            </a:extLst>
          </p:cNvPr>
          <p:cNvSpPr txBox="1">
            <a:spLocks/>
          </p:cNvSpPr>
          <p:nvPr/>
        </p:nvSpPr>
        <p:spPr>
          <a:xfrm>
            <a:off x="628650" y="6127298"/>
            <a:ext cx="7886700" cy="1065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200" u="sng" dirty="0">
                <a:latin typeface="Century Gothic" panose="020B0502020202020204" pitchFamily="34" charset="0"/>
                <a:cs typeface="Arial" panose="020B0604020202020204" pitchFamily="34" charset="0"/>
              </a:rPr>
              <a:t>											</a:t>
            </a:r>
          </a:p>
          <a:p>
            <a:pPr marL="0" indent="0" algn="just">
              <a:buNone/>
            </a:pPr>
            <a:r>
              <a:rPr lang="en-US" sz="1200" dirty="0">
                <a:latin typeface="Century Gothic" panose="020B0502020202020204" pitchFamily="34" charset="0"/>
              </a:rPr>
              <a:t>AMPATH-</a:t>
            </a:r>
            <a:r>
              <a:rPr lang="en-US" sz="1200" dirty="0" err="1">
                <a:latin typeface="Century Gothic" panose="020B0502020202020204" pitchFamily="34" charset="0"/>
              </a:rPr>
              <a:t>UofT</a:t>
            </a:r>
            <a:r>
              <a:rPr lang="en-US" sz="1200" dirty="0">
                <a:latin typeface="Century Gothic" panose="020B0502020202020204" pitchFamily="34" charset="0"/>
              </a:rPr>
              <a:t>. (n.d.). </a:t>
            </a:r>
            <a:r>
              <a:rPr lang="en-US" sz="1200" i="1" dirty="0">
                <a:latin typeface="Century Gothic" panose="020B0502020202020204" pitchFamily="34" charset="0"/>
              </a:rPr>
              <a:t>Ministry of Health - AMPATH Clinic Sites</a:t>
            </a:r>
            <a:r>
              <a:rPr lang="en-US" sz="1200" dirty="0">
                <a:latin typeface="Century Gothic" panose="020B0502020202020204" pitchFamily="34" charset="0"/>
              </a:rPr>
              <a:t>. Retrieved from AMPATH-</a:t>
            </a:r>
            <a:r>
              <a:rPr lang="en-US" sz="1200" dirty="0" err="1">
                <a:latin typeface="Century Gothic" panose="020B0502020202020204" pitchFamily="34" charset="0"/>
              </a:rPr>
              <a:t>UofT</a:t>
            </a:r>
            <a:r>
              <a:rPr lang="en-US" sz="1200" dirty="0">
                <a:latin typeface="Century Gothic" panose="020B0502020202020204" pitchFamily="34" charset="0"/>
              </a:rPr>
              <a:t> Web Site: http://ampath-uoft.ca/about-us/activities/map/</a:t>
            </a:r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5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BE1D9-D61D-4E67-85CC-377088F40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9795"/>
            <a:ext cx="7886700" cy="1325563"/>
          </a:xfrm>
        </p:spPr>
        <p:txBody>
          <a:bodyPr>
            <a:normAutofit/>
          </a:bodyPr>
          <a:lstStyle/>
          <a:p>
            <a:r>
              <a:rPr lang="en-CA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AC22-6447-42F5-9C55-257D265E1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50439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Immunohistochemistry (IHC) – diagnostic tool on the basis of the characteristics of intracellular and/or cell surface proteins</a:t>
            </a:r>
          </a:p>
          <a:p>
            <a:pPr marL="0" indent="0" algn="just">
              <a:buNone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Prognosis &amp; predicted markers, choice of management, response to therapy, residual disease burdens identifiable, e.g. HER2 and breast cancer</a:t>
            </a:r>
          </a:p>
          <a:p>
            <a:pPr marL="0" indent="0" algn="just">
              <a:buNone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East Africa crude incidences of cancer – 81.6 per 100000; Kenya 95.9 per 100000 – GLOBOCAN 2012 (</a:t>
            </a:r>
            <a:r>
              <a:rPr lang="en-GB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Ferlay</a:t>
            </a: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, et al. 2013)</a:t>
            </a:r>
          </a:p>
          <a:p>
            <a:pPr marL="0" indent="0" algn="just">
              <a:buNone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Challenges in developing countries, e.g. Kenya – high incidences of cancer with very limited availability of such services (coupled with high cost burdens at Private facilities)</a:t>
            </a:r>
          </a:p>
          <a:p>
            <a:pPr marL="0" indent="0" algn="just">
              <a:buNone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D17388-02C0-4B2C-BAFE-6D0DD50AE0A1}"/>
              </a:ext>
            </a:extLst>
          </p:cNvPr>
          <p:cNvSpPr txBox="1">
            <a:spLocks/>
          </p:cNvSpPr>
          <p:nvPr/>
        </p:nvSpPr>
        <p:spPr>
          <a:xfrm>
            <a:off x="628650" y="5792323"/>
            <a:ext cx="7886700" cy="1065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200" u="sng" dirty="0">
                <a:latin typeface="Century Gothic" panose="020B0502020202020204" pitchFamily="34" charset="0"/>
                <a:cs typeface="Arial" panose="020B0604020202020204" pitchFamily="34" charset="0"/>
              </a:rPr>
              <a:t>											</a:t>
            </a:r>
          </a:p>
          <a:p>
            <a:pPr marL="0" indent="0" algn="just">
              <a:buNone/>
            </a:pPr>
            <a:r>
              <a:rPr lang="en-US" sz="1200" dirty="0" err="1">
                <a:latin typeface="Century Gothic" panose="020B0502020202020204" pitchFamily="34" charset="0"/>
                <a:cs typeface="Arial" panose="020B0604020202020204" pitchFamily="34" charset="0"/>
              </a:rPr>
              <a:t>Ferlay</a:t>
            </a:r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, J., </a:t>
            </a:r>
            <a:r>
              <a:rPr lang="en-US" sz="1200" dirty="0" err="1">
                <a:latin typeface="Century Gothic" panose="020B0502020202020204" pitchFamily="34" charset="0"/>
                <a:cs typeface="Arial" panose="020B0604020202020204" pitchFamily="34" charset="0"/>
              </a:rPr>
              <a:t>Soerjomataram</a:t>
            </a:r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, I., </a:t>
            </a:r>
            <a:r>
              <a:rPr lang="en-US" sz="1200" dirty="0" err="1">
                <a:latin typeface="Century Gothic" panose="020B0502020202020204" pitchFamily="34" charset="0"/>
                <a:cs typeface="Arial" panose="020B0604020202020204" pitchFamily="34" charset="0"/>
              </a:rPr>
              <a:t>Ervik</a:t>
            </a:r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, M., Dikshit, R., </a:t>
            </a:r>
            <a:r>
              <a:rPr lang="en-US" sz="1200" dirty="0" err="1">
                <a:latin typeface="Century Gothic" panose="020B0502020202020204" pitchFamily="34" charset="0"/>
                <a:cs typeface="Arial" panose="020B0604020202020204" pitchFamily="34" charset="0"/>
              </a:rPr>
              <a:t>Eser</a:t>
            </a:r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, S., Mathers, C., . . . Bray, F. (2013). </a:t>
            </a:r>
            <a:r>
              <a:rPr lang="en-US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Cancer Incidence and Mortality Worldwide: IARC </a:t>
            </a:r>
            <a:r>
              <a:rPr lang="en-US" sz="12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CancerBase</a:t>
            </a:r>
            <a:r>
              <a:rPr lang="en-US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 No. 11</a:t>
            </a:r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. Retrieved from GLOBOCAN 2012 v1.0: http://globocan.iarc.fr</a:t>
            </a:r>
            <a:endParaRPr lang="en-CA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0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22874-0F6C-4A77-9BA8-1A30F93DB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790455"/>
            <a:ext cx="7997765" cy="54723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IHC at MTRH developed as part of AMPATH Oncology Programme – only public health facility with modality in region; started 2012</a:t>
            </a:r>
          </a:p>
          <a:p>
            <a:pPr marL="0" indent="0" algn="just">
              <a:buNone/>
            </a:pPr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Standard SOPs in place to guide testing and reporting; Standardisation met by oversight through local and international partner staff, inclusion of UKNEQAS (Patel, et al., 2016)</a:t>
            </a:r>
          </a:p>
          <a:p>
            <a:pPr marL="0" indent="0" algn="just">
              <a:buNone/>
            </a:pPr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No standardised data recording, management and analysis system; records maintained at receipt/issue registers, files with patient report copies</a:t>
            </a:r>
          </a:p>
          <a:p>
            <a:pPr marL="0" indent="0" algn="just">
              <a:buNone/>
            </a:pPr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Overall, prone to loss of statistical information, misuse; true utility of modality in setting underappreciated</a:t>
            </a:r>
          </a:p>
          <a:p>
            <a:pPr algn="just"/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E97830-0DD8-4F14-95E9-8E5397F07B07}"/>
              </a:ext>
            </a:extLst>
          </p:cNvPr>
          <p:cNvSpPr txBox="1">
            <a:spLocks/>
          </p:cNvSpPr>
          <p:nvPr/>
        </p:nvSpPr>
        <p:spPr>
          <a:xfrm>
            <a:off x="628650" y="5792323"/>
            <a:ext cx="7886700" cy="1065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200" u="sng" dirty="0">
                <a:latin typeface="Century Gothic" panose="020B0502020202020204" pitchFamily="34" charset="0"/>
                <a:cs typeface="Arial" panose="020B0604020202020204" pitchFamily="34" charset="0"/>
              </a:rPr>
              <a:t>											</a:t>
            </a:r>
          </a:p>
          <a:p>
            <a:pPr marL="0" indent="0" algn="just">
              <a:buNone/>
            </a:pPr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Patel, K., Strother, R. M., </a:t>
            </a:r>
            <a:r>
              <a:rPr lang="en-US" sz="1200" dirty="0" err="1">
                <a:latin typeface="Century Gothic" panose="020B0502020202020204" pitchFamily="34" charset="0"/>
                <a:cs typeface="Arial" panose="020B0604020202020204" pitchFamily="34" charset="0"/>
              </a:rPr>
              <a:t>Ndiangui</a:t>
            </a:r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, F., </a:t>
            </a:r>
            <a:r>
              <a:rPr lang="en-US" sz="1200" dirty="0" err="1">
                <a:latin typeface="Century Gothic" panose="020B0502020202020204" pitchFamily="34" charset="0"/>
                <a:cs typeface="Arial" panose="020B0604020202020204" pitchFamily="34" charset="0"/>
              </a:rPr>
              <a:t>Chumba</a:t>
            </a:r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, D., Jacobson, W., Dodson, C., . . . Smith, J. W. (2016). Development of immunohistochemistry services for cancer care in western Kenya: Implications for low- and middle-income countries. </a:t>
            </a:r>
            <a:r>
              <a:rPr lang="en-US" sz="1200" i="1" dirty="0">
                <a:latin typeface="Century Gothic" panose="020B0502020202020204" pitchFamily="34" charset="0"/>
                <a:cs typeface="Arial" panose="020B0604020202020204" pitchFamily="34" charset="0"/>
              </a:rPr>
              <a:t>African Journal of Laboratory Medicine</a:t>
            </a:r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, 1-7.</a:t>
            </a:r>
            <a:endParaRPr lang="en-CA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3469-E593-48C1-A984-4554888A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796BD-629A-471A-B4E3-4CA47B3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7618"/>
            <a:ext cx="78867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To develop a records management tool for the entry, storage and retrieval of immunohistochemistry records at MTRH</a:t>
            </a:r>
          </a:p>
          <a:p>
            <a:pPr marL="0" indent="0" algn="just">
              <a:buNone/>
            </a:pPr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To analyse the immunohistochemical tests performed at MTRH and describe its utility</a:t>
            </a:r>
          </a:p>
        </p:txBody>
      </p:sp>
    </p:spTree>
    <p:extLst>
      <p:ext uri="{BB962C8B-B14F-4D97-AF65-F5344CB8AC3E}">
        <p14:creationId xmlns:p14="http://schemas.microsoft.com/office/powerpoint/2010/main" val="425468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CF4CD-FE0A-4302-BFDB-9D199504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67F078-44F1-4DD6-97C8-4E83FB6809DF}"/>
              </a:ext>
            </a:extLst>
          </p:cNvPr>
          <p:cNvSpPr txBox="1">
            <a:spLocks/>
          </p:cNvSpPr>
          <p:nvPr/>
        </p:nvSpPr>
        <p:spPr>
          <a:xfrm>
            <a:off x="486853" y="1164657"/>
            <a:ext cx="8170293" cy="5012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Retrospective descriptive study – January 2012 to November 2017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Data capture tool designed using Microsoft® Excel® after identifying commonly required parameters; minimum to include </a:t>
            </a:r>
            <a:r>
              <a:rPr lang="en-CA" sz="1600" i="1" dirty="0">
                <a:latin typeface="Century Gothic" panose="020B0502020202020204" pitchFamily="34" charset="0"/>
                <a:cs typeface="Arial" panose="020B0604020202020204" pitchFamily="34" charset="0"/>
              </a:rPr>
              <a:t>patient demographics, gross and histological details of H&amp;E, IHC markers tested, supportive impressions, diagnoses and conclusions</a:t>
            </a:r>
          </a:p>
          <a:p>
            <a:pPr algn="just"/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Spreadsheet designed with above fields and all records populated according to headers</a:t>
            </a:r>
          </a:p>
          <a:p>
            <a:pPr algn="just"/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Clustering into categories of diagnoses, with cluster frequency analysis as per diagnosis</a:t>
            </a:r>
          </a:p>
          <a:p>
            <a:pPr algn="just"/>
            <a:endParaRPr lang="en-CA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6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C91A60-035B-46C0-83E2-4D98792D4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1" y="1109819"/>
            <a:ext cx="8807877" cy="10640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62E2B-F76C-429F-8109-10D8C9657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2" y="2448212"/>
            <a:ext cx="8975938" cy="320939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EE18BB-A0F3-4B5D-9A2B-5BBEEFC13941}"/>
              </a:ext>
            </a:extLst>
          </p:cNvPr>
          <p:cNvSpPr txBox="1">
            <a:spLocks/>
          </p:cNvSpPr>
          <p:nvPr/>
        </p:nvSpPr>
        <p:spPr>
          <a:xfrm>
            <a:off x="431486" y="396172"/>
            <a:ext cx="8449090" cy="576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CA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RECORDS’ MANAGEMENT SYSTEM (RMS) - TEMPLATE &amp; FIELDS</a:t>
            </a:r>
          </a:p>
        </p:txBody>
      </p:sp>
    </p:spTree>
    <p:extLst>
      <p:ext uri="{BB962C8B-B14F-4D97-AF65-F5344CB8AC3E}">
        <p14:creationId xmlns:p14="http://schemas.microsoft.com/office/powerpoint/2010/main" val="70869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9B5D-65EB-49AC-88C4-7E5A3478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951" y="2375147"/>
            <a:ext cx="5310098" cy="2107706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RESULTS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369486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13DBBAE-5D8E-4B1D-A524-778FB3118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520530"/>
              </p:ext>
            </p:extLst>
          </p:nvPr>
        </p:nvGraphicFramePr>
        <p:xfrm>
          <a:off x="224287" y="310551"/>
          <a:ext cx="8729931" cy="6280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31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623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 DIGITISATION OF THE IMMUNOHISTOCHEMISTRY RECORDS’ MANAGEMENT SYSTEM </vt:lpstr>
      <vt:lpstr>INTRODUCTION</vt:lpstr>
      <vt:lpstr>INTRODUCTION</vt:lpstr>
      <vt:lpstr>PowerPoint Presentation</vt:lpstr>
      <vt:lpstr>OBJECTIVES</vt:lpstr>
      <vt:lpstr>METHODOLOGY</vt:lpstr>
      <vt:lpstr>PowerPoint Presentation</vt:lpstr>
      <vt:lpstr>RESULTS &amp; DISCUSSION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DIGITISATION OF THE IMMUNOHISTOCHEMISTRY RECORDS’ MANAGEMENT SYSTEM</dc:title>
  <dc:creator>Ashwinder</dc:creator>
  <cp:lastModifiedBy>Ashwinder</cp:lastModifiedBy>
  <cp:revision>20</cp:revision>
  <dcterms:created xsi:type="dcterms:W3CDTF">2019-02-21T17:21:42Z</dcterms:created>
  <dcterms:modified xsi:type="dcterms:W3CDTF">2019-02-22T10:44:41Z</dcterms:modified>
</cp:coreProperties>
</file>