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7" r:id="rId3"/>
    <p:sldId id="290" r:id="rId4"/>
    <p:sldId id="298" r:id="rId5"/>
    <p:sldId id="315" r:id="rId6"/>
    <p:sldId id="258" r:id="rId7"/>
    <p:sldId id="310" r:id="rId8"/>
    <p:sldId id="307" r:id="rId9"/>
    <p:sldId id="308" r:id="rId10"/>
    <p:sldId id="309" r:id="rId11"/>
    <p:sldId id="300" r:id="rId12"/>
    <p:sldId id="306" r:id="rId13"/>
    <p:sldId id="316" r:id="rId14"/>
    <p:sldId id="281" r:id="rId15"/>
    <p:sldId id="301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61" autoAdjust="0"/>
  </p:normalViewPr>
  <p:slideViewPr>
    <p:cSldViewPr snapToGrid="0" snapToObjects="1">
      <p:cViewPr varScale="1">
        <p:scale>
          <a:sx n="80" d="100"/>
          <a:sy n="80" d="100"/>
        </p:scale>
        <p:origin x="-2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CF92-7C3A-2D4A-A24C-450385C870D5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A9ED-6BC9-094A-BDB0-ECADA073E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</a:t>
            </a:r>
            <a:r>
              <a:rPr lang="en-US" baseline="0" dirty="0" smtClean="0"/>
              <a:t> to use cytokine results with ALS TO SEE IF THERE IS BASIC IN IMPROVING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A9ED-6BC9-094A-BDB0-ECADA073E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 ds and 21 </a:t>
            </a:r>
            <a:r>
              <a:rPr lang="en-US" dirty="0" err="1" smtClean="0"/>
              <a:t>mdr</a:t>
            </a:r>
            <a:r>
              <a:rPr lang="en-US" dirty="0" smtClean="0"/>
              <a:t>, 7 clinically diagnosed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A9ED-6BC9-094A-BDB0-ECADA073E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A9ED-6BC9-094A-BDB0-ECADA073E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4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9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9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4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6169C-7575-504D-9B3E-2A2B3CC3F66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93C9-606B-9642-8E65-994F75723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file:///\\localhost\Users\magrethsariko\Desktop\Macintosh%20HD:Users:magrethsariko:Downloads:MANUSCRIPT.%20GIDRTdoc_TAT.doc!OLE_LINK1" TargetMode="External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grethsariko\Library\Containers\com.apple.mail\Data\Library\Mail%20Downloads\1A507BD5-9A77-4FF8-8122-A3E530857015\Macintosh%20HD:Users:magrethsariko:Downloads:27OCT%202017%20MANUSCRIPT.doc!OLE_LINK3" TargetMode="External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file:///\\localhost\Users\magrethsariko\Desktop\Macintosh%20HD:Users:magrethsariko:Downloads:MANUSCRIPT.%20GIDRTdoc_TAT.doc!OLE_LINK5" TargetMode="External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grethsariko\Library\Containers\com.apple.mail\Data\Library\Mail%20Downloads\1A507BD5-9A77-4FF8-8122-A3E530857015\Macintosh%20HD:Users:magrethsariko:Downloads:27OCT%202017%20MANUSCRIPT.doc!OLE_LINK5" TargetMode="External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7556"/>
            <a:ext cx="7772400" cy="186266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The 7</a:t>
            </a:r>
            <a:r>
              <a:rPr lang="en-US" sz="2800" baseline="30000" dirty="0" smtClean="0">
                <a:latin typeface="Century Gothic"/>
                <a:cs typeface="Century Gothic"/>
              </a:rPr>
              <a:t>Tth</a:t>
            </a:r>
            <a:r>
              <a:rPr lang="en-US" sz="2800" dirty="0" smtClean="0">
                <a:latin typeface="Century Gothic"/>
                <a:cs typeface="Century Gothic"/>
              </a:rPr>
              <a:t> EAHSC </a:t>
            </a:r>
            <a:br>
              <a:rPr lang="en-US" sz="2800" dirty="0" smtClean="0">
                <a:latin typeface="Century Gothic"/>
                <a:cs typeface="Century Gothic"/>
              </a:rPr>
            </a:br>
            <a:r>
              <a:rPr lang="en-US" sz="2800" dirty="0"/>
              <a:t>Evaluation of cytokines in </a:t>
            </a:r>
            <a:r>
              <a:rPr lang="en-US" sz="2800" dirty="0" smtClean="0"/>
              <a:t>PBMC </a:t>
            </a:r>
            <a:r>
              <a:rPr lang="en-US" sz="2800" dirty="0"/>
              <a:t>supernatants for the diagnosis</a:t>
            </a:r>
            <a:br>
              <a:rPr lang="en-US" sz="2800" dirty="0"/>
            </a:br>
            <a:r>
              <a:rPr lang="en-US" sz="2800" dirty="0"/>
              <a:t>of tuberculosis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87223"/>
            <a:ext cx="8932333" cy="200377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Margaretha </a:t>
            </a:r>
            <a:r>
              <a:rPr lang="en-US" sz="2800" b="1" dirty="0" smtClean="0">
                <a:latin typeface="Century Gothic"/>
                <a:cs typeface="Century Gothic"/>
              </a:rPr>
              <a:t>Sariko</a:t>
            </a:r>
            <a:r>
              <a:rPr lang="en-US" sz="2800" b="1" baseline="30000" dirty="0" smtClean="0">
                <a:latin typeface="Century Gothic"/>
                <a:cs typeface="Century Gothic"/>
              </a:rPr>
              <a:t>1,2,3</a:t>
            </a:r>
            <a:r>
              <a:rPr lang="en-US" sz="2800" dirty="0" smtClean="0">
                <a:latin typeface="Century Gothic"/>
                <a:cs typeface="Century Gothic"/>
              </a:rPr>
              <a:t>,</a:t>
            </a:r>
            <a:r>
              <a:rPr lang="en-US" sz="2800" baseline="-250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Athanasia </a:t>
            </a:r>
            <a:r>
              <a:rPr lang="en-US" sz="2800" dirty="0" smtClean="0">
                <a:latin typeface="Century Gothic"/>
                <a:cs typeface="Century Gothic"/>
              </a:rPr>
              <a:t>Maro</a:t>
            </a:r>
            <a:r>
              <a:rPr lang="en-US" sz="2800" baseline="30000" dirty="0" smtClean="0">
                <a:latin typeface="Century Gothic"/>
                <a:cs typeface="Century Gothic"/>
              </a:rPr>
              <a:t>1,2</a:t>
            </a:r>
            <a:r>
              <a:rPr lang="en-US" sz="2800" dirty="0" smtClean="0">
                <a:latin typeface="Century Gothic"/>
                <a:cs typeface="Century Gothic"/>
              </a:rPr>
              <a:t>,</a:t>
            </a:r>
            <a:r>
              <a:rPr lang="en-US" sz="2800" baseline="300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Jean </a:t>
            </a:r>
            <a:r>
              <a:rPr lang="en-US" sz="2800" dirty="0" smtClean="0">
                <a:latin typeface="Century Gothic"/>
                <a:cs typeface="Century Gothic"/>
              </a:rPr>
              <a:t>Gratz</a:t>
            </a:r>
            <a:r>
              <a:rPr lang="en-US" sz="2800" baseline="30000" dirty="0" smtClean="0">
                <a:latin typeface="Century Gothic"/>
                <a:cs typeface="Century Gothic"/>
              </a:rPr>
              <a:t>1,5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>
                <a:latin typeface="Century Gothic"/>
                <a:cs typeface="Century Gothic"/>
              </a:rPr>
              <a:t>Eric </a:t>
            </a:r>
            <a:r>
              <a:rPr lang="en-US" sz="2800" dirty="0" smtClean="0">
                <a:latin typeface="Century Gothic"/>
                <a:cs typeface="Century Gothic"/>
              </a:rPr>
              <a:t>Houpt</a:t>
            </a:r>
            <a:r>
              <a:rPr lang="en-US" sz="2800" baseline="30000" dirty="0">
                <a:latin typeface="Century Gothic"/>
                <a:cs typeface="Century Gothic"/>
              </a:rPr>
              <a:t>5</a:t>
            </a:r>
            <a:r>
              <a:rPr lang="en-US" sz="2800" dirty="0" smtClean="0">
                <a:latin typeface="Century Gothic"/>
                <a:cs typeface="Century Gothic"/>
              </a:rPr>
              <a:t>,</a:t>
            </a:r>
            <a:r>
              <a:rPr lang="en-US" sz="2800" baseline="-250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Riziki </a:t>
            </a:r>
            <a:r>
              <a:rPr lang="en-US" sz="2800" dirty="0" smtClean="0">
                <a:latin typeface="Century Gothic"/>
                <a:cs typeface="Century Gothic"/>
              </a:rPr>
              <a:t>Kisonga</a:t>
            </a:r>
            <a:r>
              <a:rPr lang="en-US" sz="2800" baseline="30000" dirty="0" smtClean="0">
                <a:latin typeface="Century Gothic"/>
                <a:cs typeface="Century Gothic"/>
              </a:rPr>
              <a:t>1,4,</a:t>
            </a:r>
            <a:r>
              <a:rPr lang="en-US" sz="2800" dirty="0" smtClean="0">
                <a:latin typeface="Century Gothic"/>
                <a:cs typeface="Century Gothic"/>
              </a:rPr>
              <a:t> Stellah Mpagama</a:t>
            </a:r>
            <a:r>
              <a:rPr lang="en-US" sz="2800" baseline="30000" dirty="0" smtClean="0">
                <a:latin typeface="Century Gothic"/>
                <a:cs typeface="Century Gothic"/>
              </a:rPr>
              <a:t>1,4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>
                <a:latin typeface="Century Gothic"/>
                <a:cs typeface="Century Gothic"/>
              </a:rPr>
              <a:t>Scott </a:t>
            </a:r>
            <a:r>
              <a:rPr lang="en-US" sz="2800" dirty="0" smtClean="0">
                <a:latin typeface="Century Gothic"/>
                <a:cs typeface="Century Gothic"/>
              </a:rPr>
              <a:t>Heysell</a:t>
            </a:r>
            <a:r>
              <a:rPr lang="en-US" sz="2800" baseline="30000" dirty="0">
                <a:latin typeface="Century Gothic"/>
                <a:cs typeface="Century Gothic"/>
              </a:rPr>
              <a:t>5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>
                <a:latin typeface="Century Gothic"/>
                <a:cs typeface="Century Gothic"/>
              </a:rPr>
              <a:t>Blandina T. </a:t>
            </a:r>
            <a:r>
              <a:rPr lang="en-US" sz="2800" dirty="0" smtClean="0">
                <a:latin typeface="Century Gothic"/>
                <a:cs typeface="Century Gothic"/>
              </a:rPr>
              <a:t>Mmbaga</a:t>
            </a:r>
            <a:r>
              <a:rPr lang="en-US" sz="2800" baseline="30000" dirty="0" smtClean="0">
                <a:latin typeface="Century Gothic"/>
                <a:cs typeface="Century Gothic"/>
              </a:rPr>
              <a:t>1, 2,3#</a:t>
            </a:r>
            <a:r>
              <a:rPr lang="en-US" sz="2800" dirty="0" smtClean="0">
                <a:latin typeface="Century Gothic"/>
                <a:cs typeface="Century Gothic"/>
              </a:rPr>
              <a:t>, </a:t>
            </a:r>
            <a:r>
              <a:rPr lang="en-US" sz="2800" dirty="0">
                <a:latin typeface="Century Gothic"/>
                <a:cs typeface="Century Gothic"/>
              </a:rPr>
              <a:t>Tania A. </a:t>
            </a:r>
            <a:r>
              <a:rPr lang="en-US" sz="2800" dirty="0" smtClean="0">
                <a:latin typeface="Century Gothic"/>
                <a:cs typeface="Century Gothic"/>
              </a:rPr>
              <a:t>Thomas</a:t>
            </a:r>
            <a:r>
              <a:rPr lang="en-US" sz="2800" baseline="30000" dirty="0">
                <a:latin typeface="Century Gothic"/>
                <a:cs typeface="Century Gothic"/>
              </a:rPr>
              <a:t>5</a:t>
            </a:r>
            <a:r>
              <a:rPr lang="en-US" sz="2800" baseline="30000" dirty="0" smtClean="0">
                <a:latin typeface="Century Gothic"/>
                <a:cs typeface="Century Gothic"/>
              </a:rPr>
              <a:t>#</a:t>
            </a:r>
            <a:r>
              <a:rPr lang="en-US" sz="2800" dirty="0" smtClean="0">
                <a:latin typeface="Century Gothic"/>
                <a:cs typeface="Century Gothic"/>
              </a:rPr>
              <a:t>.</a:t>
            </a:r>
            <a:endParaRPr lang="en-US" sz="2800" dirty="0">
              <a:latin typeface="Century Gothic"/>
              <a:cs typeface="Century Gothic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6222" y="4783667"/>
            <a:ext cx="7295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/>
                <a:cs typeface="Century Gothic"/>
              </a:rPr>
              <a:t>1. Kilimanjaro Clinical Research Institute, Moshi, Tanzania </a:t>
            </a:r>
          </a:p>
          <a:p>
            <a:r>
              <a:rPr lang="en-US" sz="1600" dirty="0">
                <a:latin typeface="Century Gothic"/>
                <a:cs typeface="Century Gothic"/>
              </a:rPr>
              <a:t>2. Kilimanjaro Christian Medical University College, Moshi, Tanzania</a:t>
            </a:r>
          </a:p>
          <a:p>
            <a:r>
              <a:rPr lang="en-US" sz="1600" dirty="0">
                <a:latin typeface="Century Gothic"/>
                <a:cs typeface="Century Gothic"/>
              </a:rPr>
              <a:t>3. Kilimanjaro Christian Medical Centre, Moshi, Tanzania </a:t>
            </a:r>
          </a:p>
          <a:p>
            <a:r>
              <a:rPr lang="en-US" sz="1600" dirty="0">
                <a:latin typeface="Century Gothic"/>
                <a:cs typeface="Century Gothic"/>
              </a:rPr>
              <a:t>4</a:t>
            </a:r>
            <a:r>
              <a:rPr lang="en-US" sz="1600" dirty="0" smtClean="0">
                <a:latin typeface="Century Gothic"/>
                <a:cs typeface="Century Gothic"/>
              </a:rPr>
              <a:t>. </a:t>
            </a:r>
            <a:r>
              <a:rPr lang="en-US" sz="1600" dirty="0">
                <a:latin typeface="Century Gothic"/>
                <a:cs typeface="Century Gothic"/>
              </a:rPr>
              <a:t>Kibong’oto Infectious Diseases Hospital, Kilimanjaro, Tanzania. </a:t>
            </a:r>
          </a:p>
          <a:p>
            <a:r>
              <a:rPr lang="en-US" sz="1600" dirty="0">
                <a:latin typeface="Century Gothic"/>
                <a:cs typeface="Century Gothic"/>
              </a:rPr>
              <a:t>5</a:t>
            </a:r>
            <a:r>
              <a:rPr lang="en-US" sz="1600" dirty="0" smtClean="0">
                <a:latin typeface="Century Gothic"/>
                <a:cs typeface="Century Gothic"/>
              </a:rPr>
              <a:t>. </a:t>
            </a:r>
            <a:r>
              <a:rPr lang="en-US" sz="1600" dirty="0">
                <a:latin typeface="Century Gothic"/>
                <a:cs typeface="Century Gothic"/>
              </a:rPr>
              <a:t>University of Virginia, Charlottesville, USA</a:t>
            </a:r>
          </a:p>
          <a:p>
            <a:r>
              <a:rPr lang="en-US" sz="1600" dirty="0">
                <a:latin typeface="Century Gothic"/>
                <a:cs typeface="Century Gothic"/>
              </a:rPr>
              <a:t># These authors contributed equally</a:t>
            </a:r>
          </a:p>
        </p:txBody>
      </p:sp>
    </p:spTree>
    <p:extLst>
      <p:ext uri="{BB962C8B-B14F-4D97-AF65-F5344CB8AC3E}">
        <p14:creationId xmlns:p14="http://schemas.microsoft.com/office/powerpoint/2010/main" val="77092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332141"/>
              </p:ext>
            </p:extLst>
          </p:nvPr>
        </p:nvGraphicFramePr>
        <p:xfrm>
          <a:off x="328706" y="145269"/>
          <a:ext cx="7903881" cy="653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Document" r:id="rId4" imgW="5740400" imgH="5499100" progId="Word.Document.12">
                  <p:link updateAutomatic="1"/>
                </p:oleObj>
              </mc:Choice>
              <mc:Fallback>
                <p:oleObj name="Document" r:id="rId4" imgW="5740400" imgH="5499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706" y="145269"/>
                        <a:ext cx="7903881" cy="653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446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753702"/>
              </p:ext>
            </p:extLst>
          </p:nvPr>
        </p:nvGraphicFramePr>
        <p:xfrm>
          <a:off x="0" y="-64209"/>
          <a:ext cx="8846257" cy="605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Document" r:id="rId3" imgW="5486400" imgH="5245100" progId="Word.Document.12">
                  <p:link updateAutomatic="1"/>
                </p:oleObj>
              </mc:Choice>
              <mc:Fallback>
                <p:oleObj name="Document" r:id="rId3" imgW="5486400" imgH="5245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64209"/>
                        <a:ext cx="8846257" cy="6055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8189" y="104765"/>
            <a:ext cx="724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1</a:t>
            </a:r>
            <a:r>
              <a:rPr lang="en-US" dirty="0" smtClean="0"/>
              <a:t>: </a:t>
            </a:r>
            <a:r>
              <a:rPr lang="en-US" dirty="0"/>
              <a:t>Unstimulated PBMC cytokine response among TB Cases versus Hospitalized Controls.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588337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TB cases are shown in green and healthy controls in red.  Data presented in pg/ml.  Lines show the median with interquartile ranges. Mann-Whitney U test was used for comparison between groups, Bonferroni correction was applied and the p-value of 0.002 was considered significant. </a:t>
            </a:r>
          </a:p>
        </p:txBody>
      </p:sp>
    </p:spTree>
    <p:extLst>
      <p:ext uri="{BB962C8B-B14F-4D97-AF65-F5344CB8AC3E}">
        <p14:creationId xmlns:p14="http://schemas.microsoft.com/office/powerpoint/2010/main" val="61027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778467"/>
              </p:ext>
            </p:extLst>
          </p:nvPr>
        </p:nvGraphicFramePr>
        <p:xfrm>
          <a:off x="309345" y="305905"/>
          <a:ext cx="8563977" cy="627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5486400" imgH="4622800" progId="Word.Document.12">
                  <p:link updateAutomatic="1"/>
                </p:oleObj>
              </mc:Choice>
              <mc:Fallback>
                <p:oleObj name="Document" r:id="rId4" imgW="5486400" imgH="4622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345" y="305905"/>
                        <a:ext cx="8563977" cy="627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44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603251"/>
            <a:ext cx="3873500" cy="288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619126"/>
            <a:ext cx="3961009" cy="2836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3456070"/>
            <a:ext cx="3873500" cy="3227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3456070"/>
            <a:ext cx="4143375" cy="32273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89126" y="206375"/>
            <a:ext cx="528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IGURE 2 continue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14400" y="1793875"/>
            <a:ext cx="5943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91440" rIns="91440" bIns="9144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ÇlÇr ñæí©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48534"/>
              </p:ext>
            </p:extLst>
          </p:nvPr>
        </p:nvGraphicFramePr>
        <p:xfrm>
          <a:off x="164353" y="289221"/>
          <a:ext cx="8803465" cy="6419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8" name="Document" r:id="rId3" imgW="5626100" imgH="3187700" progId="Word.Document.12">
                  <p:link updateAutomatic="1"/>
                </p:oleObj>
              </mc:Choice>
              <mc:Fallback>
                <p:oleObj name="Document" r:id="rId3" imgW="5626100" imgH="3187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53" y="289221"/>
                        <a:ext cx="8803465" cy="6419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69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588"/>
            <a:ext cx="8229600" cy="851647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1221010"/>
            <a:ext cx="8690007" cy="53381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of the cytokines were low in TB cases compare to the hospitalized controls.</a:t>
            </a:r>
          </a:p>
          <a:p>
            <a:endParaRPr lang="en-US" dirty="0" smtClean="0"/>
          </a:p>
          <a:p>
            <a:r>
              <a:rPr lang="en-US" dirty="0" smtClean="0"/>
              <a:t>When we compare the cytokine levels between baseline and week 4 of treatment none of the cytokines showed a significant difference.</a:t>
            </a:r>
          </a:p>
          <a:p>
            <a:endParaRPr lang="en-US" dirty="0" smtClean="0"/>
          </a:p>
          <a:p>
            <a:r>
              <a:rPr lang="en-US" dirty="0" smtClean="0"/>
              <a:t>ALS continue to show a significant power in diagnosis over cytokine when used in combination or single.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26217"/>
          </a:xfrm>
        </p:spPr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9" y="1298222"/>
            <a:ext cx="3379435" cy="1171223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0554" y="2469443"/>
            <a:ext cx="3640668" cy="8184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/>
                <a:ea typeface="Calibri"/>
              </a:rPr>
              <a:t>Academic Centre for Evidence Based Health Interventions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Arial"/>
                <a:ea typeface="Calibri"/>
              </a:rPr>
              <a:t>an institution of the Good Samaritan Foundation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ffectLst/>
                <a:latin typeface="Arial"/>
                <a:ea typeface="Calibri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96" y="1053217"/>
            <a:ext cx="3126460" cy="2234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73" y="3428999"/>
            <a:ext cx="2232344" cy="2404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695" y="3429000"/>
            <a:ext cx="2856750" cy="29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Antibody </a:t>
            </a:r>
            <a:r>
              <a:rPr lang="en-US" dirty="0"/>
              <a:t>L</a:t>
            </a:r>
            <a:r>
              <a:rPr lang="en-US" dirty="0" smtClean="0"/>
              <a:t>ymphocyte Supernatant(ALS).</a:t>
            </a:r>
          </a:p>
          <a:p>
            <a:r>
              <a:rPr lang="en-US" dirty="0" smtClean="0"/>
              <a:t>Cytokine responses</a:t>
            </a:r>
          </a:p>
          <a:p>
            <a:r>
              <a:rPr lang="en-US" dirty="0" smtClean="0"/>
              <a:t>Results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04" r="-1404"/>
          <a:stretch>
            <a:fillRect/>
          </a:stretch>
        </p:blipFill>
        <p:spPr>
          <a:xfrm>
            <a:off x="457200" y="817902"/>
            <a:ext cx="8229600" cy="5574647"/>
          </a:xfrm>
        </p:spPr>
      </p:pic>
      <p:sp>
        <p:nvSpPr>
          <p:cNvPr id="5" name="TextBox 4"/>
          <p:cNvSpPr txBox="1"/>
          <p:nvPr/>
        </p:nvSpPr>
        <p:spPr>
          <a:xfrm>
            <a:off x="1090849" y="6560888"/>
            <a:ext cx="240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Kozakiewicz et al., 2013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5775" y="0"/>
            <a:ext cx="4114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Introduction cont</a:t>
            </a:r>
            <a:r>
              <a:rPr lang="mr-IN" sz="2800" dirty="0" smtClean="0">
                <a:latin typeface="+mj-lt"/>
              </a:rPr>
              <a:t>…………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00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5948" b="-25948"/>
          <a:stretch>
            <a:fillRect/>
          </a:stretch>
        </p:blipFill>
        <p:spPr>
          <a:xfrm>
            <a:off x="320675" y="146050"/>
            <a:ext cx="8366125" cy="6251575"/>
          </a:xfrm>
        </p:spPr>
      </p:pic>
    </p:spTree>
    <p:extLst>
      <p:ext uri="{BB962C8B-B14F-4D97-AF65-F5344CB8AC3E}">
        <p14:creationId xmlns:p14="http://schemas.microsoft.com/office/powerpoint/2010/main" val="50950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 Diagnosis is still difficult.</a:t>
            </a:r>
          </a:p>
          <a:p>
            <a:endParaRPr lang="en-US" dirty="0" smtClean="0"/>
          </a:p>
          <a:p>
            <a:r>
              <a:rPr lang="en-US" dirty="0" smtClean="0"/>
              <a:t>Need of alternative sample for diagnosis.</a:t>
            </a:r>
          </a:p>
          <a:p>
            <a:endParaRPr lang="en-US" dirty="0" smtClean="0"/>
          </a:p>
          <a:p>
            <a:r>
              <a:rPr lang="en-US" dirty="0" smtClean="0"/>
              <a:t>Rapid and a cheap  diagnostic and monitoring tool for TB are highly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1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41"/>
            <a:ext cx="8229600" cy="748885"/>
          </a:xfrm>
        </p:spPr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7" y="1025648"/>
            <a:ext cx="8759353" cy="5502680"/>
          </a:xfrm>
        </p:spPr>
        <p:txBody>
          <a:bodyPr>
            <a:normAutofit/>
          </a:bodyPr>
          <a:lstStyle/>
          <a:p>
            <a:r>
              <a:rPr lang="en-US" dirty="0" smtClean="0"/>
              <a:t>This was a case control  </a:t>
            </a:r>
            <a:r>
              <a:rPr lang="en-US" smtClean="0"/>
              <a:t>study .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wo groups of adults participant; TB Cases enrolled </a:t>
            </a:r>
            <a:r>
              <a:rPr lang="en-US" dirty="0"/>
              <a:t>at </a:t>
            </a:r>
            <a:r>
              <a:rPr lang="en-US" dirty="0" smtClean="0"/>
              <a:t>KIDH and Hospitalized controls were enrolled at KCMC.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collected samples were processed at KCRI/Biotechnology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1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sample used is the PBMC supernatant.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Cytokine</a:t>
            </a:r>
            <a:r>
              <a:rPr lang="en-US" dirty="0"/>
              <a:t>/chemokine/ growth factors </a:t>
            </a:r>
            <a:r>
              <a:rPr lang="en-US" dirty="0" smtClean="0"/>
              <a:t>measured </a:t>
            </a:r>
            <a:r>
              <a:rPr lang="en-US" dirty="0"/>
              <a:t>in duplicate using the Bio-Plex Pro Human Cytokine 27- Plex, Group I </a:t>
            </a:r>
            <a:r>
              <a:rPr lang="en-US" dirty="0" smtClean="0"/>
              <a:t>kit </a:t>
            </a:r>
          </a:p>
          <a:p>
            <a:r>
              <a:rPr lang="en-US" dirty="0" smtClean="0"/>
              <a:t>Luminex </a:t>
            </a:r>
            <a:r>
              <a:rPr lang="en-US" dirty="0"/>
              <a:t>platform (Bio-Plex 200, Bio-Rad). </a:t>
            </a:r>
          </a:p>
        </p:txBody>
      </p:sp>
    </p:spTree>
    <p:extLst>
      <p:ext uri="{BB962C8B-B14F-4D97-AF65-F5344CB8AC3E}">
        <p14:creationId xmlns:p14="http://schemas.microsoft.com/office/powerpoint/2010/main" val="427999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694" r="-12694"/>
          <a:stretch>
            <a:fillRect/>
          </a:stretch>
        </p:blipFill>
        <p:spPr>
          <a:xfrm>
            <a:off x="125244" y="0"/>
            <a:ext cx="9174405" cy="6463207"/>
          </a:xfrm>
        </p:spPr>
      </p:pic>
    </p:spTree>
    <p:extLst>
      <p:ext uri="{BB962C8B-B14F-4D97-AF65-F5344CB8AC3E}">
        <p14:creationId xmlns:p14="http://schemas.microsoft.com/office/powerpoint/2010/main" val="233390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41294"/>
          </a:xfrm>
        </p:spPr>
        <p:txBody>
          <a:bodyPr/>
          <a:lstStyle/>
          <a:p>
            <a:r>
              <a:rPr lang="en-US" dirty="0" smtClean="0"/>
              <a:t>Analysis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1075765"/>
            <a:ext cx="8650941" cy="533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Description of the demographic characteristics of the patient.</a:t>
            </a:r>
          </a:p>
          <a:p>
            <a:endParaRPr lang="en-US" dirty="0" smtClean="0"/>
          </a:p>
          <a:p>
            <a:r>
              <a:rPr lang="en-US" dirty="0" smtClean="0"/>
              <a:t>Comparison of the cytokine levels at between TB cases and hospitalized.</a:t>
            </a:r>
          </a:p>
          <a:p>
            <a:endParaRPr lang="en-US" dirty="0" smtClean="0"/>
          </a:p>
          <a:p>
            <a:r>
              <a:rPr lang="en-US" dirty="0" smtClean="0"/>
              <a:t>Compare cytokine at baseline and week 4 of treatment among TB cases.</a:t>
            </a:r>
          </a:p>
          <a:p>
            <a:endParaRPr lang="en-US" dirty="0" smtClean="0"/>
          </a:p>
          <a:p>
            <a:r>
              <a:rPr lang="en-US" dirty="0" smtClean="0"/>
              <a:t>To evaluate cytokine models together with ALS if can improve ALS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7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448</Words>
  <Application>Microsoft Macintosh PowerPoint</Application>
  <PresentationFormat>On-screen Show (4:3)</PresentationFormat>
  <Paragraphs>60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\\localhost\Users\magrethsariko\Desktop\Macintosh HD:Users:magrethsariko:Downloads:MANUSCRIPT. GIDRTdoc_TAT.doc!OLE_LINK1</vt:lpstr>
      <vt:lpstr>\\localhost\Users\magrethsariko\Library\Containers\com.apple.mail\Data\Library\Mail Downloads\1A507BD5-9A77-4FF8-8122-A3E530857015\Macintosh HD:Users:magrethsariko:Downloads:27OCT 2017 MANUSCRIPT.doc!OLE_LINK3</vt:lpstr>
      <vt:lpstr>\\localhost\Users\magrethsariko\Desktop\Macintosh HD:Users:magrethsariko:Downloads:MANUSCRIPT. GIDRTdoc_TAT.doc!OLE_LINK5</vt:lpstr>
      <vt:lpstr>\\localhost\Users\magrethsariko\Library\Containers\com.apple.mail\Data\Library\Mail Downloads\1A507BD5-9A77-4FF8-8122-A3E530857015\Macintosh HD:Users:magrethsariko:Downloads:27OCT 2017 MANUSCRIPT.doc!OLE_LINK5</vt:lpstr>
      <vt:lpstr>The 7Tth EAHSC  Evaluation of cytokines in PBMC supernatants for the diagnosis of tuberculosis</vt:lpstr>
      <vt:lpstr>Outline</vt:lpstr>
      <vt:lpstr>PowerPoint Presentation</vt:lpstr>
      <vt:lpstr>PowerPoint Presentation</vt:lpstr>
      <vt:lpstr>Introduction </vt:lpstr>
      <vt:lpstr>Methodology</vt:lpstr>
      <vt:lpstr>Methodology </vt:lpstr>
      <vt:lpstr>PowerPoint Presentation</vt:lpstr>
      <vt:lpstr>Analysis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Acknowledgement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Margreth</dc:creator>
  <cp:lastModifiedBy>Margreth</cp:lastModifiedBy>
  <cp:revision>120</cp:revision>
  <dcterms:created xsi:type="dcterms:W3CDTF">2017-08-10T15:36:33Z</dcterms:created>
  <dcterms:modified xsi:type="dcterms:W3CDTF">2019-03-28T03:23:19Z</dcterms:modified>
</cp:coreProperties>
</file>