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8"/>
  </p:notesMasterIdLst>
  <p:sldIdLst>
    <p:sldId id="257" r:id="rId2"/>
    <p:sldId id="256" r:id="rId3"/>
    <p:sldId id="287" r:id="rId4"/>
    <p:sldId id="297" r:id="rId5"/>
    <p:sldId id="288" r:id="rId6"/>
    <p:sldId id="289" r:id="rId7"/>
    <p:sldId id="290" r:id="rId8"/>
    <p:sldId id="291" r:id="rId9"/>
    <p:sldId id="292" r:id="rId10"/>
    <p:sldId id="293" r:id="rId11"/>
    <p:sldId id="299" r:id="rId12"/>
    <p:sldId id="294" r:id="rId13"/>
    <p:sldId id="298" r:id="rId14"/>
    <p:sldId id="296" r:id="rId15"/>
    <p:sldId id="295" r:id="rId16"/>
    <p:sldId id="28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p:restoredTop sz="94671"/>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https://d.docs.live.net/c3ebd705e796f386/EAC/Book1.xlsx"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chartUserShapes" Target="../drawings/drawing1.xml"/><Relationship Id="rId1" Type="http://schemas.openxmlformats.org/officeDocument/2006/relationships/oleObject" Target="https://d.docs.live.net/c3ebd705e796f386/EAC/Book1.xlsx" TargetMode="External"/><Relationship Id="rId4"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95940225213784"/>
          <c:y val="9.7249802351187561E-2"/>
          <c:w val="0.84069271582987615"/>
          <c:h val="0.70973697588634577"/>
        </c:manualLayout>
      </c:layout>
      <c:lineChart>
        <c:grouping val="standard"/>
        <c:varyColors val="0"/>
        <c:ser>
          <c:idx val="0"/>
          <c:order val="0"/>
          <c:tx>
            <c:strRef>
              <c:f>Sheet1!$G$2</c:f>
              <c:strCache>
                <c:ptCount val="1"/>
                <c:pt idx="0">
                  <c:v>ANC 1</c:v>
                </c:pt>
              </c:strCache>
            </c:strRef>
          </c:tx>
          <c:spPr>
            <a:ln w="28575" cap="rnd">
              <a:solidFill>
                <a:schemeClr val="accent1"/>
              </a:solidFill>
              <a:round/>
            </a:ln>
            <a:effectLst/>
          </c:spPr>
          <c:marker>
            <c:symbol val="diamond"/>
            <c:size val="12"/>
            <c:spPr>
              <a:solidFill>
                <a:schemeClr val="accent1"/>
              </a:solidFill>
              <a:ln w="9525">
                <a:solidFill>
                  <a:schemeClr val="accent1"/>
                </a:solidFill>
              </a:ln>
              <a:effectLst/>
            </c:spPr>
          </c:marker>
          <c:cat>
            <c:numRef>
              <c:f>Sheet1!$A$3:$A$8</c:f>
              <c:numCache>
                <c:formatCode>mmm\-yy</c:formatCode>
                <c:ptCount val="6"/>
                <c:pt idx="0">
                  <c:v>43252</c:v>
                </c:pt>
                <c:pt idx="1">
                  <c:v>43282</c:v>
                </c:pt>
                <c:pt idx="2">
                  <c:v>43313</c:v>
                </c:pt>
                <c:pt idx="3">
                  <c:v>43344</c:v>
                </c:pt>
                <c:pt idx="4">
                  <c:v>43374</c:v>
                </c:pt>
                <c:pt idx="5">
                  <c:v>43405</c:v>
                </c:pt>
              </c:numCache>
            </c:numRef>
          </c:cat>
          <c:val>
            <c:numRef>
              <c:f>Sheet1!$G$3:$G$8</c:f>
              <c:numCache>
                <c:formatCode>_(* #,##0.00_);_(* \(#,##0.00\);_(* "-"??_);_(@_)</c:formatCode>
                <c:ptCount val="6"/>
                <c:pt idx="0">
                  <c:v>43.902439024390247</c:v>
                </c:pt>
                <c:pt idx="1">
                  <c:v>34.07821229050279</c:v>
                </c:pt>
                <c:pt idx="2">
                  <c:v>34.821428571428569</c:v>
                </c:pt>
                <c:pt idx="3">
                  <c:v>30.80808080808081</c:v>
                </c:pt>
                <c:pt idx="4">
                  <c:v>35</c:v>
                </c:pt>
                <c:pt idx="5">
                  <c:v>38.785046728971963</c:v>
                </c:pt>
              </c:numCache>
            </c:numRef>
          </c:val>
          <c:smooth val="0"/>
          <c:extLst xmlns:c16r2="http://schemas.microsoft.com/office/drawing/2015/06/chart">
            <c:ext xmlns:c16="http://schemas.microsoft.com/office/drawing/2014/chart" uri="{C3380CC4-5D6E-409C-BE32-E72D297353CC}">
              <c16:uniqueId val="{00000000-B7F3-4BD4-B5A8-049827700E3E}"/>
            </c:ext>
          </c:extLst>
        </c:ser>
        <c:ser>
          <c:idx val="1"/>
          <c:order val="1"/>
          <c:tx>
            <c:strRef>
              <c:f>Sheet1!$H$2</c:f>
              <c:strCache>
                <c:ptCount val="1"/>
                <c:pt idx="0">
                  <c:v>ANC 2</c:v>
                </c:pt>
              </c:strCache>
            </c:strRef>
          </c:tx>
          <c:spPr>
            <a:ln w="28575" cap="rnd">
              <a:solidFill>
                <a:srgbClr val="FF0000"/>
              </a:solidFill>
              <a:round/>
            </a:ln>
            <a:effectLst/>
          </c:spPr>
          <c:marker>
            <c:symbol val="square"/>
            <c:size val="12"/>
            <c:spPr>
              <a:solidFill>
                <a:srgbClr val="FF0000"/>
              </a:solidFill>
              <a:ln w="9525">
                <a:solidFill>
                  <a:srgbClr val="FF0000"/>
                </a:solidFill>
              </a:ln>
              <a:effectLst/>
            </c:spPr>
          </c:marker>
          <c:cat>
            <c:numRef>
              <c:f>Sheet1!$A$3:$A$8</c:f>
              <c:numCache>
                <c:formatCode>mmm\-yy</c:formatCode>
                <c:ptCount val="6"/>
                <c:pt idx="0">
                  <c:v>43252</c:v>
                </c:pt>
                <c:pt idx="1">
                  <c:v>43282</c:v>
                </c:pt>
                <c:pt idx="2">
                  <c:v>43313</c:v>
                </c:pt>
                <c:pt idx="3">
                  <c:v>43344</c:v>
                </c:pt>
                <c:pt idx="4">
                  <c:v>43374</c:v>
                </c:pt>
                <c:pt idx="5">
                  <c:v>43405</c:v>
                </c:pt>
              </c:numCache>
            </c:numRef>
          </c:cat>
          <c:val>
            <c:numRef>
              <c:f>Sheet1!$H$3:$H$8</c:f>
              <c:numCache>
                <c:formatCode>_(* #,##0.00_);_(* \(#,##0.00\);_(* "-"??_);_(@_)</c:formatCode>
                <c:ptCount val="6"/>
                <c:pt idx="0">
                  <c:v>3.0487804878048781</c:v>
                </c:pt>
                <c:pt idx="1">
                  <c:v>1.1173184357541899</c:v>
                </c:pt>
                <c:pt idx="2">
                  <c:v>3.125</c:v>
                </c:pt>
                <c:pt idx="3">
                  <c:v>3.5353535353535355</c:v>
                </c:pt>
                <c:pt idx="4">
                  <c:v>8.3333333333333339</c:v>
                </c:pt>
                <c:pt idx="5">
                  <c:v>5.6074766355140184</c:v>
                </c:pt>
              </c:numCache>
            </c:numRef>
          </c:val>
          <c:smooth val="0"/>
          <c:extLst xmlns:c16r2="http://schemas.microsoft.com/office/drawing/2015/06/chart">
            <c:ext xmlns:c16="http://schemas.microsoft.com/office/drawing/2014/chart" uri="{C3380CC4-5D6E-409C-BE32-E72D297353CC}">
              <c16:uniqueId val="{00000001-B7F3-4BD4-B5A8-049827700E3E}"/>
            </c:ext>
          </c:extLst>
        </c:ser>
        <c:ser>
          <c:idx val="2"/>
          <c:order val="2"/>
          <c:tx>
            <c:strRef>
              <c:f>Sheet1!$I$2</c:f>
              <c:strCache>
                <c:ptCount val="1"/>
                <c:pt idx="0">
                  <c:v>ANC 3</c:v>
                </c:pt>
              </c:strCache>
            </c:strRef>
          </c:tx>
          <c:spPr>
            <a:ln w="28575" cap="rnd">
              <a:solidFill>
                <a:schemeClr val="tx1"/>
              </a:solidFill>
              <a:round/>
            </a:ln>
            <a:effectLst/>
          </c:spPr>
          <c:marker>
            <c:symbol val="square"/>
            <c:size val="12"/>
            <c:spPr>
              <a:solidFill>
                <a:schemeClr val="tx1"/>
              </a:solidFill>
              <a:ln w="9525">
                <a:solidFill>
                  <a:schemeClr val="tx1"/>
                </a:solidFill>
              </a:ln>
              <a:effectLst/>
            </c:spPr>
          </c:marker>
          <c:cat>
            <c:numRef>
              <c:f>Sheet1!$A$3:$A$8</c:f>
              <c:numCache>
                <c:formatCode>mmm\-yy</c:formatCode>
                <c:ptCount val="6"/>
                <c:pt idx="0">
                  <c:v>43252</c:v>
                </c:pt>
                <c:pt idx="1">
                  <c:v>43282</c:v>
                </c:pt>
                <c:pt idx="2">
                  <c:v>43313</c:v>
                </c:pt>
                <c:pt idx="3">
                  <c:v>43344</c:v>
                </c:pt>
                <c:pt idx="4">
                  <c:v>43374</c:v>
                </c:pt>
                <c:pt idx="5">
                  <c:v>43405</c:v>
                </c:pt>
              </c:numCache>
            </c:numRef>
          </c:cat>
          <c:val>
            <c:numRef>
              <c:f>Sheet1!$I$3:$I$8</c:f>
              <c:numCache>
                <c:formatCode>_(* #,##0.00_);_(* \(#,##0.00\);_(* "-"??_);_(@_)</c:formatCode>
                <c:ptCount val="6"/>
                <c:pt idx="0">
                  <c:v>25.609756097560975</c:v>
                </c:pt>
                <c:pt idx="1">
                  <c:v>31.843575418994412</c:v>
                </c:pt>
                <c:pt idx="2">
                  <c:v>33.035714285714285</c:v>
                </c:pt>
                <c:pt idx="3">
                  <c:v>29.797979797979799</c:v>
                </c:pt>
                <c:pt idx="4">
                  <c:v>23.333333333333332</c:v>
                </c:pt>
                <c:pt idx="5">
                  <c:v>28.504672897196262</c:v>
                </c:pt>
              </c:numCache>
            </c:numRef>
          </c:val>
          <c:smooth val="0"/>
          <c:extLst xmlns:c16r2="http://schemas.microsoft.com/office/drawing/2015/06/chart">
            <c:ext xmlns:c16="http://schemas.microsoft.com/office/drawing/2014/chart" uri="{C3380CC4-5D6E-409C-BE32-E72D297353CC}">
              <c16:uniqueId val="{00000002-B7F3-4BD4-B5A8-049827700E3E}"/>
            </c:ext>
          </c:extLst>
        </c:ser>
        <c:ser>
          <c:idx val="3"/>
          <c:order val="3"/>
          <c:tx>
            <c:strRef>
              <c:f>Sheet1!$J$2</c:f>
              <c:strCache>
                <c:ptCount val="1"/>
                <c:pt idx="0">
                  <c:v>ANC 4</c:v>
                </c:pt>
              </c:strCache>
            </c:strRef>
          </c:tx>
          <c:spPr>
            <a:ln w="28575" cap="rnd">
              <a:solidFill>
                <a:srgbClr val="00B050"/>
              </a:solidFill>
              <a:round/>
            </a:ln>
            <a:effectLst/>
          </c:spPr>
          <c:marker>
            <c:symbol val="triangle"/>
            <c:size val="12"/>
            <c:spPr>
              <a:solidFill>
                <a:schemeClr val="accent6"/>
              </a:solidFill>
              <a:ln w="9525">
                <a:solidFill>
                  <a:schemeClr val="accent6"/>
                </a:solidFill>
              </a:ln>
              <a:effectLst/>
            </c:spPr>
          </c:marker>
          <c:cat>
            <c:numRef>
              <c:f>Sheet1!$A$3:$A$8</c:f>
              <c:numCache>
                <c:formatCode>mmm\-yy</c:formatCode>
                <c:ptCount val="6"/>
                <c:pt idx="0">
                  <c:v>43252</c:v>
                </c:pt>
                <c:pt idx="1">
                  <c:v>43282</c:v>
                </c:pt>
                <c:pt idx="2">
                  <c:v>43313</c:v>
                </c:pt>
                <c:pt idx="3">
                  <c:v>43344</c:v>
                </c:pt>
                <c:pt idx="4">
                  <c:v>43374</c:v>
                </c:pt>
                <c:pt idx="5">
                  <c:v>43405</c:v>
                </c:pt>
              </c:numCache>
            </c:numRef>
          </c:cat>
          <c:val>
            <c:numRef>
              <c:f>Sheet1!$J$3:$J$8</c:f>
              <c:numCache>
                <c:formatCode>_(* #,##0.00_);_(* \(#,##0.00\);_(* "-"??_);_(@_)</c:formatCode>
                <c:ptCount val="6"/>
                <c:pt idx="0">
                  <c:v>20.121951219512194</c:v>
                </c:pt>
                <c:pt idx="1">
                  <c:v>25.139664804469273</c:v>
                </c:pt>
                <c:pt idx="2">
                  <c:v>16.517857142857142</c:v>
                </c:pt>
                <c:pt idx="3">
                  <c:v>30.303030303030305</c:v>
                </c:pt>
                <c:pt idx="4">
                  <c:v>26.666666666666668</c:v>
                </c:pt>
                <c:pt idx="5">
                  <c:v>22.897196261682243</c:v>
                </c:pt>
              </c:numCache>
            </c:numRef>
          </c:val>
          <c:smooth val="0"/>
          <c:extLst xmlns:c16r2="http://schemas.microsoft.com/office/drawing/2015/06/chart">
            <c:ext xmlns:c16="http://schemas.microsoft.com/office/drawing/2014/chart" uri="{C3380CC4-5D6E-409C-BE32-E72D297353CC}">
              <c16:uniqueId val="{00000003-B7F3-4BD4-B5A8-049827700E3E}"/>
            </c:ext>
          </c:extLst>
        </c:ser>
        <c:dLbls>
          <c:showLegendKey val="0"/>
          <c:showVal val="0"/>
          <c:showCatName val="0"/>
          <c:showSerName val="0"/>
          <c:showPercent val="0"/>
          <c:showBubbleSize val="0"/>
        </c:dLbls>
        <c:marker val="1"/>
        <c:smooth val="0"/>
        <c:axId val="129677952"/>
        <c:axId val="134423296"/>
      </c:lineChart>
      <c:dateAx>
        <c:axId val="129677952"/>
        <c:scaling>
          <c:orientation val="minMax"/>
        </c:scaling>
        <c:delete val="0"/>
        <c:axPos val="b"/>
        <c:numFmt formatCode="mmm\-yy" sourceLinked="1"/>
        <c:majorTickMark val="out"/>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Century Gothic" panose="020B0502020202020204" pitchFamily="34" charset="0"/>
                <a:ea typeface="+mn-ea"/>
                <a:cs typeface="+mn-cs"/>
              </a:defRPr>
            </a:pPr>
            <a:endParaRPr lang="de-DE"/>
          </a:p>
        </c:txPr>
        <c:crossAx val="134423296"/>
        <c:crosses val="autoZero"/>
        <c:auto val="1"/>
        <c:lblOffset val="100"/>
        <c:baseTimeUnit val="months"/>
      </c:dateAx>
      <c:valAx>
        <c:axId val="134423296"/>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sz="1200" b="1">
                    <a:solidFill>
                      <a:schemeClr val="tx1"/>
                    </a:solidFill>
                    <a:latin typeface="Century Gothic" panose="020B0502020202020204" pitchFamily="34" charset="0"/>
                  </a:rPr>
                  <a:t>Percent coverage</a:t>
                </a:r>
              </a:p>
            </c:rich>
          </c:tx>
          <c:layout>
            <c:manualLayout>
              <c:xMode val="edge"/>
              <c:yMode val="edge"/>
              <c:x val="2.6344086021505377E-2"/>
              <c:y val="8.1357660221282851E-2"/>
            </c:manualLayout>
          </c:layout>
          <c:overlay val="0"/>
          <c:spPr>
            <a:noFill/>
            <a:ln>
              <a:noFill/>
            </a:ln>
            <a:effectLst/>
          </c:spPr>
        </c:title>
        <c:numFmt formatCode="_(* #,##0_);_(* \(#,##0\);_(* &quot;-&quot;_);_(@_)" sourceLinked="0"/>
        <c:majorTickMark val="none"/>
        <c:minorTickMark val="none"/>
        <c:tickLblPos val="nextTo"/>
        <c:spPr>
          <a:noFill/>
          <a:ln w="19050">
            <a:solidFill>
              <a:schemeClr val="tx1"/>
            </a:solidFill>
          </a:ln>
          <a:effectLst/>
        </c:spPr>
        <c:txPr>
          <a:bodyPr rot="-60000000" spcFirstLastPara="1" vertOverflow="ellipsis" vert="horz" wrap="square" anchor="ctr" anchorCtr="1"/>
          <a:lstStyle/>
          <a:p>
            <a:pPr>
              <a:defRPr sz="1200" b="1" i="0" u="none" strike="noStrike" kern="1200" baseline="0">
                <a:solidFill>
                  <a:schemeClr val="tx1"/>
                </a:solidFill>
                <a:latin typeface="Century Gothic" panose="020B0502020202020204" pitchFamily="34" charset="0"/>
                <a:ea typeface="+mn-ea"/>
                <a:cs typeface="+mn-cs"/>
              </a:defRPr>
            </a:pPr>
            <a:endParaRPr lang="de-DE"/>
          </a:p>
        </c:txPr>
        <c:crossAx val="1296779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Century Gothic" panose="020B0502020202020204" pitchFamily="34" charset="0"/>
              <a:ea typeface="+mn-ea"/>
              <a:cs typeface="+mn-cs"/>
            </a:defRPr>
          </a:pPr>
          <a:endParaRPr lang="de-DE"/>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15875" cap="flat" cmpd="sng" algn="ctr">
      <a:solidFill>
        <a:schemeClr val="tx1"/>
      </a:solidFill>
      <a:round/>
    </a:ln>
    <a:effectLst/>
  </c:spPr>
  <c:txPr>
    <a:bodyPr/>
    <a:lstStyle/>
    <a:p>
      <a:pPr>
        <a:defRPr/>
      </a:pPr>
      <a:endParaRPr lang="de-D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268265405593283"/>
          <c:y val="3.6820511197457266E-2"/>
          <c:w val="0.83651356653620501"/>
          <c:h val="0.87623005279103272"/>
        </c:manualLayout>
      </c:layout>
      <c:lineChart>
        <c:grouping val="standard"/>
        <c:varyColors val="0"/>
        <c:ser>
          <c:idx val="0"/>
          <c:order val="0"/>
          <c:spPr>
            <a:ln w="28575" cap="rnd">
              <a:solidFill>
                <a:srgbClr val="FF0000"/>
              </a:solidFill>
              <a:round/>
            </a:ln>
            <a:effectLst/>
          </c:spPr>
          <c:marker>
            <c:symbol val="diamond"/>
            <c:size val="12"/>
            <c:spPr>
              <a:solidFill>
                <a:srgbClr val="FF0000"/>
              </a:solidFill>
              <a:ln w="9525">
                <a:solidFill>
                  <a:srgbClr val="FF0000"/>
                </a:solidFill>
              </a:ln>
              <a:effectLst/>
            </c:spPr>
          </c:marker>
          <c:dPt>
            <c:idx val="6"/>
            <c:marker>
              <c:spPr>
                <a:solidFill>
                  <a:schemeClr val="accent6"/>
                </a:solidFill>
                <a:ln w="9525">
                  <a:solidFill>
                    <a:schemeClr val="accent6"/>
                  </a:solidFill>
                </a:ln>
                <a:effectLst/>
              </c:spPr>
            </c:marker>
            <c:bubble3D val="0"/>
            <c:extLst xmlns:c16r2="http://schemas.microsoft.com/office/drawing/2015/06/chart">
              <c:ext xmlns:c16="http://schemas.microsoft.com/office/drawing/2014/chart" uri="{C3380CC4-5D6E-409C-BE32-E72D297353CC}">
                <c16:uniqueId val="{00000000-A33A-4DC5-9AF3-1041BB2B3347}"/>
              </c:ext>
            </c:extLst>
          </c:dPt>
          <c:cat>
            <c:strRef>
              <c:f>Sheet1!$N$3:$T$3</c:f>
              <c:strCache>
                <c:ptCount val="7"/>
                <c:pt idx="0">
                  <c:v>Jun-18</c:v>
                </c:pt>
                <c:pt idx="1">
                  <c:v>Jul-18</c:v>
                </c:pt>
                <c:pt idx="2">
                  <c:v>Aug-18</c:v>
                </c:pt>
                <c:pt idx="3">
                  <c:v>Sep-18</c:v>
                </c:pt>
                <c:pt idx="4">
                  <c:v>Oct-18</c:v>
                </c:pt>
                <c:pt idx="5">
                  <c:v>Nov-18</c:v>
                </c:pt>
                <c:pt idx="6">
                  <c:v>Impact</c:v>
                </c:pt>
              </c:strCache>
            </c:strRef>
          </c:cat>
          <c:val>
            <c:numRef>
              <c:f>Sheet1!$N$4:$T$4</c:f>
              <c:numCache>
                <c:formatCode>_(* #,##0.00_);_(* \(#,##0.00\);_(* "-"??_);_(@_)</c:formatCode>
                <c:ptCount val="7"/>
                <c:pt idx="0">
                  <c:v>23.170731707317074</c:v>
                </c:pt>
                <c:pt idx="1">
                  <c:v>23.044692737430168</c:v>
                </c:pt>
                <c:pt idx="2">
                  <c:v>21.875</c:v>
                </c:pt>
                <c:pt idx="3">
                  <c:v>23.611111111111114</c:v>
                </c:pt>
                <c:pt idx="4">
                  <c:v>23.333333333333336</c:v>
                </c:pt>
                <c:pt idx="5">
                  <c:v>23.94859813084112</c:v>
                </c:pt>
                <c:pt idx="6">
                  <c:v>75.757575757575751</c:v>
                </c:pt>
              </c:numCache>
            </c:numRef>
          </c:val>
          <c:smooth val="0"/>
          <c:extLst xmlns:c16r2="http://schemas.microsoft.com/office/drawing/2015/06/chart">
            <c:ext xmlns:c16="http://schemas.microsoft.com/office/drawing/2014/chart" uri="{C3380CC4-5D6E-409C-BE32-E72D297353CC}">
              <c16:uniqueId val="{00000001-A33A-4DC5-9AF3-1041BB2B3347}"/>
            </c:ext>
          </c:extLst>
        </c:ser>
        <c:dLbls>
          <c:showLegendKey val="0"/>
          <c:showVal val="0"/>
          <c:showCatName val="0"/>
          <c:showSerName val="0"/>
          <c:showPercent val="0"/>
          <c:showBubbleSize val="0"/>
        </c:dLbls>
        <c:marker val="1"/>
        <c:smooth val="0"/>
        <c:axId val="134456832"/>
        <c:axId val="134458368"/>
      </c:lineChart>
      <c:catAx>
        <c:axId val="134456832"/>
        <c:scaling>
          <c:orientation val="minMax"/>
        </c:scaling>
        <c:delete val="0"/>
        <c:axPos val="b"/>
        <c:numFmt formatCode="General" sourceLinked="1"/>
        <c:majorTickMark val="none"/>
        <c:minorTickMark val="none"/>
        <c:tickLblPos val="nextTo"/>
        <c:spPr>
          <a:noFill/>
          <a:ln w="19050" cap="flat" cmpd="sng" algn="ctr">
            <a:solidFill>
              <a:srgbClr val="FF0000"/>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Century Gothic" panose="020B0502020202020204" pitchFamily="34" charset="0"/>
                <a:ea typeface="+mn-ea"/>
                <a:cs typeface="+mn-cs"/>
              </a:defRPr>
            </a:pPr>
            <a:endParaRPr lang="de-DE"/>
          </a:p>
        </c:txPr>
        <c:crossAx val="134458368"/>
        <c:crosses val="autoZero"/>
        <c:auto val="1"/>
        <c:lblAlgn val="ctr"/>
        <c:lblOffset val="100"/>
        <c:noMultiLvlLbl val="0"/>
      </c:catAx>
      <c:valAx>
        <c:axId val="134458368"/>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sz="1200" b="1">
                    <a:solidFill>
                      <a:schemeClr val="tx1"/>
                    </a:solidFill>
                    <a:latin typeface="Century Gothic" panose="020B0502020202020204" pitchFamily="34" charset="0"/>
                  </a:rPr>
                  <a:t>Pooled</a:t>
                </a:r>
                <a:r>
                  <a:rPr lang="en-GB" sz="1200" b="1" baseline="0">
                    <a:solidFill>
                      <a:schemeClr val="tx1"/>
                    </a:solidFill>
                    <a:latin typeface="Century Gothic" panose="020B0502020202020204" pitchFamily="34" charset="0"/>
                  </a:rPr>
                  <a:t> ANC visit (%)</a:t>
                </a:r>
                <a:endParaRPr lang="en-GB" sz="1200" b="1">
                  <a:solidFill>
                    <a:schemeClr val="tx1"/>
                  </a:solidFill>
                  <a:latin typeface="Century Gothic" panose="020B0502020202020204" pitchFamily="34" charset="0"/>
                </a:endParaRPr>
              </a:p>
            </c:rich>
          </c:tx>
          <c:layout>
            <c:manualLayout>
              <c:xMode val="edge"/>
              <c:yMode val="edge"/>
              <c:x val="2.6477537428188244E-2"/>
              <c:y val="2.7218877890002581E-2"/>
            </c:manualLayout>
          </c:layout>
          <c:overlay val="0"/>
          <c:spPr>
            <a:noFill/>
            <a:ln>
              <a:noFill/>
            </a:ln>
            <a:effectLst/>
          </c:spPr>
        </c:title>
        <c:numFmt formatCode="_(* #,##0_);_(* \(#,##0\);_(* &quot;-&quot;_);_(@_)" sourceLinked="0"/>
        <c:majorTickMark val="none"/>
        <c:minorTickMark val="none"/>
        <c:tickLblPos val="nextTo"/>
        <c:spPr>
          <a:noFill/>
          <a:ln w="19050">
            <a:solidFill>
              <a:srgbClr val="FF0000"/>
            </a:solidFill>
          </a:ln>
          <a:effectLst/>
        </c:spPr>
        <c:txPr>
          <a:bodyPr rot="-60000000" spcFirstLastPara="1" vertOverflow="ellipsis" vert="horz" wrap="square" anchor="ctr" anchorCtr="1"/>
          <a:lstStyle/>
          <a:p>
            <a:pPr>
              <a:defRPr sz="1200" b="1" i="0" u="none" strike="noStrike" kern="1200" baseline="0">
                <a:solidFill>
                  <a:schemeClr val="tx1"/>
                </a:solidFill>
                <a:latin typeface="Century Gothic" panose="020B0502020202020204" pitchFamily="34" charset="0"/>
                <a:ea typeface="+mn-ea"/>
                <a:cs typeface="+mn-cs"/>
              </a:defRPr>
            </a:pPr>
            <a:endParaRPr lang="de-DE"/>
          </a:p>
        </c:txPr>
        <c:crossAx val="134456832"/>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19050" cap="flat" cmpd="sng" algn="ctr">
      <a:solidFill>
        <a:schemeClr val="tx1"/>
      </a:solidFill>
      <a:round/>
    </a:ln>
    <a:effectLst/>
  </c:spPr>
  <c:txPr>
    <a:bodyPr/>
    <a:lstStyle/>
    <a:p>
      <a:pPr>
        <a:defRPr/>
      </a:pPr>
      <a:endParaRPr lang="de-DE"/>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0.37305</cdr:x>
      <cdr:y>0.71924</cdr:y>
    </cdr:from>
    <cdr:to>
      <cdr:x>0.69645</cdr:x>
      <cdr:y>0.78178</cdr:y>
    </cdr:to>
    <cdr:sp macro="" textlink="">
      <cdr:nvSpPr>
        <cdr:cNvPr id="2" name="TextBox 1">
          <a:extLst xmlns:a="http://schemas.openxmlformats.org/drawingml/2006/main">
            <a:ext uri="{FF2B5EF4-FFF2-40B4-BE49-F238E27FC236}">
              <a16:creationId xmlns:a16="http://schemas.microsoft.com/office/drawing/2014/main" xmlns="" id="{49C79156-78C1-4002-8613-774171269D5E}"/>
            </a:ext>
          </a:extLst>
        </cdr:cNvPr>
        <cdr:cNvSpPr txBox="1"/>
      </cdr:nvSpPr>
      <cdr:spPr>
        <a:xfrm xmlns:a="http://schemas.openxmlformats.org/drawingml/2006/main">
          <a:off x="2505076" y="3045145"/>
          <a:ext cx="2171700" cy="26479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200" b="1">
              <a:solidFill>
                <a:schemeClr val="tx1"/>
              </a:solidFill>
              <a:latin typeface="Century Gothic" panose="020B0502020202020204" pitchFamily="34" charset="0"/>
            </a:rPr>
            <a:t>Baseline trend </a:t>
          </a:r>
        </a:p>
      </cdr:txBody>
    </cdr:sp>
  </cdr:relSizeAnchor>
  <cdr:relSizeAnchor xmlns:cdr="http://schemas.openxmlformats.org/drawingml/2006/chartDrawing">
    <cdr:from>
      <cdr:x>0.78156</cdr:x>
      <cdr:y>0.71616</cdr:y>
    </cdr:from>
    <cdr:to>
      <cdr:x>0.99149</cdr:x>
      <cdr:y>0.7787</cdr:y>
    </cdr:to>
    <cdr:sp macro="" textlink="">
      <cdr:nvSpPr>
        <cdr:cNvPr id="3" name="TextBox 1">
          <a:extLst xmlns:a="http://schemas.openxmlformats.org/drawingml/2006/main">
            <a:ext uri="{FF2B5EF4-FFF2-40B4-BE49-F238E27FC236}">
              <a16:creationId xmlns:a16="http://schemas.microsoft.com/office/drawing/2014/main" xmlns="" id="{662ABE70-02C8-4A3B-AA53-34481A1BDEF0}"/>
            </a:ext>
          </a:extLst>
        </cdr:cNvPr>
        <cdr:cNvSpPr txBox="1"/>
      </cdr:nvSpPr>
      <cdr:spPr>
        <a:xfrm xmlns:a="http://schemas.openxmlformats.org/drawingml/2006/main">
          <a:off x="5248276" y="3032125"/>
          <a:ext cx="1409700" cy="26479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200" b="1">
              <a:solidFill>
                <a:schemeClr val="accent6"/>
              </a:solidFill>
              <a:latin typeface="Century Gothic" panose="020B0502020202020204" pitchFamily="34" charset="0"/>
            </a:rPr>
            <a:t>Intervention</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F66ADE-BB00-7346-81C5-1E3C2CDDC9CA}" type="datetimeFigureOut">
              <a:rPr lang="en-US" smtClean="0"/>
              <a:t>3/6/2019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DD6AB8-465C-C34C-8F33-E19D6A2DB93B}" type="slidenum">
              <a:rPr lang="en-US" smtClean="0"/>
              <a:t>‹#›</a:t>
            </a:fld>
            <a:endParaRPr lang="en-US"/>
          </a:p>
        </p:txBody>
      </p:sp>
    </p:spTree>
    <p:extLst>
      <p:ext uri="{BB962C8B-B14F-4D97-AF65-F5344CB8AC3E}">
        <p14:creationId xmlns:p14="http://schemas.microsoft.com/office/powerpoint/2010/main" val="574595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DD6AB8-465C-C34C-8F33-E19D6A2DB93B}" type="slidenum">
              <a:rPr lang="en-US" smtClean="0"/>
              <a:t>0</a:t>
            </a:fld>
            <a:endParaRPr lang="en-US"/>
          </a:p>
        </p:txBody>
      </p:sp>
    </p:spTree>
    <p:extLst>
      <p:ext uri="{BB962C8B-B14F-4D97-AF65-F5344CB8AC3E}">
        <p14:creationId xmlns:p14="http://schemas.microsoft.com/office/powerpoint/2010/main" val="154785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2CC6FCDE-3691-4F4E-9011-90BDCF810C11}" type="datetime1">
              <a:rPr lang="en-ZA" smtClean="0"/>
              <a:t>2019/03/06</a:t>
            </a:fld>
            <a:endParaRPr lang="en-ZA"/>
          </a:p>
        </p:txBody>
      </p:sp>
      <p:sp>
        <p:nvSpPr>
          <p:cNvPr id="5" name="Footer Placeholder 4"/>
          <p:cNvSpPr>
            <a:spLocks noGrp="1"/>
          </p:cNvSpPr>
          <p:nvPr>
            <p:ph type="ftr" sz="quarter" idx="11"/>
          </p:nvPr>
        </p:nvSpPr>
        <p:spPr/>
        <p:txBody>
          <a:bodyPr/>
          <a:lstStyle/>
          <a:p>
            <a:r>
              <a:rPr lang="en-ZA"/>
              <a:t>Desire Habonimana</a:t>
            </a:r>
          </a:p>
        </p:txBody>
      </p:sp>
      <p:sp>
        <p:nvSpPr>
          <p:cNvPr id="6" name="Slide Number Placeholder 5"/>
          <p:cNvSpPr>
            <a:spLocks noGrp="1"/>
          </p:cNvSpPr>
          <p:nvPr>
            <p:ph type="sldNum" sz="quarter" idx="12"/>
          </p:nvPr>
        </p:nvSpPr>
        <p:spPr/>
        <p:txBody>
          <a:bodyPr/>
          <a:lstStyle/>
          <a:p>
            <a:fld id="{8C8500DB-8653-4656-B145-FC3E697F55C8}" type="slidenum">
              <a:rPr lang="en-ZA" smtClean="0"/>
              <a:t>‹#›</a:t>
            </a:fld>
            <a:endParaRPr lang="en-ZA"/>
          </a:p>
        </p:txBody>
      </p:sp>
    </p:spTree>
    <p:extLst>
      <p:ext uri="{BB962C8B-B14F-4D97-AF65-F5344CB8AC3E}">
        <p14:creationId xmlns:p14="http://schemas.microsoft.com/office/powerpoint/2010/main" val="1893645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2BE5E6BF-88A2-E845-8BC6-89D20881CD40}" type="datetime1">
              <a:rPr lang="en-ZA" smtClean="0"/>
              <a:t>2019/03/06</a:t>
            </a:fld>
            <a:endParaRPr lang="en-ZA"/>
          </a:p>
        </p:txBody>
      </p:sp>
      <p:sp>
        <p:nvSpPr>
          <p:cNvPr id="5" name="Footer Placeholder 4"/>
          <p:cNvSpPr>
            <a:spLocks noGrp="1"/>
          </p:cNvSpPr>
          <p:nvPr>
            <p:ph type="ftr" sz="quarter" idx="11"/>
          </p:nvPr>
        </p:nvSpPr>
        <p:spPr/>
        <p:txBody>
          <a:bodyPr/>
          <a:lstStyle/>
          <a:p>
            <a:r>
              <a:rPr lang="en-ZA"/>
              <a:t>Desire Habonimana</a:t>
            </a:r>
          </a:p>
        </p:txBody>
      </p:sp>
      <p:sp>
        <p:nvSpPr>
          <p:cNvPr id="6" name="Slide Number Placeholder 5"/>
          <p:cNvSpPr>
            <a:spLocks noGrp="1"/>
          </p:cNvSpPr>
          <p:nvPr>
            <p:ph type="sldNum" sz="quarter" idx="12"/>
          </p:nvPr>
        </p:nvSpPr>
        <p:spPr/>
        <p:txBody>
          <a:bodyPr/>
          <a:lstStyle/>
          <a:p>
            <a:fld id="{8C8500DB-8653-4656-B145-FC3E697F55C8}" type="slidenum">
              <a:rPr lang="en-ZA" smtClean="0"/>
              <a:t>‹#›</a:t>
            </a:fld>
            <a:endParaRPr lang="en-ZA"/>
          </a:p>
        </p:txBody>
      </p:sp>
    </p:spTree>
    <p:extLst>
      <p:ext uri="{BB962C8B-B14F-4D97-AF65-F5344CB8AC3E}">
        <p14:creationId xmlns:p14="http://schemas.microsoft.com/office/powerpoint/2010/main" val="3263427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7A216755-485B-7A42-AEAB-D115CE6A622D}" type="datetime1">
              <a:rPr lang="en-ZA" smtClean="0"/>
              <a:t>2019/03/06</a:t>
            </a:fld>
            <a:endParaRPr lang="en-ZA"/>
          </a:p>
        </p:txBody>
      </p:sp>
      <p:sp>
        <p:nvSpPr>
          <p:cNvPr id="5" name="Footer Placeholder 4"/>
          <p:cNvSpPr>
            <a:spLocks noGrp="1"/>
          </p:cNvSpPr>
          <p:nvPr>
            <p:ph type="ftr" sz="quarter" idx="11"/>
          </p:nvPr>
        </p:nvSpPr>
        <p:spPr/>
        <p:txBody>
          <a:bodyPr/>
          <a:lstStyle/>
          <a:p>
            <a:r>
              <a:rPr lang="en-ZA"/>
              <a:t>Desire Habonimana</a:t>
            </a:r>
          </a:p>
        </p:txBody>
      </p:sp>
      <p:sp>
        <p:nvSpPr>
          <p:cNvPr id="6" name="Slide Number Placeholder 5"/>
          <p:cNvSpPr>
            <a:spLocks noGrp="1"/>
          </p:cNvSpPr>
          <p:nvPr>
            <p:ph type="sldNum" sz="quarter" idx="12"/>
          </p:nvPr>
        </p:nvSpPr>
        <p:spPr/>
        <p:txBody>
          <a:bodyPr/>
          <a:lstStyle/>
          <a:p>
            <a:fld id="{8C8500DB-8653-4656-B145-FC3E697F55C8}" type="slidenum">
              <a:rPr lang="en-ZA" smtClean="0"/>
              <a:t>‹#›</a:t>
            </a:fld>
            <a:endParaRPr lang="en-ZA"/>
          </a:p>
        </p:txBody>
      </p:sp>
    </p:spTree>
    <p:extLst>
      <p:ext uri="{BB962C8B-B14F-4D97-AF65-F5344CB8AC3E}">
        <p14:creationId xmlns:p14="http://schemas.microsoft.com/office/powerpoint/2010/main" val="1986553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229A38D4-16CF-3843-8A52-75BF12A000F5}" type="datetime1">
              <a:rPr lang="en-ZA" smtClean="0"/>
              <a:t>2019/03/06</a:t>
            </a:fld>
            <a:endParaRPr lang="en-ZA"/>
          </a:p>
        </p:txBody>
      </p:sp>
      <p:sp>
        <p:nvSpPr>
          <p:cNvPr id="5" name="Footer Placeholder 4"/>
          <p:cNvSpPr>
            <a:spLocks noGrp="1"/>
          </p:cNvSpPr>
          <p:nvPr>
            <p:ph type="ftr" sz="quarter" idx="11"/>
          </p:nvPr>
        </p:nvSpPr>
        <p:spPr/>
        <p:txBody>
          <a:bodyPr/>
          <a:lstStyle/>
          <a:p>
            <a:r>
              <a:rPr lang="en-ZA"/>
              <a:t>Desire Habonimana</a:t>
            </a:r>
          </a:p>
        </p:txBody>
      </p:sp>
      <p:sp>
        <p:nvSpPr>
          <p:cNvPr id="6" name="Slide Number Placeholder 5"/>
          <p:cNvSpPr>
            <a:spLocks noGrp="1"/>
          </p:cNvSpPr>
          <p:nvPr>
            <p:ph type="sldNum" sz="quarter" idx="12"/>
          </p:nvPr>
        </p:nvSpPr>
        <p:spPr/>
        <p:txBody>
          <a:bodyPr/>
          <a:lstStyle/>
          <a:p>
            <a:fld id="{8C8500DB-8653-4656-B145-FC3E697F55C8}" type="slidenum">
              <a:rPr lang="en-ZA" smtClean="0"/>
              <a:t>‹#›</a:t>
            </a:fld>
            <a:endParaRPr lang="en-ZA"/>
          </a:p>
        </p:txBody>
      </p:sp>
    </p:spTree>
    <p:extLst>
      <p:ext uri="{BB962C8B-B14F-4D97-AF65-F5344CB8AC3E}">
        <p14:creationId xmlns:p14="http://schemas.microsoft.com/office/powerpoint/2010/main" val="2488050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DB1873-B772-DA4B-9CB6-6B60E8AD4D24}" type="datetime1">
              <a:rPr lang="en-ZA" smtClean="0"/>
              <a:t>2019/03/06</a:t>
            </a:fld>
            <a:endParaRPr lang="en-ZA"/>
          </a:p>
        </p:txBody>
      </p:sp>
      <p:sp>
        <p:nvSpPr>
          <p:cNvPr id="5" name="Footer Placeholder 4"/>
          <p:cNvSpPr>
            <a:spLocks noGrp="1"/>
          </p:cNvSpPr>
          <p:nvPr>
            <p:ph type="ftr" sz="quarter" idx="11"/>
          </p:nvPr>
        </p:nvSpPr>
        <p:spPr/>
        <p:txBody>
          <a:bodyPr/>
          <a:lstStyle/>
          <a:p>
            <a:r>
              <a:rPr lang="en-ZA"/>
              <a:t>Desire Habonimana</a:t>
            </a:r>
          </a:p>
        </p:txBody>
      </p:sp>
      <p:sp>
        <p:nvSpPr>
          <p:cNvPr id="6" name="Slide Number Placeholder 5"/>
          <p:cNvSpPr>
            <a:spLocks noGrp="1"/>
          </p:cNvSpPr>
          <p:nvPr>
            <p:ph type="sldNum" sz="quarter" idx="12"/>
          </p:nvPr>
        </p:nvSpPr>
        <p:spPr/>
        <p:txBody>
          <a:bodyPr/>
          <a:lstStyle/>
          <a:p>
            <a:fld id="{8C8500DB-8653-4656-B145-FC3E697F55C8}" type="slidenum">
              <a:rPr lang="en-ZA" smtClean="0"/>
              <a:t>‹#›</a:t>
            </a:fld>
            <a:endParaRPr lang="en-ZA"/>
          </a:p>
        </p:txBody>
      </p:sp>
    </p:spTree>
    <p:extLst>
      <p:ext uri="{BB962C8B-B14F-4D97-AF65-F5344CB8AC3E}">
        <p14:creationId xmlns:p14="http://schemas.microsoft.com/office/powerpoint/2010/main" val="2980469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46498675-E461-3749-B27B-FD9BE52A1C77}" type="datetime1">
              <a:rPr lang="en-ZA" smtClean="0"/>
              <a:t>2019/03/06</a:t>
            </a:fld>
            <a:endParaRPr lang="en-ZA"/>
          </a:p>
        </p:txBody>
      </p:sp>
      <p:sp>
        <p:nvSpPr>
          <p:cNvPr id="6" name="Footer Placeholder 5"/>
          <p:cNvSpPr>
            <a:spLocks noGrp="1"/>
          </p:cNvSpPr>
          <p:nvPr>
            <p:ph type="ftr" sz="quarter" idx="11"/>
          </p:nvPr>
        </p:nvSpPr>
        <p:spPr/>
        <p:txBody>
          <a:bodyPr/>
          <a:lstStyle/>
          <a:p>
            <a:r>
              <a:rPr lang="en-ZA"/>
              <a:t>Desire Habonimana</a:t>
            </a:r>
          </a:p>
        </p:txBody>
      </p:sp>
      <p:sp>
        <p:nvSpPr>
          <p:cNvPr id="7" name="Slide Number Placeholder 6"/>
          <p:cNvSpPr>
            <a:spLocks noGrp="1"/>
          </p:cNvSpPr>
          <p:nvPr>
            <p:ph type="sldNum" sz="quarter" idx="12"/>
          </p:nvPr>
        </p:nvSpPr>
        <p:spPr/>
        <p:txBody>
          <a:bodyPr/>
          <a:lstStyle/>
          <a:p>
            <a:fld id="{8C8500DB-8653-4656-B145-FC3E697F55C8}" type="slidenum">
              <a:rPr lang="en-ZA" smtClean="0"/>
              <a:t>‹#›</a:t>
            </a:fld>
            <a:endParaRPr lang="en-ZA"/>
          </a:p>
        </p:txBody>
      </p:sp>
    </p:spTree>
    <p:extLst>
      <p:ext uri="{BB962C8B-B14F-4D97-AF65-F5344CB8AC3E}">
        <p14:creationId xmlns:p14="http://schemas.microsoft.com/office/powerpoint/2010/main" val="90983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55C39C07-08CE-A841-9957-B3F4DA2CF42B}" type="datetime1">
              <a:rPr lang="en-ZA" smtClean="0"/>
              <a:t>2019/03/06</a:t>
            </a:fld>
            <a:endParaRPr lang="en-ZA"/>
          </a:p>
        </p:txBody>
      </p:sp>
      <p:sp>
        <p:nvSpPr>
          <p:cNvPr id="8" name="Footer Placeholder 7"/>
          <p:cNvSpPr>
            <a:spLocks noGrp="1"/>
          </p:cNvSpPr>
          <p:nvPr>
            <p:ph type="ftr" sz="quarter" idx="11"/>
          </p:nvPr>
        </p:nvSpPr>
        <p:spPr/>
        <p:txBody>
          <a:bodyPr/>
          <a:lstStyle/>
          <a:p>
            <a:r>
              <a:rPr lang="en-ZA"/>
              <a:t>Desire Habonimana</a:t>
            </a:r>
          </a:p>
        </p:txBody>
      </p:sp>
      <p:sp>
        <p:nvSpPr>
          <p:cNvPr id="9" name="Slide Number Placeholder 8"/>
          <p:cNvSpPr>
            <a:spLocks noGrp="1"/>
          </p:cNvSpPr>
          <p:nvPr>
            <p:ph type="sldNum" sz="quarter" idx="12"/>
          </p:nvPr>
        </p:nvSpPr>
        <p:spPr/>
        <p:txBody>
          <a:bodyPr/>
          <a:lstStyle/>
          <a:p>
            <a:fld id="{8C8500DB-8653-4656-B145-FC3E697F55C8}" type="slidenum">
              <a:rPr lang="en-ZA" smtClean="0"/>
              <a:t>‹#›</a:t>
            </a:fld>
            <a:endParaRPr lang="en-ZA"/>
          </a:p>
        </p:txBody>
      </p:sp>
    </p:spTree>
    <p:extLst>
      <p:ext uri="{BB962C8B-B14F-4D97-AF65-F5344CB8AC3E}">
        <p14:creationId xmlns:p14="http://schemas.microsoft.com/office/powerpoint/2010/main" val="155952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D35276C7-D40D-694D-BEEF-5F79F8F442B4}" type="datetime1">
              <a:rPr lang="en-ZA" smtClean="0"/>
              <a:t>2019/03/06</a:t>
            </a:fld>
            <a:endParaRPr lang="en-ZA"/>
          </a:p>
        </p:txBody>
      </p:sp>
      <p:sp>
        <p:nvSpPr>
          <p:cNvPr id="4" name="Footer Placeholder 3"/>
          <p:cNvSpPr>
            <a:spLocks noGrp="1"/>
          </p:cNvSpPr>
          <p:nvPr>
            <p:ph type="ftr" sz="quarter" idx="11"/>
          </p:nvPr>
        </p:nvSpPr>
        <p:spPr/>
        <p:txBody>
          <a:bodyPr/>
          <a:lstStyle/>
          <a:p>
            <a:r>
              <a:rPr lang="en-ZA"/>
              <a:t>Desire Habonimana</a:t>
            </a:r>
          </a:p>
        </p:txBody>
      </p:sp>
      <p:sp>
        <p:nvSpPr>
          <p:cNvPr id="5" name="Slide Number Placeholder 4"/>
          <p:cNvSpPr>
            <a:spLocks noGrp="1"/>
          </p:cNvSpPr>
          <p:nvPr>
            <p:ph type="sldNum" sz="quarter" idx="12"/>
          </p:nvPr>
        </p:nvSpPr>
        <p:spPr/>
        <p:txBody>
          <a:bodyPr/>
          <a:lstStyle/>
          <a:p>
            <a:fld id="{8C8500DB-8653-4656-B145-FC3E697F55C8}" type="slidenum">
              <a:rPr lang="en-ZA" smtClean="0"/>
              <a:t>‹#›</a:t>
            </a:fld>
            <a:endParaRPr lang="en-ZA"/>
          </a:p>
        </p:txBody>
      </p:sp>
    </p:spTree>
    <p:extLst>
      <p:ext uri="{BB962C8B-B14F-4D97-AF65-F5344CB8AC3E}">
        <p14:creationId xmlns:p14="http://schemas.microsoft.com/office/powerpoint/2010/main" val="1645587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3C737-8E8C-9D44-B43B-68D800CCD75C}" type="datetime1">
              <a:rPr lang="en-ZA" smtClean="0"/>
              <a:t>2019/03/06</a:t>
            </a:fld>
            <a:endParaRPr lang="en-ZA"/>
          </a:p>
        </p:txBody>
      </p:sp>
      <p:sp>
        <p:nvSpPr>
          <p:cNvPr id="3" name="Footer Placeholder 2"/>
          <p:cNvSpPr>
            <a:spLocks noGrp="1"/>
          </p:cNvSpPr>
          <p:nvPr>
            <p:ph type="ftr" sz="quarter" idx="11"/>
          </p:nvPr>
        </p:nvSpPr>
        <p:spPr/>
        <p:txBody>
          <a:bodyPr/>
          <a:lstStyle/>
          <a:p>
            <a:r>
              <a:rPr lang="en-ZA"/>
              <a:t>Desire Habonimana</a:t>
            </a:r>
          </a:p>
        </p:txBody>
      </p:sp>
      <p:sp>
        <p:nvSpPr>
          <p:cNvPr id="4" name="Slide Number Placeholder 3"/>
          <p:cNvSpPr>
            <a:spLocks noGrp="1"/>
          </p:cNvSpPr>
          <p:nvPr>
            <p:ph type="sldNum" sz="quarter" idx="12"/>
          </p:nvPr>
        </p:nvSpPr>
        <p:spPr/>
        <p:txBody>
          <a:bodyPr/>
          <a:lstStyle/>
          <a:p>
            <a:fld id="{8C8500DB-8653-4656-B145-FC3E697F55C8}" type="slidenum">
              <a:rPr lang="en-ZA" smtClean="0"/>
              <a:t>‹#›</a:t>
            </a:fld>
            <a:endParaRPr lang="en-ZA"/>
          </a:p>
        </p:txBody>
      </p:sp>
    </p:spTree>
    <p:extLst>
      <p:ext uri="{BB962C8B-B14F-4D97-AF65-F5344CB8AC3E}">
        <p14:creationId xmlns:p14="http://schemas.microsoft.com/office/powerpoint/2010/main" val="2937614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273797-AA54-A34A-935A-C414397F5B13}" type="datetime1">
              <a:rPr lang="en-ZA" smtClean="0"/>
              <a:t>2019/03/06</a:t>
            </a:fld>
            <a:endParaRPr lang="en-ZA"/>
          </a:p>
        </p:txBody>
      </p:sp>
      <p:sp>
        <p:nvSpPr>
          <p:cNvPr id="6" name="Footer Placeholder 5"/>
          <p:cNvSpPr>
            <a:spLocks noGrp="1"/>
          </p:cNvSpPr>
          <p:nvPr>
            <p:ph type="ftr" sz="quarter" idx="11"/>
          </p:nvPr>
        </p:nvSpPr>
        <p:spPr/>
        <p:txBody>
          <a:bodyPr/>
          <a:lstStyle/>
          <a:p>
            <a:r>
              <a:rPr lang="en-ZA"/>
              <a:t>Desire Habonimana</a:t>
            </a:r>
          </a:p>
        </p:txBody>
      </p:sp>
      <p:sp>
        <p:nvSpPr>
          <p:cNvPr id="7" name="Slide Number Placeholder 6"/>
          <p:cNvSpPr>
            <a:spLocks noGrp="1"/>
          </p:cNvSpPr>
          <p:nvPr>
            <p:ph type="sldNum" sz="quarter" idx="12"/>
          </p:nvPr>
        </p:nvSpPr>
        <p:spPr/>
        <p:txBody>
          <a:bodyPr/>
          <a:lstStyle/>
          <a:p>
            <a:fld id="{8C8500DB-8653-4656-B145-FC3E697F55C8}" type="slidenum">
              <a:rPr lang="en-ZA" smtClean="0"/>
              <a:t>‹#›</a:t>
            </a:fld>
            <a:endParaRPr lang="en-ZA"/>
          </a:p>
        </p:txBody>
      </p:sp>
    </p:spTree>
    <p:extLst>
      <p:ext uri="{BB962C8B-B14F-4D97-AF65-F5344CB8AC3E}">
        <p14:creationId xmlns:p14="http://schemas.microsoft.com/office/powerpoint/2010/main" val="2111810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715943-3EE7-6440-87B8-303D37546618}" type="datetime1">
              <a:rPr lang="en-ZA" smtClean="0"/>
              <a:t>2019/03/06</a:t>
            </a:fld>
            <a:endParaRPr lang="en-ZA"/>
          </a:p>
        </p:txBody>
      </p:sp>
      <p:sp>
        <p:nvSpPr>
          <p:cNvPr id="6" name="Footer Placeholder 5"/>
          <p:cNvSpPr>
            <a:spLocks noGrp="1"/>
          </p:cNvSpPr>
          <p:nvPr>
            <p:ph type="ftr" sz="quarter" idx="11"/>
          </p:nvPr>
        </p:nvSpPr>
        <p:spPr/>
        <p:txBody>
          <a:bodyPr/>
          <a:lstStyle/>
          <a:p>
            <a:r>
              <a:rPr lang="en-ZA"/>
              <a:t>Desire Habonimana</a:t>
            </a:r>
          </a:p>
        </p:txBody>
      </p:sp>
      <p:sp>
        <p:nvSpPr>
          <p:cNvPr id="7" name="Slide Number Placeholder 6"/>
          <p:cNvSpPr>
            <a:spLocks noGrp="1"/>
          </p:cNvSpPr>
          <p:nvPr>
            <p:ph type="sldNum" sz="quarter" idx="12"/>
          </p:nvPr>
        </p:nvSpPr>
        <p:spPr/>
        <p:txBody>
          <a:bodyPr/>
          <a:lstStyle/>
          <a:p>
            <a:fld id="{8C8500DB-8653-4656-B145-FC3E697F55C8}" type="slidenum">
              <a:rPr lang="en-ZA" smtClean="0"/>
              <a:t>‹#›</a:t>
            </a:fld>
            <a:endParaRPr lang="en-ZA"/>
          </a:p>
        </p:txBody>
      </p:sp>
    </p:spTree>
    <p:extLst>
      <p:ext uri="{BB962C8B-B14F-4D97-AF65-F5344CB8AC3E}">
        <p14:creationId xmlns:p14="http://schemas.microsoft.com/office/powerpoint/2010/main" val="1757468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900BAF-B9FC-B64C-9AE2-5FA4E293D1B5}" type="datetime1">
              <a:rPr lang="en-ZA" smtClean="0"/>
              <a:t>2019/03/06</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ZA"/>
              <a:t>Desire Habonimana</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8500DB-8653-4656-B145-FC3E697F55C8}" type="slidenum">
              <a:rPr lang="en-ZA" smtClean="0"/>
              <a:t>‹#›</a:t>
            </a:fld>
            <a:endParaRPr lang="en-ZA"/>
          </a:p>
        </p:txBody>
      </p:sp>
    </p:spTree>
    <p:extLst>
      <p:ext uri="{BB962C8B-B14F-4D97-AF65-F5344CB8AC3E}">
        <p14:creationId xmlns:p14="http://schemas.microsoft.com/office/powerpoint/2010/main" val="2551195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cxnSp>
        <p:nvCxnSpPr>
          <p:cNvPr id="10" name="Straight Connector 9"/>
          <p:cNvCxnSpPr>
            <a:cxnSpLocks/>
          </p:cNvCxnSpPr>
          <p:nvPr/>
        </p:nvCxnSpPr>
        <p:spPr>
          <a:xfrm flipV="1">
            <a:off x="-1" y="2348880"/>
            <a:ext cx="9144000" cy="0"/>
          </a:xfrm>
          <a:prstGeom prst="line">
            <a:avLst/>
          </a:prstGeom>
          <a:ln/>
        </p:spPr>
        <p:style>
          <a:lnRef idx="3">
            <a:schemeClr val="accent2"/>
          </a:lnRef>
          <a:fillRef idx="0">
            <a:schemeClr val="accent2"/>
          </a:fillRef>
          <a:effectRef idx="2">
            <a:schemeClr val="accent2"/>
          </a:effectRef>
          <a:fontRef idx="minor">
            <a:schemeClr val="tx1"/>
          </a:fontRef>
        </p:style>
      </p:cxnSp>
      <p:sp>
        <p:nvSpPr>
          <p:cNvPr id="12" name="TextBox 11">
            <a:extLst>
              <a:ext uri="{FF2B5EF4-FFF2-40B4-BE49-F238E27FC236}">
                <a16:creationId xmlns:a16="http://schemas.microsoft.com/office/drawing/2014/main" xmlns="" id="{CEF73057-B7D8-4677-B608-B13EE4584C54}"/>
              </a:ext>
            </a:extLst>
          </p:cNvPr>
          <p:cNvSpPr txBox="1"/>
          <p:nvPr/>
        </p:nvSpPr>
        <p:spPr>
          <a:xfrm>
            <a:off x="1115616" y="2924944"/>
            <a:ext cx="7560840" cy="1600438"/>
          </a:xfrm>
          <a:prstGeom prst="rect">
            <a:avLst/>
          </a:prstGeom>
          <a:noFill/>
        </p:spPr>
        <p:txBody>
          <a:bodyPr wrap="square" rtlCol="0">
            <a:spAutoFit/>
          </a:bodyPr>
          <a:lstStyle/>
          <a:p>
            <a:pPr algn="ctr"/>
            <a:r>
              <a:rPr lang="en-ZA" sz="2800" b="1" dirty="0">
                <a:latin typeface="Century Gothic" panose="020B0502020202020204" pitchFamily="34" charset="0"/>
                <a:cs typeface="Arial" panose="020B0604020202020204" pitchFamily="34" charset="0"/>
              </a:rPr>
              <a:t>The 7</a:t>
            </a:r>
            <a:r>
              <a:rPr lang="en-ZA" sz="2800" b="1" baseline="30000" dirty="0">
                <a:latin typeface="Century Gothic" panose="020B0502020202020204" pitchFamily="34" charset="0"/>
                <a:cs typeface="Arial" panose="020B0604020202020204" pitchFamily="34" charset="0"/>
              </a:rPr>
              <a:t>th</a:t>
            </a:r>
            <a:r>
              <a:rPr lang="en-ZA" sz="2800" b="1" dirty="0">
                <a:latin typeface="Century Gothic" panose="020B0502020202020204" pitchFamily="34" charset="0"/>
                <a:cs typeface="Arial" panose="020B0604020202020204" pitchFamily="34" charset="0"/>
              </a:rPr>
              <a:t> EAHSC</a:t>
            </a:r>
          </a:p>
          <a:p>
            <a:pPr algn="ctr"/>
            <a:r>
              <a:rPr lang="en-US" sz="2800" dirty="0">
                <a:solidFill>
                  <a:srgbClr val="FF0000"/>
                </a:solidFill>
                <a:latin typeface="Century Gothic" panose="020B0502020202020204" pitchFamily="34" charset="0"/>
              </a:rPr>
              <a:t>Mobile Platform 4 Maternal Health </a:t>
            </a:r>
          </a:p>
          <a:p>
            <a:pPr algn="ctr"/>
            <a:endParaRPr lang="en-US" sz="1000" dirty="0">
              <a:solidFill>
                <a:srgbClr val="FF0000"/>
              </a:solidFill>
              <a:latin typeface="Century Gothic" panose="020B0502020202020204" pitchFamily="34" charset="0"/>
            </a:endParaRPr>
          </a:p>
          <a:p>
            <a:pPr algn="ctr"/>
            <a:r>
              <a:rPr lang="en-US" sz="1600" i="1" dirty="0">
                <a:latin typeface="Century Gothic" panose="020B0502020202020204" pitchFamily="34" charset="0"/>
              </a:rPr>
              <a:t>A Pilot Study Conducted in Burundi and Rwanda under financial and technical support of IIDEA Initiative</a:t>
            </a:r>
            <a:endParaRPr lang="en-ZA" sz="1600" i="1" dirty="0">
              <a:latin typeface="Century Gothic" panose="020B0502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xmlns="" id="{BC37A82D-A4DC-4DE6-AD1B-60A5A34AF9F8}"/>
              </a:ext>
            </a:extLst>
          </p:cNvPr>
          <p:cNvSpPr txBox="1"/>
          <p:nvPr/>
        </p:nvSpPr>
        <p:spPr>
          <a:xfrm>
            <a:off x="824828" y="5373216"/>
            <a:ext cx="3801041" cy="369332"/>
          </a:xfrm>
          <a:prstGeom prst="rect">
            <a:avLst/>
          </a:prstGeom>
          <a:noFill/>
        </p:spPr>
        <p:txBody>
          <a:bodyPr wrap="none" rtlCol="0">
            <a:spAutoFit/>
          </a:bodyPr>
          <a:lstStyle/>
          <a:p>
            <a:r>
              <a:rPr lang="en-ZA" b="1" dirty="0">
                <a:latin typeface="Century Gothic" panose="020B0502020202020204" pitchFamily="34" charset="0"/>
                <a:cs typeface="Arial" panose="020B0604020202020204" pitchFamily="34" charset="0"/>
              </a:rPr>
              <a:t>Dr Desire Habonimana, MD, MSc</a:t>
            </a:r>
          </a:p>
        </p:txBody>
      </p:sp>
      <p:pic>
        <p:nvPicPr>
          <p:cNvPr id="1026" name="Picture 2">
            <a:extLst>
              <a:ext uri="{FF2B5EF4-FFF2-40B4-BE49-F238E27FC236}">
                <a16:creationId xmlns:a16="http://schemas.microsoft.com/office/drawing/2014/main" xmlns="" id="{CD58DD96-8BA3-4A9F-8395-5E9A57BA0D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548680"/>
            <a:ext cx="5219621" cy="1392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
            <a:extLst>
              <a:ext uri="{FF2B5EF4-FFF2-40B4-BE49-F238E27FC236}">
                <a16:creationId xmlns:a16="http://schemas.microsoft.com/office/drawing/2014/main" xmlns="" id="{91E76B39-F3E1-4627-98A8-3957DEBF67E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5167" y="548681"/>
            <a:ext cx="1874021" cy="1392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8842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395536" y="1358771"/>
            <a:ext cx="8352928" cy="559064"/>
          </a:xfrm>
          <a:prstGeom prst="rect">
            <a:avLst/>
          </a:prstGeom>
          <a:noFill/>
        </p:spPr>
        <p:txBody>
          <a:bodyPr wrap="square" rtlCol="0">
            <a:spAutoFit/>
          </a:bodyPr>
          <a:lstStyle/>
          <a:p>
            <a:pPr>
              <a:lnSpc>
                <a:spcPct val="200000"/>
              </a:lnSpc>
            </a:pPr>
            <a:r>
              <a:rPr lang="en-ZA" b="1" dirty="0">
                <a:latin typeface="Century Gothic" panose="020B0502020202020204" pitchFamily="34" charset="0"/>
                <a:ea typeface="Arial" charset="0"/>
                <a:cs typeface="Arial" charset="0"/>
              </a:rPr>
              <a:t>Midline trend </a:t>
            </a:r>
            <a:endParaRPr lang="en-ZA" sz="1600" dirty="0">
              <a:latin typeface="Century Gothic" panose="020B0502020202020204" pitchFamily="34" charset="0"/>
              <a:ea typeface="Arial" charset="0"/>
              <a:cs typeface="Arial" charset="0"/>
            </a:endParaRPr>
          </a:p>
        </p:txBody>
      </p:sp>
      <p:sp>
        <p:nvSpPr>
          <p:cNvPr id="3" name="TextBox 2"/>
          <p:cNvSpPr txBox="1"/>
          <p:nvPr/>
        </p:nvSpPr>
        <p:spPr>
          <a:xfrm>
            <a:off x="827584" y="404664"/>
            <a:ext cx="5400600" cy="954107"/>
          </a:xfrm>
          <a:prstGeom prst="rect">
            <a:avLst/>
          </a:prstGeom>
          <a:noFill/>
        </p:spPr>
        <p:txBody>
          <a:bodyPr wrap="square" rtlCol="0">
            <a:spAutoFit/>
          </a:bodyPr>
          <a:lstStyle/>
          <a:p>
            <a:r>
              <a:rPr lang="en-ZA" sz="2800" dirty="0">
                <a:latin typeface="Century Gothic" panose="020B0502020202020204" pitchFamily="34" charset="0"/>
                <a:cs typeface="Arial" panose="020B0604020202020204" pitchFamily="34" charset="0"/>
              </a:rPr>
              <a:t>4. MIDTERM RESULTS (3/3)	</a:t>
            </a:r>
          </a:p>
          <a:p>
            <a:endParaRPr lang="en-US" sz="2800" dirty="0">
              <a:latin typeface="Century Gothic" panose="020B0502020202020204" pitchFamily="34" charset="0"/>
            </a:endParaRPr>
          </a:p>
        </p:txBody>
      </p:sp>
      <p:graphicFrame>
        <p:nvGraphicFramePr>
          <p:cNvPr id="7" name="Chart 6">
            <a:extLst>
              <a:ext uri="{FF2B5EF4-FFF2-40B4-BE49-F238E27FC236}">
                <a16:creationId xmlns:a16="http://schemas.microsoft.com/office/drawing/2014/main" xmlns="" id="{15FA339A-7B51-4954-8EEC-0AC6619AFC71}"/>
              </a:ext>
            </a:extLst>
          </p:cNvPr>
          <p:cNvGraphicFramePr>
            <a:graphicFrameLocks/>
          </p:cNvGraphicFramePr>
          <p:nvPr>
            <p:extLst>
              <p:ext uri="{D42A27DB-BD31-4B8C-83A1-F6EECF244321}">
                <p14:modId xmlns:p14="http://schemas.microsoft.com/office/powerpoint/2010/main" val="1937228339"/>
              </p:ext>
            </p:extLst>
          </p:nvPr>
        </p:nvGraphicFramePr>
        <p:xfrm>
          <a:off x="899592" y="2151861"/>
          <a:ext cx="6715126" cy="4233863"/>
        </p:xfrm>
        <a:graphic>
          <a:graphicData uri="http://schemas.openxmlformats.org/drawingml/2006/chart">
            <c:chart xmlns:c="http://schemas.openxmlformats.org/drawingml/2006/chart" xmlns:r="http://schemas.openxmlformats.org/officeDocument/2006/relationships" r:id="rId2"/>
          </a:graphicData>
        </a:graphic>
      </p:graphicFrame>
      <p:cxnSp>
        <p:nvCxnSpPr>
          <p:cNvPr id="9" name="Straight Connector 8">
            <a:extLst>
              <a:ext uri="{FF2B5EF4-FFF2-40B4-BE49-F238E27FC236}">
                <a16:creationId xmlns:a16="http://schemas.microsoft.com/office/drawing/2014/main" xmlns="" id="{29757693-310E-4E43-80BE-3B20EB88F47F}"/>
              </a:ext>
            </a:extLst>
          </p:cNvPr>
          <p:cNvCxnSpPr>
            <a:cxnSpLocks/>
          </p:cNvCxnSpPr>
          <p:nvPr/>
        </p:nvCxnSpPr>
        <p:spPr>
          <a:xfrm>
            <a:off x="0" y="1124744"/>
            <a:ext cx="9144000"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440049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3" name="TextBox 2"/>
          <p:cNvSpPr txBox="1"/>
          <p:nvPr/>
        </p:nvSpPr>
        <p:spPr>
          <a:xfrm>
            <a:off x="827584" y="208142"/>
            <a:ext cx="4464496" cy="954107"/>
          </a:xfrm>
          <a:prstGeom prst="rect">
            <a:avLst/>
          </a:prstGeom>
          <a:noFill/>
        </p:spPr>
        <p:txBody>
          <a:bodyPr wrap="square" rtlCol="0">
            <a:spAutoFit/>
          </a:bodyPr>
          <a:lstStyle/>
          <a:p>
            <a:r>
              <a:rPr lang="en-ZA" sz="2800" dirty="0">
                <a:latin typeface="Century Gothic" panose="020B0502020202020204" pitchFamily="34" charset="0"/>
                <a:cs typeface="Arial" panose="020B0604020202020204" pitchFamily="34" charset="0"/>
              </a:rPr>
              <a:t>5. CONCLUSION (1/2)</a:t>
            </a:r>
          </a:p>
          <a:p>
            <a:endParaRPr lang="en-US" sz="2800" dirty="0">
              <a:latin typeface="Century Gothic" panose="020B0502020202020204" pitchFamily="34" charset="0"/>
            </a:endParaRPr>
          </a:p>
        </p:txBody>
      </p:sp>
      <p:sp>
        <p:nvSpPr>
          <p:cNvPr id="8" name="TextBox 7">
            <a:extLst>
              <a:ext uri="{FF2B5EF4-FFF2-40B4-BE49-F238E27FC236}">
                <a16:creationId xmlns:a16="http://schemas.microsoft.com/office/drawing/2014/main" xmlns="" id="{A23FB3B5-A4B6-4592-BCCF-6956A425E860}"/>
              </a:ext>
            </a:extLst>
          </p:cNvPr>
          <p:cNvSpPr txBox="1"/>
          <p:nvPr/>
        </p:nvSpPr>
        <p:spPr>
          <a:xfrm>
            <a:off x="323528" y="1052736"/>
            <a:ext cx="8640960" cy="5308505"/>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The Mobile Intervention raised pooled ANC attendance to 75% which significantly higher than baseline attendance rates (49% in Burundi according to DHS 2017 and 44% in Rwanda according to DHS 2015)</a:t>
            </a:r>
          </a:p>
          <a:p>
            <a:pPr marL="285750" indent="-285750">
              <a:lnSpc>
                <a:spcPct val="150000"/>
              </a:lnSpc>
              <a:buFont typeface="Arial" panose="020B0604020202020204" pitchFamily="34" charset="0"/>
              <a:buChar char="•"/>
            </a:pPr>
            <a:endParaRPr lang="en-ZA" sz="500" dirty="0">
              <a:latin typeface="Century Gothic" panose="020B0502020202020204" pitchFamily="34" charset="0"/>
              <a:ea typeface="Arial" charset="0"/>
              <a:cs typeface="Arial" charset="0"/>
            </a:endParaRPr>
          </a:p>
          <a:p>
            <a:pPr marL="285750" indent="-28575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Increased ANC attendance reduces maternal and child mortality rates and further reduces new HIV infections (vertical transmission) which is the ultimate maternal health goal of EAC Member States and the EAC Reproductive Health Unit through the Open Health Initiative</a:t>
            </a:r>
          </a:p>
          <a:p>
            <a:pPr marL="285750" indent="-285750">
              <a:lnSpc>
                <a:spcPct val="150000"/>
              </a:lnSpc>
              <a:buFont typeface="Arial" panose="020B0604020202020204" pitchFamily="34" charset="0"/>
              <a:buChar char="•"/>
            </a:pPr>
            <a:endParaRPr lang="en-ZA" sz="500" dirty="0">
              <a:latin typeface="Century Gothic" panose="020B0502020202020204" pitchFamily="34" charset="0"/>
              <a:ea typeface="Arial" charset="0"/>
              <a:cs typeface="Arial" charset="0"/>
            </a:endParaRPr>
          </a:p>
          <a:p>
            <a:pPr marL="285750" indent="-28575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The project trained 10 CHWs, 10 Nurses, and 132 pregnant women who acquired IT skills necessary for using digitalised health systems</a:t>
            </a:r>
          </a:p>
          <a:p>
            <a:pPr marL="285750" indent="-285750">
              <a:lnSpc>
                <a:spcPct val="150000"/>
              </a:lnSpc>
              <a:buFont typeface="Arial" panose="020B0604020202020204" pitchFamily="34" charset="0"/>
              <a:buChar char="•"/>
            </a:pPr>
            <a:endParaRPr lang="en-ZA" sz="500" dirty="0">
              <a:latin typeface="Century Gothic" panose="020B0502020202020204" pitchFamily="34" charset="0"/>
              <a:ea typeface="Arial" charset="0"/>
              <a:cs typeface="Arial" charset="0"/>
            </a:endParaRPr>
          </a:p>
          <a:p>
            <a:pPr marL="285750" indent="-28575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The project involved a wide range of stakeholders including the MoH, EAC/GIZ, Health Offices (Province and District levels) and other local players;</a:t>
            </a:r>
          </a:p>
          <a:p>
            <a:pPr marL="285750" indent="-285750">
              <a:lnSpc>
                <a:spcPct val="150000"/>
              </a:lnSpc>
              <a:buFont typeface="Arial" panose="020B0604020202020204" pitchFamily="34" charset="0"/>
              <a:buChar char="•"/>
            </a:pPr>
            <a:endParaRPr lang="en-ZA" sz="500" dirty="0">
              <a:latin typeface="Century Gothic" panose="020B0502020202020204" pitchFamily="34" charset="0"/>
              <a:ea typeface="Arial" charset="0"/>
              <a:cs typeface="Arial" charset="0"/>
            </a:endParaRPr>
          </a:p>
          <a:p>
            <a:pPr marL="285750" indent="-28575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The project created jobs for 2 Nurses (Desk Officers) and empowered 10 CHWs through allowances</a:t>
            </a:r>
          </a:p>
        </p:txBody>
      </p:sp>
      <p:cxnSp>
        <p:nvCxnSpPr>
          <p:cNvPr id="5" name="Straight Connector 4">
            <a:extLst>
              <a:ext uri="{FF2B5EF4-FFF2-40B4-BE49-F238E27FC236}">
                <a16:creationId xmlns:a16="http://schemas.microsoft.com/office/drawing/2014/main" xmlns="" id="{007F2D39-DC43-40EC-AE14-A3AC357FDC5B}"/>
              </a:ext>
            </a:extLst>
          </p:cNvPr>
          <p:cNvCxnSpPr>
            <a:cxnSpLocks/>
          </p:cNvCxnSpPr>
          <p:nvPr/>
        </p:nvCxnSpPr>
        <p:spPr>
          <a:xfrm>
            <a:off x="0" y="908720"/>
            <a:ext cx="9144000"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763300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3" name="TextBox 2"/>
          <p:cNvSpPr txBox="1"/>
          <p:nvPr/>
        </p:nvSpPr>
        <p:spPr>
          <a:xfrm>
            <a:off x="827584" y="404664"/>
            <a:ext cx="4464496" cy="954107"/>
          </a:xfrm>
          <a:prstGeom prst="rect">
            <a:avLst/>
          </a:prstGeom>
          <a:noFill/>
        </p:spPr>
        <p:txBody>
          <a:bodyPr wrap="square" rtlCol="0">
            <a:spAutoFit/>
          </a:bodyPr>
          <a:lstStyle/>
          <a:p>
            <a:r>
              <a:rPr lang="en-ZA" sz="2800" dirty="0">
                <a:latin typeface="Century Gothic" panose="020B0502020202020204" pitchFamily="34" charset="0"/>
                <a:cs typeface="Arial" panose="020B0604020202020204" pitchFamily="34" charset="0"/>
              </a:rPr>
              <a:t>5. CONCLUSION (2/2)</a:t>
            </a:r>
          </a:p>
          <a:p>
            <a:endParaRPr lang="en-US" sz="2800" dirty="0">
              <a:latin typeface="Century Gothic" panose="020B0502020202020204" pitchFamily="34" charset="0"/>
            </a:endParaRPr>
          </a:p>
        </p:txBody>
      </p:sp>
      <p:sp>
        <p:nvSpPr>
          <p:cNvPr id="8" name="TextBox 7">
            <a:extLst>
              <a:ext uri="{FF2B5EF4-FFF2-40B4-BE49-F238E27FC236}">
                <a16:creationId xmlns:a16="http://schemas.microsoft.com/office/drawing/2014/main" xmlns="" id="{A23FB3B5-A4B6-4592-BCCF-6956A425E860}"/>
              </a:ext>
            </a:extLst>
          </p:cNvPr>
          <p:cNvSpPr txBox="1"/>
          <p:nvPr/>
        </p:nvSpPr>
        <p:spPr>
          <a:xfrm>
            <a:off x="395536" y="1559578"/>
            <a:ext cx="8496944" cy="5308505"/>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The project implementation aided by the EAC freedoms (including the freedom for movement, labour, services, and market) – which brought together Partner States through harmonisation of policies and laws in social, political, and economic spheres </a:t>
            </a:r>
          </a:p>
          <a:p>
            <a:pPr marL="285750" indent="-285750">
              <a:lnSpc>
                <a:spcPct val="150000"/>
              </a:lnSpc>
              <a:buFont typeface="Arial" panose="020B0604020202020204" pitchFamily="34" charset="0"/>
              <a:buChar char="•"/>
            </a:pPr>
            <a:endParaRPr lang="en-ZA" sz="1000" dirty="0">
              <a:latin typeface="Century Gothic" panose="020B0502020202020204" pitchFamily="34" charset="0"/>
              <a:ea typeface="Arial" charset="0"/>
              <a:cs typeface="Arial" charset="0"/>
            </a:endParaRPr>
          </a:p>
          <a:p>
            <a:pPr marL="285750" indent="-28575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Midterm results show significant increase in ANC attendance rates which translate in improving maternal health outcomes</a:t>
            </a:r>
          </a:p>
          <a:p>
            <a:pPr marL="285750" indent="-285750">
              <a:lnSpc>
                <a:spcPct val="150000"/>
              </a:lnSpc>
              <a:buFont typeface="Arial" panose="020B0604020202020204" pitchFamily="34" charset="0"/>
              <a:buChar char="•"/>
            </a:pPr>
            <a:endParaRPr lang="en-ZA" sz="1000" dirty="0">
              <a:latin typeface="Century Gothic" panose="020B0502020202020204" pitchFamily="34" charset="0"/>
              <a:ea typeface="Arial" charset="0"/>
              <a:cs typeface="Arial" charset="0"/>
            </a:endParaRPr>
          </a:p>
          <a:p>
            <a:pPr marL="285750" indent="-28575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The project contributes to the Treaty for the establishment of the EAC (specifically in its Article 118 – health interventions in the region) for women’s and children’s health</a:t>
            </a:r>
          </a:p>
          <a:p>
            <a:pPr marL="285750" indent="-285750">
              <a:lnSpc>
                <a:spcPct val="150000"/>
              </a:lnSpc>
              <a:buFont typeface="Arial" panose="020B0604020202020204" pitchFamily="34" charset="0"/>
              <a:buChar char="•"/>
            </a:pPr>
            <a:endParaRPr lang="en-ZA" sz="1000" dirty="0">
              <a:latin typeface="Century Gothic" panose="020B0502020202020204" pitchFamily="34" charset="0"/>
              <a:ea typeface="Arial" charset="0"/>
              <a:cs typeface="Arial" charset="0"/>
            </a:endParaRPr>
          </a:p>
          <a:p>
            <a:pPr marL="285750" indent="-28575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Concept will be shared to the Open Health Initiative for integration into regional RMNCAH policies</a:t>
            </a:r>
          </a:p>
          <a:p>
            <a:pPr>
              <a:lnSpc>
                <a:spcPct val="150000"/>
              </a:lnSpc>
            </a:pPr>
            <a:endParaRPr lang="en-ZA" sz="1600" dirty="0">
              <a:latin typeface="Century Gothic" panose="020B0502020202020204" pitchFamily="34" charset="0"/>
              <a:ea typeface="Arial" charset="0"/>
              <a:cs typeface="Arial" charset="0"/>
            </a:endParaRPr>
          </a:p>
        </p:txBody>
      </p:sp>
      <p:cxnSp>
        <p:nvCxnSpPr>
          <p:cNvPr id="5" name="Straight Connector 4">
            <a:extLst>
              <a:ext uri="{FF2B5EF4-FFF2-40B4-BE49-F238E27FC236}">
                <a16:creationId xmlns:a16="http://schemas.microsoft.com/office/drawing/2014/main" xmlns="" id="{007F2D39-DC43-40EC-AE14-A3AC357FDC5B}"/>
              </a:ext>
            </a:extLst>
          </p:cNvPr>
          <p:cNvCxnSpPr>
            <a:cxnSpLocks/>
          </p:cNvCxnSpPr>
          <p:nvPr/>
        </p:nvCxnSpPr>
        <p:spPr>
          <a:xfrm>
            <a:off x="0" y="1124744"/>
            <a:ext cx="9144000"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02545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3" name="TextBox 2"/>
          <p:cNvSpPr txBox="1"/>
          <p:nvPr/>
        </p:nvSpPr>
        <p:spPr>
          <a:xfrm>
            <a:off x="827584" y="404664"/>
            <a:ext cx="6192688" cy="523220"/>
          </a:xfrm>
          <a:prstGeom prst="rect">
            <a:avLst/>
          </a:prstGeom>
          <a:noFill/>
        </p:spPr>
        <p:txBody>
          <a:bodyPr wrap="square" rtlCol="0">
            <a:spAutoFit/>
          </a:bodyPr>
          <a:lstStyle/>
          <a:p>
            <a:r>
              <a:rPr lang="en-ZA" sz="2800" dirty="0">
                <a:latin typeface="Century Gothic" panose="020B0502020202020204" pitchFamily="34" charset="0"/>
                <a:cs typeface="Arial" panose="020B0604020202020204" pitchFamily="34" charset="0"/>
              </a:rPr>
              <a:t>6. SCALE UP &amp; SUSTAINABILITY </a:t>
            </a:r>
            <a:endParaRPr lang="en-US" sz="2800" dirty="0">
              <a:latin typeface="Century Gothic" panose="020B0502020202020204" pitchFamily="34" charset="0"/>
            </a:endParaRPr>
          </a:p>
        </p:txBody>
      </p:sp>
      <p:sp>
        <p:nvSpPr>
          <p:cNvPr id="8" name="TextBox 7">
            <a:extLst>
              <a:ext uri="{FF2B5EF4-FFF2-40B4-BE49-F238E27FC236}">
                <a16:creationId xmlns:a16="http://schemas.microsoft.com/office/drawing/2014/main" xmlns="" id="{A23FB3B5-A4B6-4592-BCCF-6956A425E860}"/>
              </a:ext>
            </a:extLst>
          </p:cNvPr>
          <p:cNvSpPr txBox="1"/>
          <p:nvPr/>
        </p:nvSpPr>
        <p:spPr>
          <a:xfrm>
            <a:off x="467544" y="1522320"/>
            <a:ext cx="8424936" cy="447750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ZA" sz="1600" b="1" dirty="0">
                <a:latin typeface="Century Gothic" panose="020B0502020202020204" pitchFamily="34" charset="0"/>
                <a:ea typeface="Arial" charset="0"/>
                <a:cs typeface="Arial" charset="0"/>
              </a:rPr>
              <a:t>Assets</a:t>
            </a:r>
            <a:r>
              <a:rPr lang="en-ZA" sz="1600" dirty="0">
                <a:latin typeface="Century Gothic" panose="020B0502020202020204" pitchFamily="34" charset="0"/>
                <a:ea typeface="Arial" charset="0"/>
                <a:cs typeface="Arial" charset="0"/>
              </a:rPr>
              <a:t>: involved MoH and local stakeholders, supported by EAC/GIZ through IIDEA initiative (high potential for scale up and translation into policy)</a:t>
            </a:r>
          </a:p>
          <a:p>
            <a:pPr marL="285750" indent="-285750">
              <a:lnSpc>
                <a:spcPct val="150000"/>
              </a:lnSpc>
              <a:buFont typeface="Arial" panose="020B0604020202020204" pitchFamily="34" charset="0"/>
              <a:buChar char="•"/>
            </a:pPr>
            <a:endParaRPr lang="en-ZA" sz="1600" dirty="0">
              <a:latin typeface="Century Gothic" panose="020B0502020202020204" pitchFamily="34" charset="0"/>
              <a:ea typeface="Arial" charset="0"/>
              <a:cs typeface="Arial" charset="0"/>
            </a:endParaRPr>
          </a:p>
          <a:p>
            <a:pPr marL="285750" indent="-285750">
              <a:lnSpc>
                <a:spcPct val="150000"/>
              </a:lnSpc>
              <a:buFont typeface="Arial" panose="020B0604020202020204" pitchFamily="34" charset="0"/>
              <a:buChar char="•"/>
            </a:pPr>
            <a:r>
              <a:rPr lang="en-ZA" sz="1600" b="1" dirty="0">
                <a:latin typeface="Century Gothic" panose="020B0502020202020204" pitchFamily="34" charset="0"/>
                <a:ea typeface="Arial" charset="0"/>
                <a:cs typeface="Arial" charset="0"/>
              </a:rPr>
              <a:t>Phase one</a:t>
            </a:r>
            <a:r>
              <a:rPr lang="en-ZA" sz="1600" dirty="0">
                <a:latin typeface="Century Gothic" panose="020B0502020202020204" pitchFamily="34" charset="0"/>
                <a:ea typeface="Arial" charset="0"/>
                <a:cs typeface="Arial" charset="0"/>
              </a:rPr>
              <a:t>: upon completion of the project, we will communicate the evidence at national and regional levels (which will be aided by the established partnership)</a:t>
            </a:r>
          </a:p>
          <a:p>
            <a:pPr marL="285750" indent="-285750">
              <a:lnSpc>
                <a:spcPct val="150000"/>
              </a:lnSpc>
              <a:buFont typeface="Arial" panose="020B0604020202020204" pitchFamily="34" charset="0"/>
              <a:buChar char="•"/>
            </a:pPr>
            <a:endParaRPr lang="en-ZA" sz="1600" dirty="0">
              <a:latin typeface="Century Gothic" panose="020B0502020202020204" pitchFamily="34" charset="0"/>
              <a:ea typeface="Arial" charset="0"/>
              <a:cs typeface="Arial" charset="0"/>
            </a:endParaRPr>
          </a:p>
          <a:p>
            <a:pPr marL="285750" indent="-285750">
              <a:lnSpc>
                <a:spcPct val="150000"/>
              </a:lnSpc>
              <a:buFont typeface="Arial" panose="020B0604020202020204" pitchFamily="34" charset="0"/>
              <a:buChar char="•"/>
            </a:pPr>
            <a:r>
              <a:rPr lang="en-ZA" sz="1600" b="1" dirty="0">
                <a:latin typeface="Century Gothic" panose="020B0502020202020204" pitchFamily="34" charset="0"/>
                <a:ea typeface="Arial" charset="0"/>
                <a:cs typeface="Arial" charset="0"/>
              </a:rPr>
              <a:t>Phase two</a:t>
            </a:r>
            <a:r>
              <a:rPr lang="en-ZA" sz="1600" dirty="0">
                <a:latin typeface="Century Gothic" panose="020B0502020202020204" pitchFamily="34" charset="0"/>
                <a:ea typeface="Arial" charset="0"/>
                <a:cs typeface="Arial" charset="0"/>
              </a:rPr>
              <a:t>: Consult with policymakers to discuss and guide the process for integration of proof of evidence into national MNCH policies</a:t>
            </a:r>
          </a:p>
          <a:p>
            <a:pPr marL="285750" indent="-285750">
              <a:lnSpc>
                <a:spcPct val="150000"/>
              </a:lnSpc>
              <a:buFont typeface="Arial" panose="020B0604020202020204" pitchFamily="34" charset="0"/>
              <a:buChar char="•"/>
            </a:pPr>
            <a:endParaRPr lang="en-ZA" sz="1600" dirty="0">
              <a:latin typeface="Century Gothic" panose="020B0502020202020204" pitchFamily="34" charset="0"/>
              <a:ea typeface="Arial" charset="0"/>
              <a:cs typeface="Arial" charset="0"/>
            </a:endParaRPr>
          </a:p>
          <a:p>
            <a:pPr marL="285750" indent="-28575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Seek further financial and technical support to replicate the project in different or similar settings within the EAC region</a:t>
            </a:r>
          </a:p>
        </p:txBody>
      </p:sp>
      <p:cxnSp>
        <p:nvCxnSpPr>
          <p:cNvPr id="5" name="Straight Connector 4">
            <a:extLst>
              <a:ext uri="{FF2B5EF4-FFF2-40B4-BE49-F238E27FC236}">
                <a16:creationId xmlns:a16="http://schemas.microsoft.com/office/drawing/2014/main" xmlns="" id="{007F2D39-DC43-40EC-AE14-A3AC357FDC5B}"/>
              </a:ext>
            </a:extLst>
          </p:cNvPr>
          <p:cNvCxnSpPr>
            <a:cxnSpLocks/>
          </p:cNvCxnSpPr>
          <p:nvPr/>
        </p:nvCxnSpPr>
        <p:spPr>
          <a:xfrm>
            <a:off x="0" y="1124744"/>
            <a:ext cx="9144000"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914162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3" name="TextBox 2"/>
          <p:cNvSpPr txBox="1"/>
          <p:nvPr/>
        </p:nvSpPr>
        <p:spPr>
          <a:xfrm>
            <a:off x="827584" y="404664"/>
            <a:ext cx="4464496" cy="954107"/>
          </a:xfrm>
          <a:prstGeom prst="rect">
            <a:avLst/>
          </a:prstGeom>
          <a:noFill/>
        </p:spPr>
        <p:txBody>
          <a:bodyPr wrap="square" rtlCol="0">
            <a:spAutoFit/>
          </a:bodyPr>
          <a:lstStyle/>
          <a:p>
            <a:r>
              <a:rPr lang="en-ZA" sz="2800" dirty="0">
                <a:latin typeface="Century Gothic" panose="020B0502020202020204" pitchFamily="34" charset="0"/>
                <a:cs typeface="Arial" panose="020B0604020202020204" pitchFamily="34" charset="0"/>
              </a:rPr>
              <a:t>7. SUGGESTIONS </a:t>
            </a:r>
          </a:p>
          <a:p>
            <a:endParaRPr lang="en-US" sz="2800" dirty="0">
              <a:latin typeface="Century Gothic" panose="020B0502020202020204" pitchFamily="34" charset="0"/>
            </a:endParaRPr>
          </a:p>
        </p:txBody>
      </p:sp>
      <p:sp>
        <p:nvSpPr>
          <p:cNvPr id="8" name="TextBox 7">
            <a:extLst>
              <a:ext uri="{FF2B5EF4-FFF2-40B4-BE49-F238E27FC236}">
                <a16:creationId xmlns:a16="http://schemas.microsoft.com/office/drawing/2014/main" xmlns="" id="{A23FB3B5-A4B6-4592-BCCF-6956A425E860}"/>
              </a:ext>
            </a:extLst>
          </p:cNvPr>
          <p:cNvSpPr txBox="1"/>
          <p:nvPr/>
        </p:nvSpPr>
        <p:spPr>
          <a:xfrm>
            <a:off x="431540" y="1642456"/>
            <a:ext cx="8280920" cy="4090800"/>
          </a:xfrm>
          <a:prstGeom prst="rect">
            <a:avLst/>
          </a:prstGeom>
          <a:noFill/>
        </p:spPr>
        <p:txBody>
          <a:bodyPr wrap="square" rtlCol="0">
            <a:spAutoFit/>
          </a:bodyPr>
          <a:lstStyle/>
          <a:p>
            <a:pPr marL="285750" indent="-285750">
              <a:lnSpc>
                <a:spcPct val="300000"/>
              </a:lnSpc>
              <a:buFont typeface="Arial" panose="020B0604020202020204" pitchFamily="34" charset="0"/>
              <a:buChar char="•"/>
            </a:pPr>
            <a:r>
              <a:rPr lang="en-ZA" dirty="0">
                <a:latin typeface="Century Gothic" panose="020B0502020202020204" pitchFamily="34" charset="0"/>
                <a:ea typeface="Arial" charset="0"/>
                <a:cs typeface="Arial" charset="0"/>
              </a:rPr>
              <a:t>Randomized Controlled Trial or Controlled Quasi-Experimental Study</a:t>
            </a:r>
          </a:p>
          <a:p>
            <a:pPr marL="285750" indent="-285750">
              <a:lnSpc>
                <a:spcPct val="300000"/>
              </a:lnSpc>
              <a:buFont typeface="Arial" panose="020B0604020202020204" pitchFamily="34" charset="0"/>
              <a:buChar char="•"/>
            </a:pPr>
            <a:r>
              <a:rPr lang="en-ZA" b="1" dirty="0">
                <a:latin typeface="Century Gothic" panose="020B0502020202020204" pitchFamily="34" charset="0"/>
                <a:ea typeface="Arial" charset="0"/>
                <a:cs typeface="Arial" charset="0"/>
              </a:rPr>
              <a:t>Cost-effectiveness analysis </a:t>
            </a:r>
            <a:r>
              <a:rPr lang="en-ZA" dirty="0">
                <a:latin typeface="Century Gothic" panose="020B0502020202020204" pitchFamily="34" charset="0"/>
                <a:ea typeface="Arial" charset="0"/>
                <a:cs typeface="Arial" charset="0"/>
              </a:rPr>
              <a:t>(at the end of the study)</a:t>
            </a:r>
          </a:p>
          <a:p>
            <a:pPr marL="285750" indent="-285750">
              <a:lnSpc>
                <a:spcPct val="300000"/>
              </a:lnSpc>
              <a:buFont typeface="Arial" panose="020B0604020202020204" pitchFamily="34" charset="0"/>
              <a:buChar char="•"/>
            </a:pPr>
            <a:r>
              <a:rPr lang="en-ZA" dirty="0">
                <a:latin typeface="Century Gothic" panose="020B0502020202020204" pitchFamily="34" charset="0"/>
                <a:ea typeface="Arial" charset="0"/>
                <a:cs typeface="Arial" charset="0"/>
              </a:rPr>
              <a:t>Pilot proof of evidence in a different setting</a:t>
            </a:r>
          </a:p>
          <a:p>
            <a:pPr marL="285750" indent="-285750">
              <a:lnSpc>
                <a:spcPct val="300000"/>
              </a:lnSpc>
              <a:buFont typeface="Arial" panose="020B0604020202020204" pitchFamily="34" charset="0"/>
              <a:buChar char="•"/>
            </a:pPr>
            <a:r>
              <a:rPr lang="en-ZA" dirty="0">
                <a:latin typeface="Century Gothic" panose="020B0502020202020204" pitchFamily="34" charset="0"/>
                <a:ea typeface="Arial" charset="0"/>
                <a:cs typeface="Arial" charset="0"/>
              </a:rPr>
              <a:t>Translate proof of evidence into medical practice (institutionalisation)</a:t>
            </a:r>
          </a:p>
          <a:p>
            <a:pPr marL="285750" indent="-285750">
              <a:lnSpc>
                <a:spcPct val="300000"/>
              </a:lnSpc>
              <a:buFont typeface="Arial" panose="020B0604020202020204" pitchFamily="34" charset="0"/>
              <a:buChar char="•"/>
            </a:pPr>
            <a:r>
              <a:rPr lang="en-ZA" dirty="0">
                <a:latin typeface="Century Gothic" panose="020B0502020202020204" pitchFamily="34" charset="0"/>
                <a:ea typeface="Arial" charset="0"/>
                <a:cs typeface="Arial" charset="0"/>
              </a:rPr>
              <a:t>Leadership role of MoH and Decision Makers</a:t>
            </a:r>
          </a:p>
        </p:txBody>
      </p:sp>
      <p:cxnSp>
        <p:nvCxnSpPr>
          <p:cNvPr id="5" name="Straight Connector 4">
            <a:extLst>
              <a:ext uri="{FF2B5EF4-FFF2-40B4-BE49-F238E27FC236}">
                <a16:creationId xmlns:a16="http://schemas.microsoft.com/office/drawing/2014/main" xmlns="" id="{007F2D39-DC43-40EC-AE14-A3AC357FDC5B}"/>
              </a:ext>
            </a:extLst>
          </p:cNvPr>
          <p:cNvCxnSpPr>
            <a:cxnSpLocks/>
          </p:cNvCxnSpPr>
          <p:nvPr/>
        </p:nvCxnSpPr>
        <p:spPr>
          <a:xfrm>
            <a:off x="0" y="1124744"/>
            <a:ext cx="9144000"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704166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3" name="TextBox 2"/>
          <p:cNvSpPr txBox="1"/>
          <p:nvPr/>
        </p:nvSpPr>
        <p:spPr>
          <a:xfrm>
            <a:off x="827584" y="404664"/>
            <a:ext cx="4464496" cy="954107"/>
          </a:xfrm>
          <a:prstGeom prst="rect">
            <a:avLst/>
          </a:prstGeom>
          <a:noFill/>
        </p:spPr>
        <p:txBody>
          <a:bodyPr wrap="square" rtlCol="0">
            <a:spAutoFit/>
          </a:bodyPr>
          <a:lstStyle/>
          <a:p>
            <a:r>
              <a:rPr lang="en-ZA" sz="2800" dirty="0">
                <a:latin typeface="Century Gothic" panose="020B0502020202020204" pitchFamily="34" charset="0"/>
                <a:cs typeface="Arial" panose="020B0604020202020204" pitchFamily="34" charset="0"/>
              </a:rPr>
              <a:t>Acknowledgement </a:t>
            </a:r>
          </a:p>
          <a:p>
            <a:endParaRPr lang="en-US" sz="2800" dirty="0">
              <a:latin typeface="Century Gothic" panose="020B0502020202020204" pitchFamily="34" charset="0"/>
            </a:endParaRPr>
          </a:p>
        </p:txBody>
      </p:sp>
      <p:pic>
        <p:nvPicPr>
          <p:cNvPr id="2" name="Picture 1">
            <a:extLst>
              <a:ext uri="{FF2B5EF4-FFF2-40B4-BE49-F238E27FC236}">
                <a16:creationId xmlns:a16="http://schemas.microsoft.com/office/drawing/2014/main" xmlns="" id="{59700E0C-8F55-46B5-A47A-A1B21D129BC1}"/>
              </a:ext>
            </a:extLst>
          </p:cNvPr>
          <p:cNvPicPr>
            <a:picLocks noChangeAspect="1"/>
          </p:cNvPicPr>
          <p:nvPr/>
        </p:nvPicPr>
        <p:blipFill>
          <a:blip r:embed="rId2"/>
          <a:stretch>
            <a:fillRect/>
          </a:stretch>
        </p:blipFill>
        <p:spPr>
          <a:xfrm>
            <a:off x="982335" y="2750955"/>
            <a:ext cx="1453563" cy="1343014"/>
          </a:xfrm>
          <a:prstGeom prst="rect">
            <a:avLst/>
          </a:prstGeom>
        </p:spPr>
      </p:pic>
      <p:sp>
        <p:nvSpPr>
          <p:cNvPr id="7" name="TextBox 6">
            <a:extLst>
              <a:ext uri="{FF2B5EF4-FFF2-40B4-BE49-F238E27FC236}">
                <a16:creationId xmlns:a16="http://schemas.microsoft.com/office/drawing/2014/main" xmlns="" id="{F5F10423-4A8F-46CC-BCD1-E3388610B475}"/>
              </a:ext>
            </a:extLst>
          </p:cNvPr>
          <p:cNvSpPr txBox="1"/>
          <p:nvPr/>
        </p:nvSpPr>
        <p:spPr>
          <a:xfrm>
            <a:off x="4726081" y="2750944"/>
            <a:ext cx="3384376" cy="1343025"/>
          </a:xfrm>
          <a:prstGeom prst="rect">
            <a:avLst/>
          </a:prstGeom>
          <a:noFill/>
        </p:spPr>
        <p:txBody>
          <a:bodyPr wrap="square" rtlCol="0">
            <a:spAutoFit/>
          </a:bodyPr>
          <a:lstStyle/>
          <a:p>
            <a:pPr algn="just"/>
            <a:r>
              <a:rPr lang="en-ZA" dirty="0">
                <a:solidFill>
                  <a:srgbClr val="0070C0"/>
                </a:solidFill>
                <a:latin typeface="Century Gothic" panose="020B0502020202020204" pitchFamily="34" charset="0"/>
                <a:cs typeface="Arial" panose="020B0604020202020204" pitchFamily="34" charset="0"/>
              </a:rPr>
              <a:t>Ministry of Public and AIDS Control, Republic of Burundi</a:t>
            </a:r>
          </a:p>
          <a:p>
            <a:endParaRPr lang="en-ZA" dirty="0">
              <a:latin typeface="Century Gothic" panose="020B0502020202020204" pitchFamily="34" charset="0"/>
              <a:cs typeface="Arial" panose="020B0604020202020204" pitchFamily="34" charset="0"/>
            </a:endParaRPr>
          </a:p>
          <a:p>
            <a:r>
              <a:rPr lang="en-ZA" dirty="0">
                <a:latin typeface="Century Gothic" panose="020B0502020202020204" pitchFamily="34" charset="0"/>
                <a:cs typeface="Arial" panose="020B0604020202020204" pitchFamily="34" charset="0"/>
              </a:rPr>
              <a:t>… </a:t>
            </a:r>
            <a:r>
              <a:rPr lang="en-ZA" b="1" dirty="0">
                <a:latin typeface="Century Gothic" panose="020B0502020202020204" pitchFamily="34" charset="0"/>
                <a:cs typeface="Arial" panose="020B0604020202020204" pitchFamily="34" charset="0"/>
              </a:rPr>
              <a:t>for your collaboration</a:t>
            </a:r>
            <a:r>
              <a:rPr lang="en-ZA" dirty="0">
                <a:latin typeface="Century Gothic" panose="020B0502020202020204" pitchFamily="34" charset="0"/>
                <a:cs typeface="Arial" panose="020B0604020202020204" pitchFamily="34" charset="0"/>
              </a:rPr>
              <a:t> </a:t>
            </a:r>
          </a:p>
          <a:p>
            <a:endParaRPr lang="en-US" dirty="0">
              <a:latin typeface="Century Gothic" panose="020B0502020202020204" pitchFamily="34" charset="0"/>
            </a:endParaRPr>
          </a:p>
        </p:txBody>
      </p:sp>
      <p:pic>
        <p:nvPicPr>
          <p:cNvPr id="4" name="Picture 3">
            <a:extLst>
              <a:ext uri="{FF2B5EF4-FFF2-40B4-BE49-F238E27FC236}">
                <a16:creationId xmlns:a16="http://schemas.microsoft.com/office/drawing/2014/main" xmlns="" id="{DC6C883A-8DC2-41C4-81D8-758DA0FCB560}"/>
              </a:ext>
            </a:extLst>
          </p:cNvPr>
          <p:cNvPicPr>
            <a:picLocks noChangeAspect="1"/>
          </p:cNvPicPr>
          <p:nvPr/>
        </p:nvPicPr>
        <p:blipFill>
          <a:blip r:embed="rId3"/>
          <a:stretch>
            <a:fillRect/>
          </a:stretch>
        </p:blipFill>
        <p:spPr>
          <a:xfrm>
            <a:off x="1014024" y="5589708"/>
            <a:ext cx="1722944" cy="1038961"/>
          </a:xfrm>
          <a:prstGeom prst="rect">
            <a:avLst/>
          </a:prstGeom>
        </p:spPr>
      </p:pic>
      <p:pic>
        <p:nvPicPr>
          <p:cNvPr id="5" name="Picture 4">
            <a:extLst>
              <a:ext uri="{FF2B5EF4-FFF2-40B4-BE49-F238E27FC236}">
                <a16:creationId xmlns:a16="http://schemas.microsoft.com/office/drawing/2014/main" xmlns="" id="{DB320F3D-2086-471E-8B2C-A40B4BEF699E}"/>
              </a:ext>
            </a:extLst>
          </p:cNvPr>
          <p:cNvPicPr>
            <a:picLocks noChangeAspect="1"/>
          </p:cNvPicPr>
          <p:nvPr/>
        </p:nvPicPr>
        <p:blipFill>
          <a:blip r:embed="rId4"/>
          <a:stretch>
            <a:fillRect/>
          </a:stretch>
        </p:blipFill>
        <p:spPr>
          <a:xfrm>
            <a:off x="1014024" y="4335345"/>
            <a:ext cx="2571428" cy="1012987"/>
          </a:xfrm>
          <a:prstGeom prst="rect">
            <a:avLst/>
          </a:prstGeom>
        </p:spPr>
      </p:pic>
      <p:sp>
        <p:nvSpPr>
          <p:cNvPr id="9" name="TextBox 8">
            <a:extLst>
              <a:ext uri="{FF2B5EF4-FFF2-40B4-BE49-F238E27FC236}">
                <a16:creationId xmlns:a16="http://schemas.microsoft.com/office/drawing/2014/main" xmlns="" id="{AE6D9052-4FFE-4800-B018-09EE9FB487E5}"/>
              </a:ext>
            </a:extLst>
          </p:cNvPr>
          <p:cNvSpPr txBox="1"/>
          <p:nvPr/>
        </p:nvSpPr>
        <p:spPr>
          <a:xfrm>
            <a:off x="4629415" y="4322100"/>
            <a:ext cx="3384376" cy="839391"/>
          </a:xfrm>
          <a:prstGeom prst="rect">
            <a:avLst/>
          </a:prstGeom>
          <a:noFill/>
        </p:spPr>
        <p:txBody>
          <a:bodyPr wrap="square" rtlCol="0">
            <a:spAutoFit/>
          </a:bodyPr>
          <a:lstStyle/>
          <a:p>
            <a:r>
              <a:rPr lang="en-ZA" dirty="0">
                <a:solidFill>
                  <a:srgbClr val="0070C0"/>
                </a:solidFill>
                <a:latin typeface="Century Gothic" panose="020B0502020202020204" pitchFamily="34" charset="0"/>
                <a:cs typeface="Arial" panose="020B0604020202020204" pitchFamily="34" charset="0"/>
              </a:rPr>
              <a:t>EAC/GIZ through IIDEA</a:t>
            </a:r>
          </a:p>
          <a:p>
            <a:r>
              <a:rPr lang="en-ZA" dirty="0">
                <a:latin typeface="Century Gothic" panose="020B0502020202020204" pitchFamily="34" charset="0"/>
                <a:cs typeface="Arial" panose="020B0604020202020204" pitchFamily="34" charset="0"/>
              </a:rPr>
              <a:t>… </a:t>
            </a:r>
            <a:r>
              <a:rPr lang="en-ZA" b="1" dirty="0">
                <a:latin typeface="Century Gothic" panose="020B0502020202020204" pitchFamily="34" charset="0"/>
                <a:cs typeface="Arial" panose="020B0604020202020204" pitchFamily="34" charset="0"/>
              </a:rPr>
              <a:t>for your financial support</a:t>
            </a:r>
            <a:r>
              <a:rPr lang="en-ZA" dirty="0">
                <a:latin typeface="Century Gothic" panose="020B0502020202020204" pitchFamily="34" charset="0"/>
                <a:cs typeface="Arial" panose="020B0604020202020204" pitchFamily="34" charset="0"/>
              </a:rPr>
              <a:t> </a:t>
            </a:r>
          </a:p>
          <a:p>
            <a:endParaRPr lang="en-US" dirty="0">
              <a:latin typeface="Century Gothic" panose="020B0502020202020204" pitchFamily="34" charset="0"/>
            </a:endParaRPr>
          </a:p>
        </p:txBody>
      </p:sp>
      <p:sp>
        <p:nvSpPr>
          <p:cNvPr id="10" name="TextBox 9">
            <a:extLst>
              <a:ext uri="{FF2B5EF4-FFF2-40B4-BE49-F238E27FC236}">
                <a16:creationId xmlns:a16="http://schemas.microsoft.com/office/drawing/2014/main" xmlns="" id="{52D0BE4A-CAB0-4239-B656-948C7CB14567}"/>
              </a:ext>
            </a:extLst>
          </p:cNvPr>
          <p:cNvSpPr txBox="1"/>
          <p:nvPr/>
        </p:nvSpPr>
        <p:spPr>
          <a:xfrm>
            <a:off x="4778737" y="5589708"/>
            <a:ext cx="3528392" cy="839391"/>
          </a:xfrm>
          <a:prstGeom prst="rect">
            <a:avLst/>
          </a:prstGeom>
          <a:noFill/>
        </p:spPr>
        <p:txBody>
          <a:bodyPr wrap="square" rtlCol="0">
            <a:spAutoFit/>
          </a:bodyPr>
          <a:lstStyle/>
          <a:p>
            <a:r>
              <a:rPr lang="en-ZA" dirty="0">
                <a:solidFill>
                  <a:srgbClr val="0070C0"/>
                </a:solidFill>
                <a:latin typeface="Century Gothic" panose="020B0502020202020204" pitchFamily="34" charset="0"/>
                <a:cs typeface="Arial" panose="020B0604020202020204" pitchFamily="34" charset="0"/>
              </a:rPr>
              <a:t>Joyce Kevin Abalo Kimaro </a:t>
            </a:r>
          </a:p>
          <a:p>
            <a:r>
              <a:rPr lang="en-ZA" b="1" dirty="0">
                <a:latin typeface="Century Gothic" panose="020B0502020202020204" pitchFamily="34" charset="0"/>
                <a:cs typeface="Arial" panose="020B0604020202020204" pitchFamily="34" charset="0"/>
              </a:rPr>
              <a:t>… for your technical support</a:t>
            </a:r>
            <a:r>
              <a:rPr lang="en-ZA" dirty="0">
                <a:latin typeface="Century Gothic" panose="020B0502020202020204" pitchFamily="34" charset="0"/>
                <a:cs typeface="Arial" panose="020B0604020202020204" pitchFamily="34" charset="0"/>
              </a:rPr>
              <a:t> </a:t>
            </a:r>
          </a:p>
          <a:p>
            <a:endParaRPr lang="en-US" dirty="0">
              <a:latin typeface="Century Gothic" panose="020B0502020202020204" pitchFamily="34" charset="0"/>
            </a:endParaRPr>
          </a:p>
        </p:txBody>
      </p:sp>
      <p:cxnSp>
        <p:nvCxnSpPr>
          <p:cNvPr id="11" name="Straight Connector 10">
            <a:extLst>
              <a:ext uri="{FF2B5EF4-FFF2-40B4-BE49-F238E27FC236}">
                <a16:creationId xmlns:a16="http://schemas.microsoft.com/office/drawing/2014/main" xmlns="" id="{D61E44DC-347C-46BC-9C9C-144339797D6F}"/>
              </a:ext>
            </a:extLst>
          </p:cNvPr>
          <p:cNvCxnSpPr>
            <a:cxnSpLocks/>
          </p:cNvCxnSpPr>
          <p:nvPr/>
        </p:nvCxnSpPr>
        <p:spPr>
          <a:xfrm>
            <a:off x="0" y="1124744"/>
            <a:ext cx="9144000" cy="0"/>
          </a:xfrm>
          <a:prstGeom prst="line">
            <a:avLst/>
          </a:prstGeom>
          <a:ln/>
        </p:spPr>
        <p:style>
          <a:lnRef idx="2">
            <a:schemeClr val="dk1"/>
          </a:lnRef>
          <a:fillRef idx="0">
            <a:schemeClr val="dk1"/>
          </a:fillRef>
          <a:effectRef idx="1">
            <a:schemeClr val="dk1"/>
          </a:effectRef>
          <a:fontRef idx="minor">
            <a:schemeClr val="tx1"/>
          </a:fontRef>
        </p:style>
      </p:cxnSp>
      <p:pic>
        <p:nvPicPr>
          <p:cNvPr id="12" name="Picture 11">
            <a:extLst>
              <a:ext uri="{FF2B5EF4-FFF2-40B4-BE49-F238E27FC236}">
                <a16:creationId xmlns:a16="http://schemas.microsoft.com/office/drawing/2014/main" xmlns="" id="{CDE785C3-3B3F-47D9-8AD8-6BF04A8E51D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02641" y="1431968"/>
            <a:ext cx="3892550" cy="996950"/>
          </a:xfrm>
          <a:prstGeom prst="rect">
            <a:avLst/>
          </a:prstGeom>
          <a:noFill/>
          <a:ln>
            <a:noFill/>
          </a:ln>
        </p:spPr>
      </p:pic>
      <p:sp>
        <p:nvSpPr>
          <p:cNvPr id="14" name="TextBox 13">
            <a:extLst>
              <a:ext uri="{FF2B5EF4-FFF2-40B4-BE49-F238E27FC236}">
                <a16:creationId xmlns:a16="http://schemas.microsoft.com/office/drawing/2014/main" xmlns="" id="{CD7E1787-F007-4A8D-ABD3-3493267DC71D}"/>
              </a:ext>
            </a:extLst>
          </p:cNvPr>
          <p:cNvSpPr txBox="1"/>
          <p:nvPr/>
        </p:nvSpPr>
        <p:spPr>
          <a:xfrm>
            <a:off x="5220072" y="1617872"/>
            <a:ext cx="3384376" cy="369332"/>
          </a:xfrm>
          <a:prstGeom prst="rect">
            <a:avLst/>
          </a:prstGeom>
          <a:noFill/>
        </p:spPr>
        <p:txBody>
          <a:bodyPr wrap="square" rtlCol="0">
            <a:spAutoFit/>
          </a:bodyPr>
          <a:lstStyle/>
          <a:p>
            <a:pPr algn="just"/>
            <a:r>
              <a:rPr lang="en-ZA" dirty="0">
                <a:latin typeface="Century Gothic" panose="020B0502020202020204" pitchFamily="34" charset="0"/>
                <a:cs typeface="Arial" panose="020B0604020202020204" pitchFamily="34" charset="0"/>
              </a:rPr>
              <a:t>Implementation Agency </a:t>
            </a:r>
            <a:endParaRPr lang="en-US" dirty="0">
              <a:latin typeface="Century Gothic" panose="020B0502020202020204" pitchFamily="34" charset="0"/>
            </a:endParaRPr>
          </a:p>
        </p:txBody>
      </p:sp>
    </p:spTree>
    <p:extLst>
      <p:ext uri="{BB962C8B-B14F-4D97-AF65-F5344CB8AC3E}">
        <p14:creationId xmlns:p14="http://schemas.microsoft.com/office/powerpoint/2010/main" val="3869639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cxnSp>
        <p:nvCxnSpPr>
          <p:cNvPr id="6" name="Straight Connector 5"/>
          <p:cNvCxnSpPr/>
          <p:nvPr/>
        </p:nvCxnSpPr>
        <p:spPr>
          <a:xfrm>
            <a:off x="1547664" y="3717032"/>
            <a:ext cx="5400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059832" y="1988840"/>
            <a:ext cx="2664296" cy="584775"/>
          </a:xfrm>
          <a:prstGeom prst="rect">
            <a:avLst/>
          </a:prstGeom>
          <a:noFill/>
        </p:spPr>
        <p:txBody>
          <a:bodyPr wrap="square" rtlCol="0">
            <a:spAutoFit/>
          </a:bodyPr>
          <a:lstStyle/>
          <a:p>
            <a:r>
              <a:rPr lang="en-US" sz="3200" dirty="0"/>
              <a:t>THANK YOU!</a:t>
            </a:r>
          </a:p>
        </p:txBody>
      </p:sp>
    </p:spTree>
    <p:extLst>
      <p:ext uri="{BB962C8B-B14F-4D97-AF65-F5344CB8AC3E}">
        <p14:creationId xmlns:p14="http://schemas.microsoft.com/office/powerpoint/2010/main" val="1392197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827584" y="1556792"/>
            <a:ext cx="6912768" cy="3900107"/>
          </a:xfrm>
          <a:prstGeom prst="rect">
            <a:avLst/>
          </a:prstGeom>
          <a:noFill/>
        </p:spPr>
        <p:txBody>
          <a:bodyPr wrap="square" rtlCol="0">
            <a:spAutoFit/>
          </a:bodyPr>
          <a:lstStyle/>
          <a:p>
            <a:pPr marL="342900" indent="-342900">
              <a:lnSpc>
                <a:spcPct val="150000"/>
              </a:lnSpc>
              <a:buFont typeface="+mj-lt"/>
              <a:buAutoNum type="arabicPeriod"/>
            </a:pPr>
            <a:r>
              <a:rPr lang="en-US" sz="2400" dirty="0">
                <a:latin typeface="Century Gothic" panose="020B0502020202020204" pitchFamily="34" charset="0"/>
                <a:ea typeface="Arial" charset="0"/>
                <a:cs typeface="Arial" charset="0"/>
              </a:rPr>
              <a:t>Background </a:t>
            </a:r>
          </a:p>
          <a:p>
            <a:pPr marL="342900" indent="-342900">
              <a:lnSpc>
                <a:spcPct val="150000"/>
              </a:lnSpc>
              <a:buFont typeface="+mj-lt"/>
              <a:buAutoNum type="arabicPeriod"/>
            </a:pPr>
            <a:r>
              <a:rPr lang="en-US" sz="2400" dirty="0">
                <a:latin typeface="Century Gothic" panose="020B0502020202020204" pitchFamily="34" charset="0"/>
                <a:ea typeface="Arial" charset="0"/>
                <a:cs typeface="Arial" charset="0"/>
              </a:rPr>
              <a:t>Aim &amp; Objectives </a:t>
            </a:r>
          </a:p>
          <a:p>
            <a:pPr marL="342900" indent="-342900">
              <a:lnSpc>
                <a:spcPct val="150000"/>
              </a:lnSpc>
              <a:buFont typeface="+mj-lt"/>
              <a:buAutoNum type="arabicPeriod"/>
            </a:pPr>
            <a:r>
              <a:rPr lang="en-US" sz="2400" dirty="0">
                <a:latin typeface="Century Gothic" panose="020B0502020202020204" pitchFamily="34" charset="0"/>
                <a:ea typeface="Arial" charset="0"/>
                <a:cs typeface="Arial" charset="0"/>
              </a:rPr>
              <a:t>Methods</a:t>
            </a:r>
          </a:p>
          <a:p>
            <a:pPr marL="342900" indent="-342900">
              <a:lnSpc>
                <a:spcPct val="150000"/>
              </a:lnSpc>
              <a:buFont typeface="+mj-lt"/>
              <a:buAutoNum type="arabicPeriod"/>
            </a:pPr>
            <a:r>
              <a:rPr lang="en-US" sz="2400" dirty="0">
                <a:latin typeface="Century Gothic" panose="020B0502020202020204" pitchFamily="34" charset="0"/>
                <a:ea typeface="Arial" charset="0"/>
                <a:cs typeface="Arial" charset="0"/>
              </a:rPr>
              <a:t>Results</a:t>
            </a:r>
          </a:p>
          <a:p>
            <a:pPr marL="342900" indent="-342900">
              <a:lnSpc>
                <a:spcPct val="150000"/>
              </a:lnSpc>
              <a:buFont typeface="+mj-lt"/>
              <a:buAutoNum type="arabicPeriod"/>
            </a:pPr>
            <a:r>
              <a:rPr lang="en-US" sz="2400" dirty="0">
                <a:latin typeface="Century Gothic" panose="020B0502020202020204" pitchFamily="34" charset="0"/>
                <a:ea typeface="Arial" charset="0"/>
                <a:cs typeface="Arial" charset="0"/>
              </a:rPr>
              <a:t>Conclusion</a:t>
            </a:r>
          </a:p>
          <a:p>
            <a:pPr marL="342900" indent="-342900">
              <a:lnSpc>
                <a:spcPct val="150000"/>
              </a:lnSpc>
              <a:buFont typeface="+mj-lt"/>
              <a:buAutoNum type="arabicPeriod"/>
            </a:pPr>
            <a:r>
              <a:rPr lang="en-US" sz="2400" dirty="0">
                <a:latin typeface="Century Gothic" panose="020B0502020202020204" pitchFamily="34" charset="0"/>
                <a:ea typeface="Arial" charset="0"/>
                <a:cs typeface="Arial" charset="0"/>
              </a:rPr>
              <a:t>Scale up &amp; Sustainability </a:t>
            </a:r>
          </a:p>
          <a:p>
            <a:pPr marL="342900" indent="-342900">
              <a:lnSpc>
                <a:spcPct val="150000"/>
              </a:lnSpc>
              <a:buFont typeface="+mj-lt"/>
              <a:buAutoNum type="arabicPeriod"/>
            </a:pPr>
            <a:r>
              <a:rPr lang="en-US" sz="2400" dirty="0">
                <a:latin typeface="Century Gothic" panose="020B0502020202020204" pitchFamily="34" charset="0"/>
                <a:ea typeface="Arial" charset="0"/>
                <a:cs typeface="Arial" charset="0"/>
              </a:rPr>
              <a:t>Suggestions </a:t>
            </a:r>
            <a:endParaRPr lang="en-ZA" sz="2400" dirty="0">
              <a:latin typeface="Century Gothic" panose="020B0502020202020204" pitchFamily="34" charset="0"/>
              <a:ea typeface="Arial" charset="0"/>
              <a:cs typeface="Arial" charset="0"/>
            </a:endParaRPr>
          </a:p>
        </p:txBody>
      </p:sp>
      <p:sp>
        <p:nvSpPr>
          <p:cNvPr id="3" name="TextBox 2"/>
          <p:cNvSpPr txBox="1"/>
          <p:nvPr/>
        </p:nvSpPr>
        <p:spPr>
          <a:xfrm>
            <a:off x="827584" y="404664"/>
            <a:ext cx="4464496" cy="954107"/>
          </a:xfrm>
          <a:prstGeom prst="rect">
            <a:avLst/>
          </a:prstGeom>
          <a:noFill/>
        </p:spPr>
        <p:txBody>
          <a:bodyPr wrap="square" rtlCol="0">
            <a:spAutoFit/>
          </a:bodyPr>
          <a:lstStyle/>
          <a:p>
            <a:r>
              <a:rPr lang="en-ZA" sz="2800" dirty="0">
                <a:latin typeface="Century Gothic" panose="020B0502020202020204" pitchFamily="34" charset="0"/>
                <a:cs typeface="Arial" panose="020B0604020202020204" pitchFamily="34" charset="0"/>
              </a:rPr>
              <a:t>OUTLINE</a:t>
            </a:r>
          </a:p>
          <a:p>
            <a:endParaRPr lang="en-US" sz="2800" dirty="0">
              <a:latin typeface="Century Gothic" panose="020B0502020202020204" pitchFamily="34" charset="0"/>
            </a:endParaRPr>
          </a:p>
        </p:txBody>
      </p:sp>
      <p:cxnSp>
        <p:nvCxnSpPr>
          <p:cNvPr id="6" name="Straight Connector 5"/>
          <p:cNvCxnSpPr>
            <a:cxnSpLocks/>
          </p:cNvCxnSpPr>
          <p:nvPr/>
        </p:nvCxnSpPr>
        <p:spPr>
          <a:xfrm>
            <a:off x="0" y="1124744"/>
            <a:ext cx="9144000"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605953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823792" y="1196752"/>
            <a:ext cx="7852664" cy="5423921"/>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1600" dirty="0">
                <a:latin typeface="Century Gothic" panose="020B0502020202020204" pitchFamily="34" charset="0"/>
              </a:rPr>
              <a:t>RMNCAH is a priority goal (e.g. SDGs 2030, GSWCAH 2016 – 2030, etc.) globally, regionally (EAC) and nationally;</a:t>
            </a:r>
          </a:p>
          <a:p>
            <a:pPr marL="342900" indent="-342900">
              <a:lnSpc>
                <a:spcPct val="150000"/>
              </a:lnSpc>
              <a:buFont typeface="Arial" panose="020B0604020202020204" pitchFamily="34" charset="0"/>
              <a:buChar char="•"/>
            </a:pPr>
            <a:endParaRPr lang="en-US" sz="500" dirty="0">
              <a:latin typeface="Century Gothic" panose="020B0502020202020204" pitchFamily="34" charset="0"/>
            </a:endParaRPr>
          </a:p>
          <a:p>
            <a:pPr marL="342900" indent="-342900">
              <a:lnSpc>
                <a:spcPct val="150000"/>
              </a:lnSpc>
              <a:buFont typeface="Arial" panose="020B0604020202020204" pitchFamily="34" charset="0"/>
              <a:buChar char="•"/>
            </a:pPr>
            <a:r>
              <a:rPr lang="en-US" sz="1600" dirty="0">
                <a:latin typeface="Century Gothic" panose="020B0502020202020204" pitchFamily="34" charset="0"/>
              </a:rPr>
              <a:t>The </a:t>
            </a:r>
            <a:r>
              <a:rPr lang="en-US" sz="1600" b="1" dirty="0">
                <a:latin typeface="Century Gothic" panose="020B0502020202020204" pitchFamily="34" charset="0"/>
              </a:rPr>
              <a:t>5</a:t>
            </a:r>
            <a:r>
              <a:rPr lang="en-US" sz="1600" b="1" baseline="30000" dirty="0">
                <a:latin typeface="Century Gothic" panose="020B0502020202020204" pitchFamily="34" charset="0"/>
              </a:rPr>
              <a:t>th</a:t>
            </a:r>
            <a:r>
              <a:rPr lang="en-US" sz="1600" b="1" dirty="0">
                <a:latin typeface="Century Gothic" panose="020B0502020202020204" pitchFamily="34" charset="0"/>
              </a:rPr>
              <a:t> EAC Development Strategy and Treaty for Establishment of the Community </a:t>
            </a:r>
            <a:r>
              <a:rPr lang="en-US" sz="1600" dirty="0">
                <a:latin typeface="Century Gothic" panose="020B0502020202020204" pitchFamily="34" charset="0"/>
              </a:rPr>
              <a:t>overemphasized RMNCAH priority;</a:t>
            </a:r>
          </a:p>
          <a:p>
            <a:pPr marL="342900" indent="-342900">
              <a:lnSpc>
                <a:spcPct val="150000"/>
              </a:lnSpc>
              <a:buFont typeface="Arial" panose="020B0604020202020204" pitchFamily="34" charset="0"/>
              <a:buChar char="•"/>
            </a:pPr>
            <a:endParaRPr lang="en-US" sz="500" dirty="0">
              <a:latin typeface="Century Gothic" panose="020B0502020202020204" pitchFamily="34" charset="0"/>
            </a:endParaRPr>
          </a:p>
          <a:p>
            <a:pPr marL="342900" indent="-342900">
              <a:lnSpc>
                <a:spcPct val="150000"/>
              </a:lnSpc>
              <a:buFont typeface="Arial" panose="020B0604020202020204" pitchFamily="34" charset="0"/>
              <a:buChar char="•"/>
            </a:pPr>
            <a:r>
              <a:rPr lang="en-US" sz="1600" dirty="0">
                <a:latin typeface="Century Gothic" panose="020B0502020202020204" pitchFamily="34" charset="0"/>
              </a:rPr>
              <a:t>Better MNCH is a concern for the EAC and other stakeholders in East Africa region including IIDEA initiative;</a:t>
            </a:r>
          </a:p>
          <a:p>
            <a:pPr marL="342900" indent="-342900">
              <a:lnSpc>
                <a:spcPct val="150000"/>
              </a:lnSpc>
              <a:buFont typeface="Arial" panose="020B0604020202020204" pitchFamily="34" charset="0"/>
              <a:buChar char="•"/>
            </a:pPr>
            <a:endParaRPr lang="en-US" sz="500" dirty="0">
              <a:latin typeface="Century Gothic" panose="020B0502020202020204" pitchFamily="34" charset="0"/>
            </a:endParaRPr>
          </a:p>
          <a:p>
            <a:pPr marL="342900" indent="-342900">
              <a:lnSpc>
                <a:spcPct val="150000"/>
              </a:lnSpc>
              <a:buFont typeface="Arial" panose="020B0604020202020204" pitchFamily="34" charset="0"/>
              <a:buChar char="•"/>
            </a:pPr>
            <a:r>
              <a:rPr lang="en-US" sz="1600" dirty="0">
                <a:latin typeface="Century Gothic" panose="020B0502020202020204" pitchFamily="34" charset="0"/>
              </a:rPr>
              <a:t>As such, EAC Member States including Burundi and Rwanda recognize that quality ANC remains the cornerstone for better pregnancy outcomes;</a:t>
            </a:r>
          </a:p>
          <a:p>
            <a:pPr>
              <a:lnSpc>
                <a:spcPct val="150000"/>
              </a:lnSpc>
            </a:pPr>
            <a:endParaRPr lang="en-US" sz="500" dirty="0">
              <a:latin typeface="Century Gothic" panose="020B0502020202020204" pitchFamily="34" charset="0"/>
            </a:endParaRPr>
          </a:p>
          <a:p>
            <a:pPr marL="342900" indent="-342900">
              <a:lnSpc>
                <a:spcPct val="150000"/>
              </a:lnSpc>
              <a:buFont typeface="Arial" panose="020B0604020202020204" pitchFamily="34" charset="0"/>
              <a:buChar char="•"/>
            </a:pPr>
            <a:r>
              <a:rPr lang="en-US" sz="1600" dirty="0">
                <a:latin typeface="Century Gothic" panose="020B0502020202020204" pitchFamily="34" charset="0"/>
              </a:rPr>
              <a:t>However, in EAC region, ANC attendance remains low (e.g. Burundi national average = 49% DHS 2016-2017; Rwanda national average = 43.4% DHS 2015 );</a:t>
            </a:r>
          </a:p>
          <a:p>
            <a:pPr marL="342900" indent="-342900">
              <a:lnSpc>
                <a:spcPct val="150000"/>
              </a:lnSpc>
              <a:buFont typeface="Arial" panose="020B0604020202020204" pitchFamily="34" charset="0"/>
              <a:buChar char="•"/>
            </a:pPr>
            <a:endParaRPr lang="en-US" sz="500" dirty="0">
              <a:solidFill>
                <a:srgbClr val="FF0000"/>
              </a:solidFill>
              <a:latin typeface="Century Gothic" panose="020B0502020202020204" pitchFamily="34" charset="0"/>
            </a:endParaRPr>
          </a:p>
          <a:p>
            <a:pPr marL="342900" indent="-342900">
              <a:lnSpc>
                <a:spcPct val="150000"/>
              </a:lnSpc>
              <a:buFont typeface="Arial" panose="020B0604020202020204" pitchFamily="34" charset="0"/>
              <a:buChar char="•"/>
            </a:pPr>
            <a:r>
              <a:rPr lang="en-US" sz="1600" dirty="0">
                <a:latin typeface="Century Gothic" panose="020B0502020202020204" pitchFamily="34" charset="0"/>
              </a:rPr>
              <a:t>ANC attendance rates decrease significantly with rural and remote settings in Burundi and Rwanda and across the EAC region</a:t>
            </a:r>
          </a:p>
        </p:txBody>
      </p:sp>
      <p:sp>
        <p:nvSpPr>
          <p:cNvPr id="3" name="TextBox 2"/>
          <p:cNvSpPr txBox="1"/>
          <p:nvPr/>
        </p:nvSpPr>
        <p:spPr>
          <a:xfrm>
            <a:off x="827584" y="404664"/>
            <a:ext cx="4464496" cy="523220"/>
          </a:xfrm>
          <a:prstGeom prst="rect">
            <a:avLst/>
          </a:prstGeom>
          <a:noFill/>
        </p:spPr>
        <p:txBody>
          <a:bodyPr wrap="square" rtlCol="0">
            <a:spAutoFit/>
          </a:bodyPr>
          <a:lstStyle/>
          <a:p>
            <a:r>
              <a:rPr lang="en-ZA" sz="2800" dirty="0">
                <a:latin typeface="Century Gothic" panose="020B0502020202020204" pitchFamily="34" charset="0"/>
                <a:cs typeface="Arial" panose="020B0604020202020204" pitchFamily="34" charset="0"/>
              </a:rPr>
              <a:t>1. BACKGROUND (1/2</a:t>
            </a:r>
            <a:r>
              <a:rPr lang="en-US" sz="2800" dirty="0">
                <a:latin typeface="Century Gothic" panose="020B0502020202020204" pitchFamily="34" charset="0"/>
              </a:rPr>
              <a:t>)</a:t>
            </a:r>
          </a:p>
        </p:txBody>
      </p:sp>
      <p:cxnSp>
        <p:nvCxnSpPr>
          <p:cNvPr id="8" name="Straight Connector 7">
            <a:extLst>
              <a:ext uri="{FF2B5EF4-FFF2-40B4-BE49-F238E27FC236}">
                <a16:creationId xmlns:a16="http://schemas.microsoft.com/office/drawing/2014/main" xmlns="" id="{D0940CB3-EFF9-4D65-A7F2-6B6570743832}"/>
              </a:ext>
            </a:extLst>
          </p:cNvPr>
          <p:cNvCxnSpPr>
            <a:cxnSpLocks/>
          </p:cNvCxnSpPr>
          <p:nvPr/>
        </p:nvCxnSpPr>
        <p:spPr>
          <a:xfrm>
            <a:off x="0" y="1124744"/>
            <a:ext cx="9144000"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014233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251520" y="1196752"/>
            <a:ext cx="8745180" cy="6948056"/>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1600" dirty="0">
                <a:latin typeface="Century Gothic" panose="020B0502020202020204" pitchFamily="34" charset="0"/>
              </a:rPr>
              <a:t>In Burundi and Rwanda, as well as in most settings of EAC region, a digital system that enables healthcare providers to track and follow-up pregnant women, share real-life data and provide immediate health assistance is needed;</a:t>
            </a:r>
          </a:p>
          <a:p>
            <a:pPr marL="342900" indent="-342900">
              <a:lnSpc>
                <a:spcPct val="150000"/>
              </a:lnSpc>
              <a:buFont typeface="Arial" panose="020B0604020202020204" pitchFamily="34" charset="0"/>
              <a:buChar char="•"/>
            </a:pPr>
            <a:endParaRPr lang="en-US" sz="1000" dirty="0">
              <a:latin typeface="Century Gothic" panose="020B0502020202020204" pitchFamily="34" charset="0"/>
            </a:endParaRPr>
          </a:p>
          <a:p>
            <a:pPr marL="342900" indent="-342900">
              <a:lnSpc>
                <a:spcPct val="150000"/>
              </a:lnSpc>
              <a:buFont typeface="Arial" panose="020B0604020202020204" pitchFamily="34" charset="0"/>
              <a:buChar char="•"/>
            </a:pPr>
            <a:r>
              <a:rPr lang="en-US" sz="1600" dirty="0">
                <a:latin typeface="Century Gothic" panose="020B0502020202020204" pitchFamily="34" charset="0"/>
              </a:rPr>
              <a:t>Despite wide access to mobile phones and the use of Android-based applications (e.g. WhatsApp),  usage of mobile application for MNCH services is still low in Burundi, Rwanda, and the EAC region;</a:t>
            </a:r>
          </a:p>
          <a:p>
            <a:pPr marL="342900" indent="-342900">
              <a:lnSpc>
                <a:spcPct val="150000"/>
              </a:lnSpc>
              <a:buFont typeface="Arial" panose="020B0604020202020204" pitchFamily="34" charset="0"/>
              <a:buChar char="•"/>
            </a:pPr>
            <a:endParaRPr lang="en-US" sz="1000" dirty="0">
              <a:latin typeface="Century Gothic" panose="020B0502020202020204" pitchFamily="34" charset="0"/>
            </a:endParaRPr>
          </a:p>
          <a:p>
            <a:pPr marL="342900" indent="-342900">
              <a:lnSpc>
                <a:spcPct val="150000"/>
              </a:lnSpc>
              <a:buFont typeface="Arial" panose="020B0604020202020204" pitchFamily="34" charset="0"/>
              <a:buChar char="•"/>
            </a:pPr>
            <a:r>
              <a:rPr lang="en-US" sz="1600" dirty="0">
                <a:latin typeface="Century Gothic" panose="020B0502020202020204" pitchFamily="34" charset="0"/>
              </a:rPr>
              <a:t>By contributing to the implementation of the EAC Common Market Protocol (EAC freedoms) and regional integration efforts (such as IIDEA Initiative), the IIDEA initiative supported the </a:t>
            </a:r>
            <a:r>
              <a:rPr lang="en-US" sz="1600" dirty="0" smtClean="0">
                <a:latin typeface="Century Gothic" panose="020B0502020202020204" pitchFamily="34" charset="0"/>
              </a:rPr>
              <a:t> development </a:t>
            </a:r>
            <a:r>
              <a:rPr lang="en-US" sz="1600" dirty="0" smtClean="0">
                <a:latin typeface="Century Gothic" panose="020B0502020202020204" pitchFamily="34" charset="0"/>
              </a:rPr>
              <a:t>of a </a:t>
            </a:r>
            <a:r>
              <a:rPr lang="en-US" sz="1600" i="1" dirty="0" smtClean="0">
                <a:latin typeface="Century Gothic" panose="020B0502020202020204" pitchFamily="34" charset="0"/>
              </a:rPr>
              <a:t>Mobile </a:t>
            </a:r>
            <a:r>
              <a:rPr lang="en-US" sz="1600" i="1" dirty="0">
                <a:latin typeface="Century Gothic" panose="020B0502020202020204" pitchFamily="34" charset="0"/>
              </a:rPr>
              <a:t>Platform For Maternal Health Project </a:t>
            </a:r>
            <a:r>
              <a:rPr lang="en-US" sz="1600" dirty="0">
                <a:latin typeface="Century Gothic" panose="020B0502020202020204" pitchFamily="34" charset="0"/>
              </a:rPr>
              <a:t>which is a digital approach that seeks to improve ANC attendance in rural settings in Burundi and Rwanda. This project has potential for scale up at regional level.</a:t>
            </a:r>
          </a:p>
          <a:p>
            <a:pPr marL="342900" indent="-342900">
              <a:lnSpc>
                <a:spcPct val="150000"/>
              </a:lnSpc>
              <a:buFont typeface="Arial" panose="020B0604020202020204" pitchFamily="34" charset="0"/>
              <a:buChar char="•"/>
            </a:pPr>
            <a:endParaRPr lang="en-US" sz="500" dirty="0">
              <a:latin typeface="Century Gothic" panose="020B0502020202020204" pitchFamily="34" charset="0"/>
            </a:endParaRPr>
          </a:p>
          <a:p>
            <a:pPr>
              <a:lnSpc>
                <a:spcPct val="150000"/>
              </a:lnSpc>
            </a:pPr>
            <a:r>
              <a:rPr lang="en-US" sz="1600" b="1" u="sng" dirty="0">
                <a:latin typeface="Century Gothic" panose="020B0502020202020204" pitchFamily="34" charset="0"/>
              </a:rPr>
              <a:t>Question</a:t>
            </a:r>
            <a:r>
              <a:rPr lang="en-US" sz="1600" dirty="0">
                <a:latin typeface="Century Gothic" panose="020B0502020202020204" pitchFamily="34" charset="0"/>
              </a:rPr>
              <a:t>: Can a digital platform that uses a mobile application increase ANC 	  	  attendance in rural settings of Burundi and Rwanda?</a:t>
            </a:r>
          </a:p>
          <a:p>
            <a:pPr marL="342900" indent="-342900">
              <a:lnSpc>
                <a:spcPct val="150000"/>
              </a:lnSpc>
              <a:buFont typeface="Arial" panose="020B0604020202020204" pitchFamily="34" charset="0"/>
              <a:buChar char="•"/>
            </a:pPr>
            <a:endParaRPr lang="en-US" sz="1600" dirty="0">
              <a:latin typeface="Century Gothic" panose="020B0502020202020204" pitchFamily="34" charset="0"/>
            </a:endParaRPr>
          </a:p>
          <a:p>
            <a:pPr marL="342900" indent="-342900">
              <a:lnSpc>
                <a:spcPct val="150000"/>
              </a:lnSpc>
              <a:buFont typeface="Arial" panose="020B0604020202020204" pitchFamily="34" charset="0"/>
              <a:buChar char="•"/>
            </a:pPr>
            <a:endParaRPr lang="en-US" sz="1600" dirty="0">
              <a:latin typeface="Century Gothic" panose="020B0502020202020204" pitchFamily="34" charset="0"/>
            </a:endParaRPr>
          </a:p>
          <a:p>
            <a:pPr marL="342900" indent="-342900">
              <a:lnSpc>
                <a:spcPct val="150000"/>
              </a:lnSpc>
              <a:buFont typeface="Arial" panose="020B0604020202020204" pitchFamily="34" charset="0"/>
              <a:buChar char="•"/>
            </a:pPr>
            <a:endParaRPr lang="en-US" sz="1600" dirty="0">
              <a:latin typeface="Century Gothic" panose="020B0502020202020204" pitchFamily="34" charset="0"/>
            </a:endParaRPr>
          </a:p>
        </p:txBody>
      </p:sp>
      <p:sp>
        <p:nvSpPr>
          <p:cNvPr id="3" name="TextBox 2"/>
          <p:cNvSpPr txBox="1"/>
          <p:nvPr/>
        </p:nvSpPr>
        <p:spPr>
          <a:xfrm>
            <a:off x="827584" y="404664"/>
            <a:ext cx="4464496" cy="954107"/>
          </a:xfrm>
          <a:prstGeom prst="rect">
            <a:avLst/>
          </a:prstGeom>
          <a:noFill/>
        </p:spPr>
        <p:txBody>
          <a:bodyPr wrap="square" rtlCol="0">
            <a:spAutoFit/>
          </a:bodyPr>
          <a:lstStyle/>
          <a:p>
            <a:r>
              <a:rPr lang="en-ZA" sz="2800" dirty="0">
                <a:latin typeface="Century Gothic" panose="020B0502020202020204" pitchFamily="34" charset="0"/>
                <a:cs typeface="Arial" panose="020B0604020202020204" pitchFamily="34" charset="0"/>
              </a:rPr>
              <a:t>1. BACKGROUND (2/2)</a:t>
            </a:r>
          </a:p>
          <a:p>
            <a:endParaRPr lang="en-US" sz="2800" dirty="0">
              <a:latin typeface="Century Gothic" panose="020B0502020202020204" pitchFamily="34" charset="0"/>
            </a:endParaRPr>
          </a:p>
        </p:txBody>
      </p:sp>
      <p:cxnSp>
        <p:nvCxnSpPr>
          <p:cNvPr id="8" name="Straight Connector 7">
            <a:extLst>
              <a:ext uri="{FF2B5EF4-FFF2-40B4-BE49-F238E27FC236}">
                <a16:creationId xmlns:a16="http://schemas.microsoft.com/office/drawing/2014/main" xmlns="" id="{D0940CB3-EFF9-4D65-A7F2-6B6570743832}"/>
              </a:ext>
            </a:extLst>
          </p:cNvPr>
          <p:cNvCxnSpPr>
            <a:cxnSpLocks/>
          </p:cNvCxnSpPr>
          <p:nvPr/>
        </p:nvCxnSpPr>
        <p:spPr>
          <a:xfrm>
            <a:off x="0" y="1124744"/>
            <a:ext cx="9144000"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664421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539552" y="1272497"/>
            <a:ext cx="8388932" cy="5585503"/>
          </a:xfrm>
          <a:prstGeom prst="rect">
            <a:avLst/>
          </a:prstGeom>
          <a:noFill/>
        </p:spPr>
        <p:txBody>
          <a:bodyPr wrap="square" rtlCol="0">
            <a:spAutoFit/>
          </a:bodyPr>
          <a:lstStyle/>
          <a:p>
            <a:pPr>
              <a:lnSpc>
                <a:spcPct val="150000"/>
              </a:lnSpc>
            </a:pPr>
            <a:r>
              <a:rPr lang="en-US" sz="1600" b="1" dirty="0">
                <a:latin typeface="Century Gothic" panose="020B0502020202020204" pitchFamily="34" charset="0"/>
              </a:rPr>
              <a:t>AIM</a:t>
            </a:r>
            <a:r>
              <a:rPr lang="en-US" sz="1600" dirty="0">
                <a:latin typeface="Century Gothic" panose="020B0502020202020204" pitchFamily="34" charset="0"/>
              </a:rPr>
              <a:t>: To contribute to the implementation of the Open Health Initiative of the EAC Reproductive Health Unit (whose  ultimate goal is the improvement of RMNCAH and the achievement of SDG 3 within the EAC Partner States) through improving MNH in the EAC region and, particularly, in Burundi and Rwanda.</a:t>
            </a:r>
          </a:p>
          <a:p>
            <a:pPr>
              <a:lnSpc>
                <a:spcPct val="300000"/>
              </a:lnSpc>
            </a:pPr>
            <a:r>
              <a:rPr lang="en-US" sz="1600" b="1" dirty="0">
                <a:latin typeface="Century Gothic" panose="020B0502020202020204" pitchFamily="34" charset="0"/>
              </a:rPr>
              <a:t>OBJECTIVES</a:t>
            </a:r>
            <a:r>
              <a:rPr lang="en-US" sz="1600" dirty="0">
                <a:latin typeface="Century Gothic" panose="020B0502020202020204" pitchFamily="34" charset="0"/>
              </a:rPr>
              <a:t>:</a:t>
            </a:r>
          </a:p>
          <a:p>
            <a:pPr marL="342900" indent="-342900">
              <a:lnSpc>
                <a:spcPct val="150000"/>
              </a:lnSpc>
              <a:buFont typeface="+mj-lt"/>
              <a:buAutoNum type="arabicPeriod"/>
            </a:pPr>
            <a:r>
              <a:rPr lang="en-US" sz="1600" dirty="0">
                <a:latin typeface="Century Gothic" panose="020B0502020202020204" pitchFamily="34" charset="0"/>
              </a:rPr>
              <a:t>To pilot a cross-border MNH initiative through partnership and collaboration between Burundi and Rwanda (Health Healing Network Burundi and Rwanda Youth Voice for Change);</a:t>
            </a:r>
          </a:p>
          <a:p>
            <a:pPr marL="342900" indent="-342900">
              <a:lnSpc>
                <a:spcPct val="150000"/>
              </a:lnSpc>
              <a:buFont typeface="+mj-lt"/>
              <a:buAutoNum type="arabicPeriod"/>
            </a:pPr>
            <a:r>
              <a:rPr lang="en-US" sz="1600" dirty="0">
                <a:latin typeface="Century Gothic" panose="020B0502020202020204" pitchFamily="34" charset="0"/>
              </a:rPr>
              <a:t>As a partnership, to analyse baseline</a:t>
            </a:r>
            <a:r>
              <a:rPr lang="en-US" sz="1600" b="1" dirty="0">
                <a:latin typeface="Century Gothic" panose="020B0502020202020204" pitchFamily="34" charset="0"/>
              </a:rPr>
              <a:t> </a:t>
            </a:r>
            <a:r>
              <a:rPr lang="en-US" sz="1600" dirty="0">
                <a:latin typeface="Century Gothic" panose="020B0502020202020204" pitchFamily="34" charset="0"/>
              </a:rPr>
              <a:t>ANC</a:t>
            </a:r>
            <a:r>
              <a:rPr lang="en-US" sz="1600" b="1" dirty="0">
                <a:latin typeface="Century Gothic" panose="020B0502020202020204" pitchFamily="34" charset="0"/>
              </a:rPr>
              <a:t> </a:t>
            </a:r>
            <a:r>
              <a:rPr lang="en-US" sz="1600" dirty="0">
                <a:latin typeface="Century Gothic" panose="020B0502020202020204" pitchFamily="34" charset="0"/>
              </a:rPr>
              <a:t>trend in Murwi Health Centre, implement the Mobile Platform for Maternal Health intervention, and observe the change in ANC trend due to intervention;</a:t>
            </a:r>
          </a:p>
          <a:p>
            <a:pPr marL="342900" indent="-342900">
              <a:lnSpc>
                <a:spcPct val="150000"/>
              </a:lnSpc>
              <a:buFont typeface="+mj-lt"/>
              <a:buAutoNum type="arabicPeriod"/>
            </a:pPr>
            <a:r>
              <a:rPr lang="en-US" sz="1600" dirty="0">
                <a:latin typeface="Century Gothic" panose="020B0502020202020204" pitchFamily="34" charset="0"/>
              </a:rPr>
              <a:t>Share best practice evidence on the project across EAC Member States for possible replication, scale up and integration in MNCH policies (e.g. EAC Open Health Initiative) </a:t>
            </a:r>
          </a:p>
        </p:txBody>
      </p:sp>
      <p:sp>
        <p:nvSpPr>
          <p:cNvPr id="3" name="TextBox 2"/>
          <p:cNvSpPr txBox="1"/>
          <p:nvPr/>
        </p:nvSpPr>
        <p:spPr>
          <a:xfrm>
            <a:off x="827584" y="404664"/>
            <a:ext cx="4464496" cy="954107"/>
          </a:xfrm>
          <a:prstGeom prst="rect">
            <a:avLst/>
          </a:prstGeom>
          <a:noFill/>
        </p:spPr>
        <p:txBody>
          <a:bodyPr wrap="square" rtlCol="0">
            <a:spAutoFit/>
          </a:bodyPr>
          <a:lstStyle/>
          <a:p>
            <a:r>
              <a:rPr lang="en-ZA" sz="2800" dirty="0">
                <a:latin typeface="Century Gothic" panose="020B0502020202020204" pitchFamily="34" charset="0"/>
                <a:cs typeface="Arial" panose="020B0604020202020204" pitchFamily="34" charset="0"/>
              </a:rPr>
              <a:t>2. AIM &amp; OBJECTIVES</a:t>
            </a:r>
          </a:p>
          <a:p>
            <a:endParaRPr lang="en-US" sz="2800" dirty="0">
              <a:latin typeface="Century Gothic" panose="020B0502020202020204" pitchFamily="34" charset="0"/>
            </a:endParaRPr>
          </a:p>
        </p:txBody>
      </p:sp>
      <p:cxnSp>
        <p:nvCxnSpPr>
          <p:cNvPr id="7" name="Straight Connector 6">
            <a:extLst>
              <a:ext uri="{FF2B5EF4-FFF2-40B4-BE49-F238E27FC236}">
                <a16:creationId xmlns:a16="http://schemas.microsoft.com/office/drawing/2014/main" xmlns="" id="{9C550331-9DFF-4418-BA34-6F6AB0DECE33}"/>
              </a:ext>
            </a:extLst>
          </p:cNvPr>
          <p:cNvCxnSpPr>
            <a:cxnSpLocks/>
          </p:cNvCxnSpPr>
          <p:nvPr/>
        </p:nvCxnSpPr>
        <p:spPr>
          <a:xfrm>
            <a:off x="0" y="1124744"/>
            <a:ext cx="9144000"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62617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251520" y="983723"/>
            <a:ext cx="8748464" cy="5700920"/>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A single arm Pre-Post Study Design without a control group was done in Murwi Health Centre (involving participation of Burundi and Rwanda)</a:t>
            </a:r>
          </a:p>
          <a:p>
            <a:pPr marL="342900" indent="-342900">
              <a:lnSpc>
                <a:spcPct val="150000"/>
              </a:lnSpc>
              <a:buFont typeface="Arial" panose="020B0604020202020204" pitchFamily="34" charset="0"/>
              <a:buChar char="•"/>
            </a:pPr>
            <a:endParaRPr lang="en-ZA" sz="500" dirty="0">
              <a:latin typeface="Century Gothic" panose="020B0502020202020204" pitchFamily="34" charset="0"/>
              <a:ea typeface="Arial" charset="0"/>
              <a:cs typeface="Arial" charset="0"/>
            </a:endParaRPr>
          </a:p>
          <a:p>
            <a:pPr marL="342900" indent="-34290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Six-month baseline ANC visit rate plotted using a run graph to observe the trend</a:t>
            </a:r>
          </a:p>
          <a:p>
            <a:pPr marL="342900" indent="-342900">
              <a:lnSpc>
                <a:spcPct val="150000"/>
              </a:lnSpc>
              <a:buFont typeface="Arial" panose="020B0604020202020204" pitchFamily="34" charset="0"/>
              <a:buChar char="•"/>
            </a:pPr>
            <a:endParaRPr lang="en-ZA" sz="600" dirty="0">
              <a:latin typeface="Century Gothic" panose="020B0502020202020204" pitchFamily="34" charset="0"/>
              <a:ea typeface="Arial" charset="0"/>
              <a:cs typeface="Arial" charset="0"/>
            </a:endParaRPr>
          </a:p>
          <a:p>
            <a:pPr marL="342900" indent="-34290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Pregnant women were recruited by CHWs and from Health Centre registries</a:t>
            </a:r>
          </a:p>
          <a:p>
            <a:pPr marL="342900" indent="-342900">
              <a:lnSpc>
                <a:spcPct val="150000"/>
              </a:lnSpc>
              <a:buFont typeface="Arial" panose="020B0604020202020204" pitchFamily="34" charset="0"/>
              <a:buChar char="•"/>
            </a:pPr>
            <a:endParaRPr lang="en-ZA" sz="500" dirty="0">
              <a:latin typeface="Century Gothic" panose="020B0502020202020204" pitchFamily="34" charset="0"/>
              <a:ea typeface="Arial" charset="0"/>
              <a:cs typeface="Arial" charset="0"/>
            </a:endParaRPr>
          </a:p>
          <a:p>
            <a:pPr marL="342900" indent="-34290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Nurses, CHWs, and pregnant women were trained to use the mobile application</a:t>
            </a:r>
          </a:p>
          <a:p>
            <a:pPr marL="342900" indent="-342900">
              <a:lnSpc>
                <a:spcPct val="150000"/>
              </a:lnSpc>
              <a:buFont typeface="Arial" panose="020B0604020202020204" pitchFamily="34" charset="0"/>
              <a:buChar char="•"/>
            </a:pPr>
            <a:endParaRPr lang="en-ZA" sz="500" dirty="0">
              <a:latin typeface="Century Gothic" panose="020B0502020202020204" pitchFamily="34" charset="0"/>
              <a:ea typeface="Arial" charset="0"/>
              <a:cs typeface="Arial" charset="0"/>
            </a:endParaRPr>
          </a:p>
          <a:p>
            <a:pPr marL="342900" indent="-34290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Automated scheduled reminders were sent to pregnant women (to attend ANC appointment) by the digital application</a:t>
            </a:r>
          </a:p>
          <a:p>
            <a:pPr marL="342900" indent="-342900">
              <a:lnSpc>
                <a:spcPct val="150000"/>
              </a:lnSpc>
              <a:buFont typeface="Arial" panose="020B0604020202020204" pitchFamily="34" charset="0"/>
              <a:buChar char="•"/>
            </a:pPr>
            <a:endParaRPr lang="en-ZA" sz="500" dirty="0">
              <a:latin typeface="Century Gothic" panose="020B0502020202020204" pitchFamily="34" charset="0"/>
              <a:ea typeface="Arial" charset="0"/>
              <a:cs typeface="Arial" charset="0"/>
            </a:endParaRPr>
          </a:p>
          <a:p>
            <a:pPr marL="342900" indent="-34290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A 24/7 free helpline (paid for) was made available at the Health Centre to allow immediate remote assistance </a:t>
            </a:r>
          </a:p>
          <a:p>
            <a:pPr marL="342900" indent="-342900">
              <a:lnSpc>
                <a:spcPct val="150000"/>
              </a:lnSpc>
              <a:buFont typeface="Arial" panose="020B0604020202020204" pitchFamily="34" charset="0"/>
              <a:buChar char="•"/>
            </a:pPr>
            <a:endParaRPr lang="en-ZA" sz="600" dirty="0">
              <a:latin typeface="Century Gothic" panose="020B0502020202020204" pitchFamily="34" charset="0"/>
              <a:ea typeface="Arial" charset="0"/>
              <a:cs typeface="Arial" charset="0"/>
            </a:endParaRPr>
          </a:p>
          <a:p>
            <a:pPr marL="342900" indent="-34290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If “no show”, nurse followed up with a call to check on the woman and reschedule the appointment</a:t>
            </a:r>
          </a:p>
          <a:p>
            <a:pPr marL="342900" indent="-342900">
              <a:lnSpc>
                <a:spcPct val="150000"/>
              </a:lnSpc>
              <a:buFont typeface="Arial" panose="020B0604020202020204" pitchFamily="34" charset="0"/>
              <a:buChar char="•"/>
            </a:pPr>
            <a:endParaRPr lang="en-ZA" sz="500" dirty="0">
              <a:latin typeface="Century Gothic" panose="020B0502020202020204" pitchFamily="34" charset="0"/>
              <a:ea typeface="Arial" charset="0"/>
              <a:cs typeface="Arial" charset="0"/>
            </a:endParaRPr>
          </a:p>
          <a:p>
            <a:pPr marL="342900" indent="-342900">
              <a:lnSpc>
                <a:spcPct val="150000"/>
              </a:lnSpc>
              <a:buFont typeface="Arial" panose="020B0604020202020204" pitchFamily="34" charset="0"/>
              <a:buChar char="•"/>
            </a:pPr>
            <a:r>
              <a:rPr lang="en-ZA" sz="1600" dirty="0">
                <a:latin typeface="Century Gothic" panose="020B0502020202020204" pitchFamily="34" charset="0"/>
                <a:ea typeface="Arial" charset="0"/>
                <a:cs typeface="Arial" charset="0"/>
              </a:rPr>
              <a:t>All data (ANC appointments, reminders sent, visits and no-shows) was recorded by a central server (monitor)</a:t>
            </a:r>
          </a:p>
        </p:txBody>
      </p:sp>
      <p:sp>
        <p:nvSpPr>
          <p:cNvPr id="3" name="TextBox 2"/>
          <p:cNvSpPr txBox="1"/>
          <p:nvPr/>
        </p:nvSpPr>
        <p:spPr>
          <a:xfrm>
            <a:off x="827584" y="202973"/>
            <a:ext cx="4464496" cy="954107"/>
          </a:xfrm>
          <a:prstGeom prst="rect">
            <a:avLst/>
          </a:prstGeom>
          <a:noFill/>
        </p:spPr>
        <p:txBody>
          <a:bodyPr wrap="square" rtlCol="0">
            <a:spAutoFit/>
          </a:bodyPr>
          <a:lstStyle/>
          <a:p>
            <a:r>
              <a:rPr lang="en-ZA" sz="2800" dirty="0">
                <a:latin typeface="Century Gothic" panose="020B0502020202020204" pitchFamily="34" charset="0"/>
                <a:cs typeface="Arial" panose="020B0604020202020204" pitchFamily="34" charset="0"/>
              </a:rPr>
              <a:t>3. METHODS (1/2)</a:t>
            </a:r>
          </a:p>
          <a:p>
            <a:endParaRPr lang="en-US" sz="2800" dirty="0">
              <a:latin typeface="Century Gothic" panose="020B0502020202020204" pitchFamily="34" charset="0"/>
            </a:endParaRPr>
          </a:p>
        </p:txBody>
      </p:sp>
      <p:cxnSp>
        <p:nvCxnSpPr>
          <p:cNvPr id="7" name="Straight Connector 6">
            <a:extLst>
              <a:ext uri="{FF2B5EF4-FFF2-40B4-BE49-F238E27FC236}">
                <a16:creationId xmlns:a16="http://schemas.microsoft.com/office/drawing/2014/main" xmlns="" id="{E38C1F42-4F9C-45C9-B5F0-C039D25496D8}"/>
              </a:ext>
            </a:extLst>
          </p:cNvPr>
          <p:cNvCxnSpPr>
            <a:cxnSpLocks/>
          </p:cNvCxnSpPr>
          <p:nvPr/>
        </p:nvCxnSpPr>
        <p:spPr>
          <a:xfrm>
            <a:off x="53752" y="896752"/>
            <a:ext cx="9144000"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936900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395536" y="1291802"/>
            <a:ext cx="8352928" cy="1061188"/>
          </a:xfrm>
          <a:prstGeom prst="rect">
            <a:avLst/>
          </a:prstGeom>
          <a:noFill/>
        </p:spPr>
        <p:txBody>
          <a:bodyPr wrap="square" rtlCol="0">
            <a:spAutoFit/>
          </a:bodyPr>
          <a:lstStyle/>
          <a:p>
            <a:pPr>
              <a:lnSpc>
                <a:spcPct val="200000"/>
              </a:lnSpc>
            </a:pPr>
            <a:r>
              <a:rPr lang="en-ZA" b="1" dirty="0">
                <a:latin typeface="Century Gothic" panose="020B0502020202020204" pitchFamily="34" charset="0"/>
                <a:ea typeface="Arial" charset="0"/>
                <a:cs typeface="Arial" charset="0"/>
              </a:rPr>
              <a:t>Description of the mobile application</a:t>
            </a:r>
            <a:r>
              <a:rPr lang="en-ZA" sz="1600" dirty="0">
                <a:latin typeface="Century Gothic" panose="020B0502020202020204" pitchFamily="34" charset="0"/>
                <a:ea typeface="Arial" charset="0"/>
                <a:cs typeface="Arial" charset="0"/>
              </a:rPr>
              <a:t>:</a:t>
            </a:r>
          </a:p>
          <a:p>
            <a:pPr>
              <a:lnSpc>
                <a:spcPct val="200000"/>
              </a:lnSpc>
            </a:pPr>
            <a:r>
              <a:rPr lang="en-ZA" sz="1600" dirty="0">
                <a:latin typeface="Century Gothic" panose="020B0502020202020204" pitchFamily="34" charset="0"/>
                <a:ea typeface="Arial" charset="0"/>
                <a:cs typeface="Arial" charset="0"/>
              </a:rPr>
              <a:t>The application is available for android and non-android based mobile phones.</a:t>
            </a:r>
          </a:p>
        </p:txBody>
      </p:sp>
      <p:sp>
        <p:nvSpPr>
          <p:cNvPr id="3" name="TextBox 2"/>
          <p:cNvSpPr txBox="1"/>
          <p:nvPr/>
        </p:nvSpPr>
        <p:spPr>
          <a:xfrm>
            <a:off x="827584" y="404664"/>
            <a:ext cx="4464496" cy="954107"/>
          </a:xfrm>
          <a:prstGeom prst="rect">
            <a:avLst/>
          </a:prstGeom>
          <a:noFill/>
        </p:spPr>
        <p:txBody>
          <a:bodyPr wrap="square" rtlCol="0">
            <a:spAutoFit/>
          </a:bodyPr>
          <a:lstStyle/>
          <a:p>
            <a:r>
              <a:rPr lang="en-ZA" sz="2800" dirty="0">
                <a:latin typeface="Century Gothic" panose="020B0502020202020204" pitchFamily="34" charset="0"/>
                <a:cs typeface="Arial" panose="020B0604020202020204" pitchFamily="34" charset="0"/>
              </a:rPr>
              <a:t>3. METHODS (2/2)</a:t>
            </a:r>
          </a:p>
          <a:p>
            <a:endParaRPr lang="en-US" sz="2800" dirty="0">
              <a:latin typeface="Century Gothic" panose="020B0502020202020204" pitchFamily="34" charset="0"/>
            </a:endParaRPr>
          </a:p>
        </p:txBody>
      </p:sp>
      <p:sp>
        <p:nvSpPr>
          <p:cNvPr id="7" name="TextBox 6">
            <a:extLst>
              <a:ext uri="{FF2B5EF4-FFF2-40B4-BE49-F238E27FC236}">
                <a16:creationId xmlns:a16="http://schemas.microsoft.com/office/drawing/2014/main" xmlns="" id="{DE09D0A9-34CE-4444-B399-0003A0A53B67}"/>
              </a:ext>
            </a:extLst>
          </p:cNvPr>
          <p:cNvSpPr txBox="1"/>
          <p:nvPr/>
        </p:nvSpPr>
        <p:spPr>
          <a:xfrm>
            <a:off x="430058" y="2647130"/>
            <a:ext cx="8352928" cy="3715761"/>
          </a:xfrm>
          <a:prstGeom prst="rect">
            <a:avLst/>
          </a:prstGeom>
          <a:noFill/>
        </p:spPr>
        <p:txBody>
          <a:bodyPr wrap="square" rtlCol="0">
            <a:spAutoFit/>
          </a:bodyPr>
          <a:lstStyle/>
          <a:p>
            <a:pPr>
              <a:lnSpc>
                <a:spcPct val="150000"/>
              </a:lnSpc>
            </a:pPr>
            <a:r>
              <a:rPr lang="en-ZA" sz="1600" b="1" dirty="0">
                <a:solidFill>
                  <a:srgbClr val="0070C0"/>
                </a:solidFill>
                <a:latin typeface="Century Gothic" panose="020B0502020202020204" pitchFamily="34" charset="0"/>
                <a:ea typeface="Arial" charset="0"/>
                <a:cs typeface="Arial" charset="0"/>
              </a:rPr>
              <a:t>Option 1: Nurse portal</a:t>
            </a:r>
            <a:r>
              <a:rPr lang="en-ZA" sz="1600" b="1" dirty="0">
                <a:latin typeface="Century Gothic" panose="020B0502020202020204" pitchFamily="34" charset="0"/>
                <a:ea typeface="Arial" charset="0"/>
                <a:cs typeface="Arial" charset="0"/>
              </a:rPr>
              <a:t>. </a:t>
            </a:r>
            <a:r>
              <a:rPr lang="en-ZA" sz="1600" dirty="0">
                <a:latin typeface="Century Gothic" panose="020B0502020202020204" pitchFamily="34" charset="0"/>
                <a:ea typeface="Arial" charset="0"/>
                <a:cs typeface="Arial" charset="0"/>
              </a:rPr>
              <a:t>A nurse logs-in to display enrolled women and scheduled ANC appointments. The nurse can reschedule an appointment in case there was a no-show</a:t>
            </a:r>
          </a:p>
          <a:p>
            <a:pPr>
              <a:lnSpc>
                <a:spcPct val="150000"/>
              </a:lnSpc>
            </a:pPr>
            <a:endParaRPr lang="en-ZA" sz="1000" dirty="0">
              <a:latin typeface="Century Gothic" panose="020B0502020202020204" pitchFamily="34" charset="0"/>
              <a:ea typeface="Arial" charset="0"/>
              <a:cs typeface="Arial" charset="0"/>
            </a:endParaRPr>
          </a:p>
          <a:p>
            <a:pPr>
              <a:lnSpc>
                <a:spcPct val="150000"/>
              </a:lnSpc>
            </a:pPr>
            <a:r>
              <a:rPr lang="en-ZA" sz="1600" b="1" dirty="0">
                <a:solidFill>
                  <a:srgbClr val="0070C0"/>
                </a:solidFill>
                <a:latin typeface="Century Gothic" panose="020B0502020202020204" pitchFamily="34" charset="0"/>
                <a:ea typeface="Arial" charset="0"/>
                <a:cs typeface="Arial" charset="0"/>
              </a:rPr>
              <a:t>Option 2: CHW and Pregnant Woman</a:t>
            </a:r>
            <a:r>
              <a:rPr lang="en-ZA" sz="1600" dirty="0">
                <a:latin typeface="Century Gothic" panose="020B0502020202020204" pitchFamily="34" charset="0"/>
                <a:ea typeface="Arial" charset="0"/>
                <a:cs typeface="Arial" charset="0"/>
              </a:rPr>
              <a:t>. Log in to display appointments. CHWs can view appointments for all enrolled women but a pregnant woman can only visualise her own appointments. This portal offers an option to log a free call that links to the 24/7 helpline available at the Health Centre. </a:t>
            </a:r>
          </a:p>
          <a:p>
            <a:pPr>
              <a:lnSpc>
                <a:spcPct val="150000"/>
              </a:lnSpc>
            </a:pPr>
            <a:endParaRPr lang="en-ZA" sz="500" dirty="0">
              <a:latin typeface="Century Gothic" panose="020B0502020202020204" pitchFamily="34" charset="0"/>
              <a:ea typeface="Arial" charset="0"/>
              <a:cs typeface="Arial" charset="0"/>
            </a:endParaRPr>
          </a:p>
          <a:p>
            <a:pPr>
              <a:lnSpc>
                <a:spcPct val="150000"/>
              </a:lnSpc>
            </a:pPr>
            <a:r>
              <a:rPr lang="en-ZA" sz="1600" b="1" dirty="0">
                <a:solidFill>
                  <a:srgbClr val="0070C0"/>
                </a:solidFill>
                <a:latin typeface="Century Gothic" panose="020B0502020202020204" pitchFamily="34" charset="0"/>
                <a:ea typeface="Arial" charset="0"/>
                <a:cs typeface="Arial" charset="0"/>
              </a:rPr>
              <a:t>Option 3. cPanel </a:t>
            </a:r>
            <a:r>
              <a:rPr lang="en-ZA" sz="1600" dirty="0">
                <a:latin typeface="Century Gothic" panose="020B0502020202020204" pitchFamily="34" charset="0"/>
                <a:ea typeface="Arial" charset="0"/>
                <a:cs typeface="Arial" charset="0"/>
              </a:rPr>
              <a:t>which sends automated reminders and records all data. This greatly supports data collection process and timely reporting. </a:t>
            </a:r>
          </a:p>
        </p:txBody>
      </p:sp>
      <p:cxnSp>
        <p:nvCxnSpPr>
          <p:cNvPr id="8" name="Straight Connector 7">
            <a:extLst>
              <a:ext uri="{FF2B5EF4-FFF2-40B4-BE49-F238E27FC236}">
                <a16:creationId xmlns:a16="http://schemas.microsoft.com/office/drawing/2014/main" xmlns="" id="{097BFC8E-80B6-4F53-B97B-F366DE217D64}"/>
              </a:ext>
            </a:extLst>
          </p:cNvPr>
          <p:cNvCxnSpPr>
            <a:cxnSpLocks/>
          </p:cNvCxnSpPr>
          <p:nvPr/>
        </p:nvCxnSpPr>
        <p:spPr>
          <a:xfrm>
            <a:off x="0" y="1124744"/>
            <a:ext cx="9144000"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629511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395536" y="1233368"/>
            <a:ext cx="8352928" cy="559064"/>
          </a:xfrm>
          <a:prstGeom prst="rect">
            <a:avLst/>
          </a:prstGeom>
          <a:noFill/>
        </p:spPr>
        <p:txBody>
          <a:bodyPr wrap="square" rtlCol="0">
            <a:spAutoFit/>
          </a:bodyPr>
          <a:lstStyle/>
          <a:p>
            <a:pPr>
              <a:lnSpc>
                <a:spcPct val="200000"/>
              </a:lnSpc>
            </a:pPr>
            <a:r>
              <a:rPr lang="en-ZA" b="1" dirty="0">
                <a:latin typeface="Century Gothic" panose="020B0502020202020204" pitchFamily="34" charset="0"/>
                <a:ea typeface="Arial" charset="0"/>
                <a:cs typeface="Arial" charset="0"/>
              </a:rPr>
              <a:t>Baseline trend </a:t>
            </a:r>
            <a:endParaRPr lang="en-ZA" sz="1600" dirty="0">
              <a:latin typeface="Century Gothic" panose="020B0502020202020204" pitchFamily="34" charset="0"/>
              <a:ea typeface="Arial" charset="0"/>
              <a:cs typeface="Arial" charset="0"/>
            </a:endParaRPr>
          </a:p>
        </p:txBody>
      </p:sp>
      <p:sp>
        <p:nvSpPr>
          <p:cNvPr id="3" name="TextBox 2"/>
          <p:cNvSpPr txBox="1"/>
          <p:nvPr/>
        </p:nvSpPr>
        <p:spPr>
          <a:xfrm>
            <a:off x="827584" y="404664"/>
            <a:ext cx="5904656" cy="954107"/>
          </a:xfrm>
          <a:prstGeom prst="rect">
            <a:avLst/>
          </a:prstGeom>
          <a:noFill/>
        </p:spPr>
        <p:txBody>
          <a:bodyPr wrap="square" rtlCol="0">
            <a:spAutoFit/>
          </a:bodyPr>
          <a:lstStyle/>
          <a:p>
            <a:r>
              <a:rPr lang="en-ZA" sz="2800" dirty="0">
                <a:latin typeface="Century Gothic" panose="020B0502020202020204" pitchFamily="34" charset="0"/>
                <a:cs typeface="Arial" panose="020B0604020202020204" pitchFamily="34" charset="0"/>
              </a:rPr>
              <a:t>4. MIDTERM RESULTS (1/3)	</a:t>
            </a:r>
          </a:p>
          <a:p>
            <a:endParaRPr lang="en-US" sz="2800" dirty="0">
              <a:latin typeface="Century Gothic" panose="020B0502020202020204" pitchFamily="34" charset="0"/>
            </a:endParaRPr>
          </a:p>
        </p:txBody>
      </p:sp>
      <p:graphicFrame>
        <p:nvGraphicFramePr>
          <p:cNvPr id="10" name="Chart 9">
            <a:extLst>
              <a:ext uri="{FF2B5EF4-FFF2-40B4-BE49-F238E27FC236}">
                <a16:creationId xmlns:a16="http://schemas.microsoft.com/office/drawing/2014/main" xmlns="" id="{52180AF5-C4AE-4884-AD02-E89562D0CC24}"/>
              </a:ext>
            </a:extLst>
          </p:cNvPr>
          <p:cNvGraphicFramePr>
            <a:graphicFrameLocks/>
          </p:cNvGraphicFramePr>
          <p:nvPr>
            <p:extLst>
              <p:ext uri="{D42A27DB-BD31-4B8C-83A1-F6EECF244321}">
                <p14:modId xmlns:p14="http://schemas.microsoft.com/office/powerpoint/2010/main" val="2403320592"/>
              </p:ext>
            </p:extLst>
          </p:nvPr>
        </p:nvGraphicFramePr>
        <p:xfrm>
          <a:off x="899592" y="1901055"/>
          <a:ext cx="7086600" cy="4638674"/>
        </p:xfrm>
        <a:graphic>
          <a:graphicData uri="http://schemas.openxmlformats.org/drawingml/2006/chart">
            <c:chart xmlns:c="http://schemas.openxmlformats.org/drawingml/2006/chart" xmlns:r="http://schemas.openxmlformats.org/officeDocument/2006/relationships" r:id="rId2"/>
          </a:graphicData>
        </a:graphic>
      </p:graphicFrame>
      <p:cxnSp>
        <p:nvCxnSpPr>
          <p:cNvPr id="11" name="Straight Connector 10">
            <a:extLst>
              <a:ext uri="{FF2B5EF4-FFF2-40B4-BE49-F238E27FC236}">
                <a16:creationId xmlns:a16="http://schemas.microsoft.com/office/drawing/2014/main" xmlns="" id="{030A2EEA-CFF0-4938-82D1-65B89F82CFD0}"/>
              </a:ext>
            </a:extLst>
          </p:cNvPr>
          <p:cNvCxnSpPr>
            <a:cxnSpLocks/>
          </p:cNvCxnSpPr>
          <p:nvPr/>
        </p:nvCxnSpPr>
        <p:spPr>
          <a:xfrm>
            <a:off x="0" y="1124744"/>
            <a:ext cx="9144000"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553879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251520" y="1358771"/>
            <a:ext cx="8712968" cy="7709162"/>
          </a:xfrm>
          <a:prstGeom prst="rect">
            <a:avLst/>
          </a:prstGeom>
          <a:noFill/>
        </p:spPr>
        <p:txBody>
          <a:bodyPr wrap="square" rtlCol="0">
            <a:spAutoFit/>
          </a:bodyPr>
          <a:lstStyle/>
          <a:p>
            <a:pPr>
              <a:lnSpc>
                <a:spcPct val="200000"/>
              </a:lnSpc>
            </a:pPr>
            <a:r>
              <a:rPr lang="en-ZA" b="1" dirty="0">
                <a:latin typeface="Century Gothic" panose="020B0502020202020204" pitchFamily="34" charset="0"/>
                <a:ea typeface="Arial" charset="0"/>
                <a:cs typeface="Arial" charset="0"/>
              </a:rPr>
              <a:t>1. Study participants</a:t>
            </a:r>
          </a:p>
          <a:p>
            <a:pPr marL="800100" lvl="1" indent="-342900">
              <a:lnSpc>
                <a:spcPct val="200000"/>
              </a:lnSpc>
              <a:buFont typeface="Arial" panose="020B0604020202020204" pitchFamily="34" charset="0"/>
              <a:buChar char="•"/>
            </a:pPr>
            <a:r>
              <a:rPr lang="en-ZA" dirty="0">
                <a:latin typeface="Century Gothic" panose="020B0502020202020204" pitchFamily="34" charset="0"/>
                <a:ea typeface="Arial" charset="0"/>
                <a:cs typeface="Arial" charset="0"/>
              </a:rPr>
              <a:t>132 pregnant women enrolled; of whom </a:t>
            </a:r>
            <a:r>
              <a:rPr lang="en-ZA" b="1" dirty="0">
                <a:latin typeface="Century Gothic" panose="020B0502020202020204" pitchFamily="34" charset="0"/>
                <a:ea typeface="Arial" charset="0"/>
                <a:cs typeface="Arial" charset="0"/>
              </a:rPr>
              <a:t>24</a:t>
            </a:r>
            <a:r>
              <a:rPr lang="en-ZA" dirty="0">
                <a:latin typeface="Century Gothic" panose="020B0502020202020204" pitchFamily="34" charset="0"/>
                <a:ea typeface="Arial" charset="0"/>
                <a:cs typeface="Arial" charset="0"/>
              </a:rPr>
              <a:t> in T1, </a:t>
            </a:r>
            <a:r>
              <a:rPr lang="en-ZA" b="1" dirty="0">
                <a:latin typeface="Century Gothic" panose="020B0502020202020204" pitchFamily="34" charset="0"/>
                <a:ea typeface="Arial" charset="0"/>
                <a:cs typeface="Arial" charset="0"/>
              </a:rPr>
              <a:t>83</a:t>
            </a:r>
            <a:r>
              <a:rPr lang="en-ZA" dirty="0">
                <a:latin typeface="Century Gothic" panose="020B0502020202020204" pitchFamily="34" charset="0"/>
                <a:ea typeface="Arial" charset="0"/>
                <a:cs typeface="Arial" charset="0"/>
              </a:rPr>
              <a:t> in T2 and </a:t>
            </a:r>
            <a:r>
              <a:rPr lang="en-ZA" b="1" dirty="0">
                <a:latin typeface="Century Gothic" panose="020B0502020202020204" pitchFamily="34" charset="0"/>
                <a:ea typeface="Arial" charset="0"/>
                <a:cs typeface="Arial" charset="0"/>
              </a:rPr>
              <a:t>25</a:t>
            </a:r>
            <a:r>
              <a:rPr lang="en-ZA" dirty="0">
                <a:latin typeface="Century Gothic" panose="020B0502020202020204" pitchFamily="34" charset="0"/>
                <a:ea typeface="Arial" charset="0"/>
                <a:cs typeface="Arial" charset="0"/>
              </a:rPr>
              <a:t> in T3</a:t>
            </a:r>
          </a:p>
          <a:p>
            <a:pPr marL="800100" lvl="1" indent="-342900">
              <a:lnSpc>
                <a:spcPct val="200000"/>
              </a:lnSpc>
              <a:buFont typeface="Arial" panose="020B0604020202020204" pitchFamily="34" charset="0"/>
              <a:buChar char="•"/>
            </a:pPr>
            <a:r>
              <a:rPr lang="en-ZA" dirty="0">
                <a:latin typeface="Century Gothic" panose="020B0502020202020204" pitchFamily="34" charset="0"/>
                <a:ea typeface="Arial" charset="0"/>
                <a:cs typeface="Arial" charset="0"/>
              </a:rPr>
              <a:t>10 CHWs and 10 Nurses trained; of whom 2 working as “</a:t>
            </a:r>
            <a:r>
              <a:rPr lang="en-ZA" b="1" dirty="0">
                <a:latin typeface="Century Gothic" panose="020B0502020202020204" pitchFamily="34" charset="0"/>
                <a:ea typeface="Arial" charset="0"/>
                <a:cs typeface="Arial" charset="0"/>
              </a:rPr>
              <a:t>Desk Officers”</a:t>
            </a:r>
          </a:p>
          <a:p>
            <a:pPr>
              <a:lnSpc>
                <a:spcPct val="200000"/>
              </a:lnSpc>
            </a:pPr>
            <a:r>
              <a:rPr lang="en-ZA" b="1" dirty="0">
                <a:latin typeface="Century Gothic" panose="020B0502020202020204" pitchFamily="34" charset="0"/>
                <a:ea typeface="Arial" charset="0"/>
                <a:cs typeface="Arial" charset="0"/>
              </a:rPr>
              <a:t>2. Mobile application data</a:t>
            </a:r>
          </a:p>
          <a:p>
            <a:pPr marL="800100" lvl="1" indent="-342900">
              <a:lnSpc>
                <a:spcPct val="200000"/>
              </a:lnSpc>
              <a:buFont typeface="Arial" panose="020B0604020202020204" pitchFamily="34" charset="0"/>
              <a:buChar char="•"/>
            </a:pPr>
            <a:r>
              <a:rPr lang="en-ZA" dirty="0">
                <a:latin typeface="Century Gothic" panose="020B0502020202020204" pitchFamily="34" charset="0"/>
                <a:ea typeface="Arial" charset="0"/>
                <a:cs typeface="Arial" charset="0"/>
              </a:rPr>
              <a:t>307 reminders sent to 132 pregnant women (study ongoing);</a:t>
            </a:r>
          </a:p>
          <a:p>
            <a:pPr marL="800100" lvl="1" indent="-342900">
              <a:lnSpc>
                <a:spcPct val="200000"/>
              </a:lnSpc>
              <a:buFont typeface="Arial" panose="020B0604020202020204" pitchFamily="34" charset="0"/>
              <a:buChar char="•"/>
            </a:pPr>
            <a:r>
              <a:rPr lang="en-ZA" dirty="0">
                <a:latin typeface="Century Gothic" panose="020B0502020202020204" pitchFamily="34" charset="0"/>
                <a:ea typeface="Arial" charset="0"/>
                <a:cs typeface="Arial" charset="0"/>
              </a:rPr>
              <a:t>Appointments attended 100/132 (75%)</a:t>
            </a:r>
          </a:p>
          <a:p>
            <a:pPr>
              <a:lnSpc>
                <a:spcPct val="200000"/>
              </a:lnSpc>
            </a:pPr>
            <a:r>
              <a:rPr lang="en-ZA" b="1" dirty="0">
                <a:latin typeface="Century Gothic" panose="020B0502020202020204" pitchFamily="34" charset="0"/>
                <a:ea typeface="Arial" charset="0"/>
                <a:cs typeface="Arial" charset="0"/>
              </a:rPr>
              <a:t>3. Deliveries</a:t>
            </a:r>
          </a:p>
          <a:p>
            <a:pPr marL="800100" lvl="1" indent="-342900">
              <a:lnSpc>
                <a:spcPct val="200000"/>
              </a:lnSpc>
              <a:buFont typeface="Arial" panose="020B0604020202020204" pitchFamily="34" charset="0"/>
              <a:buChar char="•"/>
            </a:pPr>
            <a:r>
              <a:rPr lang="en-ZA" dirty="0">
                <a:latin typeface="Century Gothic" panose="020B0502020202020204" pitchFamily="34" charset="0"/>
                <a:ea typeface="Arial" charset="0"/>
                <a:cs typeface="Arial" charset="0"/>
              </a:rPr>
              <a:t>18 deliveries (birth outcomes) </a:t>
            </a:r>
            <a:endParaRPr lang="en-ZA" b="1" dirty="0">
              <a:latin typeface="Century Gothic" panose="020B0502020202020204" pitchFamily="34" charset="0"/>
              <a:ea typeface="Arial" charset="0"/>
              <a:cs typeface="Arial" charset="0"/>
            </a:endParaRPr>
          </a:p>
          <a:p>
            <a:pPr marL="800100" lvl="1" indent="-342900">
              <a:lnSpc>
                <a:spcPct val="200000"/>
              </a:lnSpc>
              <a:buFont typeface="Arial" panose="020B0604020202020204" pitchFamily="34" charset="0"/>
              <a:buChar char="•"/>
            </a:pPr>
            <a:endParaRPr lang="en-ZA" b="1" dirty="0">
              <a:latin typeface="Century Gothic" panose="020B0502020202020204" pitchFamily="34" charset="0"/>
              <a:ea typeface="Arial" charset="0"/>
              <a:cs typeface="Arial" charset="0"/>
            </a:endParaRPr>
          </a:p>
          <a:p>
            <a:pPr lvl="1">
              <a:lnSpc>
                <a:spcPct val="200000"/>
              </a:lnSpc>
            </a:pPr>
            <a:endParaRPr lang="en-ZA" dirty="0">
              <a:solidFill>
                <a:srgbClr val="FF0000"/>
              </a:solidFill>
              <a:latin typeface="Century Gothic" panose="020B0502020202020204" pitchFamily="34" charset="0"/>
              <a:ea typeface="Arial" charset="0"/>
              <a:cs typeface="Arial" charset="0"/>
            </a:endParaRPr>
          </a:p>
          <a:p>
            <a:pPr lvl="1">
              <a:lnSpc>
                <a:spcPct val="200000"/>
              </a:lnSpc>
            </a:pPr>
            <a:endParaRPr lang="en-ZA" dirty="0">
              <a:latin typeface="Century Gothic" panose="020B0502020202020204" pitchFamily="34" charset="0"/>
              <a:ea typeface="Arial" charset="0"/>
              <a:cs typeface="Arial" charset="0"/>
            </a:endParaRPr>
          </a:p>
          <a:p>
            <a:pPr marL="800100" lvl="1" indent="-342900">
              <a:lnSpc>
                <a:spcPct val="200000"/>
              </a:lnSpc>
              <a:buFont typeface="Arial" panose="020B0604020202020204" pitchFamily="34" charset="0"/>
              <a:buChar char="•"/>
            </a:pPr>
            <a:endParaRPr lang="en-ZA" dirty="0">
              <a:latin typeface="Century Gothic" panose="020B0502020202020204" pitchFamily="34" charset="0"/>
              <a:ea typeface="Arial" charset="0"/>
              <a:cs typeface="Arial" charset="0"/>
            </a:endParaRPr>
          </a:p>
          <a:p>
            <a:pPr marL="800100" lvl="1" indent="-342900">
              <a:lnSpc>
                <a:spcPct val="200000"/>
              </a:lnSpc>
              <a:buFont typeface="Arial" panose="020B0604020202020204" pitchFamily="34" charset="0"/>
              <a:buChar char="•"/>
            </a:pPr>
            <a:endParaRPr lang="en-ZA" dirty="0">
              <a:latin typeface="Century Gothic" panose="020B0502020202020204" pitchFamily="34" charset="0"/>
              <a:ea typeface="Arial" charset="0"/>
              <a:cs typeface="Arial" charset="0"/>
            </a:endParaRPr>
          </a:p>
          <a:p>
            <a:pPr>
              <a:lnSpc>
                <a:spcPct val="200000"/>
              </a:lnSpc>
            </a:pPr>
            <a:endParaRPr lang="en-ZA" sz="1600" dirty="0">
              <a:latin typeface="Century Gothic" panose="020B0502020202020204" pitchFamily="34" charset="0"/>
              <a:ea typeface="Arial" charset="0"/>
              <a:cs typeface="Arial" charset="0"/>
            </a:endParaRPr>
          </a:p>
        </p:txBody>
      </p:sp>
      <p:sp>
        <p:nvSpPr>
          <p:cNvPr id="3" name="TextBox 2"/>
          <p:cNvSpPr txBox="1"/>
          <p:nvPr/>
        </p:nvSpPr>
        <p:spPr>
          <a:xfrm>
            <a:off x="827584" y="404664"/>
            <a:ext cx="5184576" cy="954107"/>
          </a:xfrm>
          <a:prstGeom prst="rect">
            <a:avLst/>
          </a:prstGeom>
          <a:noFill/>
        </p:spPr>
        <p:txBody>
          <a:bodyPr wrap="square" rtlCol="0">
            <a:spAutoFit/>
          </a:bodyPr>
          <a:lstStyle/>
          <a:p>
            <a:r>
              <a:rPr lang="en-ZA" sz="2800" dirty="0">
                <a:latin typeface="Century Gothic" panose="020B0502020202020204" pitchFamily="34" charset="0"/>
                <a:cs typeface="Arial" panose="020B0604020202020204" pitchFamily="34" charset="0"/>
              </a:rPr>
              <a:t>4. MIDTERM RESULTS (2/3)	</a:t>
            </a:r>
          </a:p>
          <a:p>
            <a:endParaRPr lang="en-US" sz="2800" dirty="0">
              <a:latin typeface="Century Gothic" panose="020B0502020202020204" pitchFamily="34" charset="0"/>
            </a:endParaRPr>
          </a:p>
        </p:txBody>
      </p:sp>
      <p:cxnSp>
        <p:nvCxnSpPr>
          <p:cNvPr id="7" name="Straight Connector 6">
            <a:extLst>
              <a:ext uri="{FF2B5EF4-FFF2-40B4-BE49-F238E27FC236}">
                <a16:creationId xmlns:a16="http://schemas.microsoft.com/office/drawing/2014/main" xmlns="" id="{634CA326-2133-4FCD-9303-91FFD7F0CF82}"/>
              </a:ext>
            </a:extLst>
          </p:cNvPr>
          <p:cNvCxnSpPr>
            <a:cxnSpLocks/>
          </p:cNvCxnSpPr>
          <p:nvPr/>
        </p:nvCxnSpPr>
        <p:spPr>
          <a:xfrm>
            <a:off x="0" y="1124744"/>
            <a:ext cx="9144000"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269187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1328</Words>
  <Application>Microsoft Office PowerPoint</Application>
  <PresentationFormat>On-screen Show (4:3)</PresentationFormat>
  <Paragraphs>128</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the Witwatersrand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Wits Student</dc:creator>
  <cp:lastModifiedBy>UserLA5854</cp:lastModifiedBy>
  <cp:revision>216</cp:revision>
  <dcterms:created xsi:type="dcterms:W3CDTF">2016-09-10T06:25:19Z</dcterms:created>
  <dcterms:modified xsi:type="dcterms:W3CDTF">2019-03-06T06:39:20Z</dcterms:modified>
</cp:coreProperties>
</file>