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55" r:id="rId1"/>
  </p:sldMasterIdLst>
  <p:notesMasterIdLst>
    <p:notesMasterId r:id="rId17"/>
  </p:notesMasterIdLst>
  <p:handoutMasterIdLst>
    <p:handoutMasterId r:id="rId18"/>
  </p:handoutMasterIdLst>
  <p:sldIdLst>
    <p:sldId id="351" r:id="rId2"/>
    <p:sldId id="303" r:id="rId3"/>
    <p:sldId id="331" r:id="rId4"/>
    <p:sldId id="333" r:id="rId5"/>
    <p:sldId id="323" r:id="rId6"/>
    <p:sldId id="308" r:id="rId7"/>
    <p:sldId id="342" r:id="rId8"/>
    <p:sldId id="340" r:id="rId9"/>
    <p:sldId id="338" r:id="rId10"/>
    <p:sldId id="336" r:id="rId11"/>
    <p:sldId id="347" r:id="rId12"/>
    <p:sldId id="258" r:id="rId13"/>
    <p:sldId id="256" r:id="rId14"/>
    <p:sldId id="349" r:id="rId15"/>
    <p:sldId id="332" r:id="rId16"/>
  </p:sldIdLst>
  <p:sldSz cx="12192000" cy="6858000"/>
  <p:notesSz cx="6858000" cy="9144000"/>
  <p:embeddedFontLst>
    <p:embeddedFont>
      <p:font typeface="Rockwell Extra Bold" panose="02060903040505020403" pitchFamily="18" charset="0"/>
      <p:bold r:id="rId19"/>
    </p:embeddedFont>
    <p:embeddedFont>
      <p:font typeface="Tw Cen MT" panose="020B0602020104020603" pitchFamily="34" charset="0"/>
      <p:regular r:id="rId20"/>
      <p:bold r:id="rId21"/>
      <p:italic r:id="rId22"/>
      <p:boldItalic r:id="rId23"/>
    </p:embeddedFont>
    <p:embeddedFont>
      <p:font typeface="Franklin Gothic" panose="020B0604020202020204" charset="0"/>
      <p:bold r:id="rId24"/>
    </p:embeddedFont>
    <p:embeddedFont>
      <p:font typeface="Calibri" panose="020F0502020204030204" pitchFamily="34" charset="0"/>
      <p:regular r:id="rId25"/>
      <p:bold r:id="rId26"/>
      <p:italic r:id="rId27"/>
      <p:boldItalic r:id="rId28"/>
    </p:embeddedFont>
    <p:embeddedFont>
      <p:font typeface="Questrial" panose="020B0604020202020204" charset="0"/>
      <p:regular r:id="rId29"/>
    </p:embeddedFont>
    <p:embeddedFont>
      <p:font typeface="Century Gothic" panose="020B0502020202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ENDA DAROKA" initials="" lastIdx="3" clrIdx="0"/>
  <p:cmAuthor id="1" name="BRENDA DAROKA" initials="BD" lastIdx="0" clrIdx="1">
    <p:extLst>
      <p:ext uri="{19B8F6BF-5375-455C-9EA6-DF929625EA0E}">
        <p15:presenceInfo xmlns:p15="http://schemas.microsoft.com/office/powerpoint/2012/main" userId="7381892ea3a5cb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C886105-1483-4A2D-ACF6-30F3E96E9FCB}" v="1449" dt="2018-07-17T07:20:24.349"/>
  </p1510:revLst>
</p1510:revInfo>
</file>

<file path=ppt/tableStyles.xml><?xml version="1.0" encoding="utf-8"?>
<a:tblStyleLst xmlns:a="http://schemas.openxmlformats.org/drawingml/2006/main" def="{80A80B51-3EC5-4B02-8B0C-5752C7D2FB63}">
  <a:tblStyle styleId="{80A80B51-3EC5-4B02-8B0C-5752C7D2FB63}" styleName="Table_0">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AEE"/>
          </a:solidFill>
        </a:fill>
      </a:tcStyle>
    </a:wholeTbl>
    <a:band1H>
      <a:tcTxStyle/>
      <a:tcStyle>
        <a:tcBdr/>
        <a:fill>
          <a:solidFill>
            <a:srgbClr val="CAD2DB"/>
          </a:solidFill>
        </a:fill>
      </a:tcStyle>
    </a:band1H>
    <a:band2H>
      <a:tcTxStyle/>
      <a:tcStyle>
        <a:tcBdr/>
      </a:tcStyle>
    </a:band2H>
    <a:band1V>
      <a:tcTxStyle/>
      <a:tcStyle>
        <a:tcBdr/>
        <a:fill>
          <a:solidFill>
            <a:srgbClr val="CAD2DB"/>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6B2AC3E-C105-4C60-A268-B3EA3F5D61F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65" autoAdjust="0"/>
    <p:restoredTop sz="75654" autoAdjust="0"/>
  </p:normalViewPr>
  <p:slideViewPr>
    <p:cSldViewPr snapToGrid="0" snapToObjects="1">
      <p:cViewPr varScale="1">
        <p:scale>
          <a:sx n="52" d="100"/>
          <a:sy n="52" d="100"/>
        </p:scale>
        <p:origin x="856" y="48"/>
      </p:cViewPr>
      <p:guideLst/>
    </p:cSldViewPr>
  </p:slideViewPr>
  <p:notesTextViewPr>
    <p:cViewPr>
      <p:scale>
        <a:sx n="1" d="1"/>
        <a:sy n="1" d="1"/>
      </p:scale>
      <p:origin x="0" y="0"/>
    </p:cViewPr>
  </p:notesTextViewPr>
  <p:notesViewPr>
    <p:cSldViewPr snapToGrid="0" snapToObjects="1">
      <p:cViewPr varScale="1">
        <p:scale>
          <a:sx n="85" d="100"/>
          <a:sy n="85" d="100"/>
        </p:scale>
        <p:origin x="3288"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21" Type="http://schemas.openxmlformats.org/officeDocument/2006/relationships/font" Target="fonts/font3.fntdata"/><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heme" Target="theme/theme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DAROKA" userId="7381892ea3a5cb37" providerId="LiveId" clId="{BC886105-1483-4A2D-ACF6-30F3E96E9FCB}"/>
    <pc:docChg chg="undo custSel delSld modSld">
      <pc:chgData name="BRENDA DAROKA" userId="7381892ea3a5cb37" providerId="LiveId" clId="{BC886105-1483-4A2D-ACF6-30F3E96E9FCB}" dt="2018-07-17T07:20:24.349" v="1440" actId="255"/>
      <pc:docMkLst>
        <pc:docMk/>
      </pc:docMkLst>
      <pc:sldChg chg="modNotesTx">
        <pc:chgData name="BRENDA DAROKA" userId="7381892ea3a5cb37" providerId="LiveId" clId="{BC886105-1483-4A2D-ACF6-30F3E96E9FCB}" dt="2018-07-17T05:45:50.792" v="279" actId="20577"/>
        <pc:sldMkLst>
          <pc:docMk/>
          <pc:sldMk cId="0" sldId="257"/>
        </pc:sldMkLst>
      </pc:sldChg>
      <pc:sldChg chg="del">
        <pc:chgData name="BRENDA DAROKA" userId="7381892ea3a5cb37" providerId="LiveId" clId="{BC886105-1483-4A2D-ACF6-30F3E96E9FCB}" dt="2018-07-17T05:55:36.497" v="722" actId="2696"/>
        <pc:sldMkLst>
          <pc:docMk/>
          <pc:sldMk cId="0" sldId="260"/>
        </pc:sldMkLst>
      </pc:sldChg>
      <pc:sldChg chg="modNotesTx">
        <pc:chgData name="BRENDA DAROKA" userId="7381892ea3a5cb37" providerId="LiveId" clId="{BC886105-1483-4A2D-ACF6-30F3E96E9FCB}" dt="2018-07-17T05:39:16.845" v="277" actId="20577"/>
        <pc:sldMkLst>
          <pc:docMk/>
          <pc:sldMk cId="3636294036" sldId="303"/>
        </pc:sldMkLst>
      </pc:sldChg>
      <pc:sldChg chg="modSp modNotesTx">
        <pc:chgData name="BRENDA DAROKA" userId="7381892ea3a5cb37" providerId="LiveId" clId="{BC886105-1483-4A2D-ACF6-30F3E96E9FCB}" dt="2018-07-17T06:00:54.406" v="1058" actId="20577"/>
        <pc:sldMkLst>
          <pc:docMk/>
          <pc:sldMk cId="2708450140" sldId="306"/>
        </pc:sldMkLst>
        <pc:picChg chg="mod">
          <ac:chgData name="BRENDA DAROKA" userId="7381892ea3a5cb37" providerId="LiveId" clId="{BC886105-1483-4A2D-ACF6-30F3E96E9FCB}" dt="2018-07-17T05:48:34" v="280" actId="1076"/>
          <ac:picMkLst>
            <pc:docMk/>
            <pc:sldMk cId="2708450140" sldId="306"/>
            <ac:picMk id="841" creationId="{00000000-0000-0000-0000-000000000000}"/>
          </ac:picMkLst>
        </pc:picChg>
      </pc:sldChg>
      <pc:sldChg chg="modSp modNotesTx">
        <pc:chgData name="BRENDA DAROKA" userId="7381892ea3a5cb37" providerId="LiveId" clId="{BC886105-1483-4A2D-ACF6-30F3E96E9FCB}" dt="2018-07-17T06:15:08.782" v="1283" actId="20577"/>
        <pc:sldMkLst>
          <pc:docMk/>
          <pc:sldMk cId="2939870585" sldId="307"/>
        </pc:sldMkLst>
        <pc:spChg chg="mod">
          <ac:chgData name="BRENDA DAROKA" userId="7381892ea3a5cb37" providerId="LiveId" clId="{BC886105-1483-4A2D-ACF6-30F3E96E9FCB}" dt="2018-07-17T06:15:08.782" v="1283" actId="20577"/>
          <ac:spMkLst>
            <pc:docMk/>
            <pc:sldMk cId="2939870585" sldId="307"/>
            <ac:spMk id="11" creationId="{4E9DEE36-687E-5A43-A03A-074BA42E5304}"/>
          </ac:spMkLst>
        </pc:spChg>
      </pc:sldChg>
      <pc:sldChg chg="modSp">
        <pc:chgData name="BRENDA DAROKA" userId="7381892ea3a5cb37" providerId="LiveId" clId="{BC886105-1483-4A2D-ACF6-30F3E96E9FCB}" dt="2018-07-17T06:31:19.433" v="1324" actId="20577"/>
        <pc:sldMkLst>
          <pc:docMk/>
          <pc:sldMk cId="2621420215" sldId="308"/>
        </pc:sldMkLst>
        <pc:spChg chg="mod">
          <ac:chgData name="BRENDA DAROKA" userId="7381892ea3a5cb37" providerId="LiveId" clId="{BC886105-1483-4A2D-ACF6-30F3E96E9FCB}" dt="2018-07-17T06:31:19.433" v="1324" actId="20577"/>
          <ac:spMkLst>
            <pc:docMk/>
            <pc:sldMk cId="2621420215" sldId="308"/>
            <ac:spMk id="2" creationId="{A9E110FD-394D-5C45-A933-4DB0D1A23E96}"/>
          </ac:spMkLst>
        </pc:spChg>
      </pc:sldChg>
      <pc:sldChg chg="modSp">
        <pc:chgData name="BRENDA DAROKA" userId="7381892ea3a5cb37" providerId="LiveId" clId="{BC886105-1483-4A2D-ACF6-30F3E96E9FCB}" dt="2018-07-17T06:43:49.754" v="1378" actId="1076"/>
        <pc:sldMkLst>
          <pc:docMk/>
          <pc:sldMk cId="3753456253" sldId="309"/>
        </pc:sldMkLst>
        <pc:spChg chg="mod">
          <ac:chgData name="BRENDA DAROKA" userId="7381892ea3a5cb37" providerId="LiveId" clId="{BC886105-1483-4A2D-ACF6-30F3E96E9FCB}" dt="2018-07-17T06:41:41.756" v="1371" actId="1076"/>
          <ac:spMkLst>
            <pc:docMk/>
            <pc:sldMk cId="3753456253" sldId="309"/>
            <ac:spMk id="3" creationId="{85E3BF0E-DC83-A548-ACE6-39DF55751B31}"/>
          </ac:spMkLst>
        </pc:spChg>
        <pc:picChg chg="mod modCrop">
          <ac:chgData name="BRENDA DAROKA" userId="7381892ea3a5cb37" providerId="LiveId" clId="{BC886105-1483-4A2D-ACF6-30F3E96E9FCB}" dt="2018-07-17T06:43:49.754" v="1378" actId="1076"/>
          <ac:picMkLst>
            <pc:docMk/>
            <pc:sldMk cId="3753456253" sldId="309"/>
            <ac:picMk id="7" creationId="{92F65D26-F44F-0243-B8B2-4C3982BAD556}"/>
          </ac:picMkLst>
        </pc:picChg>
      </pc:sldChg>
      <pc:sldChg chg="modSp">
        <pc:chgData name="BRENDA DAROKA" userId="7381892ea3a5cb37" providerId="LiveId" clId="{BC886105-1483-4A2D-ACF6-30F3E96E9FCB}" dt="2018-07-17T07:12:08.299" v="1435" actId="1076"/>
        <pc:sldMkLst>
          <pc:docMk/>
          <pc:sldMk cId="3675861414" sldId="310"/>
        </pc:sldMkLst>
        <pc:spChg chg="mod">
          <ac:chgData name="BRENDA DAROKA" userId="7381892ea3a5cb37" providerId="LiveId" clId="{BC886105-1483-4A2D-ACF6-30F3E96E9FCB}" dt="2018-07-17T06:37:48.344" v="1346" actId="1076"/>
          <ac:spMkLst>
            <pc:docMk/>
            <pc:sldMk cId="3675861414" sldId="310"/>
            <ac:spMk id="3" creationId="{7B404DCC-79AC-F544-97A7-508B2D9A47DD}"/>
          </ac:spMkLst>
        </pc:spChg>
        <pc:picChg chg="mod">
          <ac:chgData name="BRENDA DAROKA" userId="7381892ea3a5cb37" providerId="LiveId" clId="{BC886105-1483-4A2D-ACF6-30F3E96E9FCB}" dt="2018-07-17T07:12:08.299" v="1435" actId="1076"/>
          <ac:picMkLst>
            <pc:docMk/>
            <pc:sldMk cId="3675861414" sldId="310"/>
            <ac:picMk id="6" creationId="{E1C05B49-AB6D-264A-BD97-E37531E5DBD2}"/>
          </ac:picMkLst>
        </pc:picChg>
      </pc:sldChg>
      <pc:sldChg chg="modSp">
        <pc:chgData name="BRENDA DAROKA" userId="7381892ea3a5cb37" providerId="LiveId" clId="{BC886105-1483-4A2D-ACF6-30F3E96E9FCB}" dt="2018-07-17T06:53:25.827" v="1421" actId="732"/>
        <pc:sldMkLst>
          <pc:docMk/>
          <pc:sldMk cId="2902187281" sldId="311"/>
        </pc:sldMkLst>
        <pc:spChg chg="mod">
          <ac:chgData name="BRENDA DAROKA" userId="7381892ea3a5cb37" providerId="LiveId" clId="{BC886105-1483-4A2D-ACF6-30F3E96E9FCB}" dt="2018-07-17T06:51:54.296" v="1411" actId="1076"/>
          <ac:spMkLst>
            <pc:docMk/>
            <pc:sldMk cId="2902187281" sldId="311"/>
            <ac:spMk id="3" creationId="{233BE3BC-D72F-7B49-9ADC-650DB91DCEF6}"/>
          </ac:spMkLst>
        </pc:spChg>
        <pc:picChg chg="mod modCrop">
          <ac:chgData name="BRENDA DAROKA" userId="7381892ea3a5cb37" providerId="LiveId" clId="{BC886105-1483-4A2D-ACF6-30F3E96E9FCB}" dt="2018-07-17T06:53:25.827" v="1421" actId="732"/>
          <ac:picMkLst>
            <pc:docMk/>
            <pc:sldMk cId="2902187281" sldId="311"/>
            <ac:picMk id="5" creationId="{E16BC7E0-39CF-EF4A-9C65-AD4ECB4214AA}"/>
          </ac:picMkLst>
        </pc:picChg>
      </pc:sldChg>
      <pc:sldChg chg="modSp">
        <pc:chgData name="BRENDA DAROKA" userId="7381892ea3a5cb37" providerId="LiveId" clId="{BC886105-1483-4A2D-ACF6-30F3E96E9FCB}" dt="2018-07-17T07:20:24.349" v="1440" actId="255"/>
        <pc:sldMkLst>
          <pc:docMk/>
          <pc:sldMk cId="990617013" sldId="317"/>
        </pc:sldMkLst>
        <pc:graphicFrameChg chg="mod">
          <ac:chgData name="BRENDA DAROKA" userId="7381892ea3a5cb37" providerId="LiveId" clId="{BC886105-1483-4A2D-ACF6-30F3E96E9FCB}" dt="2018-07-17T07:20:24.349" v="1440" actId="255"/>
          <ac:graphicFrameMkLst>
            <pc:docMk/>
            <pc:sldMk cId="990617013" sldId="317"/>
            <ac:graphicFrameMk id="9" creationId="{15AC348B-5D4E-B349-AF89-51B051F1BD09}"/>
          </ac:graphicFrameMkLst>
        </pc:graphicFrameChg>
      </pc:sldChg>
      <pc:sldChg chg="addSp modSp">
        <pc:chgData name="BRENDA DAROKA" userId="7381892ea3a5cb37" providerId="LiveId" clId="{BC886105-1483-4A2D-ACF6-30F3E96E9FCB}" dt="2018-07-17T06:26:08.256" v="1300" actId="1076"/>
        <pc:sldMkLst>
          <pc:docMk/>
          <pc:sldMk cId="2239198080" sldId="323"/>
        </pc:sldMkLst>
        <pc:spChg chg="add mod">
          <ac:chgData name="BRENDA DAROKA" userId="7381892ea3a5cb37" providerId="LiveId" clId="{BC886105-1483-4A2D-ACF6-30F3E96E9FCB}" dt="2018-07-17T06:22:32.206" v="1287" actId="14100"/>
          <ac:spMkLst>
            <pc:docMk/>
            <pc:sldMk cId="2239198080" sldId="323"/>
            <ac:spMk id="3" creationId="{D8D8E7EC-AED0-4980-A7A7-823FFCE150A4}"/>
          </ac:spMkLst>
        </pc:spChg>
        <pc:spChg chg="add mod">
          <ac:chgData name="BRENDA DAROKA" userId="7381892ea3a5cb37" providerId="LiveId" clId="{BC886105-1483-4A2D-ACF6-30F3E96E9FCB}" dt="2018-07-17T06:26:08.256" v="1300" actId="1076"/>
          <ac:spMkLst>
            <pc:docMk/>
            <pc:sldMk cId="2239198080" sldId="323"/>
            <ac:spMk id="7" creationId="{D3F26EAD-932F-4B29-978B-3E0FF46030F5}"/>
          </ac:spMkLst>
        </pc:spChg>
        <pc:picChg chg="mod">
          <ac:chgData name="BRENDA DAROKA" userId="7381892ea3a5cb37" providerId="LiveId" clId="{BC886105-1483-4A2D-ACF6-30F3E96E9FCB}" dt="2018-07-17T06:23:00.243" v="1290" actId="1076"/>
          <ac:picMkLst>
            <pc:docMk/>
            <pc:sldMk cId="2239198080" sldId="323"/>
            <ac:picMk id="6" creationId="{8ECC4DF6-9ADB-2043-88A9-ABFA80679C3D}"/>
          </ac:picMkLst>
        </pc:picChg>
      </pc:sldChg>
      <pc:sldChg chg="modSp">
        <pc:chgData name="BRENDA DAROKA" userId="7381892ea3a5cb37" providerId="LiveId" clId="{BC886105-1483-4A2D-ACF6-30F3E96E9FCB}" dt="2018-07-17T06:54:11.188" v="1425" actId="14100"/>
        <pc:sldMkLst>
          <pc:docMk/>
          <pc:sldMk cId="346029750" sldId="327"/>
        </pc:sldMkLst>
        <pc:spChg chg="mod">
          <ac:chgData name="BRENDA DAROKA" userId="7381892ea3a5cb37" providerId="LiveId" clId="{BC886105-1483-4A2D-ACF6-30F3E96E9FCB}" dt="2018-07-17T06:48:29.908" v="1384" actId="688"/>
          <ac:spMkLst>
            <pc:docMk/>
            <pc:sldMk cId="346029750" sldId="327"/>
            <ac:spMk id="2" creationId="{03D5D475-7A1E-344E-A868-A07FC8217BFC}"/>
          </ac:spMkLst>
        </pc:spChg>
        <pc:picChg chg="mod modCrop">
          <ac:chgData name="BRENDA DAROKA" userId="7381892ea3a5cb37" providerId="LiveId" clId="{BC886105-1483-4A2D-ACF6-30F3E96E9FCB}" dt="2018-07-17T06:54:11.188" v="1425" actId="14100"/>
          <ac:picMkLst>
            <pc:docMk/>
            <pc:sldMk cId="346029750" sldId="327"/>
            <ac:picMk id="4" creationId="{131BC92D-F8ED-1742-9912-0093EA8FC1AC}"/>
          </ac:picMkLst>
        </pc:picChg>
      </pc:sldChg>
      <pc:sldChg chg="modSp">
        <pc:chgData name="BRENDA DAROKA" userId="7381892ea3a5cb37" providerId="LiveId" clId="{BC886105-1483-4A2D-ACF6-30F3E96E9FCB}" dt="2018-07-17T06:55:52" v="1434" actId="1076"/>
        <pc:sldMkLst>
          <pc:docMk/>
          <pc:sldMk cId="3318090444" sldId="328"/>
        </pc:sldMkLst>
        <pc:spChg chg="mod">
          <ac:chgData name="BRENDA DAROKA" userId="7381892ea3a5cb37" providerId="LiveId" clId="{BC886105-1483-4A2D-ACF6-30F3E96E9FCB}" dt="2018-07-17T06:51:13.782" v="1407" actId="1076"/>
          <ac:spMkLst>
            <pc:docMk/>
            <pc:sldMk cId="3318090444" sldId="328"/>
            <ac:spMk id="2" creationId="{375F0222-08C2-A84C-888D-65A96CC5739B}"/>
          </ac:spMkLst>
        </pc:spChg>
        <pc:picChg chg="mod modCrop">
          <ac:chgData name="BRENDA DAROKA" userId="7381892ea3a5cb37" providerId="LiveId" clId="{BC886105-1483-4A2D-ACF6-30F3E96E9FCB}" dt="2018-07-17T06:55:52" v="1434" actId="1076"/>
          <ac:picMkLst>
            <pc:docMk/>
            <pc:sldMk cId="3318090444" sldId="328"/>
            <ac:picMk id="4" creationId="{EDD588FA-6131-5D4B-A7F6-B7C63D864F35}"/>
          </ac:picMkLst>
        </pc:picChg>
      </pc:sldChg>
      <pc:sldChg chg="modSp">
        <pc:chgData name="BRENDA DAROKA" userId="7381892ea3a5cb37" providerId="LiveId" clId="{BC886105-1483-4A2D-ACF6-30F3E96E9FCB}" dt="2018-07-17T06:40:35.167" v="1366" actId="1076"/>
        <pc:sldMkLst>
          <pc:docMk/>
          <pc:sldMk cId="3513182289" sldId="329"/>
        </pc:sldMkLst>
        <pc:spChg chg="mod">
          <ac:chgData name="BRENDA DAROKA" userId="7381892ea3a5cb37" providerId="LiveId" clId="{BC886105-1483-4A2D-ACF6-30F3E96E9FCB}" dt="2018-07-17T06:40:35.167" v="1366" actId="1076"/>
          <ac:spMkLst>
            <pc:docMk/>
            <pc:sldMk cId="3513182289" sldId="329"/>
            <ac:spMk id="2" creationId="{A1D65E99-90CB-4D21-AF54-DAD9DE8A704A}"/>
          </ac:spMkLst>
        </pc:spChg>
        <pc:picChg chg="mod modCrop">
          <ac:chgData name="BRENDA DAROKA" userId="7381892ea3a5cb37" providerId="LiveId" clId="{BC886105-1483-4A2D-ACF6-30F3E96E9FCB}" dt="2018-07-17T06:40:20.901" v="1364" actId="14100"/>
          <ac:picMkLst>
            <pc:docMk/>
            <pc:sldMk cId="3513182289" sldId="329"/>
            <ac:picMk id="3" creationId="{236BCD16-94FE-4E29-A124-829D3373236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Century Gothic" panose="020B0502020202020204" pitchFamily="34" charset="0"/>
              <a:ea typeface="+mn-ea"/>
              <a:cs typeface="+mn-cs"/>
            </a:defRPr>
          </a:pPr>
          <a:endParaRPr lang="en-US"/>
        </a:p>
      </c:txPr>
    </c:title>
    <c:autoTitleDeleted val="0"/>
    <c:plotArea>
      <c:layout>
        <c:manualLayout>
          <c:layoutTarget val="inner"/>
          <c:xMode val="edge"/>
          <c:yMode val="edge"/>
          <c:x val="8.5160394418918164E-2"/>
          <c:y val="0.15413908660660441"/>
          <c:w val="0.88426822773269287"/>
          <c:h val="0.71005659647074315"/>
        </c:manualLayout>
      </c:layout>
      <c:barChart>
        <c:barDir val="col"/>
        <c:grouping val="clustered"/>
        <c:varyColors val="0"/>
        <c:ser>
          <c:idx val="0"/>
          <c:order val="0"/>
          <c:tx>
            <c:strRef>
              <c:f>Sheet1!$B$1</c:f>
              <c:strCache>
                <c:ptCount val="1"/>
                <c:pt idx="0">
                  <c:v>Health Facility Delivery</c:v>
                </c:pt>
              </c:strCache>
            </c:strRef>
          </c:tx>
          <c:spPr>
            <a:solidFill>
              <a:schemeClr val="accent1"/>
            </a:solidFill>
            <a:ln>
              <a:noFill/>
            </a:ln>
            <a:effectLst/>
          </c:spPr>
          <c:invertIfNegative val="0"/>
          <c:cat>
            <c:strRef>
              <c:f>Sheet1!$A$2:$A$5</c:f>
              <c:strCache>
                <c:ptCount val="4"/>
                <c:pt idx="0">
                  <c:v>NEO: Mathare North</c:v>
                </c:pt>
                <c:pt idx="1">
                  <c:v>NEO: Rachuonyo</c:v>
                </c:pt>
                <c:pt idx="2">
                  <c:v>Nyanza Region (KDHS 2014)</c:v>
                </c:pt>
                <c:pt idx="3">
                  <c:v>Homa Bay County (KDHS 2014)</c:v>
                </c:pt>
              </c:strCache>
            </c:strRef>
          </c:cat>
          <c:val>
            <c:numRef>
              <c:f>Sheet1!$B$2:$B$5</c:f>
              <c:numCache>
                <c:formatCode>0%</c:formatCode>
                <c:ptCount val="4"/>
                <c:pt idx="0">
                  <c:v>1</c:v>
                </c:pt>
                <c:pt idx="1">
                  <c:v>0.96000000000000019</c:v>
                </c:pt>
                <c:pt idx="2">
                  <c:v>0.65000000000000024</c:v>
                </c:pt>
                <c:pt idx="3">
                  <c:v>0.62000000000000022</c:v>
                </c:pt>
              </c:numCache>
            </c:numRef>
          </c:val>
          <c:extLst>
            <c:ext xmlns:c16="http://schemas.microsoft.com/office/drawing/2014/chart" uri="{C3380CC4-5D6E-409C-BE32-E72D297353CC}">
              <c16:uniqueId val="{00000000-37A9-435D-A54E-13DF085A32F7}"/>
            </c:ext>
          </c:extLst>
        </c:ser>
        <c:dLbls>
          <c:showLegendKey val="0"/>
          <c:showVal val="0"/>
          <c:showCatName val="0"/>
          <c:showSerName val="0"/>
          <c:showPercent val="0"/>
          <c:showBubbleSize val="0"/>
        </c:dLbls>
        <c:gapWidth val="219"/>
        <c:overlap val="-27"/>
        <c:axId val="49294336"/>
        <c:axId val="49300224"/>
      </c:barChart>
      <c:catAx>
        <c:axId val="49294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9300224"/>
        <c:crosses val="autoZero"/>
        <c:auto val="1"/>
        <c:lblAlgn val="ctr"/>
        <c:lblOffset val="100"/>
        <c:noMultiLvlLbl val="0"/>
      </c:catAx>
      <c:valAx>
        <c:axId val="493002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entury Gothic" panose="020B0502020202020204" pitchFamily="34" charset="0"/>
                <a:ea typeface="+mn-ea"/>
                <a:cs typeface="+mn-cs"/>
              </a:defRPr>
            </a:pPr>
            <a:endParaRPr lang="en-US"/>
          </a:p>
        </c:txPr>
        <c:crossAx val="49294336"/>
        <c:crosses val="autoZero"/>
        <c:crossBetween val="between"/>
        <c:majorUnit val="0.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4F51B56-5886-164E-8858-5427EE8C3F4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ABC8A2C-B772-3F40-86EB-623E1F850D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BBE9D0-924F-EE48-AE96-1EAEC0F645B4}" type="datetimeFigureOut">
              <a:rPr lang="en-US" smtClean="0"/>
              <a:t>3/11/2019</a:t>
            </a:fld>
            <a:endParaRPr lang="en-US"/>
          </a:p>
        </p:txBody>
      </p:sp>
      <p:sp>
        <p:nvSpPr>
          <p:cNvPr id="4" name="Footer Placeholder 3">
            <a:extLst>
              <a:ext uri="{FF2B5EF4-FFF2-40B4-BE49-F238E27FC236}">
                <a16:creationId xmlns:a16="http://schemas.microsoft.com/office/drawing/2014/main" id="{87433863-0B29-214E-A6B9-CFEC1BB6052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D42E552-CAD6-1648-8BFD-390377F576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FC8315-1EAD-1C42-90F3-F5A4EAA636C6}" type="slidenum">
              <a:rPr lang="en-US" smtClean="0"/>
              <a:t>‹#›</a:t>
            </a:fld>
            <a:endParaRPr lang="en-US"/>
          </a:p>
        </p:txBody>
      </p:sp>
    </p:spTree>
    <p:extLst>
      <p:ext uri="{BB962C8B-B14F-4D97-AF65-F5344CB8AC3E}">
        <p14:creationId xmlns:p14="http://schemas.microsoft.com/office/powerpoint/2010/main" val="3897953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US" dirty="0" smtClean="0"/>
              <a:t>Thank you to the event planners and East African E-Health community for inviting us to introduce our project Mobile </a:t>
            </a:r>
            <a:r>
              <a:rPr lang="en-US" dirty="0" err="1" smtClean="0"/>
              <a:t>WACh</a:t>
            </a:r>
            <a:r>
              <a:rPr lang="en-US" dirty="0" smtClean="0"/>
              <a:t> NEO- Communication Empowering  Mothers and  Mothers and Newborns.  </a:t>
            </a:r>
          </a:p>
          <a:p>
            <a:pPr marL="0" indent="0"/>
            <a:r>
              <a:rPr lang="en-US" dirty="0" smtClean="0"/>
              <a:t>This study is a collaboration between Kenyatta National Hospital and the Kenyan Ministry of Health and the University of Washington in the USA</a:t>
            </a:r>
          </a:p>
          <a:p>
            <a:pPr marL="0" marR="0" lvl="0" indent="0" algn="l" rtl="0">
              <a:spcBef>
                <a:spcPts val="0"/>
              </a:spcBef>
              <a:spcAft>
                <a:spcPts val="0"/>
              </a:spcAft>
              <a:buNone/>
            </a:pPr>
            <a:endParaRPr lang="en-US" dirty="0"/>
          </a:p>
        </p:txBody>
      </p:sp>
      <p:sp>
        <p:nvSpPr>
          <p:cNvPr id="4" name="Slide Number Placeholder 3"/>
          <p:cNvSpPr>
            <a:spLocks noGrp="1"/>
          </p:cNvSpPr>
          <p:nvPr>
            <p:ph type="sldNum" sz="quarter" idx="10"/>
          </p:nvPr>
        </p:nvSpPr>
        <p:spPr/>
        <p:txBody>
          <a:bodyPr/>
          <a:lstStyle/>
          <a:p>
            <a:fld id="{D187B905-3C3C-7D4C-A30B-7DCE118718A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552183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Shape 963"/>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r>
              <a:rPr lang="en-US" dirty="0"/>
              <a:t>I’d like to thank the Mobile </a:t>
            </a:r>
            <a:r>
              <a:rPr lang="en-US" dirty="0" err="1"/>
              <a:t>WACh</a:t>
            </a:r>
            <a:r>
              <a:rPr lang="en-US" dirty="0"/>
              <a:t> team, at KNH, </a:t>
            </a:r>
            <a:r>
              <a:rPr lang="en-US" dirty="0" err="1"/>
              <a:t>UoN</a:t>
            </a:r>
            <a:r>
              <a:rPr lang="en-US" dirty="0"/>
              <a:t>, UW and University of Cape Town.</a:t>
            </a:r>
          </a:p>
          <a:p>
            <a:pPr marL="0" indent="0"/>
            <a:r>
              <a:rPr lang="en-US" dirty="0"/>
              <a:t>I’d also like to thank the Ministry of Health.</a:t>
            </a:r>
          </a:p>
          <a:p>
            <a:pPr marL="0" indent="0"/>
            <a:r>
              <a:rPr lang="en-US" dirty="0"/>
              <a:t>Finally I’d like to thank the study participants.</a:t>
            </a:r>
            <a:endParaRPr dirty="0"/>
          </a:p>
        </p:txBody>
      </p:sp>
      <p:sp>
        <p:nvSpPr>
          <p:cNvPr id="964" name="Shape 964"/>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764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Shape 790"/>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Shape 791"/>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a:t>We continue to need innovative solutions for Maternal and neonatal health.  </a:t>
            </a:r>
            <a:endParaRPr/>
          </a:p>
          <a:p>
            <a:pPr marL="0" indent="0"/>
            <a:r>
              <a:rPr lang="en-US"/>
              <a:t>Globally almost 300,000 women die each year from complications of childbirth</a:t>
            </a:r>
            <a:endParaRPr/>
          </a:p>
          <a:p>
            <a:pPr marL="0" indent="0"/>
            <a:r>
              <a:rPr lang="en-US"/>
              <a:t>Almost half of the 6.9 million deaths under the age of 5 occur in the neonatal period </a:t>
            </a:r>
            <a:endParaRPr/>
          </a:p>
          <a:p>
            <a:pPr marL="0" indent="0"/>
            <a:r>
              <a:rPr lang="en-US"/>
              <a:t>And in many places in sub-Saharan Africa the neonatal mortality rates are stagnant or only very slowly declining.  In Kenya the rate remains high at 26.8 deaths per 1,000 live births</a:t>
            </a:r>
            <a:endParaRPr/>
          </a:p>
          <a:p>
            <a:pPr marL="0" indent="0"/>
            <a:r>
              <a:rPr lang="en-US"/>
              <a:t>The majority of these deaths for mothers and newborns are preventable with access to services such as skilled birth attendants, early neonatal care, emergency obstetrical and neonatal care and postnatal care, especially family planning.  </a:t>
            </a:r>
            <a:endParaRPr/>
          </a:p>
          <a:p>
            <a:pPr marL="0" indent="0"/>
            <a:endParaRPr/>
          </a:p>
          <a:p>
            <a:pPr marL="0" indent="0"/>
            <a:endParaRPr/>
          </a:p>
        </p:txBody>
      </p:sp>
      <p:sp>
        <p:nvSpPr>
          <p:cNvPr id="792" name="Shape 792"/>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432218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Shape 908"/>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9" name="Shape 909"/>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b="1" dirty="0"/>
              <a:t>This slide shows an overview of the Mobile </a:t>
            </a:r>
            <a:r>
              <a:rPr lang="en-US" b="1" dirty="0" err="1"/>
              <a:t>WACh</a:t>
            </a:r>
            <a:r>
              <a:rPr lang="en-US" b="1" dirty="0"/>
              <a:t> Neo intervention.</a:t>
            </a:r>
          </a:p>
          <a:p>
            <a:pPr marL="0" indent="0"/>
            <a:endParaRPr lang="en-US" b="1" dirty="0"/>
          </a:p>
          <a:p>
            <a:pPr marL="0" indent="0"/>
            <a:r>
              <a:rPr lang="en-US" b="1" dirty="0"/>
              <a:t>Our plan is to use 2-way </a:t>
            </a:r>
            <a:r>
              <a:rPr lang="en-US" b="1" dirty="0" err="1"/>
              <a:t>interatctive</a:t>
            </a:r>
            <a:r>
              <a:rPr lang="en-US" b="1" dirty="0"/>
              <a:t> SMS to provide tailored support in 3 strategic domains</a:t>
            </a:r>
            <a:r>
              <a:rPr lang="en-US" dirty="0"/>
              <a:t> which have the greatest impact on maternal and child health: </a:t>
            </a:r>
            <a:endParaRPr dirty="0"/>
          </a:p>
          <a:p>
            <a:pPr marL="0" indent="0"/>
            <a:r>
              <a:rPr lang="en-US" i="1" dirty="0"/>
              <a:t>facility delivery planning</a:t>
            </a:r>
            <a:endParaRPr i="1" dirty="0"/>
          </a:p>
          <a:p>
            <a:pPr marL="0" indent="0"/>
            <a:r>
              <a:rPr lang="en-US" i="1" dirty="0"/>
              <a:t>clinical assessment of neonates and the postpartum mother, </a:t>
            </a:r>
            <a:endParaRPr i="1" dirty="0"/>
          </a:p>
          <a:p>
            <a:pPr marL="0" indent="0"/>
            <a:r>
              <a:rPr lang="en-US" i="1" dirty="0"/>
              <a:t>and contraceptive decision support</a:t>
            </a:r>
            <a:r>
              <a:rPr lang="en-US" dirty="0"/>
              <a:t>.</a:t>
            </a:r>
            <a:r>
              <a:rPr lang="en-US" b="1" dirty="0"/>
              <a:t> </a:t>
            </a:r>
            <a:endParaRPr dirty="0"/>
          </a:p>
          <a:p>
            <a:pPr marL="0" indent="0"/>
            <a:endParaRPr dirty="0"/>
          </a:p>
          <a:p>
            <a:pPr marL="0" indent="0"/>
            <a:r>
              <a:rPr lang="en-US" dirty="0"/>
              <a:t>In late pregnancy, women join the program and receive weekly SMS focused on birth planning, ANC visit reminders and screening for danger signs.</a:t>
            </a:r>
            <a:endParaRPr dirty="0"/>
          </a:p>
          <a:p>
            <a:pPr marL="0" indent="0"/>
            <a:endParaRPr lang="en-US" dirty="0"/>
          </a:p>
          <a:p>
            <a:pPr marL="0" indent="0"/>
            <a:r>
              <a:rPr lang="en-US" dirty="0"/>
              <a:t>After delivery, for the first 2 weeks, messaging is daily. These messages use clinical algorithms to assess the health of the mother and neonate and identify those with illness. Neonates with concerning clinical assessments are immediately referred to a facility. </a:t>
            </a:r>
          </a:p>
          <a:p>
            <a:pPr marL="0" indent="0"/>
            <a:endParaRPr dirty="0"/>
          </a:p>
          <a:p>
            <a:pPr marL="0" indent="0"/>
            <a:r>
              <a:rPr lang="en-US" dirty="0"/>
              <a:t>From 2 to 12 weeks postpartum, messaging is weekly, with a focus on contraceptive support and counseling.</a:t>
            </a:r>
          </a:p>
          <a:p>
            <a:pPr marL="0" indent="0"/>
            <a:endParaRPr dirty="0"/>
          </a:p>
          <a:p>
            <a:pPr marL="0" indent="0"/>
            <a:r>
              <a:rPr lang="en-US" dirty="0"/>
              <a:t>All messages contain a question or prompt to respond, and women can send messages to the nurse at any time. The nurse responds during business hours.</a:t>
            </a:r>
            <a:endParaRPr dirty="0"/>
          </a:p>
        </p:txBody>
      </p:sp>
      <p:sp>
        <p:nvSpPr>
          <p:cNvPr id="910" name="Shape 910"/>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latin typeface="Calibri"/>
                <a:ea typeface="Calibri"/>
                <a:cs typeface="Calibri"/>
                <a:sym typeface="Calibri"/>
              </a:rPr>
              <a:pPr algn="r"/>
              <a:t>4</a:t>
            </a:fld>
            <a:endParaRPr sz="1200">
              <a:latin typeface="Calibri"/>
              <a:ea typeface="Calibri"/>
              <a:cs typeface="Calibri"/>
              <a:sym typeface="Calibri"/>
            </a:endParaRPr>
          </a:p>
        </p:txBody>
      </p:sp>
    </p:spTree>
    <p:extLst>
      <p:ext uri="{BB962C8B-B14F-4D97-AF65-F5344CB8AC3E}">
        <p14:creationId xmlns:p14="http://schemas.microsoft.com/office/powerpoint/2010/main" val="3514142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This is a screenshot of the Mobile </a:t>
            </a:r>
            <a:r>
              <a:rPr lang="en-US" dirty="0" err="1" smtClean="0"/>
              <a:t>WACh</a:t>
            </a:r>
            <a:r>
              <a:rPr lang="en-US" dirty="0" smtClean="0"/>
              <a:t> Neo interface used by the clinician to manage messaging. </a:t>
            </a:r>
          </a:p>
          <a:p>
            <a:pPr marL="457200" marR="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smtClean="0"/>
              <a:t>You can see on the right the clinician sees a summary of the participants information. In this conversation we see that the woman reports that</a:t>
            </a:r>
            <a:r>
              <a:rPr lang="en-US" baseline="0" dirty="0" smtClean="0"/>
              <a:t> </a:t>
            </a:r>
            <a:r>
              <a:rPr lang="en-US" dirty="0" smtClean="0"/>
              <a:t>her 4-day old baby has a fever and the nurse refers her to the clinic.</a:t>
            </a:r>
          </a:p>
          <a:p>
            <a:endParaRPr lang="en-KE"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3985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go out in two other different languages-Swahili, Luo.</a:t>
            </a:r>
            <a:endParaRPr lang="en-KE"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28651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Shape 879"/>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0" name="Shape 880"/>
          <p:cNvSpPr txBox="1">
            <a:spLocks noGrp="1"/>
          </p:cNvSpPr>
          <p:nvPr>
            <p:ph type="body" idx="1"/>
          </p:nvPr>
        </p:nvSpPr>
        <p:spPr>
          <a:xfrm>
            <a:off x="701040" y="4473893"/>
            <a:ext cx="5608320" cy="3660610"/>
          </a:xfrm>
          <a:prstGeom prst="rect">
            <a:avLst/>
          </a:prstGeom>
        </p:spPr>
        <p:txBody>
          <a:bodyPr spcFirstLastPara="1" wrap="square" lIns="93162" tIns="46568" rIns="93162" bIns="46568" anchor="t" anchorCtr="0">
            <a:noAutofit/>
          </a:bodyPr>
          <a:lstStyle/>
          <a:p>
            <a:pPr marL="0" indent="0"/>
            <a:r>
              <a:rPr lang="en-US" dirty="0"/>
              <a:t>In reviewing the messages from Mobile WACh1, we observed that the intervention allowed timely identification of infant illness, and referral to clinic care when needed.</a:t>
            </a:r>
            <a:endParaRPr dirty="0"/>
          </a:p>
          <a:p>
            <a:pPr marL="0" indent="0"/>
            <a:r>
              <a:rPr lang="en-US" dirty="0"/>
              <a:t>In this conversation we see the mother reporting that her infant is not urinating. The nurse asks a series of questions over the course of 30 minutes to determine the severity of the baby’s condition and ultimately refers her to the clinic for urgent care. Here, Mobile </a:t>
            </a:r>
            <a:r>
              <a:rPr lang="en-US" dirty="0" err="1"/>
              <a:t>WACh</a:t>
            </a:r>
            <a:r>
              <a:rPr lang="en-US" dirty="0"/>
              <a:t> brought the benefit of a healthcare worker into the woman’s home.</a:t>
            </a:r>
          </a:p>
          <a:p>
            <a:pPr marL="0" indent="0"/>
            <a:r>
              <a:rPr lang="en-US" dirty="0"/>
              <a:t>So we see that the</a:t>
            </a:r>
            <a:endParaRPr dirty="0"/>
          </a:p>
          <a:p>
            <a:pPr marL="0" indent="0"/>
            <a:r>
              <a:rPr lang="en-US" dirty="0"/>
              <a:t>This provided the inspiration for Mobile </a:t>
            </a:r>
            <a:r>
              <a:rPr lang="en-US" dirty="0" err="1"/>
              <a:t>WACh</a:t>
            </a:r>
            <a:r>
              <a:rPr lang="en-US" dirty="0"/>
              <a:t> Neo</a:t>
            </a:r>
            <a:endParaRPr dirty="0"/>
          </a:p>
        </p:txBody>
      </p:sp>
      <p:sp>
        <p:nvSpPr>
          <p:cNvPr id="881" name="Shape 881"/>
          <p:cNvSpPr txBox="1">
            <a:spLocks noGrp="1"/>
          </p:cNvSpPr>
          <p:nvPr>
            <p:ph type="sldNum" idx="12"/>
          </p:nvPr>
        </p:nvSpPr>
        <p:spPr>
          <a:xfrm>
            <a:off x="3970938" y="8829967"/>
            <a:ext cx="3037840" cy="466345"/>
          </a:xfrm>
          <a:prstGeom prst="rect">
            <a:avLst/>
          </a:prstGeom>
        </p:spPr>
        <p:txBody>
          <a:bodyPr spcFirstLastPara="1" wrap="square" lIns="93162" tIns="46568" rIns="93162" bIns="46568" anchor="b"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1122659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4"/>
        <p:cNvGrpSpPr/>
        <p:nvPr/>
      </p:nvGrpSpPr>
      <p:grpSpPr>
        <a:xfrm>
          <a:off x="0" y="0"/>
          <a:ext cx="0" cy="0"/>
          <a:chOff x="0" y="0"/>
          <a:chExt cx="0" cy="0"/>
        </a:xfrm>
      </p:grpSpPr>
      <p:sp>
        <p:nvSpPr>
          <p:cNvPr id="945" name="Shape 945"/>
          <p:cNvSpPr>
            <a:spLocks noGrp="1" noRot="1" noChangeAspect="1"/>
          </p:cNvSpPr>
          <p:nvPr>
            <p:ph type="sldImg" idx="2"/>
          </p:nvPr>
        </p:nvSpPr>
        <p:spPr>
          <a:xfrm>
            <a:off x="717550" y="1162050"/>
            <a:ext cx="5575300"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6" name="Shape 946"/>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0" indent="0"/>
            <a:r>
              <a:rPr lang="en-US" dirty="0"/>
              <a:t>In order to </a:t>
            </a:r>
            <a:r>
              <a:rPr lang="en-US" dirty="0" err="1"/>
              <a:t>maximise</a:t>
            </a:r>
            <a:r>
              <a:rPr lang="en-US" dirty="0"/>
              <a:t> our potential impact, we are designing Mobile </a:t>
            </a:r>
            <a:r>
              <a:rPr lang="en-US" dirty="0" err="1"/>
              <a:t>WACh</a:t>
            </a:r>
            <a:r>
              <a:rPr lang="en-US" dirty="0"/>
              <a:t> Neo for scale and sustainability. Our USAID-funded project addresses the scalability and sustainability of the MW model with </a:t>
            </a:r>
            <a:r>
              <a:rPr lang="en-US" b="1" dirty="0"/>
              <a:t>three targeted interwoven strategies</a:t>
            </a:r>
            <a:r>
              <a:rPr lang="en-US" dirty="0"/>
              <a:t>: </a:t>
            </a:r>
            <a:endParaRPr dirty="0"/>
          </a:p>
          <a:p>
            <a:pPr marL="465887" indent="-310591">
              <a:buClr>
                <a:schemeClr val="dk1"/>
              </a:buClr>
              <a:buSzPts val="1200"/>
              <a:buFont typeface="Calibri"/>
              <a:buAutoNum type="arabicPeriod"/>
            </a:pPr>
            <a:r>
              <a:rPr lang="en-US" dirty="0"/>
              <a:t>Development of a Business Plan for Mobile </a:t>
            </a:r>
            <a:r>
              <a:rPr lang="en-US" dirty="0" err="1"/>
              <a:t>wach</a:t>
            </a:r>
            <a:r>
              <a:rPr lang="en-US" dirty="0"/>
              <a:t> </a:t>
            </a:r>
            <a:endParaRPr dirty="0"/>
          </a:p>
          <a:p>
            <a:pPr marL="465887" indent="-310591">
              <a:buClr>
                <a:schemeClr val="dk1"/>
              </a:buClr>
              <a:buSzPts val="1200"/>
              <a:buFont typeface="Calibri"/>
              <a:buAutoNum type="arabicPeriod"/>
            </a:pPr>
            <a:r>
              <a:rPr lang="en-US" dirty="0"/>
              <a:t>Road map and buy-in for integration of MWN platform within the Kenya MOH maternal, neonatal, and child health (MNCH) and e/</a:t>
            </a:r>
            <a:r>
              <a:rPr lang="en-US" dirty="0" err="1"/>
              <a:t>mHealth</a:t>
            </a:r>
            <a:r>
              <a:rPr lang="en-US" dirty="0"/>
              <a:t> strategies</a:t>
            </a:r>
            <a:endParaRPr dirty="0"/>
          </a:p>
          <a:p>
            <a:pPr marL="465887" indent="-310591">
              <a:buClr>
                <a:schemeClr val="dk1"/>
              </a:buClr>
              <a:buSzPts val="1200"/>
              <a:buFont typeface="Calibri"/>
              <a:buAutoNum type="arabicPeriod"/>
            </a:pPr>
            <a:r>
              <a:rPr lang="en-US" dirty="0"/>
              <a:t>MWN Demonstration Project which will allow for testing MWN in a real life clinic environment, outside of the resource intensive research study environments, and enable costing analysis for the project.</a:t>
            </a:r>
          </a:p>
          <a:p>
            <a:pPr marL="155296" indent="0">
              <a:buClr>
                <a:schemeClr val="dk1"/>
              </a:buClr>
              <a:buSzPts val="1200"/>
            </a:pPr>
            <a:endParaRPr lang="en-US" dirty="0"/>
          </a:p>
          <a:p>
            <a:pPr marL="155296" indent="0">
              <a:buClr>
                <a:schemeClr val="dk1"/>
              </a:buClr>
              <a:buSzPts val="1200"/>
            </a:pPr>
            <a:r>
              <a:rPr lang="en-US" dirty="0"/>
              <a:t>Our vision is that Mobile </a:t>
            </a:r>
            <a:r>
              <a:rPr lang="en-US" dirty="0" err="1"/>
              <a:t>WAChNeo</a:t>
            </a:r>
            <a:r>
              <a:rPr lang="en-US" dirty="0"/>
              <a:t> will be:</a:t>
            </a:r>
          </a:p>
          <a:p>
            <a:pPr marL="330003" indent="-174708">
              <a:buClr>
                <a:schemeClr val="dk1"/>
              </a:buClr>
              <a:buSzPts val="1200"/>
              <a:buFontTx/>
              <a:buChar char="-"/>
            </a:pPr>
            <a:r>
              <a:rPr lang="en-US" dirty="0"/>
              <a:t>Free to women in Kenya</a:t>
            </a:r>
          </a:p>
          <a:p>
            <a:pPr marL="330003" indent="-174708">
              <a:buClr>
                <a:schemeClr val="dk1"/>
              </a:buClr>
              <a:buSzPts val="1200"/>
              <a:buFontTx/>
              <a:buChar char="-"/>
            </a:pPr>
            <a:r>
              <a:rPr lang="en-US" dirty="0"/>
              <a:t>Accessible and easy to enroll in</a:t>
            </a:r>
          </a:p>
          <a:p>
            <a:pPr marL="330003" indent="-174708">
              <a:buClr>
                <a:schemeClr val="dk1"/>
              </a:buClr>
              <a:buSzPts val="1200"/>
              <a:buFontTx/>
              <a:buChar char="-"/>
            </a:pPr>
            <a:r>
              <a:rPr lang="en-US" dirty="0"/>
              <a:t>Integrated into existing health system</a:t>
            </a:r>
          </a:p>
        </p:txBody>
      </p:sp>
      <p:sp>
        <p:nvSpPr>
          <p:cNvPr id="947" name="Shape 947"/>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870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200" b="0" i="0" u="none" strike="noStrike" cap="none" dirty="0">
                <a:solidFill>
                  <a:schemeClr val="dk1"/>
                </a:solidFill>
                <a:effectLst/>
                <a:latin typeface="Calibri"/>
                <a:ea typeface="Calibri"/>
                <a:cs typeface="Calibri"/>
                <a:sym typeface="Calibri"/>
              </a:rPr>
              <a:t>This intervention, unlike many mHealth projects was rigorously evaluated, is community based and integrated into existing health care systems. </a:t>
            </a:r>
          </a:p>
          <a:p>
            <a:r>
              <a:rPr lang="en-US" sz="1200" b="0" i="0" u="none" strike="noStrike" cap="none" dirty="0">
                <a:solidFill>
                  <a:schemeClr val="dk1"/>
                </a:solidFill>
                <a:effectLst/>
                <a:latin typeface="Calibri"/>
                <a:ea typeface="Calibri"/>
                <a:cs typeface="Calibri"/>
                <a:sym typeface="Calibri"/>
              </a:rPr>
              <a:t>We are working to achieve collaborative partnerships in order to arrive at a sustainable model.</a:t>
            </a:r>
          </a:p>
          <a:p>
            <a:pPr marL="0" lvl="0" indent="0">
              <a:spcBef>
                <a:spcPts val="0"/>
              </a:spcBef>
              <a:spcAft>
                <a:spcPts val="0"/>
              </a:spcAft>
              <a:buNone/>
            </a:pPr>
            <a:endParaRPr dirty="0"/>
          </a:p>
        </p:txBody>
      </p:sp>
    </p:spTree>
    <p:extLst>
      <p:ext uri="{BB962C8B-B14F-4D97-AF65-F5344CB8AC3E}">
        <p14:creationId xmlns:p14="http://schemas.microsoft.com/office/powerpoint/2010/main" val="9573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919163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8"/>
        <p:cNvGrpSpPr/>
        <p:nvPr/>
      </p:nvGrpSpPr>
      <p:grpSpPr>
        <a:xfrm>
          <a:off x="0" y="0"/>
          <a:ext cx="0" cy="0"/>
          <a:chOff x="0" y="0"/>
          <a:chExt cx="0" cy="0"/>
        </a:xfrm>
      </p:grpSpPr>
      <p:sp>
        <p:nvSpPr>
          <p:cNvPr id="19" name="Shape 19"/>
          <p:cNvSpPr txBox="1">
            <a:spLocks noGrp="1"/>
          </p:cNvSpPr>
          <p:nvPr>
            <p:ph type="dt" idx="10"/>
          </p:nvPr>
        </p:nvSpPr>
        <p:spPr>
          <a:xfrm>
            <a:off x="9753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0" name="Shape 20"/>
          <p:cNvSpPr txBox="1">
            <a:spLocks noGrp="1"/>
          </p:cNvSpPr>
          <p:nvPr>
            <p:ph type="ftr" idx="11"/>
          </p:nvPr>
        </p:nvSpPr>
        <p:spPr>
          <a:xfrm>
            <a:off x="812801" y="6248401"/>
            <a:ext cx="7228417"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21" name="Shape 21"/>
          <p:cNvSpPr txBox="1">
            <a:spLocks noGrp="1"/>
          </p:cNvSpPr>
          <p:nvPr>
            <p:ph type="sldNum" idx="12"/>
          </p:nvPr>
        </p:nvSpPr>
        <p:spPr>
          <a:xfrm>
            <a:off x="0" y="6248400"/>
            <a:ext cx="711200" cy="3810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595959"/>
                </a:solidFill>
                <a:latin typeface="Arial"/>
                <a:ea typeface="Arial"/>
                <a:cs typeface="Arial"/>
                <a:sym typeface="Arial"/>
              </a:defRPr>
            </a:lvl1pPr>
            <a:lvl2pPr marL="0" marR="0" lvl="1" indent="0" algn="r" rtl="0">
              <a:spcBef>
                <a:spcPts val="0"/>
              </a:spcBef>
              <a:buNone/>
              <a:defRPr sz="1200" b="0" i="0" u="none" strike="noStrike" cap="none">
                <a:solidFill>
                  <a:srgbClr val="595959"/>
                </a:solidFill>
                <a:latin typeface="Arial"/>
                <a:ea typeface="Arial"/>
                <a:cs typeface="Arial"/>
                <a:sym typeface="Arial"/>
              </a:defRPr>
            </a:lvl2pPr>
            <a:lvl3pPr marL="0" marR="0" lvl="2" indent="0" algn="r" rtl="0">
              <a:spcBef>
                <a:spcPts val="0"/>
              </a:spcBef>
              <a:buNone/>
              <a:defRPr sz="1200" b="0" i="0" u="none" strike="noStrike" cap="none">
                <a:solidFill>
                  <a:srgbClr val="595959"/>
                </a:solidFill>
                <a:latin typeface="Arial"/>
                <a:ea typeface="Arial"/>
                <a:cs typeface="Arial"/>
                <a:sym typeface="Arial"/>
              </a:defRPr>
            </a:lvl3pPr>
            <a:lvl4pPr marL="0" marR="0" lvl="3" indent="0" algn="r" rtl="0">
              <a:spcBef>
                <a:spcPts val="0"/>
              </a:spcBef>
              <a:buNone/>
              <a:defRPr sz="1200" b="0" i="0" u="none" strike="noStrike" cap="none">
                <a:solidFill>
                  <a:srgbClr val="595959"/>
                </a:solidFill>
                <a:latin typeface="Arial"/>
                <a:ea typeface="Arial"/>
                <a:cs typeface="Arial"/>
                <a:sym typeface="Arial"/>
              </a:defRPr>
            </a:lvl4pPr>
            <a:lvl5pPr marL="0" marR="0" lvl="4" indent="0" algn="r" rtl="0">
              <a:spcBef>
                <a:spcPts val="0"/>
              </a:spcBef>
              <a:buNone/>
              <a:defRPr sz="1200" b="0" i="0" u="none" strike="noStrike" cap="none">
                <a:solidFill>
                  <a:srgbClr val="595959"/>
                </a:solidFill>
                <a:latin typeface="Arial"/>
                <a:ea typeface="Arial"/>
                <a:cs typeface="Arial"/>
                <a:sym typeface="Arial"/>
              </a:defRPr>
            </a:lvl5pPr>
            <a:lvl6pPr marL="0" marR="0" lvl="5" indent="0" algn="r" rtl="0">
              <a:spcBef>
                <a:spcPts val="0"/>
              </a:spcBef>
              <a:buNone/>
              <a:defRPr sz="1200" b="0" i="0" u="none" strike="noStrike" cap="none">
                <a:solidFill>
                  <a:srgbClr val="595959"/>
                </a:solidFill>
                <a:latin typeface="Arial"/>
                <a:ea typeface="Arial"/>
                <a:cs typeface="Arial"/>
                <a:sym typeface="Arial"/>
              </a:defRPr>
            </a:lvl6pPr>
            <a:lvl7pPr marL="0" marR="0" lvl="6" indent="0" algn="r" rtl="0">
              <a:spcBef>
                <a:spcPts val="0"/>
              </a:spcBef>
              <a:buNone/>
              <a:defRPr sz="1200" b="0" i="0" u="none" strike="noStrike" cap="none">
                <a:solidFill>
                  <a:srgbClr val="595959"/>
                </a:solidFill>
                <a:latin typeface="Arial"/>
                <a:ea typeface="Arial"/>
                <a:cs typeface="Arial"/>
                <a:sym typeface="Arial"/>
              </a:defRPr>
            </a:lvl7pPr>
            <a:lvl8pPr marL="0" marR="0" lvl="7" indent="0" algn="r" rtl="0">
              <a:spcBef>
                <a:spcPts val="0"/>
              </a:spcBef>
              <a:buNone/>
              <a:defRPr sz="1200" b="0" i="0" u="none" strike="noStrike" cap="none">
                <a:solidFill>
                  <a:srgbClr val="595959"/>
                </a:solidFill>
                <a:latin typeface="Arial"/>
                <a:ea typeface="Arial"/>
                <a:cs typeface="Arial"/>
                <a:sym typeface="Arial"/>
              </a:defRPr>
            </a:lvl8pPr>
            <a:lvl9pPr marL="0" marR="0" lvl="8" indent="0" algn="r" rtl="0">
              <a:spcBef>
                <a:spcPts val="0"/>
              </a:spcBef>
              <a:buNone/>
              <a:defRPr sz="1200" b="0" i="0" u="none" strike="noStrike" cap="none">
                <a:solidFill>
                  <a:srgbClr val="59595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816864" y="228600"/>
            <a:ext cx="10871200" cy="9906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2" name="Shape 72"/>
          <p:cNvSpPr txBox="1">
            <a:spLocks noGrp="1"/>
          </p:cNvSpPr>
          <p:nvPr>
            <p:ph type="body" idx="1"/>
          </p:nvPr>
        </p:nvSpPr>
        <p:spPr>
          <a:xfrm>
            <a:off x="816864" y="1600200"/>
            <a:ext cx="10871200" cy="4495800"/>
          </a:xfrm>
          <a:prstGeom prst="rect">
            <a:avLst/>
          </a:prstGeom>
          <a:noFill/>
          <a:ln>
            <a:noFill/>
          </a:ln>
        </p:spPr>
        <p:txBody>
          <a:bodyPr spcFirstLastPara="1" wrap="square" lIns="91425" tIns="45700" rIns="91425" bIns="45700" anchor="t" anchorCtr="0"/>
          <a:lstStyle>
            <a:lvl1pPr marL="457200" marR="0" lvl="0" indent="-304800" algn="l" rtl="0">
              <a:spcBef>
                <a:spcPts val="700"/>
              </a:spcBef>
              <a:spcAft>
                <a:spcPts val="0"/>
              </a:spcAft>
              <a:buClr>
                <a:schemeClr val="accent2"/>
              </a:buClr>
              <a:buSzPts val="1200"/>
              <a:buFont typeface="Noto Sans Symbols"/>
              <a:buChar char="◻"/>
              <a:defRPr sz="2000" b="0" i="0" u="none" strike="noStrike" cap="none">
                <a:solidFill>
                  <a:schemeClr val="dk1"/>
                </a:solidFill>
                <a:latin typeface="Arial"/>
                <a:ea typeface="Arial"/>
                <a:cs typeface="Arial"/>
                <a:sym typeface="Arial"/>
              </a:defRPr>
            </a:lvl1pPr>
            <a:lvl2pPr marL="914400" marR="0" lvl="1" indent="-308610" algn="l" rtl="0">
              <a:spcBef>
                <a:spcPts val="55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2pPr>
            <a:lvl3pPr marL="1371600" marR="0" lvl="2" indent="-304800" algn="l" rtl="0">
              <a:spcBef>
                <a:spcPts val="500"/>
              </a:spcBef>
              <a:spcAft>
                <a:spcPts val="0"/>
              </a:spcAft>
              <a:buClr>
                <a:schemeClr val="accent2"/>
              </a:buClr>
              <a:buSzPts val="1200"/>
              <a:buFont typeface="Noto Sans Symbols"/>
              <a:buChar char="■"/>
              <a:defRPr sz="1600" b="0" i="0" u="none" strike="noStrike" cap="none">
                <a:solidFill>
                  <a:schemeClr val="dk1"/>
                </a:solidFill>
                <a:latin typeface="Arial"/>
                <a:ea typeface="Arial"/>
                <a:cs typeface="Arial"/>
                <a:sym typeface="Arial"/>
              </a:defRPr>
            </a:lvl3pPr>
            <a:lvl4pPr marL="1828800" marR="0" lvl="3" indent="-295275" algn="l" rtl="0">
              <a:spcBef>
                <a:spcPts val="400"/>
              </a:spcBef>
              <a:spcAft>
                <a:spcPts val="0"/>
              </a:spcAft>
              <a:buClr>
                <a:schemeClr val="accent3"/>
              </a:buClr>
              <a:buSzPts val="1050"/>
              <a:buFont typeface="Noto Sans Symbols"/>
              <a:buChar char="■"/>
              <a:defRPr sz="1400" b="0" i="0" u="none" strike="noStrike" cap="none">
                <a:solidFill>
                  <a:schemeClr val="dk1"/>
                </a:solidFill>
                <a:latin typeface="Arial"/>
                <a:ea typeface="Arial"/>
                <a:cs typeface="Arial"/>
                <a:sym typeface="Arial"/>
              </a:defRPr>
            </a:lvl4pPr>
            <a:lvl5pPr marL="2286000" marR="0" lvl="4" indent="-278129" algn="l" rtl="0">
              <a:spcBef>
                <a:spcPts val="400"/>
              </a:spcBef>
              <a:spcAft>
                <a:spcPts val="0"/>
              </a:spcAft>
              <a:buClr>
                <a:schemeClr val="accent4"/>
              </a:buClr>
              <a:buSzPts val="780"/>
              <a:buFont typeface="Noto Sans Symbols"/>
              <a:buChar char="■"/>
              <a:defRPr sz="12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3" name="Shape 73"/>
          <p:cNvSpPr txBox="1">
            <a:spLocks noGrp="1"/>
          </p:cNvSpPr>
          <p:nvPr>
            <p:ph type="dt" idx="10"/>
          </p:nvPr>
        </p:nvSpPr>
        <p:spPr>
          <a:xfrm>
            <a:off x="9753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4" name="Shape 74"/>
          <p:cNvSpPr txBox="1">
            <a:spLocks noGrp="1"/>
          </p:cNvSpPr>
          <p:nvPr>
            <p:ph type="ftr" idx="11"/>
          </p:nvPr>
        </p:nvSpPr>
        <p:spPr>
          <a:xfrm>
            <a:off x="812801" y="6248401"/>
            <a:ext cx="7228417"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75" name="Shape 75"/>
          <p:cNvSpPr txBox="1">
            <a:spLocks noGrp="1"/>
          </p:cNvSpPr>
          <p:nvPr>
            <p:ph type="sldNum" idx="12"/>
          </p:nvPr>
        </p:nvSpPr>
        <p:spPr>
          <a:xfrm>
            <a:off x="88392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812800" y="600456"/>
            <a:ext cx="10871200" cy="4663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5" name="Shape 85"/>
          <p:cNvSpPr txBox="1">
            <a:spLocks noGrp="1"/>
          </p:cNvSpPr>
          <p:nvPr>
            <p:ph type="dt" idx="10"/>
          </p:nvPr>
        </p:nvSpPr>
        <p:spPr>
          <a:xfrm>
            <a:off x="9753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6" name="Shape 86"/>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87" name="Shape 87"/>
          <p:cNvSpPr txBox="1">
            <a:spLocks noGrp="1"/>
          </p:cNvSpPr>
          <p:nvPr>
            <p:ph type="sldNum" idx="12"/>
          </p:nvPr>
        </p:nvSpPr>
        <p:spPr>
          <a:xfrm>
            <a:off x="88392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98989"/>
                </a:solidFill>
                <a:latin typeface="Arial"/>
                <a:ea typeface="Arial"/>
                <a:cs typeface="Arial"/>
                <a:sym typeface="Arial"/>
              </a:defRPr>
            </a:lvl1pPr>
            <a:lvl2pPr marL="0" marR="0" lvl="1" indent="0" algn="r" rtl="0">
              <a:spcBef>
                <a:spcPts val="0"/>
              </a:spcBef>
              <a:buNone/>
              <a:defRPr sz="1200">
                <a:solidFill>
                  <a:srgbClr val="898989"/>
                </a:solidFill>
                <a:latin typeface="Arial"/>
                <a:ea typeface="Arial"/>
                <a:cs typeface="Arial"/>
                <a:sym typeface="Arial"/>
              </a:defRPr>
            </a:lvl2pPr>
            <a:lvl3pPr marL="0" marR="0" lvl="2" indent="0" algn="r" rtl="0">
              <a:spcBef>
                <a:spcPts val="0"/>
              </a:spcBef>
              <a:buNone/>
              <a:defRPr sz="1200">
                <a:solidFill>
                  <a:srgbClr val="898989"/>
                </a:solidFill>
                <a:latin typeface="Arial"/>
                <a:ea typeface="Arial"/>
                <a:cs typeface="Arial"/>
                <a:sym typeface="Arial"/>
              </a:defRPr>
            </a:lvl3pPr>
            <a:lvl4pPr marL="0" marR="0" lvl="3" indent="0" algn="r" rtl="0">
              <a:spcBef>
                <a:spcPts val="0"/>
              </a:spcBef>
              <a:buNone/>
              <a:defRPr sz="1200">
                <a:solidFill>
                  <a:srgbClr val="898989"/>
                </a:solidFill>
                <a:latin typeface="Arial"/>
                <a:ea typeface="Arial"/>
                <a:cs typeface="Arial"/>
                <a:sym typeface="Arial"/>
              </a:defRPr>
            </a:lvl4pPr>
            <a:lvl5pPr marL="0" marR="0" lvl="4" indent="0" algn="r" rtl="0">
              <a:spcBef>
                <a:spcPts val="0"/>
              </a:spcBef>
              <a:buNone/>
              <a:defRPr sz="1200">
                <a:solidFill>
                  <a:srgbClr val="898989"/>
                </a:solidFill>
                <a:latin typeface="Arial"/>
                <a:ea typeface="Arial"/>
                <a:cs typeface="Arial"/>
                <a:sym typeface="Arial"/>
              </a:defRPr>
            </a:lvl5pPr>
            <a:lvl6pPr marL="0" marR="0" lvl="5" indent="0" algn="r" rtl="0">
              <a:spcBef>
                <a:spcPts val="0"/>
              </a:spcBef>
              <a:buNone/>
              <a:defRPr sz="1200">
                <a:solidFill>
                  <a:srgbClr val="898989"/>
                </a:solidFill>
                <a:latin typeface="Arial"/>
                <a:ea typeface="Arial"/>
                <a:cs typeface="Arial"/>
                <a:sym typeface="Arial"/>
              </a:defRPr>
            </a:lvl6pPr>
            <a:lvl7pPr marL="0" marR="0" lvl="6" indent="0" algn="r" rtl="0">
              <a:spcBef>
                <a:spcPts val="0"/>
              </a:spcBef>
              <a:buNone/>
              <a:defRPr sz="1200">
                <a:solidFill>
                  <a:srgbClr val="898989"/>
                </a:solidFill>
                <a:latin typeface="Arial"/>
                <a:ea typeface="Arial"/>
                <a:cs typeface="Arial"/>
                <a:sym typeface="Arial"/>
              </a:defRPr>
            </a:lvl7pPr>
            <a:lvl8pPr marL="0" marR="0" lvl="7" indent="0" algn="r" rtl="0">
              <a:spcBef>
                <a:spcPts val="0"/>
              </a:spcBef>
              <a:buNone/>
              <a:defRPr sz="1200">
                <a:solidFill>
                  <a:srgbClr val="898989"/>
                </a:solidFill>
                <a:latin typeface="Arial"/>
                <a:ea typeface="Arial"/>
                <a:cs typeface="Arial"/>
                <a:sym typeface="Arial"/>
              </a:defRPr>
            </a:lvl8pPr>
            <a:lvl9pPr marL="0" marR="0" lvl="8" indent="0" algn="r" rtl="0">
              <a:spcBef>
                <a:spcPts val="0"/>
              </a:spcBef>
              <a:buNone/>
              <a:defRPr sz="1200">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Shape 1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98005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816864" y="1447800"/>
            <a:ext cx="10871200" cy="4648200"/>
          </a:xfrm>
          <a:prstGeom prst="rect">
            <a:avLst/>
          </a:prstGeom>
          <a:noFill/>
          <a:ln>
            <a:noFill/>
          </a:ln>
        </p:spPr>
        <p:txBody>
          <a:bodyPr spcFirstLastPara="1" wrap="square" lIns="91425" tIns="45700" rIns="91425" bIns="45700" anchor="t" anchorCtr="0"/>
          <a:lstStyle>
            <a:lvl1pPr marL="457200" marR="0" lvl="0" indent="-304800" algn="l" rtl="0">
              <a:spcBef>
                <a:spcPts val="700"/>
              </a:spcBef>
              <a:spcAft>
                <a:spcPts val="0"/>
              </a:spcAft>
              <a:buClr>
                <a:schemeClr val="accent2"/>
              </a:buClr>
              <a:buSzPts val="1200"/>
              <a:buFont typeface="Noto Sans Symbols"/>
              <a:buChar char="◆"/>
              <a:defRPr sz="2000" b="0" i="0" u="none" strike="noStrike" cap="none">
                <a:solidFill>
                  <a:schemeClr val="dk1"/>
                </a:solidFill>
                <a:latin typeface="Questrial"/>
                <a:ea typeface="Questrial"/>
                <a:cs typeface="Questrial"/>
                <a:sym typeface="Questrial"/>
              </a:defRPr>
            </a:lvl1pPr>
            <a:lvl2pPr marL="914400" marR="0" lvl="1" indent="-308610" algn="l" rtl="0">
              <a:spcBef>
                <a:spcPts val="550"/>
              </a:spcBef>
              <a:spcAft>
                <a:spcPts val="0"/>
              </a:spcAft>
              <a:buClr>
                <a:schemeClr val="accent1"/>
              </a:buClr>
              <a:buSzPts val="126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04800" algn="l" rtl="0">
              <a:spcBef>
                <a:spcPts val="500"/>
              </a:spcBef>
              <a:spcAft>
                <a:spcPts val="0"/>
              </a:spcAft>
              <a:buClr>
                <a:schemeClr val="accent2"/>
              </a:buClr>
              <a:buSzPts val="12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295275" algn="l" rtl="0">
              <a:spcBef>
                <a:spcPts val="400"/>
              </a:spcBef>
              <a:spcAft>
                <a:spcPts val="0"/>
              </a:spcAft>
              <a:buClr>
                <a:schemeClr val="accent3"/>
              </a:buClr>
              <a:buSzPts val="105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278129" algn="l" rtl="0">
              <a:spcBef>
                <a:spcPts val="400"/>
              </a:spcBef>
              <a:spcAft>
                <a:spcPts val="0"/>
              </a:spcAft>
              <a:buClr>
                <a:schemeClr val="accent4"/>
              </a:buClr>
              <a:buSzPts val="78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225" name="Shape 225"/>
          <p:cNvSpPr txBox="1">
            <a:spLocks noGrp="1"/>
          </p:cNvSpPr>
          <p:nvPr>
            <p:ph type="title"/>
          </p:nvPr>
        </p:nvSpPr>
        <p:spPr>
          <a:xfrm>
            <a:off x="812800" y="600456"/>
            <a:ext cx="10871200" cy="4663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2400"/>
              <a:buFont typeface="Questrial"/>
              <a:buNone/>
              <a:defRPr sz="2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6" name="Shape 226"/>
          <p:cNvSpPr txBox="1">
            <a:spLocks noGrp="1"/>
          </p:cNvSpPr>
          <p:nvPr>
            <p:ph type="sldNum" idx="12"/>
          </p:nvPr>
        </p:nvSpPr>
        <p:spPr>
          <a:xfrm>
            <a:off x="88392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Questrial"/>
                <a:ea typeface="Questrial"/>
                <a:cs typeface="Questrial"/>
                <a:sym typeface="Questrial"/>
              </a:defRPr>
            </a:lvl1pPr>
            <a:lvl2pPr marL="0" marR="0" lvl="1" indent="0" algn="l" rtl="0">
              <a:spcBef>
                <a:spcPts val="0"/>
              </a:spcBef>
              <a:buNone/>
              <a:defRPr sz="1800">
                <a:solidFill>
                  <a:srgbClr val="000000"/>
                </a:solidFill>
                <a:latin typeface="Questrial"/>
                <a:ea typeface="Questrial"/>
                <a:cs typeface="Questrial"/>
                <a:sym typeface="Questrial"/>
              </a:defRPr>
            </a:lvl2pPr>
            <a:lvl3pPr marL="0" marR="0" lvl="2" indent="0" algn="l" rtl="0">
              <a:spcBef>
                <a:spcPts val="0"/>
              </a:spcBef>
              <a:buNone/>
              <a:defRPr sz="1800">
                <a:solidFill>
                  <a:srgbClr val="000000"/>
                </a:solidFill>
                <a:latin typeface="Questrial"/>
                <a:ea typeface="Questrial"/>
                <a:cs typeface="Questrial"/>
                <a:sym typeface="Questrial"/>
              </a:defRPr>
            </a:lvl3pPr>
            <a:lvl4pPr marL="0" marR="0" lvl="3" indent="0" algn="l" rtl="0">
              <a:spcBef>
                <a:spcPts val="0"/>
              </a:spcBef>
              <a:buNone/>
              <a:defRPr sz="1800">
                <a:solidFill>
                  <a:srgbClr val="000000"/>
                </a:solidFill>
                <a:latin typeface="Questrial"/>
                <a:ea typeface="Questrial"/>
                <a:cs typeface="Questrial"/>
                <a:sym typeface="Questrial"/>
              </a:defRPr>
            </a:lvl4pPr>
            <a:lvl5pPr marL="0" marR="0" lvl="4" indent="0" algn="l" rtl="0">
              <a:spcBef>
                <a:spcPts val="0"/>
              </a:spcBef>
              <a:buNone/>
              <a:defRPr sz="1800">
                <a:solidFill>
                  <a:srgbClr val="000000"/>
                </a:solidFill>
                <a:latin typeface="Questrial"/>
                <a:ea typeface="Questrial"/>
                <a:cs typeface="Questrial"/>
                <a:sym typeface="Questrial"/>
              </a:defRPr>
            </a:lvl5pPr>
            <a:lvl6pPr marL="0" marR="0" lvl="5" indent="0" algn="l" rtl="0">
              <a:spcBef>
                <a:spcPts val="0"/>
              </a:spcBef>
              <a:buNone/>
              <a:defRPr sz="1800">
                <a:solidFill>
                  <a:srgbClr val="000000"/>
                </a:solidFill>
                <a:latin typeface="Questrial"/>
                <a:ea typeface="Questrial"/>
                <a:cs typeface="Questrial"/>
                <a:sym typeface="Questrial"/>
              </a:defRPr>
            </a:lvl6pPr>
            <a:lvl7pPr marL="0" marR="0" lvl="6" indent="0" algn="l" rtl="0">
              <a:spcBef>
                <a:spcPts val="0"/>
              </a:spcBef>
              <a:buNone/>
              <a:defRPr sz="1800">
                <a:solidFill>
                  <a:srgbClr val="000000"/>
                </a:solidFill>
                <a:latin typeface="Questrial"/>
                <a:ea typeface="Questrial"/>
                <a:cs typeface="Questrial"/>
                <a:sym typeface="Questrial"/>
              </a:defRPr>
            </a:lvl7pPr>
            <a:lvl8pPr marL="0" marR="0" lvl="7" indent="0" algn="l" rtl="0">
              <a:spcBef>
                <a:spcPts val="0"/>
              </a:spcBef>
              <a:buNone/>
              <a:defRPr sz="1800">
                <a:solidFill>
                  <a:srgbClr val="000000"/>
                </a:solidFill>
                <a:latin typeface="Questrial"/>
                <a:ea typeface="Questrial"/>
                <a:cs typeface="Questrial"/>
                <a:sym typeface="Questrial"/>
              </a:defRPr>
            </a:lvl8pPr>
            <a:lvl9pPr marL="0" marR="0" lvl="8" indent="0" algn="l" rtl="0">
              <a:spcBef>
                <a:spcPts val="0"/>
              </a:spcBef>
              <a:buNone/>
              <a:defRPr sz="1800">
                <a:solidFill>
                  <a:srgbClr val="000000"/>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227" name="Shape 227"/>
          <p:cNvSpPr txBox="1">
            <a:spLocks noGrp="1"/>
          </p:cNvSpPr>
          <p:nvPr>
            <p:ph type="body" idx="2"/>
          </p:nvPr>
        </p:nvSpPr>
        <p:spPr>
          <a:xfrm>
            <a:off x="0" y="0"/>
            <a:ext cx="4876800" cy="304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lstStyle>
            <a:lvl1pPr marL="457200" marR="0" lvl="0" indent="-228600" algn="ctr" rtl="0">
              <a:spcBef>
                <a:spcPts val="700"/>
              </a:spcBef>
              <a:spcAft>
                <a:spcPts val="0"/>
              </a:spcAft>
              <a:buClr>
                <a:schemeClr val="accent2"/>
              </a:buClr>
              <a:buSzPts val="840"/>
              <a:buFont typeface="Noto Sans Symbols"/>
              <a:buNone/>
              <a:defRPr sz="1400" b="1" i="0" u="none" strike="noStrike" cap="none">
                <a:solidFill>
                  <a:schemeClr val="lt1"/>
                </a:solidFill>
                <a:latin typeface="Questrial"/>
                <a:ea typeface="Questrial"/>
                <a:cs typeface="Questrial"/>
                <a:sym typeface="Questrial"/>
              </a:defRPr>
            </a:lvl1pPr>
            <a:lvl2pPr marL="914400" marR="0" lvl="1" indent="-308610" algn="l" rtl="0">
              <a:spcBef>
                <a:spcPts val="550"/>
              </a:spcBef>
              <a:spcAft>
                <a:spcPts val="0"/>
              </a:spcAft>
              <a:buClr>
                <a:schemeClr val="accent1"/>
              </a:buClr>
              <a:buSzPts val="126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04800" algn="l" rtl="0">
              <a:spcBef>
                <a:spcPts val="500"/>
              </a:spcBef>
              <a:spcAft>
                <a:spcPts val="0"/>
              </a:spcAft>
              <a:buClr>
                <a:schemeClr val="accent2"/>
              </a:buClr>
              <a:buSzPts val="12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295275" algn="l" rtl="0">
              <a:spcBef>
                <a:spcPts val="400"/>
              </a:spcBef>
              <a:spcAft>
                <a:spcPts val="0"/>
              </a:spcAft>
              <a:buClr>
                <a:schemeClr val="accent3"/>
              </a:buClr>
              <a:buSzPts val="105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278129" algn="l" rtl="0">
              <a:spcBef>
                <a:spcPts val="400"/>
              </a:spcBef>
              <a:spcAft>
                <a:spcPts val="0"/>
              </a:spcAft>
              <a:buClr>
                <a:schemeClr val="accent4"/>
              </a:buClr>
              <a:buSzPts val="78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228" name="Shape 228"/>
          <p:cNvSpPr txBox="1">
            <a:spLocks noGrp="1"/>
          </p:cNvSpPr>
          <p:nvPr>
            <p:ph type="dt" idx="10"/>
          </p:nvPr>
        </p:nvSpPr>
        <p:spPr>
          <a:xfrm>
            <a:off x="9753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14658202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816864" y="1447800"/>
            <a:ext cx="10871200" cy="4648200"/>
          </a:xfrm>
          <a:prstGeom prst="rect">
            <a:avLst/>
          </a:prstGeom>
          <a:noFill/>
          <a:ln>
            <a:noFill/>
          </a:ln>
        </p:spPr>
        <p:txBody>
          <a:bodyPr spcFirstLastPara="1" wrap="square" lIns="91425" tIns="45700" rIns="91425" bIns="45700" anchor="t" anchorCtr="0"/>
          <a:lstStyle>
            <a:lvl1pPr marL="457200" marR="0" lvl="0" indent="-304800" algn="l" rtl="0">
              <a:spcBef>
                <a:spcPts val="700"/>
              </a:spcBef>
              <a:spcAft>
                <a:spcPts val="0"/>
              </a:spcAft>
              <a:buClr>
                <a:schemeClr val="accent2"/>
              </a:buClr>
              <a:buSzPts val="1200"/>
              <a:buFont typeface="Noto Sans Symbols"/>
              <a:buChar char="◆"/>
              <a:defRPr sz="2000" b="0" i="0" u="none" strike="noStrike" cap="none">
                <a:solidFill>
                  <a:schemeClr val="dk1"/>
                </a:solidFill>
                <a:latin typeface="Questrial"/>
                <a:ea typeface="Questrial"/>
                <a:cs typeface="Questrial"/>
                <a:sym typeface="Questrial"/>
              </a:defRPr>
            </a:lvl1pPr>
            <a:lvl2pPr marL="914400" marR="0" lvl="1" indent="-308610" algn="l" rtl="0">
              <a:spcBef>
                <a:spcPts val="550"/>
              </a:spcBef>
              <a:spcAft>
                <a:spcPts val="0"/>
              </a:spcAft>
              <a:buClr>
                <a:schemeClr val="accent1"/>
              </a:buClr>
              <a:buSzPts val="126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04800" algn="l" rtl="0">
              <a:spcBef>
                <a:spcPts val="500"/>
              </a:spcBef>
              <a:spcAft>
                <a:spcPts val="0"/>
              </a:spcAft>
              <a:buClr>
                <a:schemeClr val="accent2"/>
              </a:buClr>
              <a:buSzPts val="12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295275" algn="l" rtl="0">
              <a:spcBef>
                <a:spcPts val="400"/>
              </a:spcBef>
              <a:spcAft>
                <a:spcPts val="0"/>
              </a:spcAft>
              <a:buClr>
                <a:schemeClr val="accent3"/>
              </a:buClr>
              <a:buSzPts val="105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278129" algn="l" rtl="0">
              <a:spcBef>
                <a:spcPts val="400"/>
              </a:spcBef>
              <a:spcAft>
                <a:spcPts val="0"/>
              </a:spcAft>
              <a:buClr>
                <a:schemeClr val="accent4"/>
              </a:buClr>
              <a:buSzPts val="78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75" name="Shape 375"/>
          <p:cNvSpPr txBox="1">
            <a:spLocks noGrp="1"/>
          </p:cNvSpPr>
          <p:nvPr>
            <p:ph type="title"/>
          </p:nvPr>
        </p:nvSpPr>
        <p:spPr>
          <a:xfrm>
            <a:off x="812800" y="600456"/>
            <a:ext cx="10871200" cy="4663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2400"/>
              <a:buFont typeface="Questrial"/>
              <a:buNone/>
              <a:defRPr sz="2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76" name="Shape 376"/>
          <p:cNvSpPr txBox="1">
            <a:spLocks noGrp="1"/>
          </p:cNvSpPr>
          <p:nvPr>
            <p:ph type="sldNum" idx="12"/>
          </p:nvPr>
        </p:nvSpPr>
        <p:spPr>
          <a:xfrm>
            <a:off x="8839200" y="6356351"/>
            <a:ext cx="28448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Questrial"/>
                <a:ea typeface="Questrial"/>
                <a:cs typeface="Questrial"/>
                <a:sym typeface="Questrial"/>
              </a:defRPr>
            </a:lvl1pPr>
            <a:lvl2pPr marL="0" marR="0" lvl="1" indent="0" algn="l" rtl="0">
              <a:spcBef>
                <a:spcPts val="0"/>
              </a:spcBef>
              <a:buNone/>
              <a:defRPr sz="1800">
                <a:solidFill>
                  <a:srgbClr val="000000"/>
                </a:solidFill>
                <a:latin typeface="Questrial"/>
                <a:ea typeface="Questrial"/>
                <a:cs typeface="Questrial"/>
                <a:sym typeface="Questrial"/>
              </a:defRPr>
            </a:lvl2pPr>
            <a:lvl3pPr marL="0" marR="0" lvl="2" indent="0" algn="l" rtl="0">
              <a:spcBef>
                <a:spcPts val="0"/>
              </a:spcBef>
              <a:buNone/>
              <a:defRPr sz="1800">
                <a:solidFill>
                  <a:srgbClr val="000000"/>
                </a:solidFill>
                <a:latin typeface="Questrial"/>
                <a:ea typeface="Questrial"/>
                <a:cs typeface="Questrial"/>
                <a:sym typeface="Questrial"/>
              </a:defRPr>
            </a:lvl3pPr>
            <a:lvl4pPr marL="0" marR="0" lvl="3" indent="0" algn="l" rtl="0">
              <a:spcBef>
                <a:spcPts val="0"/>
              </a:spcBef>
              <a:buNone/>
              <a:defRPr sz="1800">
                <a:solidFill>
                  <a:srgbClr val="000000"/>
                </a:solidFill>
                <a:latin typeface="Questrial"/>
                <a:ea typeface="Questrial"/>
                <a:cs typeface="Questrial"/>
                <a:sym typeface="Questrial"/>
              </a:defRPr>
            </a:lvl4pPr>
            <a:lvl5pPr marL="0" marR="0" lvl="4" indent="0" algn="l" rtl="0">
              <a:spcBef>
                <a:spcPts val="0"/>
              </a:spcBef>
              <a:buNone/>
              <a:defRPr sz="1800">
                <a:solidFill>
                  <a:srgbClr val="000000"/>
                </a:solidFill>
                <a:latin typeface="Questrial"/>
                <a:ea typeface="Questrial"/>
                <a:cs typeface="Questrial"/>
                <a:sym typeface="Questrial"/>
              </a:defRPr>
            </a:lvl5pPr>
            <a:lvl6pPr marL="0" marR="0" lvl="5" indent="0" algn="l" rtl="0">
              <a:spcBef>
                <a:spcPts val="0"/>
              </a:spcBef>
              <a:buNone/>
              <a:defRPr sz="1800">
                <a:solidFill>
                  <a:srgbClr val="000000"/>
                </a:solidFill>
                <a:latin typeface="Questrial"/>
                <a:ea typeface="Questrial"/>
                <a:cs typeface="Questrial"/>
                <a:sym typeface="Questrial"/>
              </a:defRPr>
            </a:lvl6pPr>
            <a:lvl7pPr marL="0" marR="0" lvl="6" indent="0" algn="l" rtl="0">
              <a:spcBef>
                <a:spcPts val="0"/>
              </a:spcBef>
              <a:buNone/>
              <a:defRPr sz="1800">
                <a:solidFill>
                  <a:srgbClr val="000000"/>
                </a:solidFill>
                <a:latin typeface="Questrial"/>
                <a:ea typeface="Questrial"/>
                <a:cs typeface="Questrial"/>
                <a:sym typeface="Questrial"/>
              </a:defRPr>
            </a:lvl7pPr>
            <a:lvl8pPr marL="0" marR="0" lvl="7" indent="0" algn="l" rtl="0">
              <a:spcBef>
                <a:spcPts val="0"/>
              </a:spcBef>
              <a:buNone/>
              <a:defRPr sz="1800">
                <a:solidFill>
                  <a:srgbClr val="000000"/>
                </a:solidFill>
                <a:latin typeface="Questrial"/>
                <a:ea typeface="Questrial"/>
                <a:cs typeface="Questrial"/>
                <a:sym typeface="Questrial"/>
              </a:defRPr>
            </a:lvl8pPr>
            <a:lvl9pPr marL="0" marR="0" lvl="8" indent="0" algn="l" rtl="0">
              <a:spcBef>
                <a:spcPts val="0"/>
              </a:spcBef>
              <a:buNone/>
              <a:defRPr sz="1800">
                <a:solidFill>
                  <a:srgbClr val="000000"/>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377" name="Shape 377"/>
          <p:cNvSpPr txBox="1">
            <a:spLocks noGrp="1"/>
          </p:cNvSpPr>
          <p:nvPr>
            <p:ph type="body" idx="2"/>
          </p:nvPr>
        </p:nvSpPr>
        <p:spPr>
          <a:xfrm>
            <a:off x="0" y="0"/>
            <a:ext cx="4876800" cy="304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lstStyle>
            <a:lvl1pPr marL="457200" marR="0" lvl="0" indent="-228600" algn="ctr" rtl="0">
              <a:spcBef>
                <a:spcPts val="700"/>
              </a:spcBef>
              <a:spcAft>
                <a:spcPts val="0"/>
              </a:spcAft>
              <a:buClr>
                <a:schemeClr val="accent2"/>
              </a:buClr>
              <a:buSzPts val="840"/>
              <a:buFont typeface="Noto Sans Symbols"/>
              <a:buNone/>
              <a:defRPr sz="1400" b="1" i="0" u="none" strike="noStrike" cap="none">
                <a:solidFill>
                  <a:schemeClr val="lt1"/>
                </a:solidFill>
                <a:latin typeface="Questrial"/>
                <a:ea typeface="Questrial"/>
                <a:cs typeface="Questrial"/>
                <a:sym typeface="Questrial"/>
              </a:defRPr>
            </a:lvl1pPr>
            <a:lvl2pPr marL="914400" marR="0" lvl="1" indent="-308610" algn="l" rtl="0">
              <a:spcBef>
                <a:spcPts val="550"/>
              </a:spcBef>
              <a:spcAft>
                <a:spcPts val="0"/>
              </a:spcAft>
              <a:buClr>
                <a:schemeClr val="accent1"/>
              </a:buClr>
              <a:buSzPts val="126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04800" algn="l" rtl="0">
              <a:spcBef>
                <a:spcPts val="500"/>
              </a:spcBef>
              <a:spcAft>
                <a:spcPts val="0"/>
              </a:spcAft>
              <a:buClr>
                <a:schemeClr val="accent2"/>
              </a:buClr>
              <a:buSzPts val="12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295275" algn="l" rtl="0">
              <a:spcBef>
                <a:spcPts val="400"/>
              </a:spcBef>
              <a:spcAft>
                <a:spcPts val="0"/>
              </a:spcAft>
              <a:buClr>
                <a:schemeClr val="accent3"/>
              </a:buClr>
              <a:buSzPts val="105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278129" algn="l" rtl="0">
              <a:spcBef>
                <a:spcPts val="400"/>
              </a:spcBef>
              <a:spcAft>
                <a:spcPts val="0"/>
              </a:spcAft>
              <a:buClr>
                <a:schemeClr val="accent4"/>
              </a:buClr>
              <a:buSzPts val="78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378" name="Shape 378"/>
          <p:cNvSpPr txBox="1">
            <a:spLocks noGrp="1"/>
          </p:cNvSpPr>
          <p:nvPr>
            <p:ph type="dt" idx="10"/>
          </p:nvPr>
        </p:nvSpPr>
        <p:spPr>
          <a:xfrm>
            <a:off x="9753600" y="6356351"/>
            <a:ext cx="284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a:solidFill>
                  <a:schemeClr val="dk1"/>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840671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3_Title and Content">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816864" y="1447800"/>
            <a:ext cx="10871200" cy="4648200"/>
          </a:xfrm>
          <a:prstGeom prst="rect">
            <a:avLst/>
          </a:prstGeom>
          <a:noFill/>
          <a:ln>
            <a:noFill/>
          </a:ln>
        </p:spPr>
        <p:txBody>
          <a:bodyPr spcFirstLastPara="1" wrap="square" lIns="91425" tIns="45700" rIns="91425" bIns="45700" anchor="t" anchorCtr="0"/>
          <a:lstStyle>
            <a:lvl1pPr marL="457200" marR="0" lvl="0" indent="-304800" algn="l" rtl="0">
              <a:spcBef>
                <a:spcPts val="700"/>
              </a:spcBef>
              <a:spcAft>
                <a:spcPts val="0"/>
              </a:spcAft>
              <a:buClr>
                <a:schemeClr val="accent2"/>
              </a:buClr>
              <a:buSzPts val="1200"/>
              <a:buFont typeface="Noto Sans Symbols"/>
              <a:buChar char="◆"/>
              <a:defRPr sz="2000" b="0" i="0" u="none" strike="noStrike" cap="none">
                <a:solidFill>
                  <a:schemeClr val="dk1"/>
                </a:solidFill>
                <a:latin typeface="Questrial"/>
                <a:ea typeface="Questrial"/>
                <a:cs typeface="Questrial"/>
                <a:sym typeface="Questrial"/>
              </a:defRPr>
            </a:lvl1pPr>
            <a:lvl2pPr marL="914400" marR="0" lvl="1" indent="-308610" algn="l" rtl="0">
              <a:spcBef>
                <a:spcPts val="550"/>
              </a:spcBef>
              <a:spcAft>
                <a:spcPts val="0"/>
              </a:spcAft>
              <a:buClr>
                <a:schemeClr val="accent1"/>
              </a:buClr>
              <a:buSzPts val="126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04800" algn="l" rtl="0">
              <a:spcBef>
                <a:spcPts val="500"/>
              </a:spcBef>
              <a:spcAft>
                <a:spcPts val="0"/>
              </a:spcAft>
              <a:buClr>
                <a:schemeClr val="accent2"/>
              </a:buClr>
              <a:buSzPts val="12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295275" algn="l" rtl="0">
              <a:spcBef>
                <a:spcPts val="400"/>
              </a:spcBef>
              <a:spcAft>
                <a:spcPts val="0"/>
              </a:spcAft>
              <a:buClr>
                <a:schemeClr val="accent3"/>
              </a:buClr>
              <a:buSzPts val="105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278129" algn="l" rtl="0">
              <a:spcBef>
                <a:spcPts val="400"/>
              </a:spcBef>
              <a:spcAft>
                <a:spcPts val="0"/>
              </a:spcAft>
              <a:buClr>
                <a:schemeClr val="accent4"/>
              </a:buClr>
              <a:buSzPts val="78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17" name="Shape 717"/>
          <p:cNvSpPr txBox="1">
            <a:spLocks noGrp="1"/>
          </p:cNvSpPr>
          <p:nvPr>
            <p:ph type="title"/>
          </p:nvPr>
        </p:nvSpPr>
        <p:spPr>
          <a:xfrm>
            <a:off x="812800" y="600456"/>
            <a:ext cx="10871200" cy="4663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2400"/>
              <a:buFont typeface="Questrial"/>
              <a:buNone/>
              <a:defRPr sz="2400" b="0" i="0" u="none" strike="noStrike" cap="none">
                <a:solidFill>
                  <a:schemeClr val="dk2"/>
                </a:solidFill>
                <a:latin typeface="Questrial"/>
                <a:ea typeface="Questrial"/>
                <a:cs typeface="Questrial"/>
                <a:sym typeface="Quest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18" name="Shape 718"/>
          <p:cNvSpPr txBox="1">
            <a:spLocks noGrp="1"/>
          </p:cNvSpPr>
          <p:nvPr>
            <p:ph type="sldNum" idx="12"/>
          </p:nvPr>
        </p:nvSpPr>
        <p:spPr>
          <a:xfrm>
            <a:off x="88392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000000"/>
                </a:solidFill>
                <a:latin typeface="Questrial"/>
                <a:ea typeface="Questrial"/>
                <a:cs typeface="Questrial"/>
                <a:sym typeface="Questrial"/>
              </a:defRPr>
            </a:lvl1pPr>
            <a:lvl2pPr marL="0" marR="0" lvl="1" indent="0" algn="r" rtl="0">
              <a:spcBef>
                <a:spcPts val="0"/>
              </a:spcBef>
              <a:buNone/>
              <a:defRPr sz="1200">
                <a:solidFill>
                  <a:srgbClr val="000000"/>
                </a:solidFill>
                <a:latin typeface="Questrial"/>
                <a:ea typeface="Questrial"/>
                <a:cs typeface="Questrial"/>
                <a:sym typeface="Questrial"/>
              </a:defRPr>
            </a:lvl2pPr>
            <a:lvl3pPr marL="0" marR="0" lvl="2" indent="0" algn="r" rtl="0">
              <a:spcBef>
                <a:spcPts val="0"/>
              </a:spcBef>
              <a:buNone/>
              <a:defRPr sz="1200">
                <a:solidFill>
                  <a:srgbClr val="000000"/>
                </a:solidFill>
                <a:latin typeface="Questrial"/>
                <a:ea typeface="Questrial"/>
                <a:cs typeface="Questrial"/>
                <a:sym typeface="Questrial"/>
              </a:defRPr>
            </a:lvl3pPr>
            <a:lvl4pPr marL="0" marR="0" lvl="3" indent="0" algn="r" rtl="0">
              <a:spcBef>
                <a:spcPts val="0"/>
              </a:spcBef>
              <a:buNone/>
              <a:defRPr sz="1200">
                <a:solidFill>
                  <a:srgbClr val="000000"/>
                </a:solidFill>
                <a:latin typeface="Questrial"/>
                <a:ea typeface="Questrial"/>
                <a:cs typeface="Questrial"/>
                <a:sym typeface="Questrial"/>
              </a:defRPr>
            </a:lvl4pPr>
            <a:lvl5pPr marL="0" marR="0" lvl="4" indent="0" algn="r" rtl="0">
              <a:spcBef>
                <a:spcPts val="0"/>
              </a:spcBef>
              <a:buNone/>
              <a:defRPr sz="1200">
                <a:solidFill>
                  <a:srgbClr val="000000"/>
                </a:solidFill>
                <a:latin typeface="Questrial"/>
                <a:ea typeface="Questrial"/>
                <a:cs typeface="Questrial"/>
                <a:sym typeface="Questrial"/>
              </a:defRPr>
            </a:lvl5pPr>
            <a:lvl6pPr marL="0" marR="0" lvl="5" indent="0" algn="r" rtl="0">
              <a:spcBef>
                <a:spcPts val="0"/>
              </a:spcBef>
              <a:buNone/>
              <a:defRPr sz="1200">
                <a:solidFill>
                  <a:srgbClr val="000000"/>
                </a:solidFill>
                <a:latin typeface="Questrial"/>
                <a:ea typeface="Questrial"/>
                <a:cs typeface="Questrial"/>
                <a:sym typeface="Questrial"/>
              </a:defRPr>
            </a:lvl6pPr>
            <a:lvl7pPr marL="0" marR="0" lvl="6" indent="0" algn="r" rtl="0">
              <a:spcBef>
                <a:spcPts val="0"/>
              </a:spcBef>
              <a:buNone/>
              <a:defRPr sz="1200">
                <a:solidFill>
                  <a:srgbClr val="000000"/>
                </a:solidFill>
                <a:latin typeface="Questrial"/>
                <a:ea typeface="Questrial"/>
                <a:cs typeface="Questrial"/>
                <a:sym typeface="Questrial"/>
              </a:defRPr>
            </a:lvl7pPr>
            <a:lvl8pPr marL="0" marR="0" lvl="7" indent="0" algn="r" rtl="0">
              <a:spcBef>
                <a:spcPts val="0"/>
              </a:spcBef>
              <a:buNone/>
              <a:defRPr sz="1200">
                <a:solidFill>
                  <a:srgbClr val="000000"/>
                </a:solidFill>
                <a:latin typeface="Questrial"/>
                <a:ea typeface="Questrial"/>
                <a:cs typeface="Questrial"/>
                <a:sym typeface="Questrial"/>
              </a:defRPr>
            </a:lvl8pPr>
            <a:lvl9pPr marL="0" marR="0" lvl="8" indent="0" algn="r" rtl="0">
              <a:spcBef>
                <a:spcPts val="0"/>
              </a:spcBef>
              <a:buNone/>
              <a:defRPr sz="1200">
                <a:solidFill>
                  <a:srgbClr val="000000"/>
                </a:solidFill>
                <a:latin typeface="Questrial"/>
                <a:ea typeface="Questrial"/>
                <a:cs typeface="Questrial"/>
                <a:sym typeface="Questrial"/>
              </a:defRPr>
            </a:lvl9pPr>
          </a:lstStyle>
          <a:p>
            <a:pPr marL="0" lvl="0" indent="0">
              <a:spcBef>
                <a:spcPts val="0"/>
              </a:spcBef>
              <a:spcAft>
                <a:spcPts val="0"/>
              </a:spcAft>
              <a:buNone/>
            </a:pPr>
            <a:fld id="{00000000-1234-1234-1234-123412341234}" type="slidenum">
              <a:rPr lang="en-US"/>
              <a:t>‹#›</a:t>
            </a:fld>
            <a:endParaRPr/>
          </a:p>
        </p:txBody>
      </p:sp>
      <p:sp>
        <p:nvSpPr>
          <p:cNvPr id="719" name="Shape 719"/>
          <p:cNvSpPr txBox="1">
            <a:spLocks noGrp="1"/>
          </p:cNvSpPr>
          <p:nvPr>
            <p:ph type="body" idx="2"/>
          </p:nvPr>
        </p:nvSpPr>
        <p:spPr>
          <a:xfrm>
            <a:off x="0" y="0"/>
            <a:ext cx="4876800" cy="304800"/>
          </a:xfrm>
          <a:prstGeom prst="rect">
            <a:avLst/>
          </a:prstGeom>
          <a:solidFill>
            <a:schemeClr val="accent3"/>
          </a:solidFill>
          <a:ln w="9525" cap="flat" cmpd="sng">
            <a:solidFill>
              <a:schemeClr val="accent3"/>
            </a:solidFill>
            <a:prstDash val="solid"/>
            <a:round/>
            <a:headEnd type="none" w="sm" len="sm"/>
            <a:tailEnd type="none" w="sm" len="sm"/>
          </a:ln>
        </p:spPr>
        <p:txBody>
          <a:bodyPr spcFirstLastPara="1" wrap="square" lIns="91425" tIns="45700" rIns="91425" bIns="45700" anchor="ctr" anchorCtr="0"/>
          <a:lstStyle>
            <a:lvl1pPr marL="457200" marR="0" lvl="0" indent="-228600" algn="ctr" rtl="0">
              <a:spcBef>
                <a:spcPts val="700"/>
              </a:spcBef>
              <a:spcAft>
                <a:spcPts val="0"/>
              </a:spcAft>
              <a:buClr>
                <a:schemeClr val="accent2"/>
              </a:buClr>
              <a:buSzPts val="840"/>
              <a:buFont typeface="Noto Sans Symbols"/>
              <a:buNone/>
              <a:defRPr sz="1400" b="1" i="0" u="none" strike="noStrike" cap="none">
                <a:solidFill>
                  <a:schemeClr val="lt1"/>
                </a:solidFill>
                <a:latin typeface="Questrial"/>
                <a:ea typeface="Questrial"/>
                <a:cs typeface="Questrial"/>
                <a:sym typeface="Questrial"/>
              </a:defRPr>
            </a:lvl1pPr>
            <a:lvl2pPr marL="914400" marR="0" lvl="1" indent="-308610" algn="l" rtl="0">
              <a:spcBef>
                <a:spcPts val="550"/>
              </a:spcBef>
              <a:spcAft>
                <a:spcPts val="0"/>
              </a:spcAft>
              <a:buClr>
                <a:schemeClr val="accent1"/>
              </a:buClr>
              <a:buSzPts val="1260"/>
              <a:buFont typeface="Noto Sans Symbols"/>
              <a:buChar char="⬜"/>
              <a:defRPr sz="1800" b="0" i="0" u="none" strike="noStrike" cap="none">
                <a:solidFill>
                  <a:schemeClr val="dk1"/>
                </a:solidFill>
                <a:latin typeface="Questrial"/>
                <a:ea typeface="Questrial"/>
                <a:cs typeface="Questrial"/>
                <a:sym typeface="Questrial"/>
              </a:defRPr>
            </a:lvl2pPr>
            <a:lvl3pPr marL="1371600" marR="0" lvl="2" indent="-304800" algn="l" rtl="0">
              <a:spcBef>
                <a:spcPts val="500"/>
              </a:spcBef>
              <a:spcAft>
                <a:spcPts val="0"/>
              </a:spcAft>
              <a:buClr>
                <a:schemeClr val="accent2"/>
              </a:buClr>
              <a:buSzPts val="1200"/>
              <a:buFont typeface="Noto Sans Symbols"/>
              <a:buChar char="■"/>
              <a:defRPr sz="1600" b="0" i="0" u="none" strike="noStrike" cap="none">
                <a:solidFill>
                  <a:schemeClr val="dk1"/>
                </a:solidFill>
                <a:latin typeface="Questrial"/>
                <a:ea typeface="Questrial"/>
                <a:cs typeface="Questrial"/>
                <a:sym typeface="Questrial"/>
              </a:defRPr>
            </a:lvl3pPr>
            <a:lvl4pPr marL="1828800" marR="0" lvl="3" indent="-295275" algn="l" rtl="0">
              <a:spcBef>
                <a:spcPts val="400"/>
              </a:spcBef>
              <a:spcAft>
                <a:spcPts val="0"/>
              </a:spcAft>
              <a:buClr>
                <a:schemeClr val="accent3"/>
              </a:buClr>
              <a:buSzPts val="1050"/>
              <a:buFont typeface="Noto Sans Symbols"/>
              <a:buChar char="■"/>
              <a:defRPr sz="1400" b="0" i="0" u="none" strike="noStrike" cap="none">
                <a:solidFill>
                  <a:schemeClr val="dk1"/>
                </a:solidFill>
                <a:latin typeface="Questrial"/>
                <a:ea typeface="Questrial"/>
                <a:cs typeface="Questrial"/>
                <a:sym typeface="Questrial"/>
              </a:defRPr>
            </a:lvl4pPr>
            <a:lvl5pPr marL="2286000" marR="0" lvl="4" indent="-278129" algn="l" rtl="0">
              <a:spcBef>
                <a:spcPts val="400"/>
              </a:spcBef>
              <a:spcAft>
                <a:spcPts val="0"/>
              </a:spcAft>
              <a:buClr>
                <a:schemeClr val="accent4"/>
              </a:buClr>
              <a:buSzPts val="780"/>
              <a:buFont typeface="Noto Sans Symbols"/>
              <a:buChar char="■"/>
              <a:defRPr sz="1200" b="0" i="0" u="none" strike="noStrike" cap="none">
                <a:solidFill>
                  <a:schemeClr val="dk1"/>
                </a:solidFill>
                <a:latin typeface="Questrial"/>
                <a:ea typeface="Questrial"/>
                <a:cs typeface="Questrial"/>
                <a:sym typeface="Quest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a:p>
        </p:txBody>
      </p:sp>
      <p:sp>
        <p:nvSpPr>
          <p:cNvPr id="720" name="Shape 720"/>
          <p:cNvSpPr txBox="1">
            <a:spLocks noGrp="1"/>
          </p:cNvSpPr>
          <p:nvPr>
            <p:ph type="dt" idx="10"/>
          </p:nvPr>
        </p:nvSpPr>
        <p:spPr>
          <a:xfrm>
            <a:off x="9753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Questrial"/>
                <a:ea typeface="Questrial"/>
                <a:cs typeface="Questrial"/>
                <a:sym typeface="Quest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Tree>
    <p:extLst>
      <p:ext uri="{BB962C8B-B14F-4D97-AF65-F5344CB8AC3E}">
        <p14:creationId xmlns:p14="http://schemas.microsoft.com/office/powerpoint/2010/main" val="3281677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812800" y="600456"/>
            <a:ext cx="10871200" cy="46634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Shape 11"/>
          <p:cNvSpPr txBox="1">
            <a:spLocks noGrp="1"/>
          </p:cNvSpPr>
          <p:nvPr>
            <p:ph type="body" idx="1"/>
          </p:nvPr>
        </p:nvSpPr>
        <p:spPr>
          <a:xfrm>
            <a:off x="816864" y="1447800"/>
            <a:ext cx="10871200" cy="4678680"/>
          </a:xfrm>
          <a:prstGeom prst="rect">
            <a:avLst/>
          </a:prstGeom>
          <a:noFill/>
          <a:ln>
            <a:noFill/>
          </a:ln>
        </p:spPr>
        <p:txBody>
          <a:bodyPr spcFirstLastPara="1" wrap="square" lIns="91425" tIns="45700" rIns="91425" bIns="45700" anchor="t" anchorCtr="0"/>
          <a:lstStyle>
            <a:lvl1pPr marL="457200" marR="0" lvl="0" indent="-304800" algn="l" rtl="0">
              <a:spcBef>
                <a:spcPts val="700"/>
              </a:spcBef>
              <a:spcAft>
                <a:spcPts val="0"/>
              </a:spcAft>
              <a:buClr>
                <a:schemeClr val="accent2"/>
              </a:buClr>
              <a:buSzPts val="1200"/>
              <a:buFont typeface="Noto Sans Symbols"/>
              <a:buChar char="◻"/>
              <a:defRPr sz="2000" b="0" i="0" u="none" strike="noStrike" cap="none">
                <a:solidFill>
                  <a:schemeClr val="dk1"/>
                </a:solidFill>
                <a:latin typeface="Arial"/>
                <a:ea typeface="Arial"/>
                <a:cs typeface="Arial"/>
                <a:sym typeface="Arial"/>
              </a:defRPr>
            </a:lvl1pPr>
            <a:lvl2pPr marL="914400" marR="0" lvl="1" indent="-308610" algn="l" rtl="0">
              <a:spcBef>
                <a:spcPts val="550"/>
              </a:spcBef>
              <a:spcAft>
                <a:spcPts val="0"/>
              </a:spcAft>
              <a:buClr>
                <a:schemeClr val="accent1"/>
              </a:buClr>
              <a:buSzPts val="1260"/>
              <a:buFont typeface="Noto Sans Symbols"/>
              <a:buChar char="⬜"/>
              <a:defRPr sz="1800" b="0" i="0" u="none" strike="noStrike" cap="none">
                <a:solidFill>
                  <a:schemeClr val="dk1"/>
                </a:solidFill>
                <a:latin typeface="Arial"/>
                <a:ea typeface="Arial"/>
                <a:cs typeface="Arial"/>
                <a:sym typeface="Arial"/>
              </a:defRPr>
            </a:lvl2pPr>
            <a:lvl3pPr marL="1371600" marR="0" lvl="2" indent="-304800" algn="l" rtl="0">
              <a:spcBef>
                <a:spcPts val="500"/>
              </a:spcBef>
              <a:spcAft>
                <a:spcPts val="0"/>
              </a:spcAft>
              <a:buClr>
                <a:schemeClr val="accent2"/>
              </a:buClr>
              <a:buSzPts val="1200"/>
              <a:buFont typeface="Noto Sans Symbols"/>
              <a:buChar char="■"/>
              <a:defRPr sz="1600" b="0" i="0" u="none" strike="noStrike" cap="none">
                <a:solidFill>
                  <a:schemeClr val="dk1"/>
                </a:solidFill>
                <a:latin typeface="Arial"/>
                <a:ea typeface="Arial"/>
                <a:cs typeface="Arial"/>
                <a:sym typeface="Arial"/>
              </a:defRPr>
            </a:lvl3pPr>
            <a:lvl4pPr marL="1828800" marR="0" lvl="3" indent="-295275" algn="l" rtl="0">
              <a:spcBef>
                <a:spcPts val="400"/>
              </a:spcBef>
              <a:spcAft>
                <a:spcPts val="0"/>
              </a:spcAft>
              <a:buClr>
                <a:schemeClr val="accent3"/>
              </a:buClr>
              <a:buSzPts val="1050"/>
              <a:buFont typeface="Noto Sans Symbols"/>
              <a:buChar char="■"/>
              <a:defRPr sz="1400" b="0" i="0" u="none" strike="noStrike" cap="none">
                <a:solidFill>
                  <a:schemeClr val="dk1"/>
                </a:solidFill>
                <a:latin typeface="Arial"/>
                <a:ea typeface="Arial"/>
                <a:cs typeface="Arial"/>
                <a:sym typeface="Arial"/>
              </a:defRPr>
            </a:lvl4pPr>
            <a:lvl5pPr marL="2286000" marR="0" lvl="4" indent="-278129" algn="l" rtl="0">
              <a:spcBef>
                <a:spcPts val="400"/>
              </a:spcBef>
              <a:spcAft>
                <a:spcPts val="0"/>
              </a:spcAft>
              <a:buClr>
                <a:schemeClr val="accent4"/>
              </a:buClr>
              <a:buSzPts val="780"/>
              <a:buFont typeface="Noto Sans Symbols"/>
              <a:buChar char="■"/>
              <a:defRPr sz="12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accent1"/>
              </a:buClr>
              <a:buSzPts val="1800"/>
              <a:buFont typeface="Noto Sans Symbols"/>
              <a:buChar char="▪"/>
              <a:defRPr sz="1800" b="0" i="0" u="none" strike="noStrike" cap="none">
                <a:solidFill>
                  <a:schemeClr val="dk1"/>
                </a:solidFill>
                <a:latin typeface="Questrial"/>
                <a:ea typeface="Questrial"/>
                <a:cs typeface="Questrial"/>
                <a:sym typeface="Questrial"/>
              </a:defRPr>
            </a:lvl6pPr>
            <a:lvl7pPr marL="3200400" marR="0" lvl="6" indent="-342900" algn="l" rtl="0">
              <a:spcBef>
                <a:spcPts val="360"/>
              </a:spcBef>
              <a:spcAft>
                <a:spcPts val="0"/>
              </a:spcAft>
              <a:buClr>
                <a:schemeClr val="accent2"/>
              </a:buClr>
              <a:buSzPts val="1800"/>
              <a:buFont typeface="Noto Sans Symbols"/>
              <a:buChar char="▪"/>
              <a:defRPr sz="1800" b="0" i="0" u="none" strike="noStrike" cap="none">
                <a:solidFill>
                  <a:schemeClr val="dk1"/>
                </a:solidFill>
                <a:latin typeface="Questrial"/>
                <a:ea typeface="Questrial"/>
                <a:cs typeface="Questrial"/>
                <a:sym typeface="Questrial"/>
              </a:defRPr>
            </a:lvl7pPr>
            <a:lvl8pPr marL="3657600" marR="0" lvl="7" indent="-342900" algn="l" rtl="0">
              <a:spcBef>
                <a:spcPts val="360"/>
              </a:spcBef>
              <a:spcAft>
                <a:spcPts val="0"/>
              </a:spcAft>
              <a:buClr>
                <a:schemeClr val="accent3"/>
              </a:buClr>
              <a:buSzPts val="1800"/>
              <a:buFont typeface="Noto Sans Symbols"/>
              <a:buChar char="▪"/>
              <a:defRPr sz="1800" b="0" i="0" u="none" strike="noStrike" cap="none">
                <a:solidFill>
                  <a:schemeClr val="dk1"/>
                </a:solidFill>
                <a:latin typeface="Questrial"/>
                <a:ea typeface="Questrial"/>
                <a:cs typeface="Questrial"/>
                <a:sym typeface="Questrial"/>
              </a:defRPr>
            </a:lvl8pPr>
            <a:lvl9pPr marL="4114800" marR="0" lvl="8" indent="-342900" algn="l" rtl="0">
              <a:spcBef>
                <a:spcPts val="360"/>
              </a:spcBef>
              <a:spcAft>
                <a:spcPts val="0"/>
              </a:spcAft>
              <a:buClr>
                <a:schemeClr val="accent4"/>
              </a:buClr>
              <a:buSzPts val="1800"/>
              <a:buFont typeface="Noto Sans Symbols"/>
              <a:buChar char="▪"/>
              <a:defRPr sz="1800" b="0" i="0" u="none" strike="noStrike" cap="none">
                <a:solidFill>
                  <a:schemeClr val="dk1"/>
                </a:solidFill>
                <a:latin typeface="Questrial"/>
                <a:ea typeface="Questrial"/>
                <a:cs typeface="Questrial"/>
                <a:sym typeface="Questrial"/>
              </a:defRPr>
            </a:lvl9pPr>
          </a:lstStyle>
          <a:p>
            <a:endParaRPr dirty="0"/>
          </a:p>
        </p:txBody>
      </p:sp>
      <p:sp>
        <p:nvSpPr>
          <p:cNvPr id="12" name="Shape 12"/>
          <p:cNvSpPr/>
          <p:nvPr/>
        </p:nvSpPr>
        <p:spPr>
          <a:xfrm>
            <a:off x="0" y="1143000"/>
            <a:ext cx="12192000" cy="228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cxnSp>
        <p:nvCxnSpPr>
          <p:cNvPr id="13" name="Shape 13"/>
          <p:cNvCxnSpPr/>
          <p:nvPr/>
        </p:nvCxnSpPr>
        <p:spPr>
          <a:xfrm>
            <a:off x="0" y="6248400"/>
            <a:ext cx="12192000" cy="0"/>
          </a:xfrm>
          <a:prstGeom prst="straightConnector1">
            <a:avLst/>
          </a:prstGeom>
          <a:noFill/>
          <a:ln w="19050" cap="flat" cmpd="sng">
            <a:solidFill>
              <a:schemeClr val="accent1"/>
            </a:solidFill>
            <a:prstDash val="solid"/>
            <a:round/>
            <a:headEnd type="none" w="sm" len="sm"/>
            <a:tailEnd type="none" w="sm" len="sm"/>
          </a:ln>
        </p:spPr>
      </p:cxnSp>
      <p:sp>
        <p:nvSpPr>
          <p:cNvPr id="14" name="Shape 14"/>
          <p:cNvSpPr txBox="1">
            <a:spLocks noGrp="1"/>
          </p:cNvSpPr>
          <p:nvPr>
            <p:ph type="sldNum" idx="12"/>
          </p:nvPr>
        </p:nvSpPr>
        <p:spPr>
          <a:xfrm>
            <a:off x="88392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98989"/>
                </a:solidFill>
                <a:latin typeface="Arial"/>
                <a:ea typeface="Arial"/>
                <a:cs typeface="Arial"/>
                <a:sym typeface="Arial"/>
              </a:defRPr>
            </a:lvl1pPr>
            <a:lvl2pPr marL="0" marR="0" lvl="1" indent="0" algn="r" rtl="0">
              <a:spcBef>
                <a:spcPts val="0"/>
              </a:spcBef>
              <a:buNone/>
              <a:defRPr sz="1200" b="0" i="0" u="none" strike="noStrike" cap="none">
                <a:solidFill>
                  <a:srgbClr val="898989"/>
                </a:solidFill>
                <a:latin typeface="Arial"/>
                <a:ea typeface="Arial"/>
                <a:cs typeface="Arial"/>
                <a:sym typeface="Arial"/>
              </a:defRPr>
            </a:lvl2pPr>
            <a:lvl3pPr marL="0" marR="0" lvl="2" indent="0" algn="r" rtl="0">
              <a:spcBef>
                <a:spcPts val="0"/>
              </a:spcBef>
              <a:buNone/>
              <a:defRPr sz="1200" b="0" i="0" u="none" strike="noStrike" cap="none">
                <a:solidFill>
                  <a:srgbClr val="898989"/>
                </a:solidFill>
                <a:latin typeface="Arial"/>
                <a:ea typeface="Arial"/>
                <a:cs typeface="Arial"/>
                <a:sym typeface="Arial"/>
              </a:defRPr>
            </a:lvl3pPr>
            <a:lvl4pPr marL="0" marR="0" lvl="3" indent="0" algn="r" rtl="0">
              <a:spcBef>
                <a:spcPts val="0"/>
              </a:spcBef>
              <a:buNone/>
              <a:defRPr sz="1200" b="0" i="0" u="none" strike="noStrike" cap="none">
                <a:solidFill>
                  <a:srgbClr val="898989"/>
                </a:solidFill>
                <a:latin typeface="Arial"/>
                <a:ea typeface="Arial"/>
                <a:cs typeface="Arial"/>
                <a:sym typeface="Arial"/>
              </a:defRPr>
            </a:lvl4pPr>
            <a:lvl5pPr marL="0" marR="0" lvl="4" indent="0" algn="r" rtl="0">
              <a:spcBef>
                <a:spcPts val="0"/>
              </a:spcBef>
              <a:buNone/>
              <a:defRPr sz="1200" b="0" i="0" u="none" strike="noStrike" cap="none">
                <a:solidFill>
                  <a:srgbClr val="898989"/>
                </a:solidFill>
                <a:latin typeface="Arial"/>
                <a:ea typeface="Arial"/>
                <a:cs typeface="Arial"/>
                <a:sym typeface="Arial"/>
              </a:defRPr>
            </a:lvl5pPr>
            <a:lvl6pPr marL="0" marR="0" lvl="5" indent="0" algn="r" rtl="0">
              <a:spcBef>
                <a:spcPts val="0"/>
              </a:spcBef>
              <a:buNone/>
              <a:defRPr sz="1200" b="0" i="0" u="none" strike="noStrike" cap="none">
                <a:solidFill>
                  <a:srgbClr val="898989"/>
                </a:solidFill>
                <a:latin typeface="Arial"/>
                <a:ea typeface="Arial"/>
                <a:cs typeface="Arial"/>
                <a:sym typeface="Arial"/>
              </a:defRPr>
            </a:lvl6pPr>
            <a:lvl7pPr marL="0" marR="0" lvl="6" indent="0" algn="r" rtl="0">
              <a:spcBef>
                <a:spcPts val="0"/>
              </a:spcBef>
              <a:buNone/>
              <a:defRPr sz="1200" b="0" i="0" u="none" strike="noStrike" cap="none">
                <a:solidFill>
                  <a:srgbClr val="898989"/>
                </a:solidFill>
                <a:latin typeface="Arial"/>
                <a:ea typeface="Arial"/>
                <a:cs typeface="Arial"/>
                <a:sym typeface="Arial"/>
              </a:defRPr>
            </a:lvl7pPr>
            <a:lvl8pPr marL="0" marR="0" lvl="7" indent="0" algn="r" rtl="0">
              <a:spcBef>
                <a:spcPts val="0"/>
              </a:spcBef>
              <a:buNone/>
              <a:defRPr sz="1200" b="0" i="0" u="none" strike="noStrike" cap="none">
                <a:solidFill>
                  <a:srgbClr val="898989"/>
                </a:solidFill>
                <a:latin typeface="Arial"/>
                <a:ea typeface="Arial"/>
                <a:cs typeface="Arial"/>
                <a:sym typeface="Arial"/>
              </a:defRPr>
            </a:lvl8pPr>
            <a:lvl9pPr marL="0" marR="0" lvl="8" indent="0" algn="r" rtl="0">
              <a:spcBef>
                <a:spcPts val="0"/>
              </a:spcBef>
              <a:buNone/>
              <a:defRPr sz="1200" b="0" i="0" u="none" strike="noStrike" cap="none">
                <a:solidFill>
                  <a:srgbClr val="898989"/>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
        <p:nvSpPr>
          <p:cNvPr id="15" name="Shape 15"/>
          <p:cNvSpPr txBox="1">
            <a:spLocks noGrp="1"/>
          </p:cNvSpPr>
          <p:nvPr>
            <p:ph type="dt" idx="10"/>
          </p:nvPr>
        </p:nvSpPr>
        <p:spPr>
          <a:xfrm>
            <a:off x="9753600" y="6356351"/>
            <a:ext cx="28448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2pPr>
            <a:lvl3pPr marR="0" lvl="2"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3pPr>
            <a:lvl4pPr marR="0" lvl="3"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4pPr>
            <a:lvl5pPr marR="0" lvl="4"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5pPr>
            <a:lvl6pPr marR="0" lvl="5"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6pPr>
            <a:lvl7pPr marR="0" lvl="6"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7pPr>
            <a:lvl8pPr marR="0" lvl="7"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8pPr>
            <a:lvl9pPr marR="0" lvl="8" algn="l" rtl="0">
              <a:spcBef>
                <a:spcPts val="0"/>
              </a:spcBef>
              <a:spcAft>
                <a:spcPts val="0"/>
              </a:spcAft>
              <a:buSzPts val="1400"/>
              <a:buNone/>
              <a:defRPr sz="1800" b="0" i="0" u="none" strike="noStrike" cap="none">
                <a:solidFill>
                  <a:schemeClr val="dk1"/>
                </a:solidFill>
                <a:latin typeface="Questrial"/>
                <a:ea typeface="Questrial"/>
                <a:cs typeface="Questrial"/>
                <a:sym typeface="Questrial"/>
              </a:defRPr>
            </a:lvl9pPr>
          </a:lstStyle>
          <a:p>
            <a:endParaRPr/>
          </a:p>
        </p:txBody>
      </p:sp>
      <p:sp>
        <p:nvSpPr>
          <p:cNvPr id="16" name="Shape 16"/>
          <p:cNvSpPr txBox="1"/>
          <p:nvPr/>
        </p:nvSpPr>
        <p:spPr>
          <a:xfrm>
            <a:off x="10922373" y="6400414"/>
            <a:ext cx="355227" cy="27699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0" i="0" u="none" strike="noStrike" cap="none">
                <a:solidFill>
                  <a:srgbClr val="888888"/>
                </a:solidFill>
                <a:latin typeface="Arial"/>
                <a:ea typeface="Arial"/>
                <a:cs typeface="Arial"/>
                <a:sym typeface="Arial"/>
              </a:rPr>
              <a:t>|</a:t>
            </a:r>
            <a:endParaRPr/>
          </a:p>
        </p:txBody>
      </p:sp>
      <p:pic>
        <p:nvPicPr>
          <p:cNvPr id="17" name="Shape 17"/>
          <p:cNvPicPr preferRelativeResize="0"/>
          <p:nvPr/>
        </p:nvPicPr>
        <p:blipFill rotWithShape="1">
          <a:blip r:embed="rId9">
            <a:alphaModFix/>
          </a:blip>
          <a:srcRect/>
          <a:stretch/>
        </p:blipFill>
        <p:spPr>
          <a:xfrm>
            <a:off x="353568" y="6348412"/>
            <a:ext cx="383032" cy="381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6" r:id="rId2"/>
    <p:sldLayoutId id="2147483658" r:id="rId3"/>
    <p:sldLayoutId id="2147483756" r:id="rId4"/>
    <p:sldLayoutId id="2147483757" r:id="rId5"/>
    <p:sldLayoutId id="2147483758" r:id="rId6"/>
    <p:sldLayoutId id="2147483759"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Tw Cen MT" panose="020B0602020104020603" pitchFamily="34" charset="77"/>
          <a:ea typeface="Tw Cen MT" panose="020B0602020104020603" pitchFamily="34"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16864" y="462310"/>
            <a:ext cx="10871200" cy="523180"/>
          </a:xfrm>
          <a:prstGeom prst="rect">
            <a:avLst/>
          </a:prstGeom>
        </p:spPr>
        <p:txBody>
          <a:bodyPr wrap="square">
            <a:spAutoFit/>
          </a:bodyPr>
          <a:lstStyle/>
          <a:p>
            <a:pPr algn="ctr"/>
            <a:r>
              <a:rPr lang="en-CA" sz="2800" b="1" smtClean="0">
                <a:solidFill>
                  <a:srgbClr val="3E3E3E"/>
                </a:solidFill>
                <a:latin typeface="Century Gothic" panose="020B0502020202020204" pitchFamily="34" charset="0"/>
              </a:rPr>
              <a:t> </a:t>
            </a:r>
            <a:r>
              <a:rPr lang="en-CA" sz="2800" b="1" smtClean="0">
                <a:solidFill>
                  <a:srgbClr val="002060"/>
                </a:solidFill>
                <a:latin typeface="Century Gothic" panose="020B0502020202020204" pitchFamily="34" charset="0"/>
              </a:rPr>
              <a:t>The 7th EAHSC</a:t>
            </a:r>
            <a:endParaRPr lang="en-CA" sz="2800" b="1" dirty="0">
              <a:solidFill>
                <a:srgbClr val="002060"/>
              </a:solidFill>
              <a:latin typeface="Century Gothic" panose="020B0502020202020204" pitchFamily="34" charset="0"/>
            </a:endParaRPr>
          </a:p>
        </p:txBody>
      </p:sp>
      <p:sp>
        <p:nvSpPr>
          <p:cNvPr id="5" name="Text Box 5"/>
          <p:cNvSpPr txBox="1">
            <a:spLocks noGrp="1" noChangeArrowheads="1"/>
          </p:cNvSpPr>
          <p:nvPr>
            <p:ph type="body" idx="1"/>
          </p:nvPr>
        </p:nvSpPr>
        <p:spPr bwMode="auto">
          <a:xfrm>
            <a:off x="668582" y="1476633"/>
            <a:ext cx="10871200" cy="4495800"/>
          </a:xfrm>
          <a:prstGeom prst="rect">
            <a:avLst/>
          </a:prstGeom>
          <a:noFill/>
          <a:ln>
            <a:noFill/>
          </a:ln>
          <a:effectLst/>
          <a:extLst>
            <a:ext uri="{909E8E84-426E-40DD-AFC4-6F175D3DCCD1}">
              <a14:hiddenFill xmlns:a14="http://schemas.microsoft.com/office/drawing/2010/main">
                <a:solidFill>
                  <a:srgbClr val="F57B6B"/>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22250" tIns="22250" rIns="22250" bIns="22250" numCol="1" anchor="t" anchorCtr="0" compatLnSpc="1">
            <a:prstTxWarp prst="textNoShape">
              <a:avLst/>
            </a:prstTxWarp>
          </a:bodyPr>
          <a:lstStyle/>
          <a:p>
            <a:r>
              <a:rPr lang="en-US" sz="2400" b="1" dirty="0" smtClean="0">
                <a:solidFill>
                  <a:srgbClr val="0070C0"/>
                </a:solidFill>
                <a:latin typeface="Century Gothic" panose="020B0502020202020204" pitchFamily="34" charset="0"/>
                <a:ea typeface="Calibri" panose="020F0502020204030204" pitchFamily="34" charset="0"/>
                <a:cs typeface="Arial" panose="020B0604020202020204" pitchFamily="34" charset="0"/>
              </a:rPr>
              <a:t>Mobile </a:t>
            </a:r>
            <a:r>
              <a:rPr lang="en-US" sz="2400" b="1" dirty="0" err="1" smtClean="0">
                <a:solidFill>
                  <a:srgbClr val="0070C0"/>
                </a:solidFill>
                <a:latin typeface="Century Gothic" panose="020B0502020202020204" pitchFamily="34" charset="0"/>
                <a:ea typeface="Calibri" panose="020F0502020204030204" pitchFamily="34" charset="0"/>
                <a:cs typeface="Arial" panose="020B0604020202020204" pitchFamily="34" charset="0"/>
              </a:rPr>
              <a:t>WACh</a:t>
            </a:r>
            <a:r>
              <a:rPr lang="en-US" sz="2400" b="1" dirty="0" smtClean="0">
                <a:solidFill>
                  <a:srgbClr val="0070C0"/>
                </a:solidFill>
                <a:latin typeface="Century Gothic" panose="020B0502020202020204" pitchFamily="34" charset="0"/>
                <a:ea typeface="Calibri" panose="020F0502020204030204" pitchFamily="34" charset="0"/>
                <a:cs typeface="Arial" panose="020B0604020202020204" pitchFamily="34" charset="0"/>
              </a:rPr>
              <a:t> NEO: </a:t>
            </a:r>
          </a:p>
          <a:p>
            <a:r>
              <a:rPr lang="en-US" sz="2400" b="1" dirty="0" smtClean="0">
                <a:solidFill>
                  <a:srgbClr val="0070C0"/>
                </a:solidFill>
                <a:latin typeface="Century Gothic" panose="020B0502020202020204" pitchFamily="34" charset="0"/>
                <a:ea typeface="Calibri" panose="020F0502020204030204" pitchFamily="34" charset="0"/>
                <a:cs typeface="Arial" panose="020B0604020202020204" pitchFamily="34" charset="0"/>
              </a:rPr>
              <a:t>Engagement and satisfaction of pregnant and postpartum women with a two-way SMS service to improve neonatal outcomes.</a:t>
            </a:r>
            <a:endParaRPr lang="en-US" sz="2400" dirty="0">
              <a:solidFill>
                <a:srgbClr val="0070C0"/>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1050325" y="3089197"/>
            <a:ext cx="6318419" cy="2975173"/>
          </a:xfrm>
          <a:prstGeom prst="rect">
            <a:avLst/>
          </a:prstGeom>
        </p:spPr>
        <p:txBody>
          <a:bodyPr wrap="square">
            <a:spAutoFit/>
          </a:bodyPr>
          <a:lstStyle/>
          <a:p>
            <a:r>
              <a:rPr lang="en-US" sz="2400" b="1" dirty="0" smtClean="0">
                <a:solidFill>
                  <a:srgbClr val="002060"/>
                </a:solidFill>
                <a:latin typeface="Century Gothic" panose="020B0502020202020204" pitchFamily="34" charset="0"/>
              </a:rPr>
              <a:t>AUTHORS </a:t>
            </a:r>
          </a:p>
          <a:p>
            <a:r>
              <a:rPr lang="en-US" sz="1600" b="1" dirty="0" smtClean="0">
                <a:solidFill>
                  <a:schemeClr val="tx1"/>
                </a:solidFill>
                <a:latin typeface="Century Gothic" panose="020B0502020202020204" pitchFamily="34" charset="0"/>
              </a:rPr>
              <a:t>Jennifer </a:t>
            </a:r>
            <a:r>
              <a:rPr lang="en-US" sz="1600" b="1" dirty="0">
                <a:solidFill>
                  <a:schemeClr val="tx1"/>
                </a:solidFill>
                <a:latin typeface="Century Gothic" panose="020B0502020202020204" pitchFamily="34" charset="0"/>
              </a:rPr>
              <a:t>A. Unger</a:t>
            </a:r>
            <a:r>
              <a:rPr lang="en-US" sz="1600" b="1" baseline="30000" dirty="0">
                <a:solidFill>
                  <a:schemeClr val="tx1"/>
                </a:solidFill>
                <a:latin typeface="Century Gothic" panose="020B0502020202020204" pitchFamily="34" charset="0"/>
              </a:rPr>
              <a:t>1</a:t>
            </a:r>
            <a:r>
              <a:rPr lang="en-US" sz="1600" b="1" dirty="0">
                <a:solidFill>
                  <a:schemeClr val="tx1"/>
                </a:solidFill>
                <a:latin typeface="Century Gothic" panose="020B0502020202020204" pitchFamily="34" charset="0"/>
              </a:rPr>
              <a:t>, </a:t>
            </a:r>
            <a:r>
              <a:rPr lang="en-US" sz="1600" b="1" dirty="0" err="1">
                <a:solidFill>
                  <a:schemeClr val="tx1"/>
                </a:solidFill>
                <a:latin typeface="Century Gothic" panose="020B0502020202020204" pitchFamily="34" charset="0"/>
              </a:rPr>
              <a:t>Keshet</a:t>
            </a:r>
            <a:r>
              <a:rPr lang="en-US" sz="1600" b="1" dirty="0">
                <a:solidFill>
                  <a:schemeClr val="tx1"/>
                </a:solidFill>
                <a:latin typeface="Century Gothic" panose="020B0502020202020204" pitchFamily="34" charset="0"/>
              </a:rPr>
              <a:t> </a:t>
            </a:r>
            <a:r>
              <a:rPr lang="en-US" sz="1600" b="1" dirty="0" smtClean="0">
                <a:solidFill>
                  <a:schemeClr val="tx1"/>
                </a:solidFill>
                <a:latin typeface="Century Gothic" panose="020B0502020202020204" pitchFamily="34" charset="0"/>
              </a:rPr>
              <a:t>Ronen</a:t>
            </a:r>
            <a:r>
              <a:rPr lang="en-US" sz="1600" b="1" baseline="30000" dirty="0" smtClean="0">
                <a:solidFill>
                  <a:schemeClr val="tx1"/>
                </a:solidFill>
                <a:latin typeface="Century Gothic" panose="020B0502020202020204" pitchFamily="34" charset="0"/>
              </a:rPr>
              <a:t>1</a:t>
            </a:r>
            <a:r>
              <a:rPr lang="en-US" sz="1600" b="1" dirty="0" smtClean="0">
                <a:solidFill>
                  <a:srgbClr val="00B0F0"/>
                </a:solidFill>
                <a:latin typeface="Century Gothic" panose="020B0502020202020204" pitchFamily="34" charset="0"/>
              </a:rPr>
              <a:t>, Brenda </a:t>
            </a:r>
            <a:r>
              <a:rPr lang="en-US" sz="1600" b="1" dirty="0" err="1" smtClean="0">
                <a:solidFill>
                  <a:srgbClr val="00B0F0"/>
                </a:solidFill>
                <a:latin typeface="Century Gothic" panose="020B0502020202020204" pitchFamily="34" charset="0"/>
              </a:rPr>
              <a:t>Wandika</a:t>
            </a:r>
            <a:r>
              <a:rPr lang="en-US" sz="1600" b="1" dirty="0" smtClean="0">
                <a:solidFill>
                  <a:srgbClr val="00B0F0"/>
                </a:solidFill>
                <a:latin typeface="Century Gothic" panose="020B0502020202020204" pitchFamily="34" charset="0"/>
              </a:rPr>
              <a:t> (</a:t>
            </a:r>
            <a:r>
              <a:rPr lang="en-US" sz="1600" b="1" dirty="0" err="1" smtClean="0">
                <a:solidFill>
                  <a:srgbClr val="00B0F0"/>
                </a:solidFill>
                <a:latin typeface="Century Gothic" panose="020B0502020202020204" pitchFamily="34" charset="0"/>
              </a:rPr>
              <a:t>BScN-UoN</a:t>
            </a:r>
            <a:r>
              <a:rPr lang="en-US" sz="1600" b="1" dirty="0" smtClean="0">
                <a:solidFill>
                  <a:srgbClr val="00B0F0"/>
                </a:solidFill>
                <a:latin typeface="Century Gothic" panose="020B0502020202020204" pitchFamily="34" charset="0"/>
              </a:rPr>
              <a:t>)</a:t>
            </a:r>
            <a:r>
              <a:rPr lang="en-US" sz="1600" b="1" baseline="30000" dirty="0" smtClean="0">
                <a:solidFill>
                  <a:srgbClr val="C00000"/>
                </a:solidFill>
                <a:latin typeface="Century Gothic" panose="020B0502020202020204" pitchFamily="34" charset="0"/>
              </a:rPr>
              <a:t>2</a:t>
            </a:r>
            <a:r>
              <a:rPr lang="en-US" sz="1600" b="1" dirty="0">
                <a:solidFill>
                  <a:schemeClr val="tx1"/>
                </a:solidFill>
                <a:latin typeface="Century Gothic" panose="020B0502020202020204" pitchFamily="34" charset="0"/>
              </a:rPr>
              <a:t>, Claire Rothschild</a:t>
            </a:r>
            <a:r>
              <a:rPr lang="en-US" sz="1600" b="1" baseline="30000" dirty="0">
                <a:solidFill>
                  <a:schemeClr val="tx1"/>
                </a:solidFill>
                <a:latin typeface="Century Gothic" panose="020B0502020202020204" pitchFamily="34" charset="0"/>
              </a:rPr>
              <a:t>1</a:t>
            </a:r>
            <a:r>
              <a:rPr lang="en-US" sz="1600" b="1" dirty="0">
                <a:solidFill>
                  <a:schemeClr val="tx1"/>
                </a:solidFill>
                <a:latin typeface="Century Gothic" panose="020B0502020202020204" pitchFamily="34" charset="0"/>
              </a:rPr>
              <a:t>, Jay Shih</a:t>
            </a:r>
            <a:r>
              <a:rPr lang="en-US" sz="1600" b="1" baseline="30000" dirty="0">
                <a:solidFill>
                  <a:schemeClr val="tx1"/>
                </a:solidFill>
                <a:latin typeface="Century Gothic" panose="020B0502020202020204" pitchFamily="34" charset="0"/>
              </a:rPr>
              <a:t>1</a:t>
            </a:r>
            <a:r>
              <a:rPr lang="en-US" sz="1600" b="1" dirty="0">
                <a:solidFill>
                  <a:schemeClr val="tx1"/>
                </a:solidFill>
                <a:latin typeface="Century Gothic" panose="020B0502020202020204" pitchFamily="34" charset="0"/>
              </a:rPr>
              <a:t>, </a:t>
            </a:r>
            <a:r>
              <a:rPr lang="en-US" sz="1600" b="1" dirty="0" err="1">
                <a:solidFill>
                  <a:schemeClr val="tx1"/>
                </a:solidFill>
                <a:latin typeface="Century Gothic" panose="020B0502020202020204" pitchFamily="34" charset="0"/>
              </a:rPr>
              <a:t>Lusi</a:t>
            </a:r>
            <a:r>
              <a:rPr lang="en-US" sz="1600" b="1" dirty="0">
                <a:solidFill>
                  <a:schemeClr val="tx1"/>
                </a:solidFill>
                <a:latin typeface="Century Gothic" panose="020B0502020202020204" pitchFamily="34" charset="0"/>
              </a:rPr>
              <a:t> Osborn</a:t>
            </a:r>
            <a:r>
              <a:rPr lang="en-US" sz="1600" b="1" baseline="30000" dirty="0">
                <a:solidFill>
                  <a:schemeClr val="tx1"/>
                </a:solidFill>
                <a:latin typeface="Century Gothic" panose="020B0502020202020204" pitchFamily="34" charset="0"/>
              </a:rPr>
              <a:t>2</a:t>
            </a:r>
            <a:r>
              <a:rPr lang="en-US" sz="1600" b="1" dirty="0">
                <a:solidFill>
                  <a:schemeClr val="tx1"/>
                </a:solidFill>
                <a:latin typeface="Century Gothic" panose="020B0502020202020204" pitchFamily="34" charset="0"/>
              </a:rPr>
              <a:t>, Dalton Wamalwa</a:t>
            </a:r>
            <a:r>
              <a:rPr lang="en-US" sz="1600" b="1" baseline="30000" dirty="0">
                <a:solidFill>
                  <a:schemeClr val="tx1"/>
                </a:solidFill>
                <a:latin typeface="Century Gothic" panose="020B0502020202020204" pitchFamily="34" charset="0"/>
              </a:rPr>
              <a:t>2</a:t>
            </a:r>
            <a:r>
              <a:rPr lang="en-US" sz="1600" b="1" dirty="0">
                <a:solidFill>
                  <a:schemeClr val="tx1"/>
                </a:solidFill>
                <a:latin typeface="Century Gothic" panose="020B0502020202020204" pitchFamily="34" charset="0"/>
              </a:rPr>
              <a:t>, </a:t>
            </a:r>
            <a:r>
              <a:rPr lang="en-US" sz="1600" b="1" dirty="0" err="1">
                <a:solidFill>
                  <a:schemeClr val="tx1"/>
                </a:solidFill>
                <a:latin typeface="Century Gothic" panose="020B0502020202020204" pitchFamily="34" charset="0"/>
              </a:rPr>
              <a:t>Maneesh</a:t>
            </a:r>
            <a:r>
              <a:rPr lang="en-US" sz="1600" b="1" dirty="0">
                <a:solidFill>
                  <a:schemeClr val="tx1"/>
                </a:solidFill>
                <a:latin typeface="Century Gothic" panose="020B0502020202020204" pitchFamily="34" charset="0"/>
              </a:rPr>
              <a:t> Batra</a:t>
            </a:r>
            <a:r>
              <a:rPr lang="en-US" sz="1600" b="1" baseline="30000" dirty="0">
                <a:solidFill>
                  <a:schemeClr val="tx1"/>
                </a:solidFill>
                <a:latin typeface="Century Gothic" panose="020B0502020202020204" pitchFamily="34" charset="0"/>
              </a:rPr>
              <a:t>1</a:t>
            </a:r>
            <a:r>
              <a:rPr lang="en-US" sz="1600" b="1" dirty="0">
                <a:solidFill>
                  <a:schemeClr val="tx1"/>
                </a:solidFill>
                <a:latin typeface="Century Gothic" panose="020B0502020202020204" pitchFamily="34" charset="0"/>
              </a:rPr>
              <a:t>, </a:t>
            </a:r>
            <a:r>
              <a:rPr lang="en-US" sz="1600" b="1" dirty="0" err="1">
                <a:solidFill>
                  <a:schemeClr val="tx1"/>
                </a:solidFill>
                <a:latin typeface="Century Gothic" panose="020B0502020202020204" pitchFamily="34" charset="0"/>
              </a:rPr>
              <a:t>Wangui</a:t>
            </a:r>
            <a:r>
              <a:rPr lang="en-US" sz="1600" b="1" dirty="0">
                <a:solidFill>
                  <a:schemeClr val="tx1"/>
                </a:solidFill>
                <a:latin typeface="Century Gothic" panose="020B0502020202020204" pitchFamily="34" charset="0"/>
              </a:rPr>
              <a:t> Muthigani</a:t>
            </a:r>
            <a:r>
              <a:rPr lang="en-US" sz="1600" b="1" baseline="30000" dirty="0">
                <a:solidFill>
                  <a:schemeClr val="tx1"/>
                </a:solidFill>
                <a:latin typeface="Century Gothic" panose="020B0502020202020204" pitchFamily="34" charset="0"/>
              </a:rPr>
              <a:t>3</a:t>
            </a:r>
            <a:r>
              <a:rPr lang="en-US" sz="1600" b="1" dirty="0">
                <a:solidFill>
                  <a:schemeClr val="tx1"/>
                </a:solidFill>
                <a:latin typeface="Century Gothic" panose="020B0502020202020204" pitchFamily="34" charset="0"/>
              </a:rPr>
              <a:t>, Grace John-Stewart</a:t>
            </a:r>
            <a:r>
              <a:rPr lang="en-US" sz="1600" b="1" baseline="30000" dirty="0">
                <a:solidFill>
                  <a:schemeClr val="tx1"/>
                </a:solidFill>
                <a:latin typeface="Century Gothic" panose="020B0502020202020204" pitchFamily="34" charset="0"/>
              </a:rPr>
              <a:t>1</a:t>
            </a:r>
            <a:r>
              <a:rPr lang="en-US" sz="1600" b="1" dirty="0">
                <a:solidFill>
                  <a:schemeClr val="tx1"/>
                </a:solidFill>
                <a:latin typeface="Century Gothic" panose="020B0502020202020204" pitchFamily="34" charset="0"/>
              </a:rPr>
              <a:t>, John Kinuthia</a:t>
            </a:r>
            <a:r>
              <a:rPr lang="en-US" sz="1600" b="1" baseline="30000" dirty="0">
                <a:solidFill>
                  <a:schemeClr val="tx1"/>
                </a:solidFill>
                <a:latin typeface="Century Gothic" panose="020B0502020202020204" pitchFamily="34" charset="0"/>
              </a:rPr>
              <a:t>2</a:t>
            </a:r>
          </a:p>
          <a:p>
            <a:endParaRPr lang="en-US" sz="2800" b="1" baseline="30000" dirty="0">
              <a:solidFill>
                <a:srgbClr val="002060"/>
              </a:solidFill>
              <a:latin typeface="Century Gothic" panose="020B0502020202020204" pitchFamily="34" charset="0"/>
            </a:endParaRPr>
          </a:p>
          <a:p>
            <a:r>
              <a:rPr lang="en-US" sz="2800" b="1" baseline="30000" dirty="0" smtClean="0">
                <a:solidFill>
                  <a:srgbClr val="002060"/>
                </a:solidFill>
                <a:latin typeface="Century Gothic" panose="020B0502020202020204" pitchFamily="34" charset="0"/>
              </a:rPr>
              <a:t>AFFLIATE INSTITUTION</a:t>
            </a:r>
          </a:p>
          <a:p>
            <a:r>
              <a:rPr lang="en-US" sz="1600" b="1" baseline="30000" dirty="0" smtClean="0">
                <a:solidFill>
                  <a:schemeClr val="tx1"/>
                </a:solidFill>
                <a:latin typeface="Century Gothic" panose="020B0502020202020204" pitchFamily="34" charset="0"/>
              </a:rPr>
              <a:t>1</a:t>
            </a:r>
            <a:r>
              <a:rPr lang="en-US" sz="1600" b="1" dirty="0" smtClean="0">
                <a:solidFill>
                  <a:schemeClr val="tx1"/>
                </a:solidFill>
                <a:latin typeface="Century Gothic" panose="020B0502020202020204" pitchFamily="34" charset="0"/>
              </a:rPr>
              <a:t> </a:t>
            </a:r>
            <a:r>
              <a:rPr lang="en-US" sz="1600" b="1" dirty="0">
                <a:solidFill>
                  <a:schemeClr val="tx1"/>
                </a:solidFill>
                <a:latin typeface="Century Gothic" panose="020B0502020202020204" pitchFamily="34" charset="0"/>
              </a:rPr>
              <a:t>University of Washington, Seattle, WA, USA, </a:t>
            </a:r>
            <a:r>
              <a:rPr lang="en-US" sz="1600" b="1" baseline="30000" dirty="0">
                <a:solidFill>
                  <a:schemeClr val="tx1"/>
                </a:solidFill>
                <a:latin typeface="Century Gothic" panose="020B0502020202020204" pitchFamily="34" charset="0"/>
              </a:rPr>
              <a:t>2</a:t>
            </a:r>
            <a:r>
              <a:rPr lang="en-US" sz="1600" b="1" dirty="0">
                <a:solidFill>
                  <a:schemeClr val="tx1"/>
                </a:solidFill>
                <a:latin typeface="Century Gothic" panose="020B0502020202020204" pitchFamily="34" charset="0"/>
              </a:rPr>
              <a:t> Kenyatta National Hospital, Nairobi, Kenya</a:t>
            </a:r>
          </a:p>
          <a:p>
            <a:pPr defTabSz="556241" eaLnBrk="0" fontAlgn="base" hangingPunct="0">
              <a:spcBef>
                <a:spcPct val="0"/>
              </a:spcBef>
              <a:spcAft>
                <a:spcPct val="0"/>
              </a:spcAft>
            </a:pPr>
            <a:r>
              <a:rPr lang="en-US" sz="1600" b="1" dirty="0">
                <a:solidFill>
                  <a:schemeClr val="tx1"/>
                </a:solidFill>
                <a:latin typeface="Century Gothic" panose="020B0502020202020204" pitchFamily="34" charset="0"/>
              </a:rPr>
              <a:t>Contact: brandarl2015@gmail.com</a:t>
            </a:r>
            <a:endParaRPr lang="en-US" altLang="en-US" sz="1600" b="1" dirty="0">
              <a:solidFill>
                <a:schemeClr val="tx1"/>
              </a:solidFill>
              <a:latin typeface="Century Gothic" panose="020B0502020202020204" pitchFamily="34" charset="0"/>
            </a:endParaRPr>
          </a:p>
          <a:p>
            <a:endParaRPr lang="en-US" altLang="en-US" b="1" i="1" dirty="0">
              <a:solidFill>
                <a:schemeClr val="bg1"/>
              </a:solidFill>
            </a:endParaRPr>
          </a:p>
        </p:txBody>
      </p:sp>
    </p:spTree>
    <p:extLst>
      <p:ext uri="{BB962C8B-B14F-4D97-AF65-F5344CB8AC3E}">
        <p14:creationId xmlns:p14="http://schemas.microsoft.com/office/powerpoint/2010/main" val="121044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418" y="211567"/>
            <a:ext cx="11360800" cy="763600"/>
          </a:xfrm>
        </p:spPr>
        <p:txBody>
          <a:bodyPr/>
          <a:lstStyle/>
          <a:p>
            <a:r>
              <a:rPr lang="en-US" sz="2800" b="1" dirty="0">
                <a:solidFill>
                  <a:schemeClr val="tx1"/>
                </a:solidFill>
                <a:latin typeface="Century Gothic" panose="020B0502020202020204" pitchFamily="34" charset="0"/>
              </a:rPr>
              <a:t>Figure 2:  Rates of facility delivery are higher among MWN participants compared to historical data </a:t>
            </a:r>
            <a:r>
              <a:rPr lang="en-CA" sz="2800" b="1" dirty="0">
                <a:solidFill>
                  <a:schemeClr val="tx1"/>
                </a:solidFill>
                <a:latin typeface="Century Gothic" panose="020B0502020202020204" pitchFamily="34" charset="0"/>
              </a:rPr>
              <a:t/>
            </a:r>
            <a:br>
              <a:rPr lang="en-CA" sz="2800" b="1" dirty="0">
                <a:solidFill>
                  <a:schemeClr val="tx1"/>
                </a:solidFill>
                <a:latin typeface="Century Gothic" panose="020B0502020202020204" pitchFamily="34" charset="0"/>
              </a:rPr>
            </a:br>
            <a:endParaRPr lang="en-CA" sz="2800" b="1" dirty="0">
              <a:solidFill>
                <a:schemeClr val="tx1"/>
              </a:solidFill>
              <a:latin typeface="Century Gothic" panose="020B0502020202020204" pitchFamily="34" charset="0"/>
            </a:endParaRPr>
          </a:p>
        </p:txBody>
      </p:sp>
      <p:sp>
        <p:nvSpPr>
          <p:cNvPr id="3" name="Text Placeholder 2"/>
          <p:cNvSpPr>
            <a:spLocks noGrp="1"/>
          </p:cNvSpPr>
          <p:nvPr>
            <p:ph type="body" idx="1"/>
          </p:nvPr>
        </p:nvSpPr>
        <p:spPr/>
        <p:txBody>
          <a:bodyPr/>
          <a:lstStyle/>
          <a:p>
            <a:endParaRPr lang="en-CA" dirty="0"/>
          </a:p>
        </p:txBody>
      </p:sp>
      <p:graphicFrame>
        <p:nvGraphicFramePr>
          <p:cNvPr id="4" name="Chart 3">
            <a:extLst>
              <a:ext uri="{FF2B5EF4-FFF2-40B4-BE49-F238E27FC236}">
                <a16:creationId xmlns:a16="http://schemas.microsoft.com/office/drawing/2014/main" id="{3F637A61-093C-D045-A44D-8E59A294C6C1}"/>
              </a:ext>
            </a:extLst>
          </p:cNvPr>
          <p:cNvGraphicFramePr/>
          <p:nvPr>
            <p:extLst>
              <p:ext uri="{D42A27DB-BD31-4B8C-83A1-F6EECF244321}">
                <p14:modId xmlns:p14="http://schemas.microsoft.com/office/powerpoint/2010/main" val="3757601736"/>
              </p:ext>
            </p:extLst>
          </p:nvPr>
        </p:nvGraphicFramePr>
        <p:xfrm>
          <a:off x="2934269" y="1381760"/>
          <a:ext cx="6960358" cy="45413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4560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48"/>
        <p:cNvGrpSpPr/>
        <p:nvPr/>
      </p:nvGrpSpPr>
      <p:grpSpPr>
        <a:xfrm>
          <a:off x="0" y="0"/>
          <a:ext cx="0" cy="0"/>
          <a:chOff x="0" y="0"/>
          <a:chExt cx="0" cy="0"/>
        </a:xfrm>
      </p:grpSpPr>
      <p:pic>
        <p:nvPicPr>
          <p:cNvPr id="3" name="Shape 949"/>
          <p:cNvPicPr/>
          <p:nvPr/>
        </p:nvPicPr>
        <p:blipFill rotWithShape="1">
          <a:blip r:embed="rId3">
            <a:alphaModFix/>
          </a:blip>
          <a:srcRect/>
          <a:stretch/>
        </p:blipFill>
        <p:spPr>
          <a:xfrm>
            <a:off x="247135" y="172995"/>
            <a:ext cx="11368216" cy="6598508"/>
          </a:xfrm>
          <a:prstGeom prst="rect">
            <a:avLst/>
          </a:prstGeom>
          <a:noFill/>
          <a:ln>
            <a:noFill/>
          </a:ln>
        </p:spPr>
      </p:pic>
    </p:spTree>
    <p:extLst>
      <p:ext uri="{BB962C8B-B14F-4D97-AF65-F5344CB8AC3E}">
        <p14:creationId xmlns:p14="http://schemas.microsoft.com/office/powerpoint/2010/main" val="1927476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grpSp>
        <p:nvGrpSpPr>
          <p:cNvPr id="100" name="Shape 100"/>
          <p:cNvGrpSpPr/>
          <p:nvPr/>
        </p:nvGrpSpPr>
        <p:grpSpPr>
          <a:xfrm>
            <a:off x="691612" y="2767193"/>
            <a:ext cx="2437200" cy="3199600"/>
            <a:chOff x="2744034" y="1146343"/>
            <a:chExt cx="1827900" cy="2399700"/>
          </a:xfrm>
        </p:grpSpPr>
        <p:sp>
          <p:nvSpPr>
            <p:cNvPr id="101" name="Shape 101"/>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A1C3FA"/>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102" name="Shape 102"/>
            <p:cNvSpPr/>
            <p:nvPr/>
          </p:nvSpPr>
          <p:spPr>
            <a:xfrm flipH="1">
              <a:off x="2832600" y="1686400"/>
              <a:ext cx="1649400" cy="1769700"/>
            </a:xfrm>
            <a:prstGeom prst="snip1Rect">
              <a:avLst>
                <a:gd name="adj" fmla="val 0"/>
              </a:avLst>
            </a:prstGeom>
            <a:solidFill>
              <a:srgbClr val="0C58D3"/>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grpSp>
      <p:grpSp>
        <p:nvGrpSpPr>
          <p:cNvPr id="103" name="Shape 103"/>
          <p:cNvGrpSpPr/>
          <p:nvPr/>
        </p:nvGrpSpPr>
        <p:grpSpPr>
          <a:xfrm>
            <a:off x="6440661" y="2766227"/>
            <a:ext cx="2437200" cy="3199600"/>
            <a:chOff x="2744034" y="1146343"/>
            <a:chExt cx="1827900" cy="2399700"/>
          </a:xfrm>
        </p:grpSpPr>
        <p:sp>
          <p:nvSpPr>
            <p:cNvPr id="104" name="Shape 104"/>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A1C3FA"/>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105" name="Shape 105"/>
            <p:cNvSpPr/>
            <p:nvPr/>
          </p:nvSpPr>
          <p:spPr>
            <a:xfrm flipH="1">
              <a:off x="2832600" y="1686400"/>
              <a:ext cx="1649400" cy="1769700"/>
            </a:xfrm>
            <a:prstGeom prst="snip1Rect">
              <a:avLst>
                <a:gd name="adj" fmla="val 0"/>
              </a:avLst>
            </a:prstGeom>
            <a:solidFill>
              <a:srgbClr val="0C58D3"/>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106" name="Shape 106"/>
            <p:cNvSpPr txBox="1"/>
            <p:nvPr/>
          </p:nvSpPr>
          <p:spPr>
            <a:xfrm>
              <a:off x="2844962" y="1686400"/>
              <a:ext cx="1597800" cy="1585125"/>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1600" dirty="0">
                  <a:solidFill>
                    <a:srgbClr val="FFFFFF"/>
                  </a:solidFill>
                  <a:latin typeface="Century Gothic" panose="020B0502020202020204" pitchFamily="34" charset="0"/>
                  <a:ea typeface="Roboto"/>
                  <a:cs typeface="Roboto"/>
                  <a:sym typeface="Roboto"/>
                </a:rPr>
                <a:t>Integrated</a:t>
              </a:r>
              <a:endParaRPr sz="1600" dirty="0">
                <a:solidFill>
                  <a:srgbClr val="FFFFFF"/>
                </a:solidFill>
                <a:latin typeface="Century Gothic" panose="020B0502020202020204" pitchFamily="34" charset="0"/>
                <a:ea typeface="Roboto"/>
                <a:cs typeface="Roboto"/>
                <a:sym typeface="Roboto"/>
              </a:endParaRPr>
            </a:p>
            <a:p>
              <a:pPr algn="ctr">
                <a:lnSpc>
                  <a:spcPct val="115000"/>
                </a:lnSpc>
              </a:pPr>
              <a:endParaRPr sz="1600" b="1" dirty="0">
                <a:solidFill>
                  <a:srgbClr val="FFFFFF"/>
                </a:solidFill>
                <a:latin typeface="Century Gothic" panose="020B0502020202020204" pitchFamily="34" charset="0"/>
                <a:ea typeface="Roboto"/>
                <a:cs typeface="Roboto"/>
                <a:sym typeface="Roboto"/>
              </a:endParaRPr>
            </a:p>
            <a:p>
              <a:pPr>
                <a:lnSpc>
                  <a:spcPct val="115000"/>
                </a:lnSpc>
                <a:spcAft>
                  <a:spcPts val="2133"/>
                </a:spcAft>
              </a:pPr>
              <a:r>
                <a:rPr lang="en" sz="1600" dirty="0">
                  <a:solidFill>
                    <a:srgbClr val="FFFFFF"/>
                  </a:solidFill>
                  <a:latin typeface="Century Gothic" panose="020B0502020202020204" pitchFamily="34" charset="0"/>
                  <a:ea typeface="Roboto"/>
                  <a:cs typeface="Roboto"/>
                  <a:sym typeface="Roboto"/>
                </a:rPr>
                <a:t>- Integrated into existing health systems</a:t>
              </a:r>
              <a:endParaRPr sz="1600" dirty="0">
                <a:solidFill>
                  <a:srgbClr val="FFFFFF"/>
                </a:solidFill>
                <a:latin typeface="Century Gothic" panose="020B0502020202020204" pitchFamily="34" charset="0"/>
              </a:endParaRPr>
            </a:p>
          </p:txBody>
        </p:sp>
      </p:grpSp>
      <p:grpSp>
        <p:nvGrpSpPr>
          <p:cNvPr id="107" name="Shape 107"/>
          <p:cNvGrpSpPr/>
          <p:nvPr/>
        </p:nvGrpSpPr>
        <p:grpSpPr>
          <a:xfrm>
            <a:off x="9339245" y="2767193"/>
            <a:ext cx="2437200" cy="3199600"/>
            <a:chOff x="2744034" y="1146343"/>
            <a:chExt cx="1827900" cy="2399700"/>
          </a:xfrm>
        </p:grpSpPr>
        <p:sp>
          <p:nvSpPr>
            <p:cNvPr id="108" name="Shape 108"/>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A1C3FA"/>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109" name="Shape 109"/>
            <p:cNvSpPr/>
            <p:nvPr/>
          </p:nvSpPr>
          <p:spPr>
            <a:xfrm flipH="1">
              <a:off x="2832600" y="1686400"/>
              <a:ext cx="1649400" cy="1769700"/>
            </a:xfrm>
            <a:prstGeom prst="snip1Rect">
              <a:avLst>
                <a:gd name="adj" fmla="val 0"/>
              </a:avLst>
            </a:prstGeom>
            <a:solidFill>
              <a:srgbClr val="0C58D3"/>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110" name="Shape 110"/>
            <p:cNvSpPr txBox="1"/>
            <p:nvPr/>
          </p:nvSpPr>
          <p:spPr>
            <a:xfrm>
              <a:off x="2832600" y="1685676"/>
              <a:ext cx="1649400" cy="1585850"/>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1600" dirty="0">
                  <a:solidFill>
                    <a:srgbClr val="FFFFFF"/>
                  </a:solidFill>
                  <a:latin typeface="Century Gothic" panose="020B0502020202020204" pitchFamily="34" charset="0"/>
                  <a:ea typeface="Roboto"/>
                  <a:cs typeface="Roboto"/>
                  <a:sym typeface="Roboto"/>
                </a:rPr>
                <a:t>Collaborative Partnerships</a:t>
              </a:r>
              <a:endParaRPr sz="1600" dirty="0">
                <a:solidFill>
                  <a:srgbClr val="FFFFFF"/>
                </a:solidFill>
                <a:latin typeface="Century Gothic" panose="020B0502020202020204" pitchFamily="34" charset="0"/>
                <a:ea typeface="Roboto"/>
                <a:cs typeface="Roboto"/>
                <a:sym typeface="Roboto"/>
              </a:endParaRPr>
            </a:p>
            <a:p>
              <a:pPr algn="ctr">
                <a:lnSpc>
                  <a:spcPct val="115000"/>
                </a:lnSpc>
              </a:pPr>
              <a:endParaRPr sz="1067" dirty="0">
                <a:solidFill>
                  <a:srgbClr val="FFFFFF"/>
                </a:solidFill>
                <a:latin typeface="Avenir Next" panose="020B0503020202020204" pitchFamily="34" charset="0"/>
                <a:ea typeface="Roboto"/>
                <a:cs typeface="Roboto"/>
                <a:sym typeface="Roboto"/>
              </a:endParaRPr>
            </a:p>
            <a:p>
              <a:r>
                <a:rPr lang="en" sz="1600" dirty="0">
                  <a:solidFill>
                    <a:srgbClr val="FFFFFF"/>
                  </a:solidFill>
                  <a:latin typeface="Century Gothic" panose="020B0502020202020204" pitchFamily="34" charset="0"/>
                  <a:ea typeface="Roboto"/>
                  <a:cs typeface="Roboto"/>
                  <a:sym typeface="Roboto"/>
                </a:rPr>
                <a:t>- Kenya </a:t>
              </a:r>
              <a:r>
                <a:rPr lang="en-US" sz="1600" dirty="0" err="1">
                  <a:solidFill>
                    <a:srgbClr val="FFFFFF"/>
                  </a:solidFill>
                  <a:latin typeface="Century Gothic" panose="020B0502020202020204" pitchFamily="34" charset="0"/>
                  <a:ea typeface="Roboto"/>
                  <a:cs typeface="Roboto"/>
                  <a:sym typeface="Roboto"/>
                </a:rPr>
                <a:t>MoH</a:t>
              </a:r>
              <a:endParaRPr sz="1600" dirty="0">
                <a:solidFill>
                  <a:srgbClr val="FFFFFF"/>
                </a:solidFill>
                <a:latin typeface="Century Gothic" panose="020B0502020202020204" pitchFamily="34" charset="0"/>
                <a:ea typeface="Roboto"/>
                <a:cs typeface="Roboto"/>
                <a:sym typeface="Roboto"/>
              </a:endParaRPr>
            </a:p>
            <a:p>
              <a:r>
                <a:rPr lang="en" sz="1600" dirty="0">
                  <a:solidFill>
                    <a:srgbClr val="FFFFFF"/>
                  </a:solidFill>
                  <a:latin typeface="Century Gothic" panose="020B0502020202020204" pitchFamily="34" charset="0"/>
                  <a:ea typeface="Roboto"/>
                  <a:cs typeface="Roboto"/>
                  <a:sym typeface="Roboto"/>
                </a:rPr>
                <a:t>- Kenya </a:t>
              </a:r>
              <a:r>
                <a:rPr lang="en" sz="1600" dirty="0" err="1">
                  <a:solidFill>
                    <a:srgbClr val="FFFFFF"/>
                  </a:solidFill>
                  <a:latin typeface="Century Gothic" panose="020B0502020202020204" pitchFamily="34" charset="0"/>
                  <a:ea typeface="Roboto"/>
                  <a:cs typeface="Roboto"/>
                  <a:sym typeface="Roboto"/>
                </a:rPr>
                <a:t>MoH</a:t>
              </a:r>
              <a:r>
                <a:rPr lang="en" sz="1600" dirty="0">
                  <a:solidFill>
                    <a:srgbClr val="FFFFFF"/>
                  </a:solidFill>
                  <a:latin typeface="Century Gothic" panose="020B0502020202020204" pitchFamily="34" charset="0"/>
                  <a:ea typeface="Roboto"/>
                  <a:cs typeface="Roboto"/>
                  <a:sym typeface="Roboto"/>
                </a:rPr>
                <a:t> e/</a:t>
              </a:r>
              <a:r>
                <a:rPr lang="en" sz="1600" dirty="0" err="1">
                  <a:solidFill>
                    <a:srgbClr val="FFFFFF"/>
                  </a:solidFill>
                  <a:latin typeface="Century Gothic" panose="020B0502020202020204" pitchFamily="34" charset="0"/>
                  <a:ea typeface="Roboto"/>
                  <a:cs typeface="Roboto"/>
                  <a:sym typeface="Roboto"/>
                </a:rPr>
                <a:t>mHealth</a:t>
              </a:r>
              <a:r>
                <a:rPr lang="en" sz="1600" dirty="0">
                  <a:solidFill>
                    <a:srgbClr val="FFFFFF"/>
                  </a:solidFill>
                  <a:latin typeface="Century Gothic" panose="020B0502020202020204" pitchFamily="34" charset="0"/>
                  <a:ea typeface="Roboto"/>
                  <a:cs typeface="Roboto"/>
                  <a:sym typeface="Roboto"/>
                </a:rPr>
                <a:t> Working Group</a:t>
              </a:r>
              <a:endParaRPr sz="1600" dirty="0">
                <a:solidFill>
                  <a:srgbClr val="FFFFFF"/>
                </a:solidFill>
                <a:latin typeface="Century Gothic" panose="020B0502020202020204" pitchFamily="34" charset="0"/>
                <a:ea typeface="Roboto"/>
                <a:cs typeface="Roboto"/>
                <a:sym typeface="Roboto"/>
              </a:endParaRPr>
            </a:p>
            <a:p>
              <a:r>
                <a:rPr lang="en" sz="1600" dirty="0">
                  <a:solidFill>
                    <a:srgbClr val="FFFFFF"/>
                  </a:solidFill>
                  <a:latin typeface="Century Gothic" panose="020B0502020202020204" pitchFamily="34" charset="0"/>
                  <a:ea typeface="Roboto"/>
                  <a:cs typeface="Roboto"/>
                  <a:sym typeface="Roboto"/>
                </a:rPr>
                <a:t>-Safaricom</a:t>
              </a:r>
              <a:endParaRPr sz="1600" dirty="0">
                <a:solidFill>
                  <a:srgbClr val="FFFFFF"/>
                </a:solidFill>
                <a:latin typeface="Century Gothic" panose="020B0502020202020204" pitchFamily="34" charset="0"/>
                <a:ea typeface="Roboto"/>
                <a:cs typeface="Roboto"/>
                <a:sym typeface="Roboto"/>
              </a:endParaRPr>
            </a:p>
          </p:txBody>
        </p:sp>
      </p:grpSp>
      <p:grpSp>
        <p:nvGrpSpPr>
          <p:cNvPr id="111" name="Shape 111"/>
          <p:cNvGrpSpPr/>
          <p:nvPr/>
        </p:nvGrpSpPr>
        <p:grpSpPr>
          <a:xfrm>
            <a:off x="3542095" y="2766227"/>
            <a:ext cx="2437200" cy="3199600"/>
            <a:chOff x="2744034" y="1146343"/>
            <a:chExt cx="1827900" cy="2399700"/>
          </a:xfrm>
        </p:grpSpPr>
        <p:sp>
          <p:nvSpPr>
            <p:cNvPr id="112" name="Shape 112"/>
            <p:cNvSpPr/>
            <p:nvPr/>
          </p:nvSpPr>
          <p:spPr>
            <a:xfrm rot="-5400000">
              <a:off x="2458134" y="1432243"/>
              <a:ext cx="2399700" cy="1827900"/>
            </a:xfrm>
            <a:prstGeom prst="rightArrowCallout">
              <a:avLst>
                <a:gd name="adj1" fmla="val 9283"/>
                <a:gd name="adj2" fmla="val 13570"/>
                <a:gd name="adj3" fmla="val 16082"/>
                <a:gd name="adj4" fmla="val 81236"/>
              </a:avLst>
            </a:prstGeom>
            <a:solidFill>
              <a:srgbClr val="A1C3FA"/>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113" name="Shape 113"/>
            <p:cNvSpPr/>
            <p:nvPr/>
          </p:nvSpPr>
          <p:spPr>
            <a:xfrm flipH="1">
              <a:off x="2832600" y="1686400"/>
              <a:ext cx="1649400" cy="1769700"/>
            </a:xfrm>
            <a:prstGeom prst="snip1Rect">
              <a:avLst>
                <a:gd name="adj" fmla="val 0"/>
              </a:avLst>
            </a:prstGeom>
            <a:solidFill>
              <a:srgbClr val="0C58D3"/>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114" name="Shape 114"/>
            <p:cNvSpPr txBox="1"/>
            <p:nvPr/>
          </p:nvSpPr>
          <p:spPr>
            <a:xfrm>
              <a:off x="2832662" y="1686400"/>
              <a:ext cx="1649400" cy="1652325"/>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1600" dirty="0">
                  <a:solidFill>
                    <a:srgbClr val="FFFFFF"/>
                  </a:solidFill>
                  <a:latin typeface="Century Gothic" panose="020B0502020202020204" pitchFamily="34" charset="0"/>
                  <a:ea typeface="Roboto"/>
                  <a:cs typeface="Roboto"/>
                  <a:sym typeface="Roboto"/>
                </a:rPr>
                <a:t>Community-Based</a:t>
              </a:r>
              <a:endParaRPr sz="1600" dirty="0">
                <a:solidFill>
                  <a:srgbClr val="FFFFFF"/>
                </a:solidFill>
                <a:latin typeface="Century Gothic" panose="020B0502020202020204" pitchFamily="34" charset="0"/>
                <a:ea typeface="Roboto"/>
                <a:cs typeface="Roboto"/>
                <a:sym typeface="Roboto"/>
              </a:endParaRPr>
            </a:p>
            <a:p>
              <a:pPr algn="ctr">
                <a:lnSpc>
                  <a:spcPct val="115000"/>
                </a:lnSpc>
              </a:pPr>
              <a:endParaRPr sz="1600" dirty="0">
                <a:solidFill>
                  <a:srgbClr val="FFFFFF"/>
                </a:solidFill>
                <a:latin typeface="Century Gothic" panose="020B0502020202020204" pitchFamily="34" charset="0"/>
                <a:ea typeface="Roboto"/>
                <a:cs typeface="Roboto"/>
                <a:sym typeface="Roboto"/>
              </a:endParaRPr>
            </a:p>
            <a:p>
              <a:pPr>
                <a:lnSpc>
                  <a:spcPct val="115000"/>
                </a:lnSpc>
                <a:spcAft>
                  <a:spcPts val="2133"/>
                </a:spcAft>
              </a:pPr>
              <a:r>
                <a:rPr lang="en" sz="1600" dirty="0">
                  <a:solidFill>
                    <a:srgbClr val="FFFFFF"/>
                  </a:solidFill>
                  <a:latin typeface="Century Gothic" panose="020B0502020202020204" pitchFamily="34" charset="0"/>
                  <a:ea typeface="Roboto"/>
                  <a:cs typeface="Roboto"/>
                  <a:sym typeface="Roboto"/>
                </a:rPr>
                <a:t>- Provides beneficiaries with remote access to local nurses</a:t>
              </a:r>
              <a:endParaRPr sz="1600" dirty="0">
                <a:solidFill>
                  <a:srgbClr val="FFFFFF"/>
                </a:solidFill>
                <a:latin typeface="Century Gothic" panose="020B0502020202020204" pitchFamily="34" charset="0"/>
              </a:endParaRPr>
            </a:p>
          </p:txBody>
        </p:sp>
      </p:grpSp>
      <p:sp>
        <p:nvSpPr>
          <p:cNvPr id="115" name="Shape 115"/>
          <p:cNvSpPr txBox="1"/>
          <p:nvPr/>
        </p:nvSpPr>
        <p:spPr>
          <a:xfrm>
            <a:off x="858667" y="3574136"/>
            <a:ext cx="2130400" cy="2202000"/>
          </a:xfrm>
          <a:prstGeom prst="rect">
            <a:avLst/>
          </a:prstGeom>
          <a:noFill/>
          <a:ln>
            <a:noFill/>
          </a:ln>
        </p:spPr>
        <p:txBody>
          <a:bodyPr spcFirstLastPara="1" wrap="square" lIns="121900" tIns="121900" rIns="121900" bIns="121900" anchor="t" anchorCtr="0">
            <a:noAutofit/>
          </a:bodyPr>
          <a:lstStyle/>
          <a:p>
            <a:pPr algn="ctr">
              <a:lnSpc>
                <a:spcPct val="115000"/>
              </a:lnSpc>
            </a:pPr>
            <a:r>
              <a:rPr lang="en" sz="1600" dirty="0">
                <a:solidFill>
                  <a:srgbClr val="FFFFFF"/>
                </a:solidFill>
                <a:latin typeface="Century Gothic" panose="020B0502020202020204" pitchFamily="34" charset="0"/>
                <a:ea typeface="Roboto"/>
                <a:cs typeface="Roboto"/>
                <a:sym typeface="Roboto"/>
              </a:rPr>
              <a:t>Proven Impact</a:t>
            </a:r>
            <a:endParaRPr sz="1600" dirty="0">
              <a:solidFill>
                <a:srgbClr val="FFFFFF"/>
              </a:solidFill>
              <a:latin typeface="Century Gothic" panose="020B0502020202020204" pitchFamily="34" charset="0"/>
              <a:ea typeface="Roboto"/>
              <a:cs typeface="Roboto"/>
              <a:sym typeface="Roboto"/>
            </a:endParaRPr>
          </a:p>
          <a:p>
            <a:pPr algn="ctr">
              <a:lnSpc>
                <a:spcPct val="115000"/>
              </a:lnSpc>
            </a:pPr>
            <a:endParaRPr sz="1600" dirty="0">
              <a:solidFill>
                <a:srgbClr val="FFFFFF"/>
              </a:solidFill>
              <a:latin typeface="Century Gothic" panose="020B0502020202020204" pitchFamily="34" charset="0"/>
              <a:ea typeface="Roboto"/>
              <a:cs typeface="Roboto"/>
              <a:sym typeface="Roboto"/>
            </a:endParaRPr>
          </a:p>
          <a:p>
            <a:pPr>
              <a:lnSpc>
                <a:spcPct val="115000"/>
              </a:lnSpc>
              <a:spcAft>
                <a:spcPts val="2133"/>
              </a:spcAft>
            </a:pPr>
            <a:r>
              <a:rPr lang="en" sz="1600" dirty="0">
                <a:solidFill>
                  <a:srgbClr val="FFFFFF"/>
                </a:solidFill>
                <a:latin typeface="Century Gothic" panose="020B0502020202020204" pitchFamily="34" charset="0"/>
                <a:ea typeface="Roboto"/>
                <a:cs typeface="Roboto"/>
                <a:sym typeface="Roboto"/>
              </a:rPr>
              <a:t>- Demonstrated effectiveness in improving </a:t>
            </a:r>
            <a:r>
              <a:rPr lang="en" sz="1600" dirty="0" err="1">
                <a:solidFill>
                  <a:srgbClr val="FFFFFF"/>
                </a:solidFill>
                <a:latin typeface="Century Gothic" panose="020B0502020202020204" pitchFamily="34" charset="0"/>
                <a:ea typeface="Roboto"/>
                <a:cs typeface="Roboto"/>
                <a:sym typeface="Roboto"/>
              </a:rPr>
              <a:t>mHealh</a:t>
            </a:r>
            <a:r>
              <a:rPr lang="en" sz="1600" dirty="0">
                <a:solidFill>
                  <a:srgbClr val="FFFFFF"/>
                </a:solidFill>
                <a:latin typeface="Century Gothic" panose="020B0502020202020204" pitchFamily="34" charset="0"/>
                <a:ea typeface="Roboto"/>
                <a:cs typeface="Roboto"/>
                <a:sym typeface="Roboto"/>
              </a:rPr>
              <a:t> outcomes in rigorous evaluation</a:t>
            </a:r>
            <a:endParaRPr sz="1600" dirty="0">
              <a:solidFill>
                <a:srgbClr val="FFFFFF"/>
              </a:solidFill>
              <a:latin typeface="Century Gothic" panose="020B0502020202020204" pitchFamily="34" charset="0"/>
            </a:endParaRPr>
          </a:p>
        </p:txBody>
      </p:sp>
      <p:sp>
        <p:nvSpPr>
          <p:cNvPr id="119" name="Shape 119"/>
          <p:cNvSpPr txBox="1"/>
          <p:nvPr/>
        </p:nvSpPr>
        <p:spPr>
          <a:xfrm>
            <a:off x="3542094" y="1856030"/>
            <a:ext cx="4316753" cy="1160800"/>
          </a:xfrm>
          <a:prstGeom prst="rect">
            <a:avLst/>
          </a:prstGeom>
          <a:noFill/>
          <a:ln>
            <a:noFill/>
          </a:ln>
        </p:spPr>
        <p:txBody>
          <a:bodyPr spcFirstLastPara="1" wrap="square" lIns="121900" tIns="121900" rIns="121900" bIns="121900" anchor="t" anchorCtr="0">
            <a:noAutofit/>
          </a:bodyPr>
          <a:lstStyle/>
          <a:p>
            <a:pPr algn="ctr"/>
            <a:r>
              <a:rPr lang="en" sz="2400" b="1" dirty="0">
                <a:latin typeface="Century Gothic" panose="020B0502020202020204" pitchFamily="34" charset="0"/>
              </a:rPr>
              <a:t>Mobile </a:t>
            </a:r>
            <a:r>
              <a:rPr lang="en" sz="2400" b="1" dirty="0" err="1">
                <a:latin typeface="Century Gothic" panose="020B0502020202020204" pitchFamily="34" charset="0"/>
              </a:rPr>
              <a:t>WACh</a:t>
            </a:r>
            <a:r>
              <a:rPr lang="en" sz="2400" b="1" dirty="0">
                <a:latin typeface="Century Gothic" panose="020B0502020202020204" pitchFamily="34" charset="0"/>
              </a:rPr>
              <a:t> NEO</a:t>
            </a:r>
            <a:endParaRPr sz="2400" b="1" dirty="0">
              <a:latin typeface="Century Gothic" panose="020B0502020202020204" pitchFamily="34" charset="0"/>
            </a:endParaRPr>
          </a:p>
        </p:txBody>
      </p:sp>
      <p:sp>
        <p:nvSpPr>
          <p:cNvPr id="3" name="Title 2">
            <a:extLst>
              <a:ext uri="{FF2B5EF4-FFF2-40B4-BE49-F238E27FC236}">
                <a16:creationId xmlns:a16="http://schemas.microsoft.com/office/drawing/2014/main" id="{64DA1F7C-F216-454D-BBB7-38E54173A40A}"/>
              </a:ext>
            </a:extLst>
          </p:cNvPr>
          <p:cNvSpPr>
            <a:spLocks noGrp="1"/>
          </p:cNvSpPr>
          <p:nvPr>
            <p:ph type="title"/>
          </p:nvPr>
        </p:nvSpPr>
        <p:spPr>
          <a:xfrm>
            <a:off x="415600" y="188916"/>
            <a:ext cx="11360800" cy="763600"/>
          </a:xfrm>
        </p:spPr>
        <p:txBody>
          <a:bodyPr/>
          <a:lstStyle/>
          <a:p>
            <a:r>
              <a:rPr lang="en-US" sz="2800" b="1" dirty="0">
                <a:latin typeface="Century Gothic" panose="020B0502020202020204" pitchFamily="34" charset="0"/>
              </a:rPr>
              <a:t>Mobile </a:t>
            </a:r>
            <a:r>
              <a:rPr lang="en-US" sz="2800" b="1" dirty="0" err="1">
                <a:latin typeface="Century Gothic" panose="020B0502020202020204" pitchFamily="34" charset="0"/>
              </a:rPr>
              <a:t>WACh</a:t>
            </a:r>
            <a:r>
              <a:rPr lang="en-US" sz="2800" b="1" dirty="0">
                <a:latin typeface="Century Gothic" panose="020B0502020202020204" pitchFamily="34" charset="0"/>
              </a:rPr>
              <a:t> NEO is an impactful, integrated intervention ready for scale</a:t>
            </a:r>
          </a:p>
        </p:txBody>
      </p:sp>
      <p:pic>
        <p:nvPicPr>
          <p:cNvPr id="25" name="Shape 933" descr="C:\Users\kpfiz1\Desktop\Picture3.png">
            <a:extLst>
              <a:ext uri="{FF2B5EF4-FFF2-40B4-BE49-F238E27FC236}">
                <a16:creationId xmlns:a16="http://schemas.microsoft.com/office/drawing/2014/main" id="{2BAD98FE-A5B2-F24B-ABA0-1BC2B78DA7A0}"/>
              </a:ext>
            </a:extLst>
          </p:cNvPr>
          <p:cNvPicPr preferRelativeResize="0"/>
          <p:nvPr/>
        </p:nvPicPr>
        <p:blipFill rotWithShape="1">
          <a:blip r:embed="rId3" cstate="print">
            <a:alphaModFix/>
            <a:extLst>
              <a:ext uri="{28A0092B-C50C-407E-A947-70E740481C1C}">
                <a14:useLocalDpi xmlns:a14="http://schemas.microsoft.com/office/drawing/2010/main"/>
              </a:ext>
            </a:extLst>
          </a:blip>
          <a:srcRect t="17562" b="19150"/>
          <a:stretch/>
        </p:blipFill>
        <p:spPr>
          <a:xfrm>
            <a:off x="7148497" y="1297459"/>
            <a:ext cx="2655615" cy="1583215"/>
          </a:xfrm>
          <a:prstGeom prst="rect">
            <a:avLst/>
          </a:prstGeom>
          <a:noFill/>
          <a:ln>
            <a:noFill/>
          </a:ln>
        </p:spPr>
      </p:pic>
    </p:spTree>
    <p:extLst>
      <p:ext uri="{BB962C8B-B14F-4D97-AF65-F5344CB8AC3E}">
        <p14:creationId xmlns:p14="http://schemas.microsoft.com/office/powerpoint/2010/main" val="23591298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grpSp>
        <p:nvGrpSpPr>
          <p:cNvPr id="55" name="Shape 55"/>
          <p:cNvGrpSpPr/>
          <p:nvPr/>
        </p:nvGrpSpPr>
        <p:grpSpPr>
          <a:xfrm>
            <a:off x="175846" y="1529862"/>
            <a:ext cx="3732836" cy="4607169"/>
            <a:chOff x="1063238" y="283725"/>
            <a:chExt cx="2145812" cy="4076400"/>
          </a:xfrm>
        </p:grpSpPr>
        <p:sp>
          <p:nvSpPr>
            <p:cNvPr id="56" name="Shape 56"/>
            <p:cNvSpPr/>
            <p:nvPr/>
          </p:nvSpPr>
          <p:spPr>
            <a:xfrm>
              <a:off x="1178650" y="283725"/>
              <a:ext cx="2030400" cy="4076400"/>
            </a:xfrm>
            <a:prstGeom prst="rect">
              <a:avLst/>
            </a:prstGeom>
            <a:solidFill>
              <a:srgbClr val="1B786E"/>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57" name="Shape 57"/>
            <p:cNvSpPr/>
            <p:nvPr/>
          </p:nvSpPr>
          <p:spPr>
            <a:xfrm>
              <a:off x="1118234" y="341749"/>
              <a:ext cx="2048100" cy="2166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58" name="Shape 58"/>
            <p:cNvSpPr/>
            <p:nvPr/>
          </p:nvSpPr>
          <p:spPr>
            <a:xfrm>
              <a:off x="1225914" y="2118712"/>
              <a:ext cx="1815000" cy="389100"/>
            </a:xfrm>
            <a:prstGeom prst="rect">
              <a:avLst/>
            </a:prstGeom>
            <a:noFill/>
            <a:ln>
              <a:noFill/>
            </a:ln>
          </p:spPr>
          <p:txBody>
            <a:bodyPr spcFirstLastPara="1" wrap="square" lIns="121900" tIns="121900" rIns="121900" bIns="121900" anchor="t" anchorCtr="0">
              <a:noAutofit/>
            </a:bodyPr>
            <a:lstStyle/>
            <a:p>
              <a:pPr algn="ctr"/>
              <a:r>
                <a:rPr lang="en" sz="1600" dirty="0">
                  <a:solidFill>
                    <a:srgbClr val="1D7E74"/>
                  </a:solidFill>
                  <a:latin typeface="Century Gothic" panose="020B0502020202020204" pitchFamily="34" charset="0"/>
                  <a:ea typeface="Roboto Medium"/>
                  <a:cs typeface="Roboto Medium"/>
                  <a:sym typeface="Roboto Medium"/>
                </a:rPr>
                <a:t>Value for End-Users</a:t>
              </a:r>
              <a:endParaRPr sz="1600" dirty="0">
                <a:solidFill>
                  <a:srgbClr val="1D7E74"/>
                </a:solidFill>
                <a:latin typeface="Century Gothic" panose="020B0502020202020204" pitchFamily="34" charset="0"/>
                <a:ea typeface="Roboto Medium"/>
                <a:cs typeface="Roboto Medium"/>
                <a:sym typeface="Roboto Medium"/>
              </a:endParaRPr>
            </a:p>
          </p:txBody>
        </p:sp>
        <p:sp>
          <p:nvSpPr>
            <p:cNvPr id="59" name="Shape 59"/>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endParaRPr sz="5333">
                <a:solidFill>
                  <a:srgbClr val="1D7E74"/>
                </a:solidFill>
                <a:latin typeface="Avenir Next" panose="020B0503020202020204" pitchFamily="34" charset="0"/>
                <a:ea typeface="Roboto Thin"/>
                <a:cs typeface="Roboto Thin"/>
                <a:sym typeface="Roboto Thin"/>
              </a:endParaRPr>
            </a:p>
          </p:txBody>
        </p:sp>
        <p:sp>
          <p:nvSpPr>
            <p:cNvPr id="60" name="Shape 60"/>
            <p:cNvSpPr/>
            <p:nvPr/>
          </p:nvSpPr>
          <p:spPr>
            <a:xfrm rot="5400000">
              <a:off x="1965100" y="2536996"/>
              <a:ext cx="3366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61" name="Shape 61"/>
            <p:cNvSpPr/>
            <p:nvPr/>
          </p:nvSpPr>
          <p:spPr>
            <a:xfrm>
              <a:off x="1063238" y="2676724"/>
              <a:ext cx="2143200" cy="1113300"/>
            </a:xfrm>
            <a:prstGeom prst="rect">
              <a:avLst/>
            </a:prstGeom>
            <a:noFill/>
            <a:ln>
              <a:noFill/>
            </a:ln>
          </p:spPr>
          <p:txBody>
            <a:bodyPr spcFirstLastPara="1" wrap="square" lIns="121900" tIns="121900" rIns="121900" bIns="121900" anchor="t" anchorCtr="0">
              <a:noAutofit/>
            </a:bodyPr>
            <a:lstStyle/>
            <a:p>
              <a:pPr marL="609585" indent="-406390">
                <a:lnSpc>
                  <a:spcPct val="115000"/>
                </a:lnSpc>
                <a:buClr>
                  <a:srgbClr val="FFFFFF"/>
                </a:buClr>
                <a:buSzPts val="1200"/>
                <a:buFont typeface="Roboto"/>
                <a:buChar char="●"/>
              </a:pPr>
              <a:r>
                <a:rPr lang="en" sz="1600" dirty="0">
                  <a:solidFill>
                    <a:srgbClr val="FFFFFF"/>
                  </a:solidFill>
                  <a:latin typeface="Century Gothic" panose="020B0502020202020204" pitchFamily="34" charset="0"/>
                  <a:ea typeface="Roboto"/>
                  <a:cs typeface="Roboto"/>
                  <a:sym typeface="Roboto"/>
                </a:rPr>
                <a:t>Free</a:t>
              </a:r>
              <a:endParaRPr sz="1600" dirty="0">
                <a:solidFill>
                  <a:srgbClr val="FFFFFF"/>
                </a:solidFill>
                <a:latin typeface="Century Gothic" panose="020B0502020202020204" pitchFamily="34" charset="0"/>
                <a:ea typeface="Roboto"/>
                <a:cs typeface="Roboto"/>
                <a:sym typeface="Roboto"/>
              </a:endParaRPr>
            </a:p>
            <a:p>
              <a:pPr marL="609585" indent="-406390">
                <a:lnSpc>
                  <a:spcPct val="115000"/>
                </a:lnSpc>
                <a:buClr>
                  <a:srgbClr val="FFFFFF"/>
                </a:buClr>
                <a:buSzPts val="1200"/>
                <a:buFont typeface="Roboto"/>
                <a:buChar char="●"/>
              </a:pPr>
              <a:r>
                <a:rPr lang="en" sz="1600" dirty="0">
                  <a:solidFill>
                    <a:srgbClr val="FFFFFF"/>
                  </a:solidFill>
                  <a:latin typeface="Century Gothic" panose="020B0502020202020204" pitchFamily="34" charset="0"/>
                  <a:ea typeface="Roboto"/>
                  <a:cs typeface="Roboto"/>
                  <a:sym typeface="Roboto"/>
                </a:rPr>
                <a:t>Interactive two-way SMS communication</a:t>
              </a:r>
              <a:endParaRPr sz="1600" dirty="0">
                <a:solidFill>
                  <a:srgbClr val="FFFFFF"/>
                </a:solidFill>
                <a:latin typeface="Century Gothic" panose="020B0502020202020204" pitchFamily="34" charset="0"/>
                <a:ea typeface="Roboto"/>
                <a:cs typeface="Roboto"/>
                <a:sym typeface="Roboto"/>
              </a:endParaRPr>
            </a:p>
            <a:p>
              <a:pPr marL="609585" indent="-406390">
                <a:lnSpc>
                  <a:spcPct val="115000"/>
                </a:lnSpc>
                <a:buClr>
                  <a:srgbClr val="FFFFFF"/>
                </a:buClr>
                <a:buSzPts val="1200"/>
                <a:buFont typeface="Roboto"/>
                <a:buChar char="●"/>
              </a:pPr>
              <a:r>
                <a:rPr lang="en" sz="1600" dirty="0">
                  <a:solidFill>
                    <a:srgbClr val="FFFFFF"/>
                  </a:solidFill>
                  <a:latin typeface="Century Gothic" panose="020B0502020202020204" pitchFamily="34" charset="0"/>
                  <a:ea typeface="Roboto"/>
                  <a:cs typeface="Roboto"/>
                  <a:sym typeface="Roboto"/>
                </a:rPr>
                <a:t>Remote access to trained nurses</a:t>
              </a:r>
              <a:endParaRPr sz="1600" dirty="0">
                <a:solidFill>
                  <a:srgbClr val="FFFFFF"/>
                </a:solidFill>
                <a:latin typeface="Century Gothic" panose="020B0502020202020204" pitchFamily="34" charset="0"/>
                <a:ea typeface="Roboto"/>
                <a:cs typeface="Roboto"/>
                <a:sym typeface="Roboto"/>
              </a:endParaRPr>
            </a:p>
            <a:p>
              <a:pPr marL="609585" indent="-406390">
                <a:lnSpc>
                  <a:spcPct val="115000"/>
                </a:lnSpc>
                <a:buClr>
                  <a:srgbClr val="FFFFFF"/>
                </a:buClr>
                <a:buSzPts val="1200"/>
                <a:buFont typeface="Roboto"/>
                <a:buChar char="●"/>
              </a:pPr>
              <a:r>
                <a:rPr lang="en" sz="1600" dirty="0">
                  <a:solidFill>
                    <a:srgbClr val="FFFFFF"/>
                  </a:solidFill>
                  <a:latin typeface="Century Gothic" panose="020B0502020202020204" pitchFamily="34" charset="0"/>
                  <a:ea typeface="Roboto"/>
                  <a:cs typeface="Roboto"/>
                  <a:sym typeface="Roboto"/>
                </a:rPr>
                <a:t>Focus on neonatal period</a:t>
              </a:r>
              <a:endParaRPr sz="1600" dirty="0">
                <a:solidFill>
                  <a:srgbClr val="FFFFFF"/>
                </a:solidFill>
                <a:latin typeface="Century Gothic" panose="020B0502020202020204" pitchFamily="34" charset="0"/>
                <a:ea typeface="Roboto"/>
                <a:cs typeface="Roboto"/>
                <a:sym typeface="Roboto"/>
              </a:endParaRPr>
            </a:p>
            <a:p>
              <a:pPr>
                <a:lnSpc>
                  <a:spcPct val="115000"/>
                </a:lnSpc>
              </a:pPr>
              <a:endParaRPr sz="1067" dirty="0">
                <a:solidFill>
                  <a:srgbClr val="FFFFFF"/>
                </a:solidFill>
                <a:latin typeface="Avenir Next" panose="020B0503020202020204" pitchFamily="34" charset="0"/>
                <a:ea typeface="Roboto"/>
                <a:cs typeface="Roboto"/>
                <a:sym typeface="Roboto"/>
              </a:endParaRPr>
            </a:p>
          </p:txBody>
        </p:sp>
      </p:grpSp>
      <p:grpSp>
        <p:nvGrpSpPr>
          <p:cNvPr id="62" name="Shape 62"/>
          <p:cNvGrpSpPr/>
          <p:nvPr/>
        </p:nvGrpSpPr>
        <p:grpSpPr>
          <a:xfrm>
            <a:off x="4183527" y="1529862"/>
            <a:ext cx="3503588" cy="4607169"/>
            <a:chOff x="1061919" y="283725"/>
            <a:chExt cx="2147131" cy="4076400"/>
          </a:xfrm>
        </p:grpSpPr>
        <p:sp>
          <p:nvSpPr>
            <p:cNvPr id="63" name="Shape 63"/>
            <p:cNvSpPr/>
            <p:nvPr/>
          </p:nvSpPr>
          <p:spPr>
            <a:xfrm>
              <a:off x="1178650" y="283725"/>
              <a:ext cx="2030400" cy="4076400"/>
            </a:xfrm>
            <a:prstGeom prst="rect">
              <a:avLst/>
            </a:prstGeom>
            <a:solidFill>
              <a:srgbClr val="1B786E"/>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64" name="Shape 64"/>
            <p:cNvSpPr/>
            <p:nvPr/>
          </p:nvSpPr>
          <p:spPr>
            <a:xfrm>
              <a:off x="1118218" y="341749"/>
              <a:ext cx="2048100" cy="21747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65" name="Shape 65"/>
            <p:cNvSpPr/>
            <p:nvPr/>
          </p:nvSpPr>
          <p:spPr>
            <a:xfrm>
              <a:off x="1256134" y="2127376"/>
              <a:ext cx="1815000" cy="389100"/>
            </a:xfrm>
            <a:prstGeom prst="rect">
              <a:avLst/>
            </a:prstGeom>
            <a:noFill/>
            <a:ln>
              <a:noFill/>
            </a:ln>
          </p:spPr>
          <p:txBody>
            <a:bodyPr spcFirstLastPara="1" wrap="square" lIns="121900" tIns="121900" rIns="121900" bIns="121900" anchor="t" anchorCtr="0">
              <a:noAutofit/>
            </a:bodyPr>
            <a:lstStyle/>
            <a:p>
              <a:pPr algn="ctr"/>
              <a:r>
                <a:rPr lang="en" sz="1600" dirty="0">
                  <a:solidFill>
                    <a:srgbClr val="1D7E74"/>
                  </a:solidFill>
                  <a:latin typeface="Century Gothic" panose="020B0502020202020204" pitchFamily="34" charset="0"/>
                  <a:ea typeface="Roboto Medium"/>
                  <a:cs typeface="Roboto Medium"/>
                  <a:sym typeface="Roboto Medium"/>
                </a:rPr>
                <a:t>Value for Care Providers</a:t>
              </a:r>
              <a:endParaRPr sz="1600" dirty="0">
                <a:solidFill>
                  <a:srgbClr val="1D7E74"/>
                </a:solidFill>
                <a:latin typeface="Century Gothic" panose="020B0502020202020204" pitchFamily="34" charset="0"/>
                <a:ea typeface="Roboto Medium"/>
                <a:cs typeface="Roboto Medium"/>
                <a:sym typeface="Roboto Medium"/>
              </a:endParaRPr>
            </a:p>
          </p:txBody>
        </p:sp>
        <p:sp>
          <p:nvSpPr>
            <p:cNvPr id="66" name="Shape 66"/>
            <p:cNvSpPr/>
            <p:nvPr/>
          </p:nvSpPr>
          <p:spPr>
            <a:xfrm>
              <a:off x="1233850" y="470600"/>
              <a:ext cx="1815000" cy="675000"/>
            </a:xfrm>
            <a:prstGeom prst="rect">
              <a:avLst/>
            </a:prstGeom>
            <a:noFill/>
            <a:ln>
              <a:noFill/>
            </a:ln>
          </p:spPr>
          <p:txBody>
            <a:bodyPr spcFirstLastPara="1" wrap="square" lIns="121900" tIns="121900" rIns="121900" bIns="121900" anchor="t" anchorCtr="0">
              <a:noAutofit/>
            </a:bodyPr>
            <a:lstStyle/>
            <a:p>
              <a:endParaRPr sz="5333">
                <a:solidFill>
                  <a:srgbClr val="1D7E74"/>
                </a:solidFill>
                <a:latin typeface="Avenir Next" panose="020B0503020202020204" pitchFamily="34" charset="0"/>
                <a:ea typeface="Roboto Thin"/>
                <a:cs typeface="Roboto Thin"/>
                <a:sym typeface="Roboto Thin"/>
              </a:endParaRPr>
            </a:p>
          </p:txBody>
        </p:sp>
        <p:sp>
          <p:nvSpPr>
            <p:cNvPr id="67" name="Shape 67"/>
            <p:cNvSpPr/>
            <p:nvPr/>
          </p:nvSpPr>
          <p:spPr>
            <a:xfrm rot="5400000">
              <a:off x="1965061" y="2545851"/>
              <a:ext cx="3369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68" name="Shape 68"/>
            <p:cNvSpPr/>
            <p:nvPr/>
          </p:nvSpPr>
          <p:spPr>
            <a:xfrm>
              <a:off x="1061919" y="2842874"/>
              <a:ext cx="2143200" cy="1122300"/>
            </a:xfrm>
            <a:prstGeom prst="rect">
              <a:avLst/>
            </a:prstGeom>
            <a:noFill/>
            <a:ln>
              <a:noFill/>
            </a:ln>
          </p:spPr>
          <p:txBody>
            <a:bodyPr spcFirstLastPara="1" wrap="square" lIns="121900" tIns="121900" rIns="121900" bIns="121900" anchor="t" anchorCtr="0">
              <a:noAutofit/>
            </a:bodyPr>
            <a:lstStyle/>
            <a:p>
              <a:pPr marL="609585" indent="-406390">
                <a:lnSpc>
                  <a:spcPct val="115000"/>
                </a:lnSpc>
                <a:buClr>
                  <a:srgbClr val="FFFFFF"/>
                </a:buClr>
                <a:buSzPts val="1200"/>
                <a:buFont typeface="Roboto"/>
                <a:buChar char="●"/>
              </a:pPr>
              <a:r>
                <a:rPr lang="en" sz="1600" dirty="0">
                  <a:solidFill>
                    <a:srgbClr val="FFFFFF"/>
                  </a:solidFill>
                  <a:latin typeface="Century Gothic" panose="020B0502020202020204" pitchFamily="34" charset="0"/>
                  <a:ea typeface="Roboto"/>
                  <a:cs typeface="Roboto"/>
                  <a:sym typeface="Roboto"/>
                </a:rPr>
                <a:t>Expanded capacity to support and track more women and infants in need</a:t>
              </a:r>
              <a:endParaRPr sz="1600" dirty="0">
                <a:solidFill>
                  <a:srgbClr val="FFFFFF"/>
                </a:solidFill>
                <a:latin typeface="Century Gothic" panose="020B0502020202020204" pitchFamily="34" charset="0"/>
                <a:ea typeface="Roboto"/>
                <a:cs typeface="Roboto"/>
                <a:sym typeface="Roboto"/>
              </a:endParaRPr>
            </a:p>
          </p:txBody>
        </p:sp>
      </p:grpSp>
      <p:grpSp>
        <p:nvGrpSpPr>
          <p:cNvPr id="69" name="Shape 69"/>
          <p:cNvGrpSpPr/>
          <p:nvPr/>
        </p:nvGrpSpPr>
        <p:grpSpPr>
          <a:xfrm>
            <a:off x="8039096" y="1529860"/>
            <a:ext cx="3601919" cy="4607171"/>
            <a:chOff x="1112813" y="283725"/>
            <a:chExt cx="2096237" cy="4076400"/>
          </a:xfrm>
        </p:grpSpPr>
        <p:sp>
          <p:nvSpPr>
            <p:cNvPr id="70" name="Shape 70"/>
            <p:cNvSpPr/>
            <p:nvPr/>
          </p:nvSpPr>
          <p:spPr>
            <a:xfrm>
              <a:off x="1178650" y="283725"/>
              <a:ext cx="2030400" cy="4076400"/>
            </a:xfrm>
            <a:prstGeom prst="rect">
              <a:avLst/>
            </a:prstGeom>
            <a:solidFill>
              <a:srgbClr val="1B786E"/>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71" name="Shape 71"/>
            <p:cNvSpPr/>
            <p:nvPr/>
          </p:nvSpPr>
          <p:spPr>
            <a:xfrm>
              <a:off x="1118224" y="341749"/>
              <a:ext cx="2048100" cy="2166000"/>
            </a:xfrm>
            <a:prstGeom prst="rect">
              <a:avLst/>
            </a:prstGeom>
            <a:solidFill>
              <a:srgbClr val="FFFFFF"/>
            </a:solidFill>
            <a:ln w="19050" cap="flat" cmpd="sng">
              <a:solidFill>
                <a:srgbClr val="1D7E74"/>
              </a:solidFill>
              <a:prstDash val="solid"/>
              <a:round/>
              <a:headEnd type="none" w="sm" len="sm"/>
              <a:tailEnd type="none" w="sm" len="sm"/>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72" name="Shape 72"/>
            <p:cNvSpPr/>
            <p:nvPr/>
          </p:nvSpPr>
          <p:spPr>
            <a:xfrm>
              <a:off x="1234775" y="2104234"/>
              <a:ext cx="1908438" cy="389100"/>
            </a:xfrm>
            <a:prstGeom prst="rect">
              <a:avLst/>
            </a:prstGeom>
            <a:noFill/>
            <a:ln>
              <a:noFill/>
            </a:ln>
          </p:spPr>
          <p:txBody>
            <a:bodyPr spcFirstLastPara="1" wrap="square" lIns="121900" tIns="121900" rIns="121900" bIns="121900" anchor="t" anchorCtr="0">
              <a:noAutofit/>
            </a:bodyPr>
            <a:lstStyle/>
            <a:p>
              <a:pPr algn="ctr"/>
              <a:r>
                <a:rPr lang="en" sz="1600" dirty="0">
                  <a:solidFill>
                    <a:srgbClr val="1D7E74"/>
                  </a:solidFill>
                  <a:latin typeface="Century Gothic" panose="020B0502020202020204" pitchFamily="34" charset="0"/>
                  <a:ea typeface="Roboto Medium"/>
                  <a:cs typeface="Roboto Medium"/>
                  <a:sym typeface="Roboto Medium"/>
                </a:rPr>
                <a:t>Value for Government/NGOs</a:t>
              </a:r>
              <a:endParaRPr sz="1600" dirty="0">
                <a:solidFill>
                  <a:srgbClr val="1D7E74"/>
                </a:solidFill>
                <a:latin typeface="Century Gothic" panose="020B0502020202020204" pitchFamily="34" charset="0"/>
                <a:ea typeface="Roboto Medium"/>
                <a:cs typeface="Roboto Medium"/>
                <a:sym typeface="Roboto Medium"/>
              </a:endParaRPr>
            </a:p>
          </p:txBody>
        </p:sp>
        <p:sp>
          <p:nvSpPr>
            <p:cNvPr id="73" name="Shape 73"/>
            <p:cNvSpPr/>
            <p:nvPr/>
          </p:nvSpPr>
          <p:spPr>
            <a:xfrm rot="5400000">
              <a:off x="1956345" y="2545901"/>
              <a:ext cx="354300" cy="278100"/>
            </a:xfrm>
            <a:prstGeom prst="rightArrow">
              <a:avLst>
                <a:gd name="adj1" fmla="val 34239"/>
                <a:gd name="adj2" fmla="val 57035"/>
              </a:avLst>
            </a:prstGeom>
            <a:solidFill>
              <a:srgbClr val="FFFFFF"/>
            </a:solidFill>
            <a:ln>
              <a:noFill/>
            </a:ln>
          </p:spPr>
          <p:txBody>
            <a:bodyPr spcFirstLastPara="1" wrap="square" lIns="121900" tIns="121900" rIns="121900" bIns="121900" anchor="ctr" anchorCtr="0">
              <a:noAutofit/>
            </a:bodyPr>
            <a:lstStyle/>
            <a:p>
              <a:endParaRPr sz="1867">
                <a:latin typeface="Avenir Next" panose="020B0503020202020204" pitchFamily="34" charset="0"/>
              </a:endParaRPr>
            </a:p>
          </p:txBody>
        </p:sp>
        <p:sp>
          <p:nvSpPr>
            <p:cNvPr id="74" name="Shape 74"/>
            <p:cNvSpPr/>
            <p:nvPr/>
          </p:nvSpPr>
          <p:spPr>
            <a:xfrm>
              <a:off x="1112813" y="2842874"/>
              <a:ext cx="2030400" cy="1085400"/>
            </a:xfrm>
            <a:prstGeom prst="rect">
              <a:avLst/>
            </a:prstGeom>
            <a:noFill/>
            <a:ln>
              <a:noFill/>
            </a:ln>
          </p:spPr>
          <p:txBody>
            <a:bodyPr spcFirstLastPara="1" wrap="square" lIns="121900" tIns="121900" rIns="121900" bIns="121900" anchor="t" anchorCtr="0">
              <a:noAutofit/>
            </a:bodyPr>
            <a:lstStyle/>
            <a:p>
              <a:pPr marL="609585" indent="-406390">
                <a:lnSpc>
                  <a:spcPct val="115000"/>
                </a:lnSpc>
                <a:buClr>
                  <a:srgbClr val="FFFFFF"/>
                </a:buClr>
                <a:buSzPts val="1200"/>
                <a:buFont typeface="Roboto"/>
                <a:buChar char="●"/>
              </a:pPr>
              <a:r>
                <a:rPr lang="en" sz="1600" dirty="0">
                  <a:solidFill>
                    <a:srgbClr val="FFFFFF"/>
                  </a:solidFill>
                  <a:latin typeface="Century Gothic" panose="020B0502020202020204" pitchFamily="34" charset="0"/>
                  <a:ea typeface="Roboto"/>
                  <a:cs typeface="Roboto"/>
                  <a:sym typeface="Roboto"/>
                </a:rPr>
                <a:t>Scalable project with direct impact on improvement of Sustainable Development Goal 3</a:t>
              </a:r>
              <a:endParaRPr sz="1600" dirty="0">
                <a:solidFill>
                  <a:srgbClr val="FFFFFF"/>
                </a:solidFill>
                <a:latin typeface="Century Gothic" panose="020B0502020202020204" pitchFamily="34" charset="0"/>
                <a:ea typeface="Roboto"/>
                <a:cs typeface="Roboto"/>
                <a:sym typeface="Roboto"/>
              </a:endParaRPr>
            </a:p>
            <a:p>
              <a:pPr marL="609585">
                <a:lnSpc>
                  <a:spcPct val="115000"/>
                </a:lnSpc>
              </a:pPr>
              <a:endParaRPr sz="933" dirty="0">
                <a:solidFill>
                  <a:srgbClr val="FFFFFF"/>
                </a:solidFill>
                <a:latin typeface="Avenir Next" panose="020B0503020202020204" pitchFamily="34" charset="0"/>
                <a:ea typeface="Roboto"/>
                <a:cs typeface="Roboto"/>
                <a:sym typeface="Roboto"/>
              </a:endParaRPr>
            </a:p>
          </p:txBody>
        </p:sp>
      </p:grpSp>
      <p:pic>
        <p:nvPicPr>
          <p:cNvPr id="77" name="Shape 77"/>
          <p:cNvPicPr preferRelativeResize="0"/>
          <p:nvPr/>
        </p:nvPicPr>
        <p:blipFill rotWithShape="1">
          <a:blip r:embed="rId3">
            <a:alphaModFix/>
          </a:blip>
          <a:srcRect l="10473" t="10892" r="10544" b="20213"/>
          <a:stretch/>
        </p:blipFill>
        <p:spPr>
          <a:xfrm>
            <a:off x="8847608" y="1906073"/>
            <a:ext cx="2061458" cy="1491957"/>
          </a:xfrm>
          <a:prstGeom prst="rect">
            <a:avLst/>
          </a:prstGeom>
          <a:noFill/>
          <a:ln>
            <a:noFill/>
          </a:ln>
        </p:spPr>
      </p:pic>
      <p:pic>
        <p:nvPicPr>
          <p:cNvPr id="26" name="Shape 933" descr="C:\Users\kpfiz1\Desktop\Picture3.png">
            <a:extLst>
              <a:ext uri="{FF2B5EF4-FFF2-40B4-BE49-F238E27FC236}">
                <a16:creationId xmlns:a16="http://schemas.microsoft.com/office/drawing/2014/main" id="{6EB5F5EF-92A2-9C46-9CCA-17C59E6B9E9A}"/>
              </a:ext>
            </a:extLst>
          </p:cNvPr>
          <p:cNvPicPr preferRelativeResize="0"/>
          <p:nvPr/>
        </p:nvPicPr>
        <p:blipFill rotWithShape="1">
          <a:blip r:embed="rId4" cstate="print">
            <a:alphaModFix/>
            <a:extLst>
              <a:ext uri="{28A0092B-C50C-407E-A947-70E740481C1C}">
                <a14:useLocalDpi xmlns:a14="http://schemas.microsoft.com/office/drawing/2010/main"/>
              </a:ext>
            </a:extLst>
          </a:blip>
          <a:srcRect t="17562" b="19150"/>
          <a:stretch/>
        </p:blipFill>
        <p:spPr>
          <a:xfrm>
            <a:off x="1115147" y="1891686"/>
            <a:ext cx="2092569" cy="1570334"/>
          </a:xfrm>
          <a:prstGeom prst="rect">
            <a:avLst/>
          </a:prstGeom>
          <a:noFill/>
          <a:ln>
            <a:noFill/>
          </a:ln>
        </p:spPr>
      </p:pic>
      <p:pic>
        <p:nvPicPr>
          <p:cNvPr id="27" name="Shape 934" descr="C:\Users\kpfiz1\Desktop\nurse-512.png">
            <a:extLst>
              <a:ext uri="{FF2B5EF4-FFF2-40B4-BE49-F238E27FC236}">
                <a16:creationId xmlns:a16="http://schemas.microsoft.com/office/drawing/2014/main" id="{DC27FB86-885E-244F-B830-E103736D4628}"/>
              </a:ext>
            </a:extLst>
          </p:cNvPr>
          <p:cNvPicPr preferRelativeResize="0"/>
          <p:nvPr/>
        </p:nvPicPr>
        <p:blipFill rotWithShape="1">
          <a:blip r:embed="rId5" cstate="print">
            <a:alphaModFix/>
            <a:extLst>
              <a:ext uri="{28A0092B-C50C-407E-A947-70E740481C1C}">
                <a14:useLocalDpi xmlns:a14="http://schemas.microsoft.com/office/drawing/2010/main"/>
              </a:ext>
            </a:extLst>
          </a:blip>
          <a:srcRect/>
          <a:stretch/>
        </p:blipFill>
        <p:spPr>
          <a:xfrm>
            <a:off x="5341628" y="1964954"/>
            <a:ext cx="1453280" cy="1423797"/>
          </a:xfrm>
          <a:prstGeom prst="rect">
            <a:avLst/>
          </a:prstGeom>
          <a:noFill/>
          <a:ln>
            <a:noFill/>
          </a:ln>
        </p:spPr>
      </p:pic>
      <p:sp>
        <p:nvSpPr>
          <p:cNvPr id="3" name="Title 2">
            <a:extLst>
              <a:ext uri="{FF2B5EF4-FFF2-40B4-BE49-F238E27FC236}">
                <a16:creationId xmlns:a16="http://schemas.microsoft.com/office/drawing/2014/main" id="{EF79E5AA-3C34-6B4B-8824-E3F25B5F1B59}"/>
              </a:ext>
            </a:extLst>
          </p:cNvPr>
          <p:cNvSpPr>
            <a:spLocks noGrp="1"/>
          </p:cNvSpPr>
          <p:nvPr>
            <p:ph type="title"/>
          </p:nvPr>
        </p:nvSpPr>
        <p:spPr>
          <a:xfrm>
            <a:off x="387868" y="225229"/>
            <a:ext cx="11360800" cy="763600"/>
          </a:xfrm>
        </p:spPr>
        <p:txBody>
          <a:bodyPr/>
          <a:lstStyle/>
          <a:p>
            <a:r>
              <a:rPr lang="en-US" sz="2800" b="1" dirty="0">
                <a:latin typeface="Century Gothic" panose="020B0502020202020204" pitchFamily="34" charset="0"/>
              </a:rPr>
              <a:t>Mobile </a:t>
            </a:r>
            <a:r>
              <a:rPr lang="en-US" sz="2800" b="1" dirty="0" err="1">
                <a:latin typeface="Century Gothic" panose="020B0502020202020204" pitchFamily="34" charset="0"/>
              </a:rPr>
              <a:t>WACh</a:t>
            </a:r>
            <a:r>
              <a:rPr lang="en-US" sz="2800" b="1" dirty="0">
                <a:latin typeface="Century Gothic" panose="020B0502020202020204" pitchFamily="34" charset="0"/>
              </a:rPr>
              <a:t> NEO can support health systems to deliver critical care at low cost</a:t>
            </a:r>
          </a:p>
        </p:txBody>
      </p:sp>
    </p:spTree>
    <p:extLst>
      <p:ext uri="{BB962C8B-B14F-4D97-AF65-F5344CB8AC3E}">
        <p14:creationId xmlns:p14="http://schemas.microsoft.com/office/powerpoint/2010/main" val="38097075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00" y="211567"/>
            <a:ext cx="11360800" cy="763600"/>
          </a:xfrm>
        </p:spPr>
        <p:txBody>
          <a:bodyPr/>
          <a:lstStyle/>
          <a:p>
            <a:pPr algn="ctr"/>
            <a:r>
              <a:rPr lang="en-US" sz="2800" b="1" dirty="0" smtClean="0">
                <a:solidFill>
                  <a:schemeClr val="tx1"/>
                </a:solidFill>
                <a:latin typeface="Century Gothic" panose="020B0502020202020204" pitchFamily="34" charset="0"/>
              </a:rPr>
              <a:t>CONCLUSION.</a:t>
            </a:r>
            <a:endParaRPr lang="en-CA" sz="2800" b="1" dirty="0">
              <a:solidFill>
                <a:schemeClr val="tx1"/>
              </a:solidFill>
              <a:latin typeface="Century Gothic" panose="020B0502020202020204" pitchFamily="34" charset="0"/>
            </a:endParaRPr>
          </a:p>
        </p:txBody>
      </p:sp>
      <p:sp>
        <p:nvSpPr>
          <p:cNvPr id="3" name="Text Placeholder 2"/>
          <p:cNvSpPr>
            <a:spLocks noGrp="1"/>
          </p:cNvSpPr>
          <p:nvPr>
            <p:ph type="body" idx="1"/>
          </p:nvPr>
        </p:nvSpPr>
        <p:spPr/>
        <p:txBody>
          <a:bodyPr/>
          <a:lstStyle/>
          <a:p>
            <a:pPr marL="571500" indent="-571500" algn="just" defTabSz="556241" eaLnBrk="0" fontAlgn="base" hangingPunct="0">
              <a:spcBef>
                <a:spcPct val="0"/>
              </a:spcBef>
              <a:spcAft>
                <a:spcPct val="0"/>
              </a:spcAft>
              <a:buFont typeface="Arial" panose="020B0604020202020204" pitchFamily="34" charset="0"/>
              <a:buChar char="•"/>
            </a:pPr>
            <a:r>
              <a:rPr lang="en-US" sz="1600" b="1" dirty="0">
                <a:solidFill>
                  <a:schemeClr val="tx1"/>
                </a:solidFill>
                <a:latin typeface="Century Gothic" panose="020B0502020202020204" pitchFamily="34" charset="0"/>
                <a:cs typeface="Calibri" panose="020F0502020204030204" pitchFamily="34" charset="0"/>
              </a:rPr>
              <a:t>Our </a:t>
            </a:r>
            <a:r>
              <a:rPr lang="en-US" sz="1600" b="1" dirty="0" smtClean="0">
                <a:solidFill>
                  <a:schemeClr val="tx1"/>
                </a:solidFill>
                <a:latin typeface="Century Gothic" panose="020B0502020202020204" pitchFamily="34" charset="0"/>
                <a:cs typeface="Calibri" panose="020F0502020204030204" pitchFamily="34" charset="0"/>
              </a:rPr>
              <a:t>results suggest </a:t>
            </a:r>
            <a:r>
              <a:rPr lang="en-US" sz="1600" b="1" dirty="0">
                <a:solidFill>
                  <a:schemeClr val="tx1"/>
                </a:solidFill>
                <a:latin typeface="Century Gothic" panose="020B0502020202020204" pitchFamily="34" charset="0"/>
                <a:cs typeface="Calibri" panose="020F0502020204030204" pitchFamily="34" charset="0"/>
              </a:rPr>
              <a:t>that women are highly engaged with MWN particularly pregnancy and infant consultations</a:t>
            </a:r>
            <a:r>
              <a:rPr lang="en-US" sz="1600" b="1" dirty="0" smtClean="0">
                <a:solidFill>
                  <a:schemeClr val="tx1"/>
                </a:solidFill>
                <a:latin typeface="Century Gothic" panose="020B0502020202020204" pitchFamily="34" charset="0"/>
                <a:cs typeface="Calibri" panose="020F0502020204030204" pitchFamily="34" charset="0"/>
              </a:rPr>
              <a:t>.</a:t>
            </a:r>
          </a:p>
          <a:p>
            <a:pPr marL="0" indent="0" algn="just" defTabSz="556241" eaLnBrk="0" fontAlgn="base" hangingPunct="0">
              <a:spcBef>
                <a:spcPct val="0"/>
              </a:spcBef>
              <a:spcAft>
                <a:spcPct val="0"/>
              </a:spcAft>
              <a:buNone/>
            </a:pPr>
            <a:endParaRPr lang="en-US" sz="1600" b="1" dirty="0">
              <a:solidFill>
                <a:schemeClr val="tx1"/>
              </a:solidFill>
              <a:latin typeface="Century Gothic" panose="020B0502020202020204" pitchFamily="34" charset="0"/>
              <a:cs typeface="Calibri" panose="020F0502020204030204" pitchFamily="34" charset="0"/>
            </a:endParaRPr>
          </a:p>
          <a:p>
            <a:pPr marL="571500" indent="-571500" algn="just" defTabSz="556241" eaLnBrk="0" fontAlgn="base" hangingPunct="0">
              <a:spcBef>
                <a:spcPct val="0"/>
              </a:spcBef>
              <a:spcAft>
                <a:spcPct val="0"/>
              </a:spcAft>
              <a:buFont typeface="Arial" panose="020B0604020202020204" pitchFamily="34" charset="0"/>
              <a:buChar char="•"/>
            </a:pPr>
            <a:r>
              <a:rPr lang="en-US" sz="1600" b="1" dirty="0">
                <a:solidFill>
                  <a:schemeClr val="tx1"/>
                </a:solidFill>
                <a:latin typeface="Century Gothic" panose="020B0502020202020204" pitchFamily="34" charset="0"/>
                <a:cs typeface="Calibri" panose="020F0502020204030204" pitchFamily="34" charset="0"/>
              </a:rPr>
              <a:t>MWN two-way SMS communication is an acceptable, feasible and efficient way to provide information and tailor advice </a:t>
            </a:r>
            <a:endParaRPr lang="en-US" sz="1600" b="1" dirty="0" smtClean="0">
              <a:solidFill>
                <a:schemeClr val="tx1"/>
              </a:solidFill>
              <a:latin typeface="Century Gothic" panose="020B0502020202020204" pitchFamily="34" charset="0"/>
              <a:cs typeface="Calibri" panose="020F0502020204030204" pitchFamily="34" charset="0"/>
            </a:endParaRPr>
          </a:p>
          <a:p>
            <a:pPr marL="571500" indent="-571500" algn="just" defTabSz="556241" eaLnBrk="0" fontAlgn="base" hangingPunct="0">
              <a:spcBef>
                <a:spcPct val="0"/>
              </a:spcBef>
              <a:spcAft>
                <a:spcPct val="0"/>
              </a:spcAft>
              <a:buFont typeface="Arial" panose="020B0604020202020204" pitchFamily="34" charset="0"/>
              <a:buChar char="•"/>
            </a:pPr>
            <a:endParaRPr lang="en-US" sz="1600" b="1" dirty="0">
              <a:solidFill>
                <a:schemeClr val="tx1"/>
              </a:solidFill>
              <a:latin typeface="Century Gothic" panose="020B0502020202020204" pitchFamily="34" charset="0"/>
              <a:cs typeface="Calibri" panose="020F0502020204030204" pitchFamily="34" charset="0"/>
            </a:endParaRPr>
          </a:p>
          <a:p>
            <a:pPr marL="571500" indent="-571500" algn="just" defTabSz="556241" eaLnBrk="0" fontAlgn="base" hangingPunct="0">
              <a:spcBef>
                <a:spcPct val="0"/>
              </a:spcBef>
              <a:spcAft>
                <a:spcPct val="0"/>
              </a:spcAft>
              <a:buFont typeface="Arial" panose="020B0604020202020204" pitchFamily="34" charset="0"/>
              <a:buChar char="•"/>
            </a:pPr>
            <a:r>
              <a:rPr lang="en-US" sz="1600" b="1" dirty="0">
                <a:solidFill>
                  <a:schemeClr val="tx1"/>
                </a:solidFill>
                <a:latin typeface="Century Gothic" panose="020B0502020202020204" pitchFamily="34" charset="0"/>
                <a:cs typeface="Calibri" panose="020F0502020204030204" pitchFamily="34" charset="0"/>
              </a:rPr>
              <a:t>This approach is a low cost innovation that may impact maternal and neonatal outcomes</a:t>
            </a:r>
            <a:endParaRPr lang="en-CA" sz="1600" b="1" dirty="0">
              <a:solidFill>
                <a:schemeClr val="tx1"/>
              </a:solidFill>
              <a:latin typeface="Century Gothic" panose="020B0502020202020204" pitchFamily="34" charset="0"/>
              <a:cs typeface="Calibri" panose="020F0502020204030204" pitchFamily="34" charset="0"/>
            </a:endParaRPr>
          </a:p>
        </p:txBody>
      </p:sp>
    </p:spTree>
    <p:extLst>
      <p:ext uri="{BB962C8B-B14F-4D97-AF65-F5344CB8AC3E}">
        <p14:creationId xmlns:p14="http://schemas.microsoft.com/office/powerpoint/2010/main" val="30999095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F0"/>
                </a:solidFill>
                <a:latin typeface="Century Gothic" panose="020B0502020202020204" pitchFamily="34" charset="0"/>
              </a:rPr>
              <a:t>ACKNOWLEDGEMENTS</a:t>
            </a:r>
            <a:endParaRPr lang="en-CA" dirty="0">
              <a:solidFill>
                <a:srgbClr val="00B0F0"/>
              </a:solidFill>
              <a:latin typeface="Century Gothic" panose="020B0502020202020204" pitchFamily="34" charset="0"/>
            </a:endParaRPr>
          </a:p>
        </p:txBody>
      </p:sp>
      <p:pic>
        <p:nvPicPr>
          <p:cNvPr id="11" name="Picture 10" descr="KNH"/>
          <p:cNvPicPr>
            <a:picLocks noChangeAspect="1" noChangeArrowheads="1"/>
          </p:cNvPicPr>
          <p:nvPr/>
        </p:nvPicPr>
        <p:blipFill>
          <a:blip r:embed="rId3"/>
          <a:srcRect/>
          <a:stretch>
            <a:fillRect/>
          </a:stretch>
        </p:blipFill>
        <p:spPr bwMode="auto">
          <a:xfrm>
            <a:off x="199404" y="2492269"/>
            <a:ext cx="1644606" cy="1550617"/>
          </a:xfrm>
          <a:prstGeom prst="rect">
            <a:avLst/>
          </a:prstGeom>
          <a:noFill/>
          <a:ln w="9525">
            <a:noFill/>
            <a:miter lim="800000"/>
            <a:headEnd/>
            <a:tailEnd/>
          </a:ln>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6428146" y="2155853"/>
            <a:ext cx="1643448" cy="1515939"/>
          </a:xfrm>
          <a:prstGeom prst="rect">
            <a:avLst/>
          </a:prstGeom>
          <a:noFill/>
          <a:ln>
            <a:noFill/>
          </a:ln>
        </p:spPr>
      </p:pic>
      <p:pic>
        <p:nvPicPr>
          <p:cNvPr id="13" name="Picture 12" descr="UofNairobi.gif"/>
          <p:cNvPicPr>
            <a:picLocks noChangeAspect="1"/>
          </p:cNvPicPr>
          <p:nvPr/>
        </p:nvPicPr>
        <p:blipFill>
          <a:blip r:embed="rId5"/>
          <a:srcRect/>
          <a:stretch>
            <a:fillRect/>
          </a:stretch>
        </p:blipFill>
        <p:spPr bwMode="auto">
          <a:xfrm>
            <a:off x="3875341" y="3662452"/>
            <a:ext cx="1927654" cy="1607489"/>
          </a:xfrm>
          <a:prstGeom prst="rect">
            <a:avLst/>
          </a:prstGeom>
          <a:noFill/>
          <a:ln w="9525">
            <a:noFill/>
            <a:miter lim="800000"/>
            <a:headEnd/>
            <a:tailEnd/>
          </a:ln>
        </p:spPr>
      </p:pic>
      <p:pic>
        <p:nvPicPr>
          <p:cNvPr id="14" name="Picture 13"/>
          <p:cNvPicPr>
            <a:picLocks noChangeAspect="1"/>
          </p:cNvPicPr>
          <p:nvPr/>
        </p:nvPicPr>
        <p:blipFill>
          <a:blip r:embed="rId6"/>
          <a:stretch>
            <a:fillRect/>
          </a:stretch>
        </p:blipFill>
        <p:spPr>
          <a:xfrm>
            <a:off x="9415675" y="4760845"/>
            <a:ext cx="1618735" cy="1117154"/>
          </a:xfrm>
          <a:prstGeom prst="rect">
            <a:avLst/>
          </a:prstGeom>
        </p:spPr>
      </p:pic>
      <p:pic>
        <p:nvPicPr>
          <p:cNvPr id="19" name="Picture 18" descr="Signature_Stacked_Purple.eps">
            <a:extLst>
              <a:ext uri="{FF2B5EF4-FFF2-40B4-BE49-F238E27FC236}">
                <a16:creationId xmlns:a16="http://schemas.microsoft.com/office/drawing/2014/main" id="{93DBCEFA-DAAD-3C4E-B4BD-815CB9F421C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328280" y="1453379"/>
            <a:ext cx="2051222" cy="1270531"/>
          </a:xfrm>
          <a:prstGeom prst="rect">
            <a:avLst/>
          </a:prstGeom>
        </p:spPr>
      </p:pic>
      <p:sp>
        <p:nvSpPr>
          <p:cNvPr id="4" name="Rectangle 3"/>
          <p:cNvSpPr/>
          <p:nvPr/>
        </p:nvSpPr>
        <p:spPr>
          <a:xfrm>
            <a:off x="1983061" y="2594316"/>
            <a:ext cx="3021426" cy="1928733"/>
          </a:xfrm>
          <a:prstGeom prst="rect">
            <a:avLst/>
          </a:prstGeom>
        </p:spPr>
        <p:txBody>
          <a:bodyPr wrap="square">
            <a:spAutoFit/>
          </a:bodyPr>
          <a:lstStyle/>
          <a:p>
            <a:pPr lvl="0">
              <a:buClr>
                <a:schemeClr val="accent2"/>
              </a:buClr>
              <a:buSzPts val="1320"/>
            </a:pPr>
            <a:r>
              <a:rPr lang="en-US" sz="1600" b="1" dirty="0" smtClean="0">
                <a:solidFill>
                  <a:schemeClr val="dk1"/>
                </a:solidFill>
                <a:latin typeface="Century Gothic" panose="020B0502020202020204" pitchFamily="34" charset="0"/>
                <a:ea typeface="Questrial"/>
                <a:cs typeface="Questrial"/>
                <a:sym typeface="Questrial"/>
              </a:rPr>
              <a:t>Kenyatta National Hospital/University of Nairobi</a:t>
            </a:r>
            <a:endParaRPr lang="en-US" sz="1600" b="1" dirty="0">
              <a:solidFill>
                <a:schemeClr val="dk1"/>
              </a:solidFill>
              <a:latin typeface="Century Gothic" panose="020B0502020202020204" pitchFamily="34" charset="0"/>
              <a:ea typeface="Questrial"/>
              <a:cs typeface="Questrial"/>
              <a:sym typeface="Questrial"/>
            </a:endParaRPr>
          </a:p>
          <a:p>
            <a:pPr lvl="0">
              <a:spcBef>
                <a:spcPts val="700"/>
              </a:spcBef>
              <a:buClr>
                <a:schemeClr val="accent2"/>
              </a:buClr>
              <a:buSzPts val="1200"/>
            </a:pPr>
            <a:r>
              <a:rPr lang="en-US" sz="1600" b="1" dirty="0">
                <a:solidFill>
                  <a:schemeClr val="dk1"/>
                </a:solidFill>
                <a:latin typeface="Century Gothic" panose="020B0502020202020204" pitchFamily="34" charset="0"/>
                <a:ea typeface="Questrial"/>
                <a:cs typeface="Questrial"/>
                <a:sym typeface="Questrial"/>
              </a:rPr>
              <a:t>John </a:t>
            </a:r>
            <a:r>
              <a:rPr lang="en-US" sz="1600" b="1" dirty="0" err="1">
                <a:solidFill>
                  <a:schemeClr val="dk1"/>
                </a:solidFill>
                <a:latin typeface="Century Gothic" panose="020B0502020202020204" pitchFamily="34" charset="0"/>
                <a:ea typeface="Questrial"/>
                <a:cs typeface="Questrial"/>
                <a:sym typeface="Questrial"/>
              </a:rPr>
              <a:t>Kinuthia</a:t>
            </a:r>
            <a:endParaRPr lang="en-US" sz="1600" b="1" dirty="0">
              <a:solidFill>
                <a:schemeClr val="dk1"/>
              </a:solidFill>
              <a:latin typeface="Century Gothic" panose="020B0502020202020204" pitchFamily="34" charset="0"/>
              <a:ea typeface="Questrial"/>
              <a:cs typeface="Questrial"/>
              <a:sym typeface="Questrial"/>
            </a:endParaRPr>
          </a:p>
          <a:p>
            <a:pPr lvl="0">
              <a:spcBef>
                <a:spcPts val="700"/>
              </a:spcBef>
              <a:buClr>
                <a:schemeClr val="accent2"/>
              </a:buClr>
              <a:buSzPts val="1200"/>
            </a:pPr>
            <a:r>
              <a:rPr lang="en-US" sz="1600" b="1" dirty="0">
                <a:solidFill>
                  <a:schemeClr val="dk1"/>
                </a:solidFill>
                <a:latin typeface="Century Gothic" panose="020B0502020202020204" pitchFamily="34" charset="0"/>
                <a:ea typeface="Questrial"/>
                <a:cs typeface="Questrial"/>
                <a:sym typeface="Questrial"/>
              </a:rPr>
              <a:t>Dalton </a:t>
            </a:r>
            <a:r>
              <a:rPr lang="en-US" sz="1600" b="1" dirty="0" err="1">
                <a:solidFill>
                  <a:schemeClr val="dk1"/>
                </a:solidFill>
                <a:latin typeface="Century Gothic" panose="020B0502020202020204" pitchFamily="34" charset="0"/>
                <a:ea typeface="Questrial"/>
                <a:cs typeface="Questrial"/>
                <a:sym typeface="Questrial"/>
              </a:rPr>
              <a:t>Wamalwa</a:t>
            </a:r>
            <a:r>
              <a:rPr lang="en-US" sz="1600" b="1" dirty="0">
                <a:solidFill>
                  <a:schemeClr val="dk1"/>
                </a:solidFill>
                <a:latin typeface="Century Gothic" panose="020B0502020202020204" pitchFamily="34" charset="0"/>
                <a:ea typeface="Questrial"/>
                <a:cs typeface="Questrial"/>
                <a:sym typeface="Questrial"/>
              </a:rPr>
              <a:t> </a:t>
            </a:r>
          </a:p>
          <a:p>
            <a:pPr lvl="0">
              <a:spcBef>
                <a:spcPts val="700"/>
              </a:spcBef>
              <a:buClr>
                <a:schemeClr val="accent2"/>
              </a:buClr>
              <a:buSzPts val="1200"/>
            </a:pPr>
            <a:r>
              <a:rPr lang="en-US" sz="1600" b="1" dirty="0" err="1" smtClean="0">
                <a:solidFill>
                  <a:schemeClr val="dk1"/>
                </a:solidFill>
                <a:latin typeface="Century Gothic" panose="020B0502020202020204" pitchFamily="34" charset="0"/>
                <a:ea typeface="Questrial"/>
                <a:cs typeface="Questrial"/>
                <a:sym typeface="Questrial"/>
              </a:rPr>
              <a:t>Wangui</a:t>
            </a:r>
            <a:r>
              <a:rPr lang="en-US" sz="1600" b="1" dirty="0" smtClean="0">
                <a:solidFill>
                  <a:schemeClr val="dk1"/>
                </a:solidFill>
                <a:latin typeface="Century Gothic" panose="020B0502020202020204" pitchFamily="34" charset="0"/>
                <a:ea typeface="Questrial"/>
                <a:cs typeface="Questrial"/>
                <a:sym typeface="Questrial"/>
              </a:rPr>
              <a:t> </a:t>
            </a:r>
            <a:r>
              <a:rPr lang="en-US" sz="1600" b="1" dirty="0" err="1" smtClean="0">
                <a:solidFill>
                  <a:schemeClr val="dk1"/>
                </a:solidFill>
                <a:latin typeface="Century Gothic" panose="020B0502020202020204" pitchFamily="34" charset="0"/>
                <a:ea typeface="Questrial"/>
                <a:cs typeface="Questrial"/>
                <a:sym typeface="Questrial"/>
              </a:rPr>
              <a:t>Muthigani</a:t>
            </a:r>
            <a:endParaRPr lang="en-US" sz="1600" b="1" dirty="0" smtClean="0">
              <a:solidFill>
                <a:schemeClr val="dk1"/>
              </a:solidFill>
              <a:latin typeface="Century Gothic" panose="020B0502020202020204" pitchFamily="34" charset="0"/>
              <a:ea typeface="Questrial"/>
              <a:cs typeface="Questrial"/>
              <a:sym typeface="Questrial"/>
            </a:endParaRPr>
          </a:p>
          <a:p>
            <a:pPr lvl="0">
              <a:spcBef>
                <a:spcPts val="700"/>
              </a:spcBef>
              <a:buClr>
                <a:schemeClr val="accent2"/>
              </a:buClr>
              <a:buSzPts val="1200"/>
            </a:pPr>
            <a:r>
              <a:rPr lang="en-US" sz="1600" b="1" dirty="0" smtClean="0">
                <a:solidFill>
                  <a:schemeClr val="dk1"/>
                </a:solidFill>
                <a:latin typeface="Century Gothic" panose="020B0502020202020204" pitchFamily="34" charset="0"/>
                <a:ea typeface="Questrial"/>
                <a:cs typeface="Questrial"/>
                <a:sym typeface="Questrial"/>
              </a:rPr>
              <a:t>Brenda </a:t>
            </a:r>
            <a:r>
              <a:rPr lang="en-US" sz="1600" b="1" dirty="0" err="1" smtClean="0">
                <a:solidFill>
                  <a:schemeClr val="dk1"/>
                </a:solidFill>
                <a:latin typeface="Century Gothic" panose="020B0502020202020204" pitchFamily="34" charset="0"/>
                <a:ea typeface="Questrial"/>
                <a:cs typeface="Questrial"/>
                <a:sym typeface="Questrial"/>
              </a:rPr>
              <a:t>Wandika</a:t>
            </a:r>
            <a:endParaRPr lang="en-US" sz="1600" b="1" dirty="0">
              <a:solidFill>
                <a:schemeClr val="dk1"/>
              </a:solidFill>
              <a:latin typeface="Century Gothic" panose="020B0502020202020204" pitchFamily="34" charset="0"/>
              <a:ea typeface="Questrial"/>
              <a:cs typeface="Questrial"/>
              <a:sym typeface="Questrial"/>
            </a:endParaRPr>
          </a:p>
        </p:txBody>
      </p:sp>
      <p:sp>
        <p:nvSpPr>
          <p:cNvPr id="21" name="Shape 966"/>
          <p:cNvSpPr txBox="1">
            <a:spLocks noGrp="1"/>
          </p:cNvSpPr>
          <p:nvPr>
            <p:ph type="body" idx="1"/>
          </p:nvPr>
        </p:nvSpPr>
        <p:spPr>
          <a:xfrm>
            <a:off x="8315749" y="2793394"/>
            <a:ext cx="2199852" cy="2124595"/>
          </a:xfrm>
          <a:prstGeom prst="rect">
            <a:avLst/>
          </a:prstGeom>
          <a:noFill/>
          <a:ln>
            <a:noFill/>
          </a:ln>
        </p:spPr>
        <p:txBody>
          <a:bodyPr spcFirstLastPara="1" wrap="square" lIns="91425" tIns="45700" rIns="91425" bIns="45700" anchor="t" anchorCtr="0">
            <a:noAutofit/>
          </a:bodyPr>
          <a:lstStyle/>
          <a:p>
            <a:pPr marL="0" marR="0" lvl="0" indent="0" algn="l" rtl="0">
              <a:spcBef>
                <a:spcPts val="700"/>
              </a:spcBef>
              <a:spcAft>
                <a:spcPts val="0"/>
              </a:spcAft>
              <a:buClr>
                <a:schemeClr val="accent2"/>
              </a:buClr>
              <a:buSzPts val="1200"/>
              <a:buFont typeface="Noto Sans Symbols"/>
              <a:buNone/>
            </a:pPr>
            <a:r>
              <a:rPr lang="en-US" sz="1600" b="1" i="0" u="none" strike="noStrike" cap="none" dirty="0" smtClean="0">
                <a:solidFill>
                  <a:schemeClr val="dk1"/>
                </a:solidFill>
                <a:latin typeface="Century Gothic" panose="020B0502020202020204" pitchFamily="34" charset="0"/>
                <a:sym typeface="Questrial"/>
              </a:rPr>
              <a:t>Jennifer </a:t>
            </a:r>
            <a:r>
              <a:rPr lang="en-US" sz="1600" b="1" i="0" u="none" strike="noStrike" cap="none" dirty="0">
                <a:solidFill>
                  <a:schemeClr val="dk1"/>
                </a:solidFill>
                <a:latin typeface="Century Gothic" panose="020B0502020202020204" pitchFamily="34" charset="0"/>
                <a:sym typeface="Questrial"/>
              </a:rPr>
              <a:t>Unger</a:t>
            </a:r>
          </a:p>
          <a:p>
            <a:pPr marL="0" marR="0" lvl="0" indent="0" algn="l" rtl="0">
              <a:spcBef>
                <a:spcPts val="700"/>
              </a:spcBef>
              <a:spcAft>
                <a:spcPts val="0"/>
              </a:spcAft>
              <a:buClr>
                <a:schemeClr val="accent2"/>
              </a:buClr>
              <a:buSzPts val="1200"/>
              <a:buFont typeface="Noto Sans Symbols"/>
              <a:buNone/>
            </a:pPr>
            <a:r>
              <a:rPr lang="en-US" sz="1600" b="1" dirty="0">
                <a:latin typeface="Century Gothic" panose="020B0502020202020204" pitchFamily="34" charset="0"/>
              </a:rPr>
              <a:t>Keshet Ronen</a:t>
            </a:r>
          </a:p>
          <a:p>
            <a:pPr marL="0" marR="0" lvl="0" indent="0" algn="l" rtl="0">
              <a:spcBef>
                <a:spcPts val="700"/>
              </a:spcBef>
              <a:spcAft>
                <a:spcPts val="0"/>
              </a:spcAft>
              <a:buClr>
                <a:schemeClr val="accent2"/>
              </a:buClr>
              <a:buSzPts val="1200"/>
              <a:buFont typeface="Noto Sans Symbols"/>
              <a:buNone/>
            </a:pPr>
            <a:r>
              <a:rPr lang="en-US" sz="1600" b="1" i="0" u="none" strike="noStrike" cap="none" dirty="0">
                <a:solidFill>
                  <a:schemeClr val="dk1"/>
                </a:solidFill>
                <a:latin typeface="Century Gothic" panose="020B0502020202020204" pitchFamily="34" charset="0"/>
                <a:sym typeface="Questrial"/>
              </a:rPr>
              <a:t>Grace John-Stewart</a:t>
            </a:r>
            <a:endParaRPr sz="1600" b="1" dirty="0">
              <a:latin typeface="Century Gothic" panose="020B0502020202020204" pitchFamily="34" charset="0"/>
            </a:endParaRPr>
          </a:p>
          <a:p>
            <a:pPr marL="0" marR="0" lvl="0" indent="0" algn="l" rtl="0">
              <a:spcBef>
                <a:spcPts val="700"/>
              </a:spcBef>
              <a:spcAft>
                <a:spcPts val="0"/>
              </a:spcAft>
              <a:buClr>
                <a:schemeClr val="accent2"/>
              </a:buClr>
              <a:buSzPts val="1200"/>
              <a:buFont typeface="Noto Sans Symbols"/>
              <a:buNone/>
            </a:pPr>
            <a:r>
              <a:rPr lang="en-US" sz="1600" b="1" i="0" u="none" strike="noStrike" cap="none" dirty="0">
                <a:solidFill>
                  <a:schemeClr val="dk1"/>
                </a:solidFill>
                <a:latin typeface="Century Gothic" panose="020B0502020202020204" pitchFamily="34" charset="0"/>
                <a:sym typeface="Questrial"/>
              </a:rPr>
              <a:t>Alison Drake</a:t>
            </a:r>
            <a:endParaRPr sz="1600" b="1" dirty="0">
              <a:latin typeface="Century Gothic" panose="020B0502020202020204" pitchFamily="34" charset="0"/>
            </a:endParaRPr>
          </a:p>
          <a:p>
            <a:pPr marL="0" marR="0" lvl="0" indent="0" algn="l" rtl="0">
              <a:spcBef>
                <a:spcPts val="700"/>
              </a:spcBef>
              <a:spcAft>
                <a:spcPts val="0"/>
              </a:spcAft>
              <a:buClr>
                <a:schemeClr val="accent2"/>
              </a:buClr>
              <a:buSzPts val="1200"/>
              <a:buFont typeface="Noto Sans Symbols"/>
              <a:buNone/>
            </a:pPr>
            <a:r>
              <a:rPr lang="en-US" sz="1600" b="1" i="0" u="none" strike="noStrike" cap="none" dirty="0">
                <a:solidFill>
                  <a:schemeClr val="dk1"/>
                </a:solidFill>
                <a:latin typeface="Century Gothic" panose="020B0502020202020204" pitchFamily="34" charset="0"/>
                <a:sym typeface="Questrial"/>
              </a:rPr>
              <a:t>Trevor Perrier</a:t>
            </a:r>
            <a:endParaRPr sz="1600" b="1" dirty="0">
              <a:latin typeface="Century Gothic" panose="020B0502020202020204" pitchFamily="34" charset="0"/>
            </a:endParaRPr>
          </a:p>
          <a:p>
            <a:pPr marL="0" marR="0" lvl="0" indent="0" algn="l" rtl="0">
              <a:spcBef>
                <a:spcPts val="700"/>
              </a:spcBef>
              <a:spcAft>
                <a:spcPts val="0"/>
              </a:spcAft>
              <a:buClr>
                <a:schemeClr val="accent2"/>
              </a:buClr>
              <a:buSzPts val="1200"/>
              <a:buFont typeface="Noto Sans Symbols"/>
              <a:buNone/>
            </a:pPr>
            <a:r>
              <a:rPr lang="en-US" sz="1600" b="1" i="0" u="none" strike="noStrike" cap="none" dirty="0">
                <a:solidFill>
                  <a:schemeClr val="dk1"/>
                </a:solidFill>
                <a:latin typeface="Century Gothic" panose="020B0502020202020204" pitchFamily="34" charset="0"/>
                <a:sym typeface="Questrial"/>
              </a:rPr>
              <a:t>Maneesh </a:t>
            </a:r>
            <a:r>
              <a:rPr lang="en-US" sz="1600" b="1" i="0" u="none" strike="noStrike" cap="none" dirty="0" err="1">
                <a:solidFill>
                  <a:schemeClr val="dk1"/>
                </a:solidFill>
                <a:latin typeface="Century Gothic" panose="020B0502020202020204" pitchFamily="34" charset="0"/>
                <a:sym typeface="Questrial"/>
              </a:rPr>
              <a:t>Bantra</a:t>
            </a:r>
            <a:r>
              <a:rPr lang="en-US" sz="1600" b="1" i="0" u="none" strike="noStrike" cap="none" dirty="0">
                <a:solidFill>
                  <a:schemeClr val="dk1"/>
                </a:solidFill>
                <a:latin typeface="Century Gothic" panose="020B0502020202020204" pitchFamily="34" charset="0"/>
                <a:sym typeface="Questrial"/>
              </a:rPr>
              <a:t> </a:t>
            </a:r>
          </a:p>
        </p:txBody>
      </p:sp>
      <p:sp>
        <p:nvSpPr>
          <p:cNvPr id="5" name="AutoShape 2" descr="Image result for ministry of health kenya"/>
          <p:cNvSpPr>
            <a:spLocks noChangeAspect="1" noChangeArrowheads="1"/>
          </p:cNvSpPr>
          <p:nvPr/>
        </p:nvSpPr>
        <p:spPr bwMode="auto">
          <a:xfrm>
            <a:off x="2394231" y="3257447"/>
            <a:ext cx="2854411" cy="1984069"/>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Rectangle 5"/>
          <p:cNvSpPr/>
          <p:nvPr/>
        </p:nvSpPr>
        <p:spPr>
          <a:xfrm>
            <a:off x="464503" y="1669135"/>
            <a:ext cx="1883849" cy="466987"/>
          </a:xfrm>
          <a:prstGeom prst="rect">
            <a:avLst/>
          </a:prstGeom>
        </p:spPr>
        <p:txBody>
          <a:bodyPr wrap="none">
            <a:spAutoFit/>
          </a:bodyPr>
          <a:lstStyle/>
          <a:p>
            <a:pPr>
              <a:lnSpc>
                <a:spcPct val="107000"/>
              </a:lnSpc>
              <a:spcAft>
                <a:spcPts val="800"/>
              </a:spcAft>
            </a:pPr>
            <a:r>
              <a:rPr lang="en-US" sz="2400" b="1" dirty="0">
                <a:latin typeface="Century Gothic" panose="020B0502020202020204" pitchFamily="34" charset="0"/>
                <a:ea typeface="Calibri" panose="020F0502020204030204" pitchFamily="34" charset="0"/>
                <a:cs typeface="Times New Roman" panose="02020603050405020304" pitchFamily="18" charset="0"/>
              </a:rPr>
              <a:t>Thank </a:t>
            </a:r>
            <a:r>
              <a:rPr lang="en-US" sz="2400" b="1" dirty="0" smtClean="0">
                <a:latin typeface="Century Gothic" panose="020B0502020202020204" pitchFamily="34" charset="0"/>
                <a:ea typeface="Calibri" panose="020F0502020204030204" pitchFamily="34" charset="0"/>
                <a:cs typeface="Times New Roman" panose="02020603050405020304" pitchFamily="18" charset="0"/>
              </a:rPr>
              <a:t>you! </a:t>
            </a:r>
            <a:endParaRPr lang="en-CA" sz="2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51069" y="5534579"/>
            <a:ext cx="3273547" cy="355803"/>
          </a:xfrm>
          <a:prstGeom prst="rect">
            <a:avLst/>
          </a:prstGeom>
        </p:spPr>
        <p:txBody>
          <a:bodyPr wrap="square">
            <a:spAutoFit/>
          </a:bodyPr>
          <a:lstStyle/>
          <a:p>
            <a:pPr>
              <a:lnSpc>
                <a:spcPct val="107000"/>
              </a:lnSpc>
              <a:spcAft>
                <a:spcPts val="800"/>
              </a:spcAft>
            </a:pPr>
            <a:r>
              <a:rPr lang="en-US" sz="1600" b="1" dirty="0">
                <a:latin typeface="Century Gothic" panose="020B0502020202020204" pitchFamily="34" charset="0"/>
                <a:ea typeface="Calibri" panose="020F0502020204030204" pitchFamily="34" charset="0"/>
                <a:cs typeface="Times New Roman" panose="02020603050405020304" pitchFamily="18" charset="0"/>
              </a:rPr>
              <a:t>PRESENTER: Brenda </a:t>
            </a:r>
            <a:r>
              <a:rPr lang="en-US" sz="1600" b="1" dirty="0" err="1">
                <a:latin typeface="Century Gothic" panose="020B0502020202020204" pitchFamily="34" charset="0"/>
                <a:ea typeface="Calibri" panose="020F0502020204030204" pitchFamily="34" charset="0"/>
                <a:cs typeface="Times New Roman" panose="02020603050405020304" pitchFamily="18" charset="0"/>
              </a:rPr>
              <a:t>Wandika</a:t>
            </a:r>
            <a:endParaRPr lang="en-CA" sz="1600" b="1" dirty="0">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75647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92342" y="4941502"/>
            <a:ext cx="7007570" cy="1066415"/>
          </a:xfrm>
          <a:prstGeom prst="rect">
            <a:avLst/>
          </a:prstGeom>
          <a:solidFill>
            <a:schemeClr val="bg1"/>
          </a:solidFill>
          <a:ln>
            <a:solidFill>
              <a:srgbClr val="4F81BD"/>
            </a:solidFill>
          </a:ln>
        </p:spPr>
        <p:txBody>
          <a:bodyPr>
            <a:noAutofit/>
          </a:bodyPr>
          <a:lstStyle>
            <a:lvl1pPr algn="l" rtl="0" eaLnBrk="1" latinLnBrk="0" hangingPunct="1">
              <a:spcBef>
                <a:spcPct val="0"/>
              </a:spcBef>
              <a:buNone/>
              <a:defRPr kumimoji="0" sz="2400" kern="1200">
                <a:solidFill>
                  <a:schemeClr val="tx2"/>
                </a:solidFill>
                <a:latin typeface="Arial"/>
                <a:ea typeface="+mj-ea"/>
                <a:cs typeface="+mj-cs"/>
              </a:defRPr>
            </a:lvl1pPr>
          </a:lstStyle>
          <a:p>
            <a:pPr defTabSz="457200"/>
            <a:r>
              <a:rPr lang="en-US" sz="2800" dirty="0">
                <a:solidFill>
                  <a:srgbClr val="006792"/>
                </a:solidFill>
                <a:latin typeface="Rockwell Extra Bold"/>
                <a:cs typeface="Rockwell Extra Bold"/>
              </a:rPr>
              <a:t>Mobile WACh NEO</a:t>
            </a:r>
            <a:br>
              <a:rPr lang="en-US" sz="2800" dirty="0">
                <a:solidFill>
                  <a:srgbClr val="006792"/>
                </a:solidFill>
                <a:latin typeface="Rockwell Extra Bold"/>
                <a:cs typeface="Rockwell Extra Bold"/>
              </a:rPr>
            </a:br>
            <a:r>
              <a:rPr lang="en-US" sz="1600" dirty="0">
                <a:solidFill>
                  <a:srgbClr val="73C167">
                    <a:lumMod val="50000"/>
                  </a:srgbClr>
                </a:solidFill>
              </a:rPr>
              <a:t>Communication empowering mothers and newborns </a:t>
            </a:r>
            <a:endParaRPr lang="en-US" sz="2800" dirty="0">
              <a:solidFill>
                <a:srgbClr val="73C167">
                  <a:lumMod val="50000"/>
                </a:srgbClr>
              </a:solidFill>
            </a:endParaRPr>
          </a:p>
        </p:txBody>
      </p:sp>
      <p:pic>
        <p:nvPicPr>
          <p:cNvPr id="6" name="Picture 5" descr="KNH"/>
          <p:cNvPicPr>
            <a:picLocks noChangeAspect="1" noChangeArrowheads="1"/>
          </p:cNvPicPr>
          <p:nvPr/>
        </p:nvPicPr>
        <p:blipFill>
          <a:blip r:embed="rId3"/>
          <a:srcRect/>
          <a:stretch>
            <a:fillRect/>
          </a:stretch>
        </p:blipFill>
        <p:spPr bwMode="auto">
          <a:xfrm>
            <a:off x="5751763" y="6302691"/>
            <a:ext cx="486299" cy="466609"/>
          </a:xfrm>
          <a:prstGeom prst="rect">
            <a:avLst/>
          </a:prstGeom>
          <a:noFill/>
          <a:ln w="9525">
            <a:noFill/>
            <a:miter lim="800000"/>
            <a:headEnd/>
            <a:tailEnd/>
          </a:ln>
        </p:spPr>
      </p:pic>
      <p:pic>
        <p:nvPicPr>
          <p:cNvPr id="7" name="Picture 6" descr="UofNairobi.gif"/>
          <p:cNvPicPr>
            <a:picLocks noChangeAspect="1"/>
          </p:cNvPicPr>
          <p:nvPr/>
        </p:nvPicPr>
        <p:blipFill>
          <a:blip r:embed="rId4"/>
          <a:srcRect/>
          <a:stretch>
            <a:fillRect/>
          </a:stretch>
        </p:blipFill>
        <p:spPr bwMode="auto">
          <a:xfrm>
            <a:off x="2872208" y="6236997"/>
            <a:ext cx="441339" cy="532302"/>
          </a:xfrm>
          <a:prstGeom prst="rect">
            <a:avLst/>
          </a:prstGeom>
          <a:noFill/>
          <a:ln w="9525">
            <a:noFill/>
            <a:miter lim="800000"/>
            <a:headEnd/>
            <a:tailEnd/>
          </a:ln>
        </p:spPr>
      </p:pic>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373643" y="6255899"/>
            <a:ext cx="433139" cy="466610"/>
          </a:xfrm>
          <a:prstGeom prst="rect">
            <a:avLst/>
          </a:prstGeom>
          <a:noFill/>
          <a:ln>
            <a:noFill/>
          </a:ln>
        </p:spPr>
      </p:pic>
      <p:pic>
        <p:nvPicPr>
          <p:cNvPr id="9" name="Picture 8"/>
          <p:cNvPicPr>
            <a:picLocks noChangeAspect="1"/>
          </p:cNvPicPr>
          <p:nvPr/>
        </p:nvPicPr>
        <p:blipFill>
          <a:blip r:embed="rId6"/>
          <a:stretch>
            <a:fillRect/>
          </a:stretch>
        </p:blipFill>
        <p:spPr>
          <a:xfrm>
            <a:off x="8572501" y="6211058"/>
            <a:ext cx="690578" cy="632384"/>
          </a:xfrm>
          <a:prstGeom prst="rect">
            <a:avLst/>
          </a:prstGeom>
        </p:spPr>
      </p:pic>
      <p:sp>
        <p:nvSpPr>
          <p:cNvPr id="10" name="TextBox 9"/>
          <p:cNvSpPr txBox="1"/>
          <p:nvPr/>
        </p:nvSpPr>
        <p:spPr>
          <a:xfrm>
            <a:off x="5994912" y="4978319"/>
            <a:ext cx="1905000" cy="1015663"/>
          </a:xfrm>
          <a:prstGeom prst="rect">
            <a:avLst/>
          </a:prstGeom>
          <a:noFill/>
        </p:spPr>
        <p:txBody>
          <a:bodyPr wrap="square" rtlCol="0">
            <a:spAutoFit/>
          </a:bodyPr>
          <a:lstStyle/>
          <a:p>
            <a:pPr defTabSz="457200"/>
            <a:r>
              <a:rPr lang="en-US" sz="1200" b="1" dirty="0">
                <a:solidFill>
                  <a:srgbClr val="73C167"/>
                </a:solidFill>
                <a:latin typeface="Arial"/>
                <a:cs typeface="Arial"/>
              </a:rPr>
              <a:t>Remotely connecting mothers and babies to a care provider during the most vulnerable hours  </a:t>
            </a:r>
          </a:p>
        </p:txBody>
      </p:sp>
      <p:sp>
        <p:nvSpPr>
          <p:cNvPr id="11" name="TextBox 10"/>
          <p:cNvSpPr txBox="1"/>
          <p:nvPr/>
        </p:nvSpPr>
        <p:spPr>
          <a:xfrm>
            <a:off x="6540500" y="6190207"/>
            <a:ext cx="1942960" cy="184666"/>
          </a:xfrm>
          <a:prstGeom prst="rect">
            <a:avLst/>
          </a:prstGeom>
          <a:noFill/>
        </p:spPr>
        <p:txBody>
          <a:bodyPr wrap="none" rtlCol="0">
            <a:spAutoFit/>
          </a:bodyPr>
          <a:lstStyle/>
          <a:p>
            <a:pPr defTabSz="457200"/>
            <a:r>
              <a:rPr lang="en-US" sz="600" dirty="0">
                <a:solidFill>
                  <a:prstClr val="black"/>
                </a:solidFill>
              </a:rPr>
              <a:t>All identifiable persons in photos provided verbal consent</a:t>
            </a: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8854" y="153614"/>
            <a:ext cx="11986054" cy="6615685"/>
          </a:xfrm>
          <a:prstGeom prst="rect">
            <a:avLst/>
          </a:prstGeom>
        </p:spPr>
      </p:pic>
      <p:sp>
        <p:nvSpPr>
          <p:cNvPr id="13" name="Title 1"/>
          <p:cNvSpPr txBox="1">
            <a:spLocks/>
          </p:cNvSpPr>
          <p:nvPr/>
        </p:nvSpPr>
        <p:spPr>
          <a:xfrm>
            <a:off x="0" y="153614"/>
            <a:ext cx="7755841" cy="1106626"/>
          </a:xfrm>
          <a:prstGeom prst="rect">
            <a:avLst/>
          </a:prstGeom>
          <a:solidFill>
            <a:schemeClr val="lt1">
              <a:alpha val="56000"/>
            </a:schemeClr>
          </a:solidFill>
          <a:ln>
            <a:noFill/>
          </a:ln>
        </p:spPr>
        <p:txBody>
          <a:bodyPr>
            <a:noAutofit/>
          </a:bodyPr>
          <a:lstStyle>
            <a:lvl1pPr algn="l" rtl="0" eaLnBrk="1" latinLnBrk="0" hangingPunct="1">
              <a:spcBef>
                <a:spcPct val="0"/>
              </a:spcBef>
              <a:buNone/>
              <a:defRPr kumimoji="0" sz="2400" kern="1200">
                <a:solidFill>
                  <a:schemeClr val="tx2"/>
                </a:solidFill>
                <a:latin typeface="Arial"/>
                <a:ea typeface="+mj-ea"/>
                <a:cs typeface="+mj-cs"/>
              </a:defRPr>
            </a:lvl1pPr>
          </a:lstStyle>
          <a:p>
            <a:r>
              <a:rPr lang="en-US" sz="2800" b="1" dirty="0">
                <a:solidFill>
                  <a:schemeClr val="accent1"/>
                </a:solidFill>
                <a:latin typeface="Century Gothic" panose="020B0502020202020204" pitchFamily="34" charset="0"/>
                <a:cs typeface="Rockwell Extra Bold"/>
              </a:rPr>
              <a:t>Mobile WACh NEO</a:t>
            </a:r>
            <a:br>
              <a:rPr lang="en-US" sz="2800" b="1" dirty="0">
                <a:solidFill>
                  <a:schemeClr val="accent1"/>
                </a:solidFill>
                <a:latin typeface="Century Gothic" panose="020B0502020202020204" pitchFamily="34" charset="0"/>
                <a:cs typeface="Rockwell Extra Bold"/>
              </a:rPr>
            </a:br>
            <a:r>
              <a:rPr lang="en-US" sz="2800" b="1" dirty="0">
                <a:solidFill>
                  <a:schemeClr val="accent3">
                    <a:lumMod val="50000"/>
                  </a:schemeClr>
                </a:solidFill>
                <a:latin typeface="Century Gothic" panose="020B0502020202020204" pitchFamily="34" charset="0"/>
              </a:rPr>
              <a:t>Communication empowering mothers and newborns </a:t>
            </a:r>
          </a:p>
        </p:txBody>
      </p:sp>
      <p:sp>
        <p:nvSpPr>
          <p:cNvPr id="3" name="Rectangle 2"/>
          <p:cNvSpPr/>
          <p:nvPr/>
        </p:nvSpPr>
        <p:spPr>
          <a:xfrm>
            <a:off x="0" y="1260240"/>
            <a:ext cx="9144000" cy="800219"/>
          </a:xfrm>
          <a:prstGeom prst="rect">
            <a:avLst/>
          </a:prstGeom>
        </p:spPr>
        <p:txBody>
          <a:bodyPr wrap="square">
            <a:spAutoFit/>
          </a:bodyPr>
          <a:lstStyle/>
          <a:p>
            <a:pPr lvl="0"/>
            <a:endParaRPr lang="en-US" b="1" dirty="0" smtClean="0">
              <a:solidFill>
                <a:srgbClr val="0070C0"/>
              </a:solidFill>
            </a:endParaRPr>
          </a:p>
          <a:p>
            <a:pPr lvl="0"/>
            <a:r>
              <a:rPr lang="en-US" sz="1600" b="1" dirty="0" smtClean="0">
                <a:solidFill>
                  <a:srgbClr val="0070C0"/>
                </a:solidFill>
                <a:latin typeface="Century Gothic" panose="020B0502020202020204" pitchFamily="34" charset="0"/>
              </a:rPr>
              <a:t>Remotely </a:t>
            </a:r>
            <a:r>
              <a:rPr lang="en-US" sz="1600" b="1" dirty="0">
                <a:solidFill>
                  <a:srgbClr val="0070C0"/>
                </a:solidFill>
                <a:latin typeface="Century Gothic" panose="020B0502020202020204" pitchFamily="34" charset="0"/>
              </a:rPr>
              <a:t>connecting mothers and babies to a care provider during the most vulnerable hours  </a:t>
            </a:r>
            <a:r>
              <a:rPr lang="en-US" sz="1600" b="1" dirty="0" smtClean="0">
                <a:solidFill>
                  <a:srgbClr val="0070C0"/>
                </a:solidFill>
                <a:latin typeface="Century Gothic" panose="020B0502020202020204" pitchFamily="34" charset="0"/>
              </a:rPr>
              <a:t>before and after birth.</a:t>
            </a:r>
            <a:endParaRPr lang="en-US" sz="1600" dirty="0">
              <a:solidFill>
                <a:srgbClr val="0070C0"/>
              </a:solidFill>
              <a:latin typeface="Century Gothic" panose="020B0502020202020204" pitchFamily="34" charset="0"/>
            </a:endParaRPr>
          </a:p>
        </p:txBody>
      </p:sp>
    </p:spTree>
    <p:extLst>
      <p:ext uri="{BB962C8B-B14F-4D97-AF65-F5344CB8AC3E}">
        <p14:creationId xmlns:p14="http://schemas.microsoft.com/office/powerpoint/2010/main" val="3636294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a:spLocks noGrp="1"/>
          </p:cNvSpPr>
          <p:nvPr>
            <p:ph type="body" idx="1"/>
          </p:nvPr>
        </p:nvSpPr>
        <p:spPr>
          <a:xfrm>
            <a:off x="110283" y="1447800"/>
            <a:ext cx="10871200" cy="4648200"/>
          </a:xfrm>
          <a:prstGeom prst="rect">
            <a:avLst/>
          </a:prstGeom>
          <a:noFill/>
          <a:ln>
            <a:noFill/>
          </a:ln>
        </p:spPr>
        <p:txBody>
          <a:bodyPr spcFirstLastPara="1" wrap="square" lIns="91425" tIns="45700" rIns="91425" bIns="45700" anchor="t" anchorCtr="0">
            <a:noAutofit/>
          </a:bodyPr>
          <a:lstStyle/>
          <a:p>
            <a:pPr marL="342900" marR="0" lvl="0" indent="-398018" algn="l" rtl="0">
              <a:lnSpc>
                <a:spcPct val="90000"/>
              </a:lnSpc>
              <a:spcBef>
                <a:spcPts val="0"/>
              </a:spcBef>
              <a:spcAft>
                <a:spcPts val="0"/>
              </a:spcAft>
              <a:buClr>
                <a:schemeClr val="accent2"/>
              </a:buClr>
              <a:buSzPts val="2200"/>
              <a:buFont typeface="Noto Sans Symbols"/>
              <a:buChar char="◆"/>
            </a:pPr>
            <a:r>
              <a:rPr lang="en-US" sz="1600" b="1" i="0" u="sng" strike="noStrike" cap="none" dirty="0">
                <a:solidFill>
                  <a:schemeClr val="dk1"/>
                </a:solidFill>
                <a:latin typeface="Century Gothic" panose="020B0502020202020204" pitchFamily="34" charset="0"/>
                <a:ea typeface="Arial"/>
                <a:cs typeface="Arial"/>
                <a:sym typeface="Arial"/>
              </a:rPr>
              <a:t>293,000</a:t>
            </a:r>
            <a:r>
              <a:rPr lang="en-US" sz="1600" b="0" i="0" u="none" strike="noStrike" cap="none" dirty="0">
                <a:solidFill>
                  <a:schemeClr val="dk1"/>
                </a:solidFill>
                <a:latin typeface="Century Gothic" panose="020B0502020202020204" pitchFamily="34" charset="0"/>
                <a:ea typeface="Arial"/>
                <a:cs typeface="Arial"/>
                <a:sym typeface="Arial"/>
              </a:rPr>
              <a:t> women still die each year from complications childbirth (IHME, 2014)</a:t>
            </a:r>
            <a:endParaRPr sz="1600" b="0" i="0" u="none" strike="noStrike" cap="none" dirty="0">
              <a:solidFill>
                <a:schemeClr val="dk1"/>
              </a:solidFill>
              <a:latin typeface="Century Gothic" panose="020B0502020202020204" pitchFamily="34" charset="0"/>
              <a:ea typeface="Arial"/>
              <a:cs typeface="Arial"/>
              <a:sym typeface="Arial"/>
            </a:endParaRPr>
          </a:p>
          <a:p>
            <a:pPr marL="342900" marR="0" lvl="0" indent="-398018" algn="l" rtl="0">
              <a:lnSpc>
                <a:spcPct val="90000"/>
              </a:lnSpc>
              <a:spcBef>
                <a:spcPts val="700"/>
              </a:spcBef>
              <a:spcAft>
                <a:spcPts val="0"/>
              </a:spcAft>
              <a:buClr>
                <a:schemeClr val="accent2"/>
              </a:buClr>
              <a:buSzPts val="2200"/>
              <a:buFont typeface="Noto Sans Symbols"/>
              <a:buChar char="◆"/>
            </a:pPr>
            <a:r>
              <a:rPr lang="en-US" sz="1600" b="0" i="0" u="none" strike="noStrike" cap="none" dirty="0">
                <a:solidFill>
                  <a:schemeClr val="dk1"/>
                </a:solidFill>
                <a:latin typeface="Century Gothic" panose="020B0502020202020204" pitchFamily="34" charset="0"/>
                <a:ea typeface="Arial"/>
                <a:cs typeface="Arial"/>
                <a:sym typeface="Arial"/>
              </a:rPr>
              <a:t>Almost half of the estimated 6.9 million deaths under 5 occur in the </a:t>
            </a:r>
            <a:r>
              <a:rPr lang="en-US" sz="1600" b="1" i="0" u="sng" strike="noStrike" cap="none" dirty="0">
                <a:solidFill>
                  <a:schemeClr val="dk1"/>
                </a:solidFill>
                <a:latin typeface="Century Gothic" panose="020B0502020202020204" pitchFamily="34" charset="0"/>
                <a:ea typeface="Arial"/>
                <a:cs typeface="Arial"/>
                <a:sym typeface="Arial"/>
              </a:rPr>
              <a:t>first four weeks of life </a:t>
            </a:r>
            <a:r>
              <a:rPr lang="en-US" sz="1600" b="0" i="0" u="none" strike="noStrike" cap="none" dirty="0">
                <a:solidFill>
                  <a:schemeClr val="dk1"/>
                </a:solidFill>
                <a:latin typeface="Century Gothic" panose="020B0502020202020204" pitchFamily="34" charset="0"/>
                <a:ea typeface="Arial"/>
                <a:cs typeface="Arial"/>
                <a:sym typeface="Arial"/>
              </a:rPr>
              <a:t>(WHO, 2012)</a:t>
            </a:r>
            <a:endParaRPr sz="1600" b="0" i="0" u="none" strike="noStrike" cap="none" dirty="0">
              <a:solidFill>
                <a:schemeClr val="dk1"/>
              </a:solidFill>
              <a:latin typeface="Century Gothic" panose="020B0502020202020204" pitchFamily="34" charset="0"/>
              <a:ea typeface="Arial"/>
              <a:cs typeface="Arial"/>
              <a:sym typeface="Arial"/>
            </a:endParaRPr>
          </a:p>
          <a:p>
            <a:pPr marL="342900" marR="0" lvl="0" indent="-398018" algn="l" rtl="0">
              <a:lnSpc>
                <a:spcPct val="90000"/>
              </a:lnSpc>
              <a:spcBef>
                <a:spcPts val="700"/>
              </a:spcBef>
              <a:spcAft>
                <a:spcPts val="0"/>
              </a:spcAft>
              <a:buClr>
                <a:schemeClr val="accent2"/>
              </a:buClr>
              <a:buSzPts val="2200"/>
              <a:buFont typeface="Noto Sans Symbols"/>
              <a:buChar char="◆"/>
            </a:pPr>
            <a:r>
              <a:rPr lang="en-US" sz="1600" b="0" i="0" u="none" strike="noStrike" cap="none" dirty="0">
                <a:solidFill>
                  <a:schemeClr val="dk1"/>
                </a:solidFill>
                <a:latin typeface="Century Gothic" panose="020B0502020202020204" pitchFamily="34" charset="0"/>
                <a:ea typeface="Arial"/>
                <a:cs typeface="Arial"/>
                <a:sym typeface="Arial"/>
              </a:rPr>
              <a:t>Neonatal mortality rate in Kenya remains </a:t>
            </a:r>
            <a:r>
              <a:rPr lang="en-US" sz="1600" b="1" i="0" u="sng" strike="noStrike" cap="none" dirty="0">
                <a:solidFill>
                  <a:schemeClr val="dk1"/>
                </a:solidFill>
                <a:latin typeface="Century Gothic" panose="020B0502020202020204" pitchFamily="34" charset="0"/>
                <a:ea typeface="Arial"/>
                <a:cs typeface="Arial"/>
                <a:sym typeface="Arial"/>
              </a:rPr>
              <a:t>26.8 deaths per 1,000 live births</a:t>
            </a:r>
            <a:r>
              <a:rPr lang="en-US" sz="1600" b="0" i="0" u="none" strike="noStrike" cap="none" dirty="0">
                <a:solidFill>
                  <a:schemeClr val="dk1"/>
                </a:solidFill>
                <a:latin typeface="Century Gothic" panose="020B0502020202020204" pitchFamily="34" charset="0"/>
                <a:ea typeface="Arial"/>
                <a:cs typeface="Arial"/>
                <a:sym typeface="Arial"/>
              </a:rPr>
              <a:t>  (KDHS, 2014)</a:t>
            </a:r>
            <a:endParaRPr sz="1600" b="0" i="0" u="none" strike="noStrike" cap="none" dirty="0">
              <a:solidFill>
                <a:schemeClr val="dk1"/>
              </a:solidFill>
              <a:latin typeface="Century Gothic" panose="020B0502020202020204" pitchFamily="34" charset="0"/>
              <a:ea typeface="Arial"/>
              <a:cs typeface="Arial"/>
              <a:sym typeface="Arial"/>
            </a:endParaRPr>
          </a:p>
          <a:p>
            <a:pPr marL="342900" marR="0" lvl="0" indent="-398018" algn="l" rtl="0">
              <a:lnSpc>
                <a:spcPct val="90000"/>
              </a:lnSpc>
              <a:spcBef>
                <a:spcPts val="700"/>
              </a:spcBef>
              <a:spcAft>
                <a:spcPts val="0"/>
              </a:spcAft>
              <a:buClr>
                <a:schemeClr val="accent2"/>
              </a:buClr>
              <a:buSzPts val="2200"/>
              <a:buFont typeface="Noto Sans Symbols"/>
              <a:buChar char="◆"/>
            </a:pPr>
            <a:r>
              <a:rPr lang="en-US" sz="1600" b="0" i="0" u="none" strike="noStrike" cap="none" dirty="0">
                <a:solidFill>
                  <a:schemeClr val="dk1"/>
                </a:solidFill>
                <a:latin typeface="Century Gothic" panose="020B0502020202020204" pitchFamily="34" charset="0"/>
                <a:ea typeface="Arial"/>
                <a:cs typeface="Arial"/>
                <a:sym typeface="Arial"/>
              </a:rPr>
              <a:t>The majority of these deaths are preventable </a:t>
            </a:r>
            <a:endParaRPr sz="1600" dirty="0">
              <a:latin typeface="Century Gothic" panose="020B0502020202020204" pitchFamily="34" charset="0"/>
            </a:endParaRPr>
          </a:p>
          <a:p>
            <a:pPr marL="651510" marR="0" lvl="1" indent="-343217" algn="l" rtl="0">
              <a:lnSpc>
                <a:spcPct val="90000"/>
              </a:lnSpc>
              <a:spcBef>
                <a:spcPts val="550"/>
              </a:spcBef>
              <a:spcAft>
                <a:spcPts val="0"/>
              </a:spcAft>
              <a:buClr>
                <a:schemeClr val="accent1"/>
              </a:buClr>
              <a:buSzPts val="2200"/>
              <a:buFont typeface="Noto Sans Symbols"/>
              <a:buChar char="◆"/>
            </a:pPr>
            <a:r>
              <a:rPr lang="en-US" sz="1600" b="0" i="0" u="none" strike="noStrike" cap="none" dirty="0">
                <a:solidFill>
                  <a:schemeClr val="dk1"/>
                </a:solidFill>
                <a:latin typeface="Century Gothic" panose="020B0502020202020204" pitchFamily="34" charset="0"/>
                <a:ea typeface="Arial"/>
                <a:cs typeface="Arial"/>
                <a:sym typeface="Arial"/>
              </a:rPr>
              <a:t>Access to skilled birth attendant </a:t>
            </a:r>
            <a:endParaRPr sz="1600" dirty="0">
              <a:latin typeface="Century Gothic" panose="020B0502020202020204" pitchFamily="34" charset="0"/>
            </a:endParaRPr>
          </a:p>
          <a:p>
            <a:pPr marL="651510" marR="0" lvl="1" indent="-343217" algn="l" rtl="0">
              <a:lnSpc>
                <a:spcPct val="90000"/>
              </a:lnSpc>
              <a:spcBef>
                <a:spcPts val="550"/>
              </a:spcBef>
              <a:spcAft>
                <a:spcPts val="0"/>
              </a:spcAft>
              <a:buClr>
                <a:schemeClr val="accent1"/>
              </a:buClr>
              <a:buSzPts val="2200"/>
              <a:buFont typeface="Noto Sans Symbols"/>
              <a:buChar char="◆"/>
            </a:pPr>
            <a:r>
              <a:rPr lang="en-US" sz="1600" b="0" i="0" u="none" strike="noStrike" cap="none" dirty="0">
                <a:solidFill>
                  <a:schemeClr val="dk1"/>
                </a:solidFill>
                <a:latin typeface="Century Gothic" panose="020B0502020202020204" pitchFamily="34" charset="0"/>
                <a:ea typeface="Arial"/>
                <a:cs typeface="Arial"/>
                <a:sym typeface="Arial"/>
              </a:rPr>
              <a:t>Access to early neonatal care</a:t>
            </a:r>
            <a:endParaRPr sz="1600" dirty="0">
              <a:latin typeface="Century Gothic" panose="020B0502020202020204" pitchFamily="34" charset="0"/>
            </a:endParaRPr>
          </a:p>
          <a:p>
            <a:pPr marL="651510" marR="0" lvl="1" indent="-343217" algn="l" rtl="0">
              <a:lnSpc>
                <a:spcPct val="90000"/>
              </a:lnSpc>
              <a:spcBef>
                <a:spcPts val="550"/>
              </a:spcBef>
              <a:spcAft>
                <a:spcPts val="0"/>
              </a:spcAft>
              <a:buClr>
                <a:schemeClr val="accent1"/>
              </a:buClr>
              <a:buSzPts val="2200"/>
              <a:buFont typeface="Noto Sans Symbols"/>
              <a:buChar char="◆"/>
            </a:pPr>
            <a:r>
              <a:rPr lang="en-US" sz="1600" b="0" i="0" u="none" strike="noStrike" cap="none" dirty="0">
                <a:solidFill>
                  <a:schemeClr val="dk1"/>
                </a:solidFill>
                <a:latin typeface="Century Gothic" panose="020B0502020202020204" pitchFamily="34" charset="0"/>
                <a:ea typeface="Arial"/>
                <a:cs typeface="Arial"/>
                <a:sym typeface="Arial"/>
              </a:rPr>
              <a:t>Access to EMONC</a:t>
            </a:r>
            <a:endParaRPr sz="1600" dirty="0">
              <a:latin typeface="Century Gothic" panose="020B0502020202020204" pitchFamily="34" charset="0"/>
            </a:endParaRPr>
          </a:p>
          <a:p>
            <a:pPr marL="651510" marR="0" lvl="1" indent="-343217" algn="l" rtl="0">
              <a:lnSpc>
                <a:spcPct val="90000"/>
              </a:lnSpc>
              <a:spcBef>
                <a:spcPts val="550"/>
              </a:spcBef>
              <a:spcAft>
                <a:spcPts val="0"/>
              </a:spcAft>
              <a:buClr>
                <a:schemeClr val="accent1"/>
              </a:buClr>
              <a:buSzPts val="2200"/>
              <a:buFont typeface="Noto Sans Symbols"/>
              <a:buChar char="◆"/>
            </a:pPr>
            <a:r>
              <a:rPr lang="en-US" sz="1600" b="0" i="0" u="none" strike="noStrike" cap="none" dirty="0">
                <a:solidFill>
                  <a:schemeClr val="dk1"/>
                </a:solidFill>
                <a:latin typeface="Century Gothic" panose="020B0502020202020204" pitchFamily="34" charset="0"/>
                <a:ea typeface="Arial"/>
                <a:cs typeface="Arial"/>
                <a:sym typeface="Arial"/>
              </a:rPr>
              <a:t>Access to postnatal care including family planning </a:t>
            </a:r>
            <a:endParaRPr sz="1600" dirty="0">
              <a:latin typeface="Century Gothic" panose="020B0502020202020204" pitchFamily="34" charset="0"/>
            </a:endParaRPr>
          </a:p>
          <a:p>
            <a:pPr marL="651510" marR="0" lvl="1" indent="-211740" algn="l" rtl="0">
              <a:lnSpc>
                <a:spcPct val="90000"/>
              </a:lnSpc>
              <a:spcBef>
                <a:spcPts val="550"/>
              </a:spcBef>
              <a:spcAft>
                <a:spcPts val="0"/>
              </a:spcAft>
              <a:buClr>
                <a:schemeClr val="accent1"/>
              </a:buClr>
              <a:buSzPts val="1166"/>
              <a:buFont typeface="Noto Sans Symbols"/>
              <a:buNone/>
            </a:pPr>
            <a:endParaRPr sz="1600" b="0" i="0" u="none" strike="noStrike" cap="none" dirty="0">
              <a:solidFill>
                <a:schemeClr val="dk1"/>
              </a:solidFill>
              <a:latin typeface="Century Gothic" panose="020B0502020202020204" pitchFamily="34" charset="0"/>
              <a:ea typeface="Arial"/>
              <a:cs typeface="Arial"/>
              <a:sym typeface="Arial"/>
            </a:endParaRPr>
          </a:p>
          <a:p>
            <a:pPr marL="651510" marR="0" lvl="1" indent="-211740" algn="l" rtl="0">
              <a:lnSpc>
                <a:spcPct val="90000"/>
              </a:lnSpc>
              <a:spcBef>
                <a:spcPts val="550"/>
              </a:spcBef>
              <a:spcAft>
                <a:spcPts val="0"/>
              </a:spcAft>
              <a:buClr>
                <a:schemeClr val="accent1"/>
              </a:buClr>
              <a:buSzPts val="1166"/>
              <a:buFont typeface="Noto Sans Symbols"/>
              <a:buNone/>
            </a:pPr>
            <a:endParaRPr sz="2200" b="0" i="0" u="none" strike="noStrike" cap="none" dirty="0">
              <a:solidFill>
                <a:schemeClr val="dk1"/>
              </a:solidFill>
              <a:latin typeface="Arial"/>
              <a:ea typeface="Arial"/>
              <a:cs typeface="Arial"/>
              <a:sym typeface="Arial"/>
            </a:endParaRPr>
          </a:p>
          <a:p>
            <a:pPr marL="651510" marR="0" lvl="1" indent="-211740" algn="l" rtl="0">
              <a:lnSpc>
                <a:spcPct val="90000"/>
              </a:lnSpc>
              <a:spcBef>
                <a:spcPts val="550"/>
              </a:spcBef>
              <a:spcAft>
                <a:spcPts val="0"/>
              </a:spcAft>
              <a:buClr>
                <a:schemeClr val="accent1"/>
              </a:buClr>
              <a:buSzPts val="1166"/>
              <a:buFont typeface="Noto Sans Symbols"/>
              <a:buNone/>
            </a:pPr>
            <a:endParaRPr sz="2200" b="0" i="0" u="none" strike="noStrike" cap="none" dirty="0">
              <a:solidFill>
                <a:schemeClr val="dk1"/>
              </a:solidFill>
              <a:latin typeface="Arial"/>
              <a:ea typeface="Arial"/>
              <a:cs typeface="Arial"/>
              <a:sym typeface="Arial"/>
            </a:endParaRPr>
          </a:p>
        </p:txBody>
      </p:sp>
      <p:pic>
        <p:nvPicPr>
          <p:cNvPr id="798" name="Shape 798"/>
          <p:cNvPicPr preferRelativeResize="0"/>
          <p:nvPr/>
        </p:nvPicPr>
        <p:blipFill rotWithShape="1">
          <a:blip r:embed="rId3">
            <a:alphaModFix/>
          </a:blip>
          <a:srcRect/>
          <a:stretch/>
        </p:blipFill>
        <p:spPr>
          <a:xfrm>
            <a:off x="7460315" y="3013072"/>
            <a:ext cx="2537375" cy="3024382"/>
          </a:xfrm>
          <a:prstGeom prst="rect">
            <a:avLst/>
          </a:prstGeom>
          <a:noFill/>
          <a:ln>
            <a:noFill/>
          </a:ln>
        </p:spPr>
      </p:pic>
      <p:sp>
        <p:nvSpPr>
          <p:cNvPr id="12" name="Shape 839">
            <a:extLst>
              <a:ext uri="{FF2B5EF4-FFF2-40B4-BE49-F238E27FC236}">
                <a16:creationId xmlns:a16="http://schemas.microsoft.com/office/drawing/2014/main" id="{7FA13D8E-2943-614D-9FED-523DD99D9CFF}"/>
              </a:ext>
            </a:extLst>
          </p:cNvPr>
          <p:cNvSpPr txBox="1">
            <a:spLocks/>
          </p:cNvSpPr>
          <p:nvPr/>
        </p:nvSpPr>
        <p:spPr>
          <a:xfrm>
            <a:off x="729783" y="507204"/>
            <a:ext cx="10871200" cy="466344"/>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2400"/>
              <a:buFont typeface="Questrial"/>
              <a:buNone/>
              <a:defRPr sz="2400" b="0" i="0" u="none" strike="noStrike" cap="none">
                <a:solidFill>
                  <a:schemeClr val="dk2"/>
                </a:solidFill>
                <a:latin typeface="Questrial"/>
                <a:ea typeface="Questrial"/>
                <a:cs typeface="Questrial"/>
                <a:sym typeface="Quest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160"/>
            </a:pPr>
            <a:r>
              <a:rPr lang="en-US" sz="2800" b="1" dirty="0">
                <a:latin typeface="Century Gothic" panose="020B0502020202020204" pitchFamily="34" charset="0"/>
              </a:rPr>
              <a:t>We need innovative solutions for maternal and neonatal health</a:t>
            </a:r>
          </a:p>
        </p:txBody>
      </p:sp>
      <p:sp>
        <p:nvSpPr>
          <p:cNvPr id="5" name="Oval 4">
            <a:extLst>
              <a:ext uri="{FF2B5EF4-FFF2-40B4-BE49-F238E27FC236}">
                <a16:creationId xmlns:a16="http://schemas.microsoft.com/office/drawing/2014/main" id="{43BDF843-EF2A-5445-9A1B-02B213CA11BB}"/>
              </a:ext>
            </a:extLst>
          </p:cNvPr>
          <p:cNvSpPr/>
          <p:nvPr/>
        </p:nvSpPr>
        <p:spPr>
          <a:xfrm>
            <a:off x="5976289" y="3205281"/>
            <a:ext cx="2147455" cy="2757055"/>
          </a:xfrm>
          <a:prstGeom prst="ellipse">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Supports and empowers patients; generates demand for healthcare</a:t>
            </a:r>
          </a:p>
        </p:txBody>
      </p:sp>
      <p:sp>
        <p:nvSpPr>
          <p:cNvPr id="6" name="Oval 5">
            <a:extLst>
              <a:ext uri="{FF2B5EF4-FFF2-40B4-BE49-F238E27FC236}">
                <a16:creationId xmlns:a16="http://schemas.microsoft.com/office/drawing/2014/main" id="{AD148B19-CF8A-7049-A70F-77A2F100BE1B}"/>
              </a:ext>
            </a:extLst>
          </p:cNvPr>
          <p:cNvSpPr/>
          <p:nvPr/>
        </p:nvSpPr>
        <p:spPr>
          <a:xfrm>
            <a:off x="9607770" y="3231636"/>
            <a:ext cx="2040540" cy="2704343"/>
          </a:xfrm>
          <a:prstGeom prst="ellipse">
            <a:avLst/>
          </a:prstGeom>
          <a:solidFill>
            <a:schemeClr val="accent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entury Gothic" panose="020B0502020202020204" pitchFamily="34" charset="0"/>
              </a:rPr>
              <a:t>Improves health system efficiency and capacity</a:t>
            </a:r>
          </a:p>
        </p:txBody>
      </p:sp>
    </p:spTree>
    <p:extLst>
      <p:ext uri="{BB962C8B-B14F-4D97-AF65-F5344CB8AC3E}">
        <p14:creationId xmlns:p14="http://schemas.microsoft.com/office/powerpoint/2010/main" val="382627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9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9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9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9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1"/>
        <p:cNvGrpSpPr/>
        <p:nvPr/>
      </p:nvGrpSpPr>
      <p:grpSpPr>
        <a:xfrm>
          <a:off x="0" y="0"/>
          <a:ext cx="0" cy="0"/>
          <a:chOff x="0" y="0"/>
          <a:chExt cx="0" cy="0"/>
        </a:xfrm>
      </p:grpSpPr>
      <p:grpSp>
        <p:nvGrpSpPr>
          <p:cNvPr id="912" name="Shape 912"/>
          <p:cNvGrpSpPr/>
          <p:nvPr/>
        </p:nvGrpSpPr>
        <p:grpSpPr>
          <a:xfrm>
            <a:off x="201652" y="-74049"/>
            <a:ext cx="11390362" cy="6784136"/>
            <a:chOff x="-4175720" y="7045885"/>
            <a:chExt cx="21650563" cy="12826880"/>
          </a:xfrm>
        </p:grpSpPr>
        <p:grpSp>
          <p:nvGrpSpPr>
            <p:cNvPr id="914" name="Shape 914"/>
            <p:cNvGrpSpPr/>
            <p:nvPr/>
          </p:nvGrpSpPr>
          <p:grpSpPr>
            <a:xfrm>
              <a:off x="-4175720" y="7045885"/>
              <a:ext cx="10763380" cy="6372000"/>
              <a:chOff x="-4175720" y="7045885"/>
              <a:chExt cx="10763380" cy="6372000"/>
            </a:xfrm>
          </p:grpSpPr>
          <p:sp>
            <p:nvSpPr>
              <p:cNvPr id="915" name="Shape 915"/>
              <p:cNvSpPr/>
              <p:nvPr/>
            </p:nvSpPr>
            <p:spPr>
              <a:xfrm>
                <a:off x="212960" y="7045885"/>
                <a:ext cx="6374700" cy="6372000"/>
              </a:xfrm>
              <a:prstGeom prst="donut">
                <a:avLst>
                  <a:gd name="adj" fmla="val 25000"/>
                </a:avLst>
              </a:prstGeom>
              <a:solidFill>
                <a:srgbClr val="00679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Questrial"/>
                  <a:ea typeface="Questrial"/>
                  <a:cs typeface="Questrial"/>
                  <a:sym typeface="Questrial"/>
                </a:endParaRPr>
              </a:p>
            </p:txBody>
          </p:sp>
          <p:sp>
            <p:nvSpPr>
              <p:cNvPr id="916" name="Shape 916"/>
              <p:cNvSpPr/>
              <p:nvPr/>
            </p:nvSpPr>
            <p:spPr>
              <a:xfrm>
                <a:off x="975018" y="7622127"/>
                <a:ext cx="4974765" cy="4974765"/>
              </a:xfrm>
              <a:prstGeom prst="ellipse">
                <a:avLst/>
              </a:prstGeom>
              <a:solidFill>
                <a:srgbClr val="D5E1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Questrial"/>
                  <a:ea typeface="Questrial"/>
                  <a:cs typeface="Questrial"/>
                  <a:sym typeface="Questrial"/>
                </a:endParaRPr>
              </a:p>
            </p:txBody>
          </p:sp>
          <p:sp>
            <p:nvSpPr>
              <p:cNvPr id="917" name="Shape 917"/>
              <p:cNvSpPr txBox="1"/>
              <p:nvPr/>
            </p:nvSpPr>
            <p:spPr>
              <a:xfrm>
                <a:off x="867454" y="8211168"/>
                <a:ext cx="4921201" cy="156840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000000"/>
                    </a:solidFill>
                    <a:latin typeface="Century Gothic" panose="020B0502020202020204" pitchFamily="34" charset="0"/>
                    <a:ea typeface="Franklin Gothic"/>
                    <a:cs typeface="Franklin Gothic"/>
                    <a:sym typeface="Franklin Gothic"/>
                  </a:rPr>
                  <a:t>Remote engagement </a:t>
                </a:r>
                <a:endParaRPr sz="1600" b="1" dirty="0">
                  <a:latin typeface="Century Gothic" panose="020B0502020202020204" pitchFamily="34" charset="0"/>
                </a:endParaRPr>
              </a:p>
              <a:p>
                <a:pPr marL="0" marR="0" lvl="0" indent="0" algn="ctr" rtl="0">
                  <a:spcBef>
                    <a:spcPts val="0"/>
                  </a:spcBef>
                  <a:spcAft>
                    <a:spcPts val="0"/>
                  </a:spcAft>
                  <a:buNone/>
                </a:pPr>
                <a:r>
                  <a:rPr lang="en-US" sz="1600" b="1" dirty="0">
                    <a:solidFill>
                      <a:srgbClr val="000000"/>
                    </a:solidFill>
                    <a:latin typeface="Century Gothic" panose="020B0502020202020204" pitchFamily="34" charset="0"/>
                    <a:ea typeface="Franklin Gothic"/>
                    <a:cs typeface="Franklin Gothic"/>
                    <a:sym typeface="Franklin Gothic"/>
                  </a:rPr>
                  <a:t>with woman (weekly SMS)</a:t>
                </a:r>
                <a:endParaRPr sz="1600" b="1" dirty="0">
                  <a:latin typeface="Century Gothic" panose="020B0502020202020204" pitchFamily="34" charset="0"/>
                </a:endParaRPr>
              </a:p>
            </p:txBody>
          </p:sp>
          <p:sp>
            <p:nvSpPr>
              <p:cNvPr id="918" name="Shape 918"/>
              <p:cNvSpPr txBox="1"/>
              <p:nvPr/>
            </p:nvSpPr>
            <p:spPr>
              <a:xfrm>
                <a:off x="-4175720" y="9684699"/>
                <a:ext cx="4388700" cy="84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u="sng" dirty="0">
                    <a:solidFill>
                      <a:srgbClr val="006792"/>
                    </a:solidFill>
                    <a:latin typeface="Century Gothic" panose="020B0502020202020204" pitchFamily="34" charset="0"/>
                    <a:ea typeface="Franklin Gothic"/>
                    <a:cs typeface="Franklin Gothic"/>
                    <a:sym typeface="Franklin Gothic"/>
                  </a:rPr>
                  <a:t>Improved delivery experience and birth outcomes</a:t>
                </a:r>
                <a:endParaRPr sz="1600" b="1" dirty="0">
                  <a:latin typeface="Century Gothic" panose="020B0502020202020204" pitchFamily="34" charset="0"/>
                </a:endParaRPr>
              </a:p>
            </p:txBody>
          </p:sp>
          <p:sp>
            <p:nvSpPr>
              <p:cNvPr id="919" name="Shape 919"/>
              <p:cNvSpPr txBox="1"/>
              <p:nvPr/>
            </p:nvSpPr>
            <p:spPr>
              <a:xfrm>
                <a:off x="1915659" y="9410531"/>
                <a:ext cx="3437717" cy="1830000"/>
              </a:xfrm>
              <a:prstGeom prst="rect">
                <a:avLst/>
              </a:prstGeom>
              <a:noFill/>
              <a:ln>
                <a:noFill/>
              </a:ln>
            </p:spPr>
            <p:txBody>
              <a:bodyPr spcFirstLastPara="1" wrap="square" lIns="91425" tIns="45700" rIns="91425" bIns="45700" anchor="t" anchorCtr="0">
                <a:noAutofit/>
              </a:bodyPr>
              <a:lstStyle/>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Identification of birth partner</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Delivery site</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Transport plan</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Childcare plan</a:t>
                </a:r>
                <a:r>
                  <a:rPr lang="en-US" dirty="0">
                    <a:solidFill>
                      <a:srgbClr val="000000"/>
                    </a:solidFill>
                    <a:latin typeface="Questrial"/>
                    <a:ea typeface="Questrial"/>
                    <a:cs typeface="Questrial"/>
                    <a:sym typeface="Questrial"/>
                  </a:rPr>
                  <a:t> </a:t>
                </a:r>
                <a:endParaRPr dirty="0"/>
              </a:p>
            </p:txBody>
          </p:sp>
        </p:grpSp>
        <p:grpSp>
          <p:nvGrpSpPr>
            <p:cNvPr id="920" name="Shape 920"/>
            <p:cNvGrpSpPr/>
            <p:nvPr/>
          </p:nvGrpSpPr>
          <p:grpSpPr>
            <a:xfrm>
              <a:off x="6254077" y="10234211"/>
              <a:ext cx="11220766" cy="6371716"/>
              <a:chOff x="6464591" y="9237183"/>
              <a:chExt cx="10397635" cy="5904300"/>
            </a:xfrm>
          </p:grpSpPr>
          <p:sp>
            <p:nvSpPr>
              <p:cNvPr id="921" name="Shape 921"/>
              <p:cNvSpPr/>
              <p:nvPr/>
            </p:nvSpPr>
            <p:spPr>
              <a:xfrm>
                <a:off x="6464591" y="9237183"/>
                <a:ext cx="6071400" cy="5904300"/>
              </a:xfrm>
              <a:prstGeom prst="donut">
                <a:avLst>
                  <a:gd name="adj" fmla="val 25000"/>
                </a:avLst>
              </a:prstGeom>
              <a:solidFill>
                <a:srgbClr val="B7DE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Questrial"/>
                  <a:ea typeface="Questrial"/>
                  <a:cs typeface="Questrial"/>
                  <a:sym typeface="Questrial"/>
                </a:endParaRPr>
              </a:p>
            </p:txBody>
          </p:sp>
          <p:sp>
            <p:nvSpPr>
              <p:cNvPr id="922" name="Shape 922"/>
              <p:cNvSpPr/>
              <p:nvPr/>
            </p:nvSpPr>
            <p:spPr>
              <a:xfrm>
                <a:off x="6988325" y="9987462"/>
                <a:ext cx="4605374" cy="4605374"/>
              </a:xfrm>
              <a:prstGeom prst="ellipse">
                <a:avLst/>
              </a:prstGeom>
              <a:solidFill>
                <a:srgbClr val="D5E1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Questrial"/>
                  <a:ea typeface="Questrial"/>
                  <a:cs typeface="Questrial"/>
                  <a:sym typeface="Questrial"/>
                </a:endParaRPr>
              </a:p>
            </p:txBody>
          </p:sp>
          <p:sp>
            <p:nvSpPr>
              <p:cNvPr id="923" name="Shape 923"/>
              <p:cNvSpPr txBox="1"/>
              <p:nvPr/>
            </p:nvSpPr>
            <p:spPr>
              <a:xfrm>
                <a:off x="6928274" y="10084415"/>
                <a:ext cx="5116800" cy="1029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000000"/>
                    </a:solidFill>
                    <a:latin typeface="Century Gothic" panose="020B0502020202020204" pitchFamily="34" charset="0"/>
                    <a:ea typeface="Franklin Gothic"/>
                    <a:cs typeface="Franklin Gothic"/>
                    <a:sym typeface="Franklin Gothic"/>
                  </a:rPr>
                  <a:t>Remote neonatal assessment</a:t>
                </a:r>
                <a:endParaRPr sz="1600" b="1" dirty="0">
                  <a:latin typeface="Century Gothic" panose="020B0502020202020204" pitchFamily="34" charset="0"/>
                  <a:ea typeface="Franklin Gothic"/>
                  <a:cs typeface="Franklin Gothic"/>
                  <a:sym typeface="Franklin Gothic"/>
                </a:endParaRPr>
              </a:p>
              <a:p>
                <a:pPr marL="0" marR="0" lvl="0" indent="0" algn="ctr" rtl="0">
                  <a:spcBef>
                    <a:spcPts val="0"/>
                  </a:spcBef>
                  <a:spcAft>
                    <a:spcPts val="0"/>
                  </a:spcAft>
                  <a:buNone/>
                </a:pPr>
                <a:r>
                  <a:rPr lang="en-US" sz="1600" b="1" dirty="0">
                    <a:solidFill>
                      <a:srgbClr val="000000"/>
                    </a:solidFill>
                    <a:latin typeface="Century Gothic" panose="020B0502020202020204" pitchFamily="34" charset="0"/>
                    <a:ea typeface="Franklin Gothic"/>
                    <a:cs typeface="Franklin Gothic"/>
                    <a:sym typeface="Franklin Gothic"/>
                  </a:rPr>
                  <a:t>and referral advice (daily SMS)</a:t>
                </a:r>
                <a:endParaRPr sz="1600" b="1" dirty="0">
                  <a:latin typeface="Century Gothic" panose="020B0502020202020204" pitchFamily="34" charset="0"/>
                </a:endParaRPr>
              </a:p>
            </p:txBody>
          </p:sp>
          <p:sp>
            <p:nvSpPr>
              <p:cNvPr id="924" name="Shape 924"/>
              <p:cNvSpPr txBox="1"/>
              <p:nvPr/>
            </p:nvSpPr>
            <p:spPr>
              <a:xfrm>
                <a:off x="7574774" y="11664055"/>
                <a:ext cx="3962101" cy="2219337"/>
              </a:xfrm>
              <a:prstGeom prst="rect">
                <a:avLst/>
              </a:prstGeom>
              <a:noFill/>
              <a:ln>
                <a:noFill/>
              </a:ln>
            </p:spPr>
            <p:txBody>
              <a:bodyPr spcFirstLastPara="1" wrap="square" lIns="91425" tIns="45700" rIns="91425" bIns="45700" anchor="t" anchorCtr="0">
                <a:noAutofit/>
              </a:bodyPr>
              <a:lstStyle/>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Feeding issues</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Movement</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Fever</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Fast breathing</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Severe chest </a:t>
                </a:r>
                <a:r>
                  <a:rPr lang="en-US" sz="1600" dirty="0" err="1" smtClean="0">
                    <a:solidFill>
                      <a:srgbClr val="000000"/>
                    </a:solidFill>
                    <a:latin typeface="Century Gothic" panose="020B0502020202020204" pitchFamily="34" charset="0"/>
                    <a:ea typeface="Questrial"/>
                    <a:cs typeface="Questrial"/>
                    <a:sym typeface="Questrial"/>
                  </a:rPr>
                  <a:t>indrawing</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Convulsions </a:t>
                </a:r>
                <a:endParaRPr sz="1600" dirty="0">
                  <a:latin typeface="Century Gothic" panose="020B0502020202020204" pitchFamily="34" charset="0"/>
                </a:endParaRPr>
              </a:p>
              <a:p>
                <a:pPr marL="177404" marR="0" lvl="0" indent="-202804" algn="l" rtl="0">
                  <a:spcBef>
                    <a:spcPts val="0"/>
                  </a:spcBef>
                  <a:spcAft>
                    <a:spcPts val="0"/>
                  </a:spcAft>
                  <a:buClr>
                    <a:srgbClr val="000000"/>
                  </a:buClr>
                  <a:buSzPts val="1400"/>
                  <a:buFont typeface="Noto Sans Symbols"/>
                  <a:buChar char="✓"/>
                </a:pPr>
                <a:r>
                  <a:rPr lang="en-US" sz="1600" dirty="0">
                    <a:solidFill>
                      <a:srgbClr val="000000"/>
                    </a:solidFill>
                    <a:latin typeface="Century Gothic" panose="020B0502020202020204" pitchFamily="34" charset="0"/>
                    <a:ea typeface="Questrial"/>
                    <a:cs typeface="Questrial"/>
                    <a:sym typeface="Questrial"/>
                  </a:rPr>
                  <a:t>Jaundice</a:t>
                </a:r>
                <a:endParaRPr sz="1600" dirty="0">
                  <a:latin typeface="Century Gothic" panose="020B0502020202020204" pitchFamily="34" charset="0"/>
                </a:endParaRPr>
              </a:p>
            </p:txBody>
          </p:sp>
          <p:sp>
            <p:nvSpPr>
              <p:cNvPr id="925" name="Shape 925"/>
              <p:cNvSpPr txBox="1"/>
              <p:nvPr/>
            </p:nvSpPr>
            <p:spPr>
              <a:xfrm>
                <a:off x="12900126" y="11475925"/>
                <a:ext cx="3962100" cy="78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u="sng" dirty="0">
                    <a:solidFill>
                      <a:srgbClr val="006792"/>
                    </a:solidFill>
                    <a:latin typeface="Century Gothic" panose="020B0502020202020204" pitchFamily="34" charset="0"/>
                    <a:ea typeface="Franklin Gothic"/>
                    <a:cs typeface="Franklin Gothic"/>
                    <a:sym typeface="Franklin Gothic"/>
                  </a:rPr>
                  <a:t>Improved neonatal health and survival</a:t>
                </a:r>
                <a:endParaRPr sz="1600" b="1" dirty="0">
                  <a:latin typeface="Century Gothic" panose="020B0502020202020204" pitchFamily="34" charset="0"/>
                </a:endParaRPr>
              </a:p>
            </p:txBody>
          </p:sp>
        </p:grpSp>
        <p:grpSp>
          <p:nvGrpSpPr>
            <p:cNvPr id="926" name="Shape 926"/>
            <p:cNvGrpSpPr/>
            <p:nvPr/>
          </p:nvGrpSpPr>
          <p:grpSpPr>
            <a:xfrm>
              <a:off x="-4003307" y="13500603"/>
              <a:ext cx="12086846" cy="6372162"/>
              <a:chOff x="-1433348" y="13894719"/>
              <a:chExt cx="10792527" cy="5689800"/>
            </a:xfrm>
          </p:grpSpPr>
          <p:sp>
            <p:nvSpPr>
              <p:cNvPr id="927" name="Shape 927"/>
              <p:cNvSpPr/>
              <p:nvPr/>
            </p:nvSpPr>
            <p:spPr>
              <a:xfrm>
                <a:off x="2351334" y="13894719"/>
                <a:ext cx="5692200" cy="5689800"/>
              </a:xfrm>
              <a:prstGeom prst="donut">
                <a:avLst>
                  <a:gd name="adj" fmla="val 25000"/>
                </a:avLst>
              </a:prstGeom>
              <a:solidFill>
                <a:srgbClr val="BCDDE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000000"/>
                  </a:solidFill>
                  <a:latin typeface="Questrial"/>
                  <a:ea typeface="Questrial"/>
                  <a:cs typeface="Questrial"/>
                  <a:sym typeface="Questrial"/>
                </a:endParaRPr>
              </a:p>
            </p:txBody>
          </p:sp>
          <p:sp>
            <p:nvSpPr>
              <p:cNvPr id="928" name="Shape 928"/>
              <p:cNvSpPr/>
              <p:nvPr/>
            </p:nvSpPr>
            <p:spPr>
              <a:xfrm>
                <a:off x="3032382" y="14418456"/>
                <a:ext cx="4485733" cy="4485733"/>
              </a:xfrm>
              <a:prstGeom prst="ellipse">
                <a:avLst/>
              </a:prstGeom>
              <a:solidFill>
                <a:srgbClr val="D5E1E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rgbClr val="FFFFFF"/>
                  </a:solidFill>
                  <a:latin typeface="Questrial"/>
                  <a:ea typeface="Questrial"/>
                  <a:cs typeface="Questrial"/>
                  <a:sym typeface="Questrial"/>
                </a:endParaRPr>
              </a:p>
            </p:txBody>
          </p:sp>
          <p:sp>
            <p:nvSpPr>
              <p:cNvPr id="929" name="Shape 929"/>
              <p:cNvSpPr txBox="1"/>
              <p:nvPr/>
            </p:nvSpPr>
            <p:spPr>
              <a:xfrm>
                <a:off x="3103134" y="14444734"/>
                <a:ext cx="4260000" cy="1400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000000"/>
                    </a:solidFill>
                    <a:latin typeface="Century Gothic" panose="020B0502020202020204" pitchFamily="34" charset="0"/>
                    <a:ea typeface="Franklin Gothic"/>
                    <a:cs typeface="Franklin Gothic"/>
                    <a:sym typeface="Franklin Gothic"/>
                  </a:rPr>
                  <a:t>Remote contraceptive counseling and decision support (weekly SMS</a:t>
                </a:r>
                <a:r>
                  <a:rPr lang="en-US" sz="1600" b="1" dirty="0">
                    <a:solidFill>
                      <a:srgbClr val="000000"/>
                    </a:solidFill>
                    <a:latin typeface="Franklin Gothic"/>
                    <a:ea typeface="Franklin Gothic"/>
                    <a:cs typeface="Franklin Gothic"/>
                    <a:sym typeface="Franklin Gothic"/>
                  </a:rPr>
                  <a:t>)</a:t>
                </a:r>
                <a:endParaRPr sz="1600" b="1" dirty="0"/>
              </a:p>
            </p:txBody>
          </p:sp>
          <p:sp>
            <p:nvSpPr>
              <p:cNvPr id="930" name="Shape 930"/>
              <p:cNvSpPr txBox="1"/>
              <p:nvPr/>
            </p:nvSpPr>
            <p:spPr>
              <a:xfrm>
                <a:off x="-1433348" y="16517458"/>
                <a:ext cx="3962100" cy="75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u="sng" dirty="0">
                    <a:solidFill>
                      <a:srgbClr val="006792"/>
                    </a:solidFill>
                    <a:latin typeface="Century Gothic" panose="020B0502020202020204" pitchFamily="34" charset="0"/>
                    <a:ea typeface="Franklin Gothic"/>
                    <a:cs typeface="Franklin Gothic"/>
                    <a:sym typeface="Franklin Gothic"/>
                  </a:rPr>
                  <a:t>Improved uptake of appropriate contraception</a:t>
                </a:r>
                <a:endParaRPr sz="1600" b="1" dirty="0">
                  <a:latin typeface="Century Gothic" panose="020B0502020202020204" pitchFamily="34" charset="0"/>
                </a:endParaRPr>
              </a:p>
            </p:txBody>
          </p:sp>
          <p:sp>
            <p:nvSpPr>
              <p:cNvPr id="931" name="Shape 931"/>
              <p:cNvSpPr txBox="1"/>
              <p:nvPr/>
            </p:nvSpPr>
            <p:spPr>
              <a:xfrm>
                <a:off x="2658079" y="15933963"/>
                <a:ext cx="6701100" cy="1925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dirty="0">
                    <a:solidFill>
                      <a:srgbClr val="000000"/>
                    </a:solidFill>
                    <a:latin typeface="Questrial"/>
                    <a:ea typeface="Questrial"/>
                    <a:cs typeface="Questrial"/>
                    <a:sym typeface="Questrial"/>
                  </a:rPr>
                  <a:t>          </a:t>
                </a:r>
                <a:r>
                  <a:rPr lang="en-US" dirty="0">
                    <a:solidFill>
                      <a:srgbClr val="000000"/>
                    </a:solidFill>
                    <a:latin typeface="Century Gothic" panose="020B0502020202020204" pitchFamily="34" charset="0"/>
                    <a:ea typeface="Questrial"/>
                    <a:cs typeface="Questrial"/>
                    <a:sym typeface="Questrial"/>
                  </a:rPr>
                  <a:t>Assessment of knowledge/</a:t>
                </a:r>
                <a:endParaRPr dirty="0">
                  <a:solidFill>
                    <a:srgbClr val="000000"/>
                  </a:solidFill>
                  <a:latin typeface="Century Gothic" panose="020B0502020202020204" pitchFamily="34" charset="0"/>
                  <a:ea typeface="Questrial"/>
                  <a:cs typeface="Questrial"/>
                  <a:sym typeface="Questrial"/>
                </a:endParaRPr>
              </a:p>
              <a:p>
                <a:pPr marL="0" marR="0" lvl="0" indent="457200" algn="l" rtl="0">
                  <a:spcBef>
                    <a:spcPts val="0"/>
                  </a:spcBef>
                  <a:spcAft>
                    <a:spcPts val="0"/>
                  </a:spcAft>
                  <a:buNone/>
                </a:pPr>
                <a:r>
                  <a:rPr lang="en-US" dirty="0">
                    <a:solidFill>
                      <a:srgbClr val="000000"/>
                    </a:solidFill>
                    <a:latin typeface="Century Gothic" panose="020B0502020202020204" pitchFamily="34" charset="0"/>
                    <a:ea typeface="Questrial"/>
                    <a:cs typeface="Questrial"/>
                    <a:sym typeface="Questrial"/>
                  </a:rPr>
                  <a:t>preferences</a:t>
                </a:r>
                <a:endParaRPr dirty="0">
                  <a:latin typeface="Century Gothic" panose="020B0502020202020204" pitchFamily="34" charset="0"/>
                </a:endParaRPr>
              </a:p>
              <a:p>
                <a:pPr marL="767954" marR="0" lvl="0" indent="-186135" algn="l" rtl="0">
                  <a:spcBef>
                    <a:spcPts val="0"/>
                  </a:spcBef>
                  <a:spcAft>
                    <a:spcPts val="0"/>
                  </a:spcAft>
                  <a:buClr>
                    <a:srgbClr val="000000"/>
                  </a:buClr>
                  <a:buSzPts val="1400"/>
                  <a:buFont typeface="Noto Sans Symbols"/>
                  <a:buChar char="✓"/>
                </a:pPr>
                <a:r>
                  <a:rPr lang="en-US" dirty="0">
                    <a:solidFill>
                      <a:srgbClr val="000000"/>
                    </a:solidFill>
                    <a:latin typeface="Century Gothic" panose="020B0502020202020204" pitchFamily="34" charset="0"/>
                    <a:ea typeface="Questrial"/>
                    <a:cs typeface="Questrial"/>
                    <a:sym typeface="Questrial"/>
                  </a:rPr>
                  <a:t>Intentions</a:t>
                </a:r>
                <a:endParaRPr dirty="0">
                  <a:latin typeface="Century Gothic" panose="020B0502020202020204" pitchFamily="34" charset="0"/>
                </a:endParaRPr>
              </a:p>
              <a:p>
                <a:pPr marL="767954" marR="0" lvl="0" indent="-186135" algn="l" rtl="0">
                  <a:spcBef>
                    <a:spcPts val="0"/>
                  </a:spcBef>
                  <a:spcAft>
                    <a:spcPts val="0"/>
                  </a:spcAft>
                  <a:buClr>
                    <a:srgbClr val="000000"/>
                  </a:buClr>
                  <a:buSzPts val="1400"/>
                  <a:buFont typeface="Noto Sans Symbols"/>
                  <a:buChar char="✓"/>
                </a:pPr>
                <a:r>
                  <a:rPr lang="en-US" dirty="0">
                    <a:solidFill>
                      <a:srgbClr val="000000"/>
                    </a:solidFill>
                    <a:latin typeface="Century Gothic" panose="020B0502020202020204" pitchFamily="34" charset="0"/>
                    <a:ea typeface="Questrial"/>
                    <a:cs typeface="Questrial"/>
                    <a:sym typeface="Questrial"/>
                  </a:rPr>
                  <a:t>Experience</a:t>
                </a:r>
                <a:endParaRPr dirty="0">
                  <a:latin typeface="Century Gothic" panose="020B0502020202020204" pitchFamily="34" charset="0"/>
                </a:endParaRPr>
              </a:p>
              <a:p>
                <a:pPr marL="767954" marR="0" lvl="0" indent="-186135" algn="l" rtl="0">
                  <a:spcBef>
                    <a:spcPts val="0"/>
                  </a:spcBef>
                  <a:spcAft>
                    <a:spcPts val="0"/>
                  </a:spcAft>
                  <a:buClr>
                    <a:srgbClr val="000000"/>
                  </a:buClr>
                  <a:buSzPts val="1400"/>
                  <a:buFont typeface="Noto Sans Symbols"/>
                  <a:buChar char="✓"/>
                </a:pPr>
                <a:r>
                  <a:rPr lang="en-US" dirty="0">
                    <a:solidFill>
                      <a:srgbClr val="000000"/>
                    </a:solidFill>
                    <a:latin typeface="Century Gothic" panose="020B0502020202020204" pitchFamily="34" charset="0"/>
                    <a:ea typeface="Questrial"/>
                    <a:cs typeface="Questrial"/>
                    <a:sym typeface="Questrial"/>
                  </a:rPr>
                  <a:t>Partner disclosure</a:t>
                </a:r>
                <a:endParaRPr dirty="0">
                  <a:latin typeface="Century Gothic" panose="020B0502020202020204" pitchFamily="34" charset="0"/>
                </a:endParaRPr>
              </a:p>
              <a:p>
                <a:pPr marL="767954" marR="0" lvl="0" indent="-186135" algn="l" rtl="0">
                  <a:spcBef>
                    <a:spcPts val="0"/>
                  </a:spcBef>
                  <a:spcAft>
                    <a:spcPts val="0"/>
                  </a:spcAft>
                  <a:buClr>
                    <a:srgbClr val="000000"/>
                  </a:buClr>
                  <a:buSzPts val="1400"/>
                  <a:buFont typeface="Noto Sans Symbols"/>
                  <a:buChar char="✓"/>
                </a:pPr>
                <a:r>
                  <a:rPr lang="en-US" dirty="0">
                    <a:solidFill>
                      <a:srgbClr val="000000"/>
                    </a:solidFill>
                    <a:latin typeface="Century Gothic" panose="020B0502020202020204" pitchFamily="34" charset="0"/>
                    <a:ea typeface="Questrial"/>
                    <a:cs typeface="Questrial"/>
                    <a:sym typeface="Questrial"/>
                  </a:rPr>
                  <a:t>Myths</a:t>
                </a:r>
                <a:endParaRPr dirty="0">
                  <a:latin typeface="Century Gothic" panose="020B0502020202020204" pitchFamily="34" charset="0"/>
                </a:endParaRPr>
              </a:p>
              <a:p>
                <a:pPr marL="767953" marR="0" lvl="0" indent="-186135" algn="l" rtl="0">
                  <a:spcBef>
                    <a:spcPts val="0"/>
                  </a:spcBef>
                  <a:spcAft>
                    <a:spcPts val="0"/>
                  </a:spcAft>
                  <a:buClr>
                    <a:srgbClr val="000000"/>
                  </a:buClr>
                  <a:buSzPts val="1400"/>
                  <a:buFont typeface="Noto Sans Symbols"/>
                  <a:buChar char="✓"/>
                </a:pPr>
                <a:r>
                  <a:rPr lang="en-US" dirty="0">
                    <a:solidFill>
                      <a:srgbClr val="000000"/>
                    </a:solidFill>
                    <a:latin typeface="Century Gothic" panose="020B0502020202020204" pitchFamily="34" charset="0"/>
                    <a:ea typeface="Questrial"/>
                    <a:cs typeface="Questrial"/>
                    <a:sym typeface="Questrial"/>
                  </a:rPr>
                  <a:t>Personalized </a:t>
                </a:r>
                <a:endParaRPr dirty="0">
                  <a:solidFill>
                    <a:srgbClr val="000000"/>
                  </a:solidFill>
                  <a:latin typeface="Century Gothic" panose="020B0502020202020204" pitchFamily="34" charset="0"/>
                  <a:ea typeface="Questrial"/>
                  <a:cs typeface="Questrial"/>
                  <a:sym typeface="Questrial"/>
                </a:endParaRPr>
              </a:p>
              <a:p>
                <a:pPr marL="457200" marR="0" lvl="0" indent="0" algn="l" rtl="0">
                  <a:spcBef>
                    <a:spcPts val="0"/>
                  </a:spcBef>
                  <a:spcAft>
                    <a:spcPts val="0"/>
                  </a:spcAft>
                  <a:buNone/>
                </a:pPr>
                <a:r>
                  <a:rPr lang="en-US" dirty="0">
                    <a:latin typeface="Century Gothic" panose="020B0502020202020204" pitchFamily="34" charset="0"/>
                    <a:ea typeface="Questrial"/>
                    <a:cs typeface="Questrial"/>
                    <a:sym typeface="Questrial"/>
                  </a:rPr>
                  <a:t>r</a:t>
                </a:r>
                <a:r>
                  <a:rPr lang="en-US" dirty="0">
                    <a:solidFill>
                      <a:srgbClr val="000000"/>
                    </a:solidFill>
                    <a:latin typeface="Century Gothic" panose="020B0502020202020204" pitchFamily="34" charset="0"/>
                    <a:ea typeface="Questrial"/>
                    <a:cs typeface="Questrial"/>
                    <a:sym typeface="Questrial"/>
                  </a:rPr>
                  <a:t>ecommendations</a:t>
                </a:r>
                <a:endParaRPr dirty="0">
                  <a:latin typeface="Century Gothic" panose="020B0502020202020204" pitchFamily="34" charset="0"/>
                </a:endParaRPr>
              </a:p>
            </p:txBody>
          </p:sp>
        </p:grpSp>
        <p:pic>
          <p:nvPicPr>
            <p:cNvPr id="932" name="Shape 932" descr="C:\Users\kpfiz1\Desktop\Picture4.png"/>
            <p:cNvPicPr preferRelativeResize="0"/>
            <p:nvPr/>
          </p:nvPicPr>
          <p:blipFill rotWithShape="1">
            <a:blip r:embed="rId3">
              <a:alphaModFix/>
            </a:blip>
            <a:srcRect t="21146" b="17488"/>
            <a:stretch/>
          </p:blipFill>
          <p:spPr>
            <a:xfrm>
              <a:off x="4996040" y="17204118"/>
              <a:ext cx="3183277" cy="2535305"/>
            </a:xfrm>
            <a:prstGeom prst="rect">
              <a:avLst/>
            </a:prstGeom>
            <a:noFill/>
            <a:ln>
              <a:noFill/>
            </a:ln>
          </p:spPr>
        </p:pic>
        <p:pic>
          <p:nvPicPr>
            <p:cNvPr id="933" name="Shape 933" descr="C:\Users\kpfiz1\Desktop\Picture3.png"/>
            <p:cNvPicPr preferRelativeResize="0"/>
            <p:nvPr/>
          </p:nvPicPr>
          <p:blipFill rotWithShape="1">
            <a:blip r:embed="rId4">
              <a:alphaModFix/>
            </a:blip>
            <a:srcRect t="17562" b="19150"/>
            <a:stretch/>
          </p:blipFill>
          <p:spPr>
            <a:xfrm>
              <a:off x="5272040" y="7240089"/>
              <a:ext cx="2631273" cy="2157442"/>
            </a:xfrm>
            <a:prstGeom prst="rect">
              <a:avLst/>
            </a:prstGeom>
            <a:noFill/>
            <a:ln>
              <a:noFill/>
            </a:ln>
          </p:spPr>
        </p:pic>
        <p:pic>
          <p:nvPicPr>
            <p:cNvPr id="934" name="Shape 934" descr="C:\Users\kpfiz1\Desktop\nurse-512.png"/>
            <p:cNvPicPr preferRelativeResize="0"/>
            <p:nvPr/>
          </p:nvPicPr>
          <p:blipFill rotWithShape="1">
            <a:blip r:embed="rId5">
              <a:alphaModFix/>
            </a:blip>
            <a:srcRect/>
            <a:stretch/>
          </p:blipFill>
          <p:spPr>
            <a:xfrm>
              <a:off x="11461665" y="12494935"/>
              <a:ext cx="2011345" cy="2011345"/>
            </a:xfrm>
            <a:prstGeom prst="rect">
              <a:avLst/>
            </a:prstGeom>
            <a:noFill/>
            <a:ln>
              <a:noFill/>
            </a:ln>
          </p:spPr>
        </p:pic>
        <p:sp>
          <p:nvSpPr>
            <p:cNvPr id="935" name="Shape 935"/>
            <p:cNvSpPr/>
            <p:nvPr/>
          </p:nvSpPr>
          <p:spPr>
            <a:xfrm rot="-1671553">
              <a:off x="5446187" y="15672863"/>
              <a:ext cx="3053280" cy="1253815"/>
            </a:xfrm>
            <a:prstGeom prst="leftArrow">
              <a:avLst>
                <a:gd name="adj1" fmla="val 50000"/>
                <a:gd name="adj2" fmla="val 50000"/>
              </a:avLst>
            </a:prstGeom>
            <a:solidFill>
              <a:srgbClr val="73C1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FFFFFF"/>
                  </a:solidFill>
                  <a:latin typeface="Questrial"/>
                  <a:ea typeface="Questrial"/>
                  <a:cs typeface="Questrial"/>
                  <a:sym typeface="Questrial"/>
                </a:rPr>
                <a:t>Post Neonatal Period</a:t>
              </a:r>
              <a:endParaRPr sz="1200"/>
            </a:p>
          </p:txBody>
        </p:sp>
        <p:sp>
          <p:nvSpPr>
            <p:cNvPr id="936" name="Shape 936"/>
            <p:cNvSpPr/>
            <p:nvPr/>
          </p:nvSpPr>
          <p:spPr>
            <a:xfrm rot="2199665">
              <a:off x="6106558" y="9846007"/>
              <a:ext cx="2236689" cy="1024626"/>
            </a:xfrm>
            <a:prstGeom prst="rightArrow">
              <a:avLst>
                <a:gd name="adj1" fmla="val 50000"/>
                <a:gd name="adj2" fmla="val 50000"/>
              </a:avLst>
            </a:prstGeom>
            <a:solidFill>
              <a:srgbClr val="73C16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a:solidFill>
                    <a:srgbClr val="FFFFFF"/>
                  </a:solidFill>
                  <a:latin typeface="Questrial"/>
                  <a:ea typeface="Questrial"/>
                  <a:cs typeface="Questrial"/>
                  <a:sym typeface="Questrial"/>
                </a:rPr>
                <a:t>Delivery</a:t>
              </a:r>
              <a:endParaRPr sz="1200"/>
            </a:p>
          </p:txBody>
        </p:sp>
      </p:grpSp>
      <p:sp>
        <p:nvSpPr>
          <p:cNvPr id="2" name="Rectangle 1"/>
          <p:cNvSpPr/>
          <p:nvPr/>
        </p:nvSpPr>
        <p:spPr>
          <a:xfrm>
            <a:off x="6894589" y="5602512"/>
            <a:ext cx="4522609" cy="584775"/>
          </a:xfrm>
          <a:prstGeom prst="rect">
            <a:avLst/>
          </a:prstGeom>
        </p:spPr>
        <p:txBody>
          <a:bodyPr wrap="square">
            <a:spAutoFit/>
          </a:bodyPr>
          <a:lstStyle/>
          <a:p>
            <a:pPr lvl="0">
              <a:buClr>
                <a:schemeClr val="accent2"/>
              </a:buClr>
              <a:buSzPts val="1200"/>
            </a:pPr>
            <a:r>
              <a:rPr lang="en-US" sz="1600" b="1" dirty="0" smtClean="0">
                <a:solidFill>
                  <a:srgbClr val="002060"/>
                </a:solidFill>
                <a:latin typeface="Century Gothic" panose="020B0502020202020204" pitchFamily="34" charset="0"/>
                <a:ea typeface="Questrial"/>
                <a:cs typeface="Questrial"/>
                <a:sym typeface="Questrial"/>
              </a:rPr>
              <a:t>Human –Computer Hybrid Communication solution</a:t>
            </a:r>
            <a:endParaRPr lang="en-US" sz="1600" b="1" dirty="0">
              <a:solidFill>
                <a:srgbClr val="002060"/>
              </a:solidFill>
              <a:latin typeface="Century Gothic" panose="020B0502020202020204" pitchFamily="34" charset="0"/>
            </a:endParaRPr>
          </a:p>
        </p:txBody>
      </p:sp>
    </p:spTree>
    <p:extLst>
      <p:ext uri="{BB962C8B-B14F-4D97-AF65-F5344CB8AC3E}">
        <p14:creationId xmlns:p14="http://schemas.microsoft.com/office/powerpoint/2010/main" val="10243766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F58B0-6E5C-2540-8AEE-EA8F3F402ABB}"/>
              </a:ext>
            </a:extLst>
          </p:cNvPr>
          <p:cNvSpPr>
            <a:spLocks noGrp="1"/>
          </p:cNvSpPr>
          <p:nvPr>
            <p:ph type="title"/>
          </p:nvPr>
        </p:nvSpPr>
        <p:spPr>
          <a:xfrm>
            <a:off x="617355" y="279359"/>
            <a:ext cx="10871200" cy="466344"/>
          </a:xfrm>
        </p:spPr>
        <p:txBody>
          <a:bodyPr/>
          <a:lstStyle/>
          <a:p>
            <a:r>
              <a:rPr lang="en-US" sz="2800" b="1" dirty="0">
                <a:latin typeface="Century Gothic" panose="020B0502020202020204" pitchFamily="34" charset="0"/>
              </a:rPr>
              <a:t>Mobile </a:t>
            </a:r>
            <a:r>
              <a:rPr lang="en-US" sz="2800" b="1" dirty="0" err="1">
                <a:latin typeface="Century Gothic" panose="020B0502020202020204" pitchFamily="34" charset="0"/>
              </a:rPr>
              <a:t>WACh’s</a:t>
            </a:r>
            <a:r>
              <a:rPr lang="en-US" sz="2800" b="1" dirty="0">
                <a:latin typeface="Century Gothic" panose="020B0502020202020204" pitchFamily="34" charset="0"/>
              </a:rPr>
              <a:t> user-friendly platform facilitates personalized interaction and robust data</a:t>
            </a:r>
          </a:p>
        </p:txBody>
      </p:sp>
      <p:pic>
        <p:nvPicPr>
          <p:cNvPr id="6" name="Picture 5">
            <a:extLst>
              <a:ext uri="{FF2B5EF4-FFF2-40B4-BE49-F238E27FC236}">
                <a16:creationId xmlns:a16="http://schemas.microsoft.com/office/drawing/2014/main" id="{8ECC4DF6-9ADB-2043-88A9-ABFA80679C3D}"/>
              </a:ext>
            </a:extLst>
          </p:cNvPr>
          <p:cNvPicPr>
            <a:picLocks noChangeAspect="1"/>
          </p:cNvPicPr>
          <p:nvPr/>
        </p:nvPicPr>
        <p:blipFill>
          <a:blip r:embed="rId3"/>
          <a:stretch>
            <a:fillRect/>
          </a:stretch>
        </p:blipFill>
        <p:spPr>
          <a:xfrm>
            <a:off x="6052955" y="2022232"/>
            <a:ext cx="6052819" cy="3382458"/>
          </a:xfrm>
          <a:prstGeom prst="rect">
            <a:avLst/>
          </a:prstGeom>
        </p:spPr>
      </p:pic>
      <p:pic>
        <p:nvPicPr>
          <p:cNvPr id="8" name="Picture 7">
            <a:extLst>
              <a:ext uri="{FF2B5EF4-FFF2-40B4-BE49-F238E27FC236}">
                <a16:creationId xmlns:a16="http://schemas.microsoft.com/office/drawing/2014/main" id="{F3EA9818-BB1B-3A41-9AE1-D578B3BC3211}"/>
              </a:ext>
            </a:extLst>
          </p:cNvPr>
          <p:cNvPicPr>
            <a:picLocks noChangeAspect="1"/>
          </p:cNvPicPr>
          <p:nvPr/>
        </p:nvPicPr>
        <p:blipFill>
          <a:blip r:embed="rId4"/>
          <a:stretch>
            <a:fillRect/>
          </a:stretch>
        </p:blipFill>
        <p:spPr>
          <a:xfrm>
            <a:off x="0" y="1485766"/>
            <a:ext cx="5824356" cy="4563341"/>
          </a:xfrm>
          <a:prstGeom prst="rect">
            <a:avLst/>
          </a:prstGeom>
        </p:spPr>
      </p:pic>
      <p:sp>
        <p:nvSpPr>
          <p:cNvPr id="3" name="Rectangle 2">
            <a:extLst>
              <a:ext uri="{FF2B5EF4-FFF2-40B4-BE49-F238E27FC236}">
                <a16:creationId xmlns:a16="http://schemas.microsoft.com/office/drawing/2014/main" id="{D8D8E7EC-AED0-4980-A7A7-823FFCE150A4}"/>
              </a:ext>
            </a:extLst>
          </p:cNvPr>
          <p:cNvSpPr/>
          <p:nvPr/>
        </p:nvSpPr>
        <p:spPr>
          <a:xfrm>
            <a:off x="8241957" y="2384854"/>
            <a:ext cx="827901" cy="197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7" name="Rectangle 6">
            <a:extLst>
              <a:ext uri="{FF2B5EF4-FFF2-40B4-BE49-F238E27FC236}">
                <a16:creationId xmlns:a16="http://schemas.microsoft.com/office/drawing/2014/main" id="{D3F26EAD-932F-4B29-978B-3E0FF46030F5}"/>
              </a:ext>
            </a:extLst>
          </p:cNvPr>
          <p:cNvSpPr/>
          <p:nvPr/>
        </p:nvSpPr>
        <p:spPr>
          <a:xfrm>
            <a:off x="7698259" y="2347785"/>
            <a:ext cx="172995" cy="1977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Tree>
    <p:extLst>
      <p:ext uri="{BB962C8B-B14F-4D97-AF65-F5344CB8AC3E}">
        <p14:creationId xmlns:p14="http://schemas.microsoft.com/office/powerpoint/2010/main" val="22391980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82459F-F9EA-864C-87D9-D50E49471E7A}"/>
              </a:ext>
            </a:extLst>
          </p:cNvPr>
          <p:cNvSpPr>
            <a:spLocks noGrp="1"/>
          </p:cNvSpPr>
          <p:nvPr>
            <p:ph type="title"/>
          </p:nvPr>
        </p:nvSpPr>
        <p:spPr/>
        <p:txBody>
          <a:bodyPr/>
          <a:lstStyle/>
          <a:p>
            <a:r>
              <a:rPr lang="en-US" b="1" dirty="0">
                <a:latin typeface="Century Gothic" panose="020B0502020202020204" pitchFamily="34" charset="0"/>
              </a:rPr>
              <a:t>Personalized messages focus on improving health outcomes</a:t>
            </a:r>
          </a:p>
        </p:txBody>
      </p:sp>
      <p:sp>
        <p:nvSpPr>
          <p:cNvPr id="2" name="Text Placeholder 1">
            <a:extLst>
              <a:ext uri="{FF2B5EF4-FFF2-40B4-BE49-F238E27FC236}">
                <a16:creationId xmlns:a16="http://schemas.microsoft.com/office/drawing/2014/main" id="{A9E110FD-394D-5C45-A933-4DB0D1A23E96}"/>
              </a:ext>
            </a:extLst>
          </p:cNvPr>
          <p:cNvSpPr>
            <a:spLocks noGrp="1"/>
          </p:cNvSpPr>
          <p:nvPr>
            <p:ph type="body" idx="1"/>
          </p:nvPr>
        </p:nvSpPr>
        <p:spPr>
          <a:xfrm>
            <a:off x="816864" y="1307125"/>
            <a:ext cx="10871200" cy="4495800"/>
          </a:xfrm>
        </p:spPr>
        <p:txBody>
          <a:bodyPr/>
          <a:lstStyle/>
          <a:p>
            <a:pPr marL="152400" indent="0">
              <a:buNone/>
            </a:pPr>
            <a:r>
              <a:rPr lang="en-US" sz="1600" b="1" dirty="0">
                <a:latin typeface="Century Gothic" panose="020B0502020202020204" pitchFamily="34" charset="0"/>
              </a:rPr>
              <a:t>Antenatal care</a:t>
            </a:r>
          </a:p>
          <a:p>
            <a:pPr marL="152400" indent="0">
              <a:buNone/>
            </a:pPr>
            <a:r>
              <a:rPr lang="en-US" sz="1600" dirty="0">
                <a:solidFill>
                  <a:schemeClr val="accent1"/>
                </a:solidFill>
                <a:latin typeface="Century Gothic" panose="020B0502020202020204" pitchFamily="34" charset="0"/>
              </a:rPr>
              <a:t>{</a:t>
            </a:r>
            <a:r>
              <a:rPr lang="en-US" sz="1600" b="1" dirty="0">
                <a:solidFill>
                  <a:schemeClr val="accent1"/>
                </a:solidFill>
                <a:latin typeface="Century Gothic" panose="020B0502020202020204" pitchFamily="34" charset="0"/>
              </a:rPr>
              <a:t>PATIENT NAME}, this is {NURSE NAME} from {CLINIC NAME}.  Make sure you come in 4 times for antenatal care.  We check your blood to see if it is enough, check for any problems  and help you prepare a birth plan. The 4th visit includes checking that the baby is in a good position.  Do you have any questions or concerns?  Are you feeling the baby move often? </a:t>
            </a:r>
          </a:p>
          <a:p>
            <a:pPr marL="152400" indent="0">
              <a:buNone/>
            </a:pPr>
            <a:r>
              <a:rPr lang="en-US" sz="1600" b="1" dirty="0">
                <a:latin typeface="Century Gothic" panose="020B0502020202020204" pitchFamily="34" charset="0"/>
              </a:rPr>
              <a:t>Facility delivery</a:t>
            </a:r>
          </a:p>
          <a:p>
            <a:pPr marL="152400" indent="0">
              <a:buNone/>
            </a:pPr>
            <a:r>
              <a:rPr lang="en-US" sz="1600" b="1" dirty="0">
                <a:solidFill>
                  <a:schemeClr val="accent1"/>
                </a:solidFill>
                <a:latin typeface="Century Gothic" panose="020B0502020202020204" pitchFamily="34" charset="0"/>
              </a:rPr>
              <a:t>{PATIENT NAME}, this is {NURSE NAME} from {CLINIC NAME}.   It is safest for all women to deliver in a health facility because health workers have the skills and equipment needed to help ensure a safe delivery and a healthy baby.  Where do you plan to deliver? </a:t>
            </a:r>
          </a:p>
          <a:p>
            <a:pPr marL="152400" indent="0">
              <a:buNone/>
            </a:pPr>
            <a:r>
              <a:rPr lang="en-US" sz="1600" b="1" dirty="0">
                <a:latin typeface="Century Gothic" panose="020B0502020202020204" pitchFamily="34" charset="0"/>
              </a:rPr>
              <a:t>Exclusive breastfeeding</a:t>
            </a:r>
          </a:p>
          <a:p>
            <a:pPr marL="152400" indent="0">
              <a:buNone/>
            </a:pPr>
            <a:r>
              <a:rPr lang="en-US" sz="1600" b="1" dirty="0">
                <a:solidFill>
                  <a:schemeClr val="accent1"/>
                </a:solidFill>
                <a:latin typeface="Century Gothic" panose="020B0502020202020204" pitchFamily="34" charset="0"/>
              </a:rPr>
              <a:t>{PATIENT NAME}, this is {NURSE NAME} from {CLINIC NAME}. Breastfeeding a baby immediately after birth helps the milk come. The first yellow sticky milk has many vitamins &amp; protects the baby from illness. Milk has all the water the baby needs, avoid other liquids. Are you planning to breastfeed?</a:t>
            </a:r>
          </a:p>
        </p:txBody>
      </p:sp>
    </p:spTree>
    <p:extLst>
      <p:ext uri="{BB962C8B-B14F-4D97-AF65-F5344CB8AC3E}">
        <p14:creationId xmlns:p14="http://schemas.microsoft.com/office/powerpoint/2010/main" val="2621420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Shape 883"/>
          <p:cNvSpPr txBox="1">
            <a:spLocks noGrp="1"/>
          </p:cNvSpPr>
          <p:nvPr>
            <p:ph type="body" idx="1"/>
          </p:nvPr>
        </p:nvSpPr>
        <p:spPr>
          <a:xfrm>
            <a:off x="6180000" y="1652500"/>
            <a:ext cx="5504100" cy="2005500"/>
          </a:xfrm>
          <a:prstGeom prst="rect">
            <a:avLst/>
          </a:prstGeom>
        </p:spPr>
        <p:txBody>
          <a:bodyPr spcFirstLastPara="1" wrap="square" lIns="91425" tIns="45700" rIns="91425" bIns="45700" anchor="t" anchorCtr="0">
            <a:noAutofit/>
          </a:bodyPr>
          <a:lstStyle/>
          <a:p>
            <a:pPr marL="0" lvl="0" indent="0" rtl="0">
              <a:spcBef>
                <a:spcPts val="0"/>
              </a:spcBef>
              <a:spcAft>
                <a:spcPts val="0"/>
              </a:spcAft>
              <a:buNone/>
            </a:pPr>
            <a:r>
              <a:rPr lang="en-US" sz="2400" b="1" dirty="0">
                <a:solidFill>
                  <a:schemeClr val="accent1"/>
                </a:solidFill>
                <a:latin typeface="Century Gothic" panose="020B0502020202020204" pitchFamily="34" charset="0"/>
              </a:rPr>
              <a:t>Results of this conversation:</a:t>
            </a:r>
            <a:endParaRPr sz="2400" b="1" dirty="0">
              <a:solidFill>
                <a:schemeClr val="accent1"/>
              </a:solidFill>
              <a:latin typeface="Century Gothic" panose="020B0502020202020204" pitchFamily="34" charset="0"/>
            </a:endParaRPr>
          </a:p>
          <a:p>
            <a:pPr marL="0" lvl="0" indent="0" rtl="0">
              <a:spcBef>
                <a:spcPts val="0"/>
              </a:spcBef>
              <a:spcAft>
                <a:spcPts val="0"/>
              </a:spcAft>
              <a:buClr>
                <a:schemeClr val="dk1"/>
              </a:buClr>
              <a:buFont typeface="Arial"/>
              <a:buNone/>
            </a:pPr>
            <a:r>
              <a:rPr lang="en-US" b="1" dirty="0">
                <a:solidFill>
                  <a:schemeClr val="accent1"/>
                </a:solidFill>
              </a:rPr>
              <a:t> </a:t>
            </a:r>
            <a:endParaRPr sz="1400" dirty="0">
              <a:latin typeface="Arial"/>
              <a:ea typeface="Arial"/>
              <a:cs typeface="Arial"/>
              <a:sym typeface="Arial"/>
            </a:endParaRPr>
          </a:p>
          <a:p>
            <a:pPr marL="285750" lvl="0" indent="-285750" rtl="0">
              <a:spcBef>
                <a:spcPts val="0"/>
              </a:spcBef>
              <a:spcAft>
                <a:spcPts val="0"/>
              </a:spcAft>
              <a:buClr>
                <a:srgbClr val="262626"/>
              </a:buClr>
              <a:buSzPts val="2000"/>
              <a:buFont typeface="Arial"/>
              <a:buChar char="•"/>
            </a:pPr>
            <a:r>
              <a:rPr lang="en-US" sz="1600" dirty="0">
                <a:solidFill>
                  <a:srgbClr val="262626"/>
                </a:solidFill>
                <a:latin typeface="Century Gothic" panose="020B0502020202020204" pitchFamily="34" charset="0"/>
              </a:rPr>
              <a:t>Severely ill infant identified </a:t>
            </a:r>
            <a:endParaRPr sz="1600" dirty="0">
              <a:latin typeface="Century Gothic" panose="020B0502020202020204" pitchFamily="34" charset="0"/>
              <a:ea typeface="Arial"/>
              <a:cs typeface="Arial"/>
              <a:sym typeface="Arial"/>
            </a:endParaRPr>
          </a:p>
          <a:p>
            <a:pPr marL="285750" lvl="0" indent="-158750" rtl="0">
              <a:spcBef>
                <a:spcPts val="0"/>
              </a:spcBef>
              <a:spcAft>
                <a:spcPts val="0"/>
              </a:spcAft>
              <a:buClr>
                <a:schemeClr val="dk1"/>
              </a:buClr>
              <a:buSzPts val="2000"/>
              <a:buFont typeface="Arial"/>
              <a:buNone/>
            </a:pPr>
            <a:endParaRPr sz="1600" dirty="0">
              <a:solidFill>
                <a:srgbClr val="262626"/>
              </a:solidFill>
              <a:latin typeface="Century Gothic" panose="020B0502020202020204" pitchFamily="34" charset="0"/>
            </a:endParaRPr>
          </a:p>
          <a:p>
            <a:pPr marL="285750" lvl="0" indent="-285750" rtl="0">
              <a:spcBef>
                <a:spcPts val="0"/>
              </a:spcBef>
              <a:spcAft>
                <a:spcPts val="0"/>
              </a:spcAft>
              <a:buClr>
                <a:srgbClr val="262626"/>
              </a:buClr>
              <a:buSzPts val="2000"/>
              <a:buFont typeface="Arial"/>
              <a:buChar char="•"/>
            </a:pPr>
            <a:r>
              <a:rPr lang="en-US" sz="1600" dirty="0">
                <a:solidFill>
                  <a:srgbClr val="262626"/>
                </a:solidFill>
                <a:latin typeface="Century Gothic" panose="020B0502020202020204" pitchFamily="34" charset="0"/>
              </a:rPr>
              <a:t>Urgent referral and plan made</a:t>
            </a:r>
            <a:endParaRPr sz="1600" dirty="0">
              <a:latin typeface="Century Gothic" panose="020B0502020202020204" pitchFamily="34" charset="0"/>
              <a:ea typeface="Arial"/>
              <a:cs typeface="Arial"/>
              <a:sym typeface="Arial"/>
            </a:endParaRPr>
          </a:p>
          <a:p>
            <a:pPr marL="0" lvl="0" indent="0" rtl="0">
              <a:spcBef>
                <a:spcPts val="0"/>
              </a:spcBef>
              <a:spcAft>
                <a:spcPts val="0"/>
              </a:spcAft>
              <a:buClr>
                <a:schemeClr val="dk1"/>
              </a:buClr>
              <a:buFont typeface="Arial"/>
              <a:buNone/>
            </a:pPr>
            <a:endParaRPr sz="1600" dirty="0">
              <a:solidFill>
                <a:srgbClr val="262626"/>
              </a:solidFill>
              <a:latin typeface="Century Gothic" panose="020B0502020202020204" pitchFamily="34" charset="0"/>
            </a:endParaRPr>
          </a:p>
          <a:p>
            <a:pPr marL="285750" lvl="0" indent="-285750" rtl="0">
              <a:spcBef>
                <a:spcPts val="0"/>
              </a:spcBef>
              <a:spcAft>
                <a:spcPts val="0"/>
              </a:spcAft>
              <a:buClr>
                <a:srgbClr val="262626"/>
              </a:buClr>
              <a:buSzPts val="2000"/>
              <a:buFont typeface="Arial"/>
              <a:buChar char="•"/>
            </a:pPr>
            <a:r>
              <a:rPr lang="en-US" sz="1600" dirty="0">
                <a:solidFill>
                  <a:srgbClr val="262626"/>
                </a:solidFill>
                <a:latin typeface="Century Gothic" panose="020B0502020202020204" pitchFamily="34" charset="0"/>
              </a:rPr>
              <a:t>Information conveyed efficiently </a:t>
            </a:r>
            <a:endParaRPr sz="1600" dirty="0">
              <a:latin typeface="Century Gothic" panose="020B0502020202020204" pitchFamily="34" charset="0"/>
            </a:endParaRPr>
          </a:p>
        </p:txBody>
      </p:sp>
      <p:sp>
        <p:nvSpPr>
          <p:cNvPr id="884" name="Shape 884"/>
          <p:cNvSpPr txBox="1">
            <a:spLocks noGrp="1"/>
          </p:cNvSpPr>
          <p:nvPr>
            <p:ph type="title"/>
          </p:nvPr>
        </p:nvSpPr>
        <p:spPr>
          <a:xfrm>
            <a:off x="812800" y="600456"/>
            <a:ext cx="10871100" cy="466200"/>
          </a:xfrm>
          <a:prstGeom prst="rect">
            <a:avLst/>
          </a:prstGeom>
        </p:spPr>
        <p:txBody>
          <a:bodyPr spcFirstLastPara="1" wrap="square" lIns="91425" tIns="45700" rIns="91425" bIns="45700" anchor="ctr" anchorCtr="0">
            <a:noAutofit/>
          </a:bodyPr>
          <a:lstStyle/>
          <a:p>
            <a:pPr marL="0" lvl="0" indent="0">
              <a:spcBef>
                <a:spcPts val="0"/>
              </a:spcBef>
              <a:spcAft>
                <a:spcPts val="0"/>
              </a:spcAft>
              <a:buNone/>
            </a:pPr>
            <a:r>
              <a:rPr lang="en-US" sz="2800" b="1" dirty="0">
                <a:solidFill>
                  <a:schemeClr val="tx1"/>
                </a:solidFill>
                <a:latin typeface="Century Gothic" panose="020B0502020202020204" pitchFamily="34" charset="0"/>
              </a:rPr>
              <a:t>Mobile </a:t>
            </a:r>
            <a:r>
              <a:rPr lang="en-US" sz="2800" b="1" dirty="0" err="1">
                <a:solidFill>
                  <a:schemeClr val="tx1"/>
                </a:solidFill>
                <a:latin typeface="Century Gothic" panose="020B0502020202020204" pitchFamily="34" charset="0"/>
              </a:rPr>
              <a:t>WACh</a:t>
            </a:r>
            <a:r>
              <a:rPr lang="en-US" sz="2800" b="1" dirty="0">
                <a:solidFill>
                  <a:schemeClr val="tx1"/>
                </a:solidFill>
                <a:latin typeface="Century Gothic" panose="020B0502020202020204" pitchFamily="34" charset="0"/>
              </a:rPr>
              <a:t> allowed timely identification of infant illness</a:t>
            </a:r>
            <a:endParaRPr sz="2800" b="1" dirty="0">
              <a:solidFill>
                <a:schemeClr val="tx1"/>
              </a:solidFill>
              <a:latin typeface="Century Gothic" panose="020B0502020202020204" pitchFamily="34" charset="0"/>
            </a:endParaRPr>
          </a:p>
        </p:txBody>
      </p:sp>
      <p:grpSp>
        <p:nvGrpSpPr>
          <p:cNvPr id="886" name="Shape 886"/>
          <p:cNvGrpSpPr/>
          <p:nvPr/>
        </p:nvGrpSpPr>
        <p:grpSpPr>
          <a:xfrm>
            <a:off x="573096" y="1419717"/>
            <a:ext cx="5096925" cy="4816282"/>
            <a:chOff x="1585868" y="297978"/>
            <a:chExt cx="5884915" cy="6057455"/>
          </a:xfrm>
        </p:grpSpPr>
        <p:sp>
          <p:nvSpPr>
            <p:cNvPr id="887" name="Shape 887"/>
            <p:cNvSpPr txBox="1"/>
            <p:nvPr/>
          </p:nvSpPr>
          <p:spPr>
            <a:xfrm>
              <a:off x="2296269" y="297989"/>
              <a:ext cx="3918600" cy="307800"/>
            </a:xfrm>
            <a:prstGeom prst="rect">
              <a:avLst/>
            </a:prstGeom>
            <a:solidFill>
              <a:schemeClr val="accent3"/>
            </a:solidFill>
            <a:ln w="47625" cap="flat" cmpd="dbl">
              <a:solidFill>
                <a:schemeClr val="l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My baby- has not pee now 4 24 hrs (11:59 AM)</a:t>
              </a:r>
              <a:endParaRPr sz="1200">
                <a:solidFill>
                  <a:schemeClr val="lt1"/>
                </a:solidFill>
                <a:latin typeface="Arial"/>
                <a:ea typeface="Arial"/>
                <a:cs typeface="Arial"/>
                <a:sym typeface="Arial"/>
              </a:endParaRPr>
            </a:p>
          </p:txBody>
        </p:sp>
        <p:sp>
          <p:nvSpPr>
            <p:cNvPr id="888" name="Shape 888"/>
            <p:cNvSpPr txBox="1"/>
            <p:nvPr/>
          </p:nvSpPr>
          <p:spPr>
            <a:xfrm>
              <a:off x="2296266" y="4149618"/>
              <a:ext cx="3747000" cy="523200"/>
            </a:xfrm>
            <a:prstGeom prst="rect">
              <a:avLst/>
            </a:prstGeom>
            <a:solidFill>
              <a:schemeClr val="accent3"/>
            </a:solidFill>
            <a:ln w="47625" cap="flat" cmpd="dbl">
              <a:solidFill>
                <a:schemeClr val="l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She nt feel hot.  She is breathing lk vry second. (12:27 PM) </a:t>
              </a:r>
              <a:endParaRPr sz="1200">
                <a:solidFill>
                  <a:schemeClr val="lt1"/>
                </a:solidFill>
                <a:latin typeface="Arial"/>
                <a:ea typeface="Arial"/>
                <a:cs typeface="Arial"/>
                <a:sym typeface="Arial"/>
              </a:endParaRPr>
            </a:p>
          </p:txBody>
        </p:sp>
        <p:sp>
          <p:nvSpPr>
            <p:cNvPr id="889" name="Shape 889"/>
            <p:cNvSpPr txBox="1"/>
            <p:nvPr/>
          </p:nvSpPr>
          <p:spPr>
            <a:xfrm>
              <a:off x="3037898" y="2586915"/>
              <a:ext cx="3747000" cy="1278900"/>
            </a:xfrm>
            <a:prstGeom prst="rect">
              <a:avLst/>
            </a:prstGeom>
            <a:solidFill>
              <a:schemeClr val="accent5"/>
            </a:solidFill>
            <a:ln w="47625" cap="flat" cmpd="dbl">
              <a:solidFill>
                <a:schemeClr val="l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Does she feel hot?  How long is she on the breast? Can you use your phone timer to count the number of breaths she is taking in a minute? Watch her chest rise and fall and count how many in one minute. (12:15 PM)</a:t>
              </a:r>
              <a:endParaRPr sz="1200">
                <a:solidFill>
                  <a:schemeClr val="lt1"/>
                </a:solidFill>
                <a:latin typeface="Arial"/>
                <a:ea typeface="Arial"/>
                <a:cs typeface="Arial"/>
                <a:sym typeface="Arial"/>
              </a:endParaRPr>
            </a:p>
          </p:txBody>
        </p:sp>
        <p:sp>
          <p:nvSpPr>
            <p:cNvPr id="890" name="Shape 890"/>
            <p:cNvSpPr txBox="1"/>
            <p:nvPr/>
          </p:nvSpPr>
          <p:spPr>
            <a:xfrm>
              <a:off x="2296269" y="1695863"/>
              <a:ext cx="4283700" cy="612000"/>
            </a:xfrm>
            <a:prstGeom prst="rect">
              <a:avLst/>
            </a:prstGeom>
            <a:solidFill>
              <a:schemeClr val="accent3"/>
            </a:solidFill>
            <a:ln w="47625" cap="flat" cmpd="dbl">
              <a:solidFill>
                <a:schemeClr val="l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She had a flu bt the breast feeding is not as usual? She is not moving mch and water toilet. (12:10 PM)</a:t>
              </a:r>
              <a:endParaRPr sz="1200">
                <a:solidFill>
                  <a:schemeClr val="lt1"/>
                </a:solidFill>
                <a:latin typeface="Arial"/>
                <a:ea typeface="Arial"/>
                <a:cs typeface="Arial"/>
                <a:sym typeface="Arial"/>
              </a:endParaRPr>
            </a:p>
          </p:txBody>
        </p:sp>
        <p:sp>
          <p:nvSpPr>
            <p:cNvPr id="891" name="Shape 891"/>
            <p:cNvSpPr txBox="1"/>
            <p:nvPr/>
          </p:nvSpPr>
          <p:spPr>
            <a:xfrm>
              <a:off x="3037887" y="876209"/>
              <a:ext cx="3747000" cy="523200"/>
            </a:xfrm>
            <a:prstGeom prst="rect">
              <a:avLst/>
            </a:prstGeom>
            <a:solidFill>
              <a:schemeClr val="accent5"/>
            </a:solidFill>
            <a:ln w="47625" cap="flat" cmpd="dbl">
              <a:solidFill>
                <a:schemeClr val="l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Is the baby moving? Breastfeeding? Has she gone to the toilet? (12:06 PM)</a:t>
              </a:r>
              <a:endParaRPr sz="1200">
                <a:solidFill>
                  <a:schemeClr val="lt1"/>
                </a:solidFill>
                <a:latin typeface="Arial"/>
                <a:ea typeface="Arial"/>
                <a:cs typeface="Arial"/>
                <a:sym typeface="Arial"/>
              </a:endParaRPr>
            </a:p>
          </p:txBody>
        </p:sp>
        <p:sp>
          <p:nvSpPr>
            <p:cNvPr id="892" name="Shape 892"/>
            <p:cNvSpPr txBox="1"/>
            <p:nvPr/>
          </p:nvSpPr>
          <p:spPr>
            <a:xfrm>
              <a:off x="3037870" y="4877633"/>
              <a:ext cx="3747000" cy="1477800"/>
            </a:xfrm>
            <a:prstGeom prst="rect">
              <a:avLst/>
            </a:prstGeom>
            <a:solidFill>
              <a:schemeClr val="accent5"/>
            </a:solidFill>
            <a:ln w="47625" cap="flat" cmpd="dbl">
              <a:solidFill>
                <a:schemeClr val="lt1"/>
              </a:solidFill>
              <a:prstDash val="solid"/>
              <a:round/>
              <a:headEnd type="none" w="sm" len="sm"/>
              <a:tailEnd type="none" w="sm" len="sm"/>
            </a:ln>
            <a:effectLst>
              <a:outerShdw blurRad="38100" dist="30000" dir="5400000" rotWithShape="0">
                <a:srgbClr val="000000">
                  <a:alpha val="4471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000000"/>
                  </a:solidFill>
                  <a:latin typeface="Arial"/>
                  <a:ea typeface="Arial"/>
                  <a:cs typeface="Arial"/>
                  <a:sym typeface="Arial"/>
                </a:rPr>
                <a:t>Pauline, please bring your baby to Ahero County Hospital where you come for ANC.  She needs to be seen urgently as she likely has an infection.  How will you arrive?  Is someone else at home? I will inform the hospital you are coming. (12:32 PM)</a:t>
              </a:r>
              <a:endParaRPr sz="1200">
                <a:solidFill>
                  <a:schemeClr val="lt1"/>
                </a:solidFill>
                <a:latin typeface="Arial"/>
                <a:ea typeface="Arial"/>
                <a:cs typeface="Arial"/>
                <a:sym typeface="Arial"/>
              </a:endParaRPr>
            </a:p>
          </p:txBody>
        </p:sp>
        <p:pic>
          <p:nvPicPr>
            <p:cNvPr id="893" name="Shape 893"/>
            <p:cNvPicPr preferRelativeResize="0"/>
            <p:nvPr/>
          </p:nvPicPr>
          <p:blipFill rotWithShape="1">
            <a:blip r:embed="rId3">
              <a:alphaModFix/>
            </a:blip>
            <a:srcRect b="31328"/>
            <a:stretch/>
          </p:blipFill>
          <p:spPr>
            <a:xfrm>
              <a:off x="1585868" y="297978"/>
              <a:ext cx="590950" cy="750180"/>
            </a:xfrm>
            <a:prstGeom prst="rect">
              <a:avLst/>
            </a:prstGeom>
            <a:noFill/>
            <a:ln>
              <a:noFill/>
            </a:ln>
          </p:spPr>
        </p:pic>
        <p:pic>
          <p:nvPicPr>
            <p:cNvPr id="894" name="Shape 894"/>
            <p:cNvPicPr preferRelativeResize="0"/>
            <p:nvPr/>
          </p:nvPicPr>
          <p:blipFill rotWithShape="1">
            <a:blip r:embed="rId3">
              <a:alphaModFix/>
            </a:blip>
            <a:srcRect b="31328"/>
            <a:stretch/>
          </p:blipFill>
          <p:spPr>
            <a:xfrm>
              <a:off x="1585868" y="1687867"/>
              <a:ext cx="590950" cy="750180"/>
            </a:xfrm>
            <a:prstGeom prst="rect">
              <a:avLst/>
            </a:prstGeom>
            <a:noFill/>
            <a:ln>
              <a:noFill/>
            </a:ln>
          </p:spPr>
        </p:pic>
        <p:pic>
          <p:nvPicPr>
            <p:cNvPr id="895" name="Shape 895"/>
            <p:cNvPicPr preferRelativeResize="0"/>
            <p:nvPr/>
          </p:nvPicPr>
          <p:blipFill rotWithShape="1">
            <a:blip r:embed="rId3">
              <a:alphaModFix/>
            </a:blip>
            <a:srcRect b="31328"/>
            <a:stretch/>
          </p:blipFill>
          <p:spPr>
            <a:xfrm>
              <a:off x="1585868" y="3966201"/>
              <a:ext cx="590950" cy="750180"/>
            </a:xfrm>
            <a:prstGeom prst="rect">
              <a:avLst/>
            </a:prstGeom>
            <a:noFill/>
            <a:ln>
              <a:noFill/>
            </a:ln>
          </p:spPr>
        </p:pic>
        <p:pic>
          <p:nvPicPr>
            <p:cNvPr id="896" name="Shape 896" descr="C:\Users\kpfiz1\Desktop\nurse-512.png"/>
            <p:cNvPicPr preferRelativeResize="0"/>
            <p:nvPr/>
          </p:nvPicPr>
          <p:blipFill rotWithShape="1">
            <a:blip r:embed="rId4">
              <a:alphaModFix/>
            </a:blip>
            <a:srcRect/>
            <a:stretch/>
          </p:blipFill>
          <p:spPr>
            <a:xfrm>
              <a:off x="6858754" y="876209"/>
              <a:ext cx="612029" cy="612029"/>
            </a:xfrm>
            <a:prstGeom prst="rect">
              <a:avLst/>
            </a:prstGeom>
            <a:noFill/>
            <a:ln>
              <a:noFill/>
            </a:ln>
          </p:spPr>
        </p:pic>
        <p:pic>
          <p:nvPicPr>
            <p:cNvPr id="897" name="Shape 897" descr="C:\Users\kpfiz1\Desktop\nurse-512.png"/>
            <p:cNvPicPr preferRelativeResize="0"/>
            <p:nvPr/>
          </p:nvPicPr>
          <p:blipFill rotWithShape="1">
            <a:blip r:embed="rId4">
              <a:alphaModFix/>
            </a:blip>
            <a:srcRect/>
            <a:stretch/>
          </p:blipFill>
          <p:spPr>
            <a:xfrm>
              <a:off x="6858754" y="2940684"/>
              <a:ext cx="612029" cy="612029"/>
            </a:xfrm>
            <a:prstGeom prst="rect">
              <a:avLst/>
            </a:prstGeom>
            <a:noFill/>
            <a:ln>
              <a:noFill/>
            </a:ln>
          </p:spPr>
        </p:pic>
        <p:pic>
          <p:nvPicPr>
            <p:cNvPr id="898" name="Shape 898" descr="C:\Users\kpfiz1\Desktop\nurse-512.png"/>
            <p:cNvPicPr preferRelativeResize="0"/>
            <p:nvPr/>
          </p:nvPicPr>
          <p:blipFill rotWithShape="1">
            <a:blip r:embed="rId4">
              <a:alphaModFix/>
            </a:blip>
            <a:srcRect/>
            <a:stretch/>
          </p:blipFill>
          <p:spPr>
            <a:xfrm>
              <a:off x="6858754" y="5311472"/>
              <a:ext cx="612029" cy="612029"/>
            </a:xfrm>
            <a:prstGeom prst="rect">
              <a:avLst/>
            </a:prstGeom>
            <a:noFill/>
            <a:ln>
              <a:noFill/>
            </a:ln>
          </p:spPr>
        </p:pic>
      </p:grpSp>
    </p:spTree>
    <p:extLst>
      <p:ext uri="{BB962C8B-B14F-4D97-AF65-F5344CB8AC3E}">
        <p14:creationId xmlns:p14="http://schemas.microsoft.com/office/powerpoint/2010/main" val="3660190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99" y="211567"/>
            <a:ext cx="11360800" cy="763600"/>
          </a:xfrm>
        </p:spPr>
        <p:txBody>
          <a:bodyPr/>
          <a:lstStyle/>
          <a:p>
            <a:r>
              <a:rPr lang="en-US" sz="2800" b="1" dirty="0" smtClean="0">
                <a:solidFill>
                  <a:schemeClr val="tx1"/>
                </a:solidFill>
                <a:latin typeface="Century Gothic" panose="020B0502020202020204" pitchFamily="34" charset="0"/>
              </a:rPr>
              <a:t>Participant characteristics.</a:t>
            </a:r>
            <a:endParaRPr lang="en-CA" sz="2800" b="1" dirty="0">
              <a:solidFill>
                <a:schemeClr val="tx1"/>
              </a:solidFill>
              <a:latin typeface="Century Gothic" panose="020B0502020202020204" pitchFamily="34" charset="0"/>
            </a:endParaRPr>
          </a:p>
        </p:txBody>
      </p:sp>
      <p:sp>
        <p:nvSpPr>
          <p:cNvPr id="3" name="Text Placeholder 2"/>
          <p:cNvSpPr>
            <a:spLocks noGrp="1"/>
          </p:cNvSpPr>
          <p:nvPr>
            <p:ph type="body" idx="1"/>
          </p:nvPr>
        </p:nvSpPr>
        <p:spPr/>
        <p:txBody>
          <a:bodyPr/>
          <a:lstStyle/>
          <a:p>
            <a:pPr marL="152396" indent="0">
              <a:buNone/>
            </a:pPr>
            <a:endParaRPr lang="en-CA" dirty="0"/>
          </a:p>
        </p:txBody>
      </p:sp>
      <p:pic>
        <p:nvPicPr>
          <p:cNvPr id="5" name="Picture 4">
            <a:extLst>
              <a:ext uri="{FF2B5EF4-FFF2-40B4-BE49-F238E27FC236}">
                <a16:creationId xmlns:a16="http://schemas.microsoft.com/office/drawing/2014/main" id="{DFD6972F-53E1-3A49-B0CB-ED68CDBD4EA8}"/>
              </a:ext>
            </a:extLst>
          </p:cNvPr>
          <p:cNvPicPr/>
          <p:nvPr/>
        </p:nvPicPr>
        <p:blipFill rotWithShape="1">
          <a:blip r:embed="rId2" cstate="print"/>
          <a:srcRect t="6086"/>
          <a:stretch/>
        </p:blipFill>
        <p:spPr>
          <a:xfrm>
            <a:off x="642551" y="1705233"/>
            <a:ext cx="10985157" cy="4386600"/>
          </a:xfrm>
          <a:prstGeom prst="rect">
            <a:avLst/>
          </a:prstGeom>
        </p:spPr>
      </p:pic>
    </p:spTree>
    <p:extLst>
      <p:ext uri="{BB962C8B-B14F-4D97-AF65-F5344CB8AC3E}">
        <p14:creationId xmlns:p14="http://schemas.microsoft.com/office/powerpoint/2010/main" val="3492776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latin typeface="Century Gothic" panose="020B0502020202020204" pitchFamily="34" charset="0"/>
              </a:rPr>
              <a:t>Participant utilization and satisfaction</a:t>
            </a:r>
            <a:endParaRPr lang="en-CA" sz="2800" b="1" dirty="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1904877"/>
              </p:ext>
            </p:extLst>
          </p:nvPr>
        </p:nvGraphicFramePr>
        <p:xfrm>
          <a:off x="962547" y="1425026"/>
          <a:ext cx="9375252" cy="4645574"/>
        </p:xfrm>
        <a:graphic>
          <a:graphicData uri="http://schemas.openxmlformats.org/drawingml/2006/table">
            <a:tbl>
              <a:tblPr firstRow="1" bandRow="1">
                <a:tableStyleId>{7DF18680-E054-41AD-8BC1-D1AEF772440D}</a:tableStyleId>
              </a:tblPr>
              <a:tblGrid>
                <a:gridCol w="5393161">
                  <a:extLst>
                    <a:ext uri="{9D8B030D-6E8A-4147-A177-3AD203B41FA5}">
                      <a16:colId xmlns:a16="http://schemas.microsoft.com/office/drawing/2014/main" val="54207873"/>
                    </a:ext>
                  </a:extLst>
                </a:gridCol>
                <a:gridCol w="1757832">
                  <a:extLst>
                    <a:ext uri="{9D8B030D-6E8A-4147-A177-3AD203B41FA5}">
                      <a16:colId xmlns:a16="http://schemas.microsoft.com/office/drawing/2014/main" val="4089623272"/>
                    </a:ext>
                  </a:extLst>
                </a:gridCol>
                <a:gridCol w="2224259">
                  <a:extLst>
                    <a:ext uri="{9D8B030D-6E8A-4147-A177-3AD203B41FA5}">
                      <a16:colId xmlns:a16="http://schemas.microsoft.com/office/drawing/2014/main" val="4169919170"/>
                    </a:ext>
                  </a:extLst>
                </a:gridCol>
              </a:tblGrid>
              <a:tr h="476092">
                <a:tc>
                  <a:txBody>
                    <a:bodyPr/>
                    <a:lstStyle/>
                    <a:p>
                      <a:pPr algn="l"/>
                      <a:r>
                        <a:rPr lang="en-US" sz="1600" b="1" dirty="0">
                          <a:latin typeface="Century Gothic" panose="020B0502020202020204" pitchFamily="34" charset="0"/>
                        </a:rPr>
                        <a:t>Indicator</a:t>
                      </a:r>
                    </a:p>
                  </a:txBody>
                  <a:tcPr marL="57864" marR="57864" marT="61722" marB="61722">
                    <a:solidFill>
                      <a:srgbClr val="3D889E"/>
                    </a:solidFill>
                  </a:tcPr>
                </a:tc>
                <a:tc>
                  <a:txBody>
                    <a:bodyPr/>
                    <a:lstStyle/>
                    <a:p>
                      <a:pPr algn="ctr"/>
                      <a:r>
                        <a:rPr lang="en-US" sz="1600" b="1" dirty="0">
                          <a:latin typeface="Century Gothic" panose="020B0502020202020204" pitchFamily="34" charset="0"/>
                        </a:rPr>
                        <a:t>n </a:t>
                      </a:r>
                    </a:p>
                  </a:txBody>
                  <a:tcPr marL="57864" marR="57864" marT="61722" marB="61722">
                    <a:solidFill>
                      <a:srgbClr val="3D889E"/>
                    </a:solidFill>
                  </a:tcPr>
                </a:tc>
                <a:tc>
                  <a:txBody>
                    <a:bodyPr/>
                    <a:lstStyle/>
                    <a:p>
                      <a:pPr algn="ctr"/>
                      <a:r>
                        <a:rPr lang="en-US" sz="1600" b="1" dirty="0">
                          <a:latin typeface="Century Gothic" panose="020B0502020202020204" pitchFamily="34" charset="0"/>
                        </a:rPr>
                        <a:t>Percentage </a:t>
                      </a:r>
                    </a:p>
                  </a:txBody>
                  <a:tcPr marL="57864" marR="57864" marT="61722" marB="61722">
                    <a:solidFill>
                      <a:srgbClr val="3D889E"/>
                    </a:solidFill>
                  </a:tcPr>
                </a:tc>
                <a:extLst>
                  <a:ext uri="{0D108BD9-81ED-4DB2-BD59-A6C34878D82A}">
                    <a16:rowId xmlns:a16="http://schemas.microsoft.com/office/drawing/2014/main" val="3305299894"/>
                  </a:ext>
                </a:extLst>
              </a:tr>
              <a:tr h="648452">
                <a:tc>
                  <a:txBody>
                    <a:bodyPr/>
                    <a:lstStyle/>
                    <a:p>
                      <a:pPr algn="l"/>
                      <a:r>
                        <a:rPr lang="en-US" sz="1600" b="1" dirty="0">
                          <a:latin typeface="Century Gothic" panose="020B0502020202020204" pitchFamily="34" charset="0"/>
                        </a:rPr>
                        <a:t>Reported consulting nurse </a:t>
                      </a:r>
                    </a:p>
                  </a:txBody>
                  <a:tcPr marL="57864" marR="57864" marT="61722" marB="61722"/>
                </a:tc>
                <a:tc>
                  <a:txBody>
                    <a:bodyPr/>
                    <a:lstStyle/>
                    <a:p>
                      <a:pPr algn="ctr"/>
                      <a:r>
                        <a:rPr lang="en-US" sz="1600" b="1" dirty="0">
                          <a:latin typeface="Century Gothic" panose="020B0502020202020204" pitchFamily="34" charset="0"/>
                        </a:rPr>
                        <a:t>466</a:t>
                      </a:r>
                    </a:p>
                  </a:txBody>
                  <a:tcPr marL="57864" marR="57864" marT="61722" marB="61722"/>
                </a:tc>
                <a:tc>
                  <a:txBody>
                    <a:bodyPr/>
                    <a:lstStyle/>
                    <a:p>
                      <a:pPr algn="ctr"/>
                      <a:r>
                        <a:rPr lang="en-US" sz="1600" b="1" dirty="0">
                          <a:latin typeface="Century Gothic" panose="020B0502020202020204" pitchFamily="34" charset="0"/>
                        </a:rPr>
                        <a:t>71.2 </a:t>
                      </a:r>
                    </a:p>
                  </a:txBody>
                  <a:tcPr marL="57864" marR="57864" marT="61722" marB="61722"/>
                </a:tc>
                <a:extLst>
                  <a:ext uri="{0D108BD9-81ED-4DB2-BD59-A6C34878D82A}">
                    <a16:rowId xmlns:a16="http://schemas.microsoft.com/office/drawing/2014/main" val="2140053326"/>
                  </a:ext>
                </a:extLst>
              </a:tr>
              <a:tr h="1899920">
                <a:tc>
                  <a:txBody>
                    <a:bodyPr/>
                    <a:lstStyle/>
                    <a:p>
                      <a:pPr algn="l"/>
                      <a:r>
                        <a:rPr lang="en-US" sz="1600" b="1" dirty="0">
                          <a:latin typeface="Century Gothic" panose="020B0502020202020204" pitchFamily="34" charset="0"/>
                        </a:rPr>
                        <a:t>Consult topics </a:t>
                      </a:r>
                    </a:p>
                    <a:p>
                      <a:pPr algn="l"/>
                      <a:r>
                        <a:rPr lang="en-US" sz="1600" b="1" dirty="0">
                          <a:latin typeface="Century Gothic" panose="020B0502020202020204" pitchFamily="34" charset="0"/>
                        </a:rPr>
                        <a:t>   Pregnancy </a:t>
                      </a:r>
                    </a:p>
                    <a:p>
                      <a:pPr algn="l"/>
                      <a:r>
                        <a:rPr lang="en-US" sz="1600" b="1" dirty="0">
                          <a:latin typeface="Century Gothic" panose="020B0502020202020204" pitchFamily="34" charset="0"/>
                        </a:rPr>
                        <a:t>   Infant </a:t>
                      </a:r>
                    </a:p>
                    <a:p>
                      <a:pPr algn="l"/>
                      <a:r>
                        <a:rPr lang="en-US" sz="1600" b="1" dirty="0">
                          <a:latin typeface="Century Gothic" panose="020B0502020202020204" pitchFamily="34" charset="0"/>
                        </a:rPr>
                        <a:t>   Postpartum </a:t>
                      </a:r>
                    </a:p>
                    <a:p>
                      <a:pPr algn="l"/>
                      <a:r>
                        <a:rPr lang="en-US" sz="1600" b="1" dirty="0">
                          <a:latin typeface="Century Gothic" panose="020B0502020202020204" pitchFamily="34" charset="0"/>
                        </a:rPr>
                        <a:t>   FP </a:t>
                      </a:r>
                    </a:p>
                  </a:txBody>
                  <a:tcPr marL="57864" marR="57864" marT="61722" marB="61722"/>
                </a:tc>
                <a:tc>
                  <a:txBody>
                    <a:bodyPr/>
                    <a:lstStyle/>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407</a:t>
                      </a:r>
                    </a:p>
                    <a:p>
                      <a:pPr algn="ctr"/>
                      <a:r>
                        <a:rPr lang="en-US" sz="1600" b="1" dirty="0">
                          <a:latin typeface="Century Gothic" panose="020B0502020202020204" pitchFamily="34" charset="0"/>
                        </a:rPr>
                        <a:t>387</a:t>
                      </a:r>
                    </a:p>
                    <a:p>
                      <a:pPr algn="ctr"/>
                      <a:r>
                        <a:rPr lang="en-US" sz="1600" b="1" dirty="0">
                          <a:latin typeface="Century Gothic" panose="020B0502020202020204" pitchFamily="34" charset="0"/>
                        </a:rPr>
                        <a:t>25</a:t>
                      </a:r>
                    </a:p>
                    <a:p>
                      <a:pPr algn="ctr"/>
                      <a:r>
                        <a:rPr lang="en-US" sz="1600" b="1" dirty="0">
                          <a:latin typeface="Century Gothic" panose="020B0502020202020204" pitchFamily="34" charset="0"/>
                        </a:rPr>
                        <a:t>158</a:t>
                      </a:r>
                    </a:p>
                  </a:txBody>
                  <a:tcPr marL="57864" marR="57864" marT="61722" marB="61722"/>
                </a:tc>
                <a:tc>
                  <a:txBody>
                    <a:bodyPr/>
                    <a:lstStyle/>
                    <a:p>
                      <a:pPr algn="ctr"/>
                      <a:endParaRPr lang="en-US" sz="1600" b="1" dirty="0">
                        <a:latin typeface="Century Gothic" panose="020B0502020202020204" pitchFamily="34" charset="0"/>
                      </a:endParaRPr>
                    </a:p>
                    <a:p>
                      <a:pPr algn="ctr"/>
                      <a:r>
                        <a:rPr lang="en-US" sz="1600" b="1" dirty="0">
                          <a:latin typeface="Century Gothic" panose="020B0502020202020204" pitchFamily="34" charset="0"/>
                        </a:rPr>
                        <a:t>62.1</a:t>
                      </a:r>
                    </a:p>
                    <a:p>
                      <a:pPr algn="ctr"/>
                      <a:r>
                        <a:rPr lang="en-US" sz="1600" b="1" dirty="0">
                          <a:latin typeface="Century Gothic" panose="020B0502020202020204" pitchFamily="34" charset="0"/>
                        </a:rPr>
                        <a:t>59.1</a:t>
                      </a:r>
                    </a:p>
                    <a:p>
                      <a:pPr algn="ctr"/>
                      <a:r>
                        <a:rPr lang="en-US" sz="1600" b="1" dirty="0">
                          <a:latin typeface="Century Gothic" panose="020B0502020202020204" pitchFamily="34" charset="0"/>
                        </a:rPr>
                        <a:t>38.2</a:t>
                      </a:r>
                    </a:p>
                    <a:p>
                      <a:pPr algn="ctr"/>
                      <a:r>
                        <a:rPr lang="en-US" sz="1600" b="1" dirty="0">
                          <a:latin typeface="Century Gothic" panose="020B0502020202020204" pitchFamily="34" charset="0"/>
                        </a:rPr>
                        <a:t>24.1</a:t>
                      </a:r>
                    </a:p>
                  </a:txBody>
                  <a:tcPr marL="57864" marR="57864" marT="61722" marB="61722"/>
                </a:tc>
                <a:extLst>
                  <a:ext uri="{0D108BD9-81ED-4DB2-BD59-A6C34878D82A}">
                    <a16:rowId xmlns:a16="http://schemas.microsoft.com/office/drawing/2014/main" val="1907946318"/>
                  </a:ext>
                </a:extLst>
              </a:tr>
              <a:tr h="667314">
                <a:tc>
                  <a:txBody>
                    <a:bodyPr/>
                    <a:lstStyle/>
                    <a:p>
                      <a:pPr algn="l"/>
                      <a:r>
                        <a:rPr lang="en-US" sz="1600" b="1" dirty="0">
                          <a:latin typeface="Century Gothic" panose="020B0502020202020204" pitchFamily="34" charset="0"/>
                        </a:rPr>
                        <a:t>Consult was helpful </a:t>
                      </a:r>
                    </a:p>
                  </a:txBody>
                  <a:tcPr marL="57864" marR="57864" marT="61722" marB="61722"/>
                </a:tc>
                <a:tc>
                  <a:txBody>
                    <a:bodyPr/>
                    <a:lstStyle/>
                    <a:p>
                      <a:pPr algn="ctr"/>
                      <a:r>
                        <a:rPr lang="en-US" sz="1600" b="1" dirty="0">
                          <a:solidFill>
                            <a:schemeClr val="tx1"/>
                          </a:solidFill>
                          <a:latin typeface="Century Gothic" panose="020B0502020202020204" pitchFamily="34" charset="0"/>
                        </a:rPr>
                        <a:t>425</a:t>
                      </a:r>
                    </a:p>
                  </a:txBody>
                  <a:tcPr marL="57864" marR="57864" marT="61722" marB="61722"/>
                </a:tc>
                <a:tc>
                  <a:txBody>
                    <a:bodyPr/>
                    <a:lstStyle/>
                    <a:p>
                      <a:pPr algn="ctr"/>
                      <a:r>
                        <a:rPr lang="en-US" sz="1600" b="1" dirty="0">
                          <a:latin typeface="Century Gothic" panose="020B0502020202020204" pitchFamily="34" charset="0"/>
                        </a:rPr>
                        <a:t>100</a:t>
                      </a:r>
                    </a:p>
                  </a:txBody>
                  <a:tcPr marL="57864" marR="57864" marT="61722" marB="61722"/>
                </a:tc>
                <a:extLst>
                  <a:ext uri="{0D108BD9-81ED-4DB2-BD59-A6C34878D82A}">
                    <a16:rowId xmlns:a16="http://schemas.microsoft.com/office/drawing/2014/main" val="463491975"/>
                  </a:ext>
                </a:extLst>
              </a:tr>
              <a:tr h="477704">
                <a:tc>
                  <a:txBody>
                    <a:bodyPr/>
                    <a:lstStyle/>
                    <a:p>
                      <a:pPr algn="l"/>
                      <a:r>
                        <a:rPr lang="en-US" sz="1600" b="1" dirty="0">
                          <a:latin typeface="Century Gothic" panose="020B0502020202020204" pitchFamily="34" charset="0"/>
                        </a:rPr>
                        <a:t>Would recommend the program </a:t>
                      </a:r>
                    </a:p>
                  </a:txBody>
                  <a:tcPr marL="57864" marR="57864" marT="61722" marB="61722"/>
                </a:tc>
                <a:tc>
                  <a:txBody>
                    <a:bodyPr/>
                    <a:lstStyle/>
                    <a:p>
                      <a:pPr algn="ctr"/>
                      <a:r>
                        <a:rPr lang="en-US" sz="1600" b="1" kern="1200" dirty="0">
                          <a:solidFill>
                            <a:schemeClr val="dk1"/>
                          </a:solidFill>
                          <a:latin typeface="Century Gothic" panose="020B0502020202020204" pitchFamily="34" charset="0"/>
                          <a:ea typeface="+mn-ea"/>
                          <a:cs typeface="+mn-cs"/>
                        </a:rPr>
                        <a:t>639</a:t>
                      </a:r>
                    </a:p>
                  </a:txBody>
                  <a:tcPr marL="57864" marR="57864" marT="61722" marB="61722"/>
                </a:tc>
                <a:tc>
                  <a:txBody>
                    <a:bodyPr/>
                    <a:lstStyle/>
                    <a:p>
                      <a:pPr algn="ctr"/>
                      <a:r>
                        <a:rPr lang="en-US" sz="1600" b="1" dirty="0">
                          <a:latin typeface="Century Gothic" panose="020B0502020202020204" pitchFamily="34" charset="0"/>
                        </a:rPr>
                        <a:t>97.6</a:t>
                      </a:r>
                    </a:p>
                  </a:txBody>
                  <a:tcPr marL="57864" marR="57864" marT="61722" marB="61722"/>
                </a:tc>
                <a:extLst>
                  <a:ext uri="{0D108BD9-81ED-4DB2-BD59-A6C34878D82A}">
                    <a16:rowId xmlns:a16="http://schemas.microsoft.com/office/drawing/2014/main" val="902160152"/>
                  </a:ext>
                </a:extLst>
              </a:tr>
              <a:tr h="476092">
                <a:tc>
                  <a:txBody>
                    <a:bodyPr/>
                    <a:lstStyle/>
                    <a:p>
                      <a:pPr algn="l"/>
                      <a:r>
                        <a:rPr lang="en-US" sz="1600" b="1" dirty="0">
                          <a:latin typeface="Century Gothic" panose="020B0502020202020204" pitchFamily="34" charset="0"/>
                        </a:rPr>
                        <a:t>Would like to continue the program </a:t>
                      </a:r>
                    </a:p>
                  </a:txBody>
                  <a:tcPr marL="57864" marR="57864" marT="61722" marB="61722"/>
                </a:tc>
                <a:tc>
                  <a:txBody>
                    <a:bodyPr/>
                    <a:lstStyle/>
                    <a:p>
                      <a:pPr algn="ctr"/>
                      <a:r>
                        <a:rPr lang="en-US" sz="1600" b="1" dirty="0">
                          <a:latin typeface="Century Gothic" panose="020B0502020202020204" pitchFamily="34" charset="0"/>
                        </a:rPr>
                        <a:t>648</a:t>
                      </a:r>
                    </a:p>
                  </a:txBody>
                  <a:tcPr marL="57864" marR="57864" marT="61722" marB="61722"/>
                </a:tc>
                <a:tc>
                  <a:txBody>
                    <a:bodyPr/>
                    <a:lstStyle/>
                    <a:p>
                      <a:pPr algn="ctr"/>
                      <a:r>
                        <a:rPr lang="en-US" sz="1600" b="1" dirty="0">
                          <a:latin typeface="Century Gothic" panose="020B0502020202020204" pitchFamily="34" charset="0"/>
                        </a:rPr>
                        <a:t>98.9 </a:t>
                      </a:r>
                    </a:p>
                  </a:txBody>
                  <a:tcPr marL="57864" marR="57864" marT="61722" marB="61722"/>
                </a:tc>
                <a:extLst>
                  <a:ext uri="{0D108BD9-81ED-4DB2-BD59-A6C34878D82A}">
                    <a16:rowId xmlns:a16="http://schemas.microsoft.com/office/drawing/2014/main" val="531569730"/>
                  </a:ext>
                </a:extLst>
              </a:tr>
            </a:tbl>
          </a:graphicData>
        </a:graphic>
      </p:graphicFrame>
    </p:spTree>
    <p:extLst>
      <p:ext uri="{BB962C8B-B14F-4D97-AF65-F5344CB8AC3E}">
        <p14:creationId xmlns:p14="http://schemas.microsoft.com/office/powerpoint/2010/main" val="2570075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START_PowerPoint_Template_2011-12-5_v3">
  <a:themeElements>
    <a:clrScheme name="Custom 2">
      <a:dk1>
        <a:srgbClr val="000000"/>
      </a:dk1>
      <a:lt1>
        <a:srgbClr val="FFFFFF"/>
      </a:lt1>
      <a:dk2>
        <a:srgbClr val="595959"/>
      </a:dk2>
      <a:lt2>
        <a:srgbClr val="595959"/>
      </a:lt2>
      <a:accent1>
        <a:srgbClr val="006792"/>
      </a:accent1>
      <a:accent2>
        <a:srgbClr val="3995B9"/>
      </a:accent2>
      <a:accent3>
        <a:srgbClr val="73C167"/>
      </a:accent3>
      <a:accent4>
        <a:srgbClr val="595959"/>
      </a:accent4>
      <a:accent5>
        <a:srgbClr val="509ACC"/>
      </a:accent5>
      <a:accent6>
        <a:srgbClr val="7F6AA2"/>
      </a:accent6>
      <a:hlink>
        <a:srgbClr val="D0AF72"/>
      </a:hlink>
      <a:folHlink>
        <a:srgbClr val="503D1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1403</TotalTime>
  <Words>1727</Words>
  <Application>Microsoft Office PowerPoint</Application>
  <PresentationFormat>Widescreen</PresentationFormat>
  <Paragraphs>208</Paragraphs>
  <Slides>15</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15</vt:i4>
      </vt:variant>
    </vt:vector>
  </HeadingPairs>
  <TitlesOfParts>
    <vt:vector size="29" baseType="lpstr">
      <vt:lpstr>Rockwell Extra Bold</vt:lpstr>
      <vt:lpstr>Tw Cen MT</vt:lpstr>
      <vt:lpstr>Times New Roman</vt:lpstr>
      <vt:lpstr>Franklin Gothic</vt:lpstr>
      <vt:lpstr>Calibri</vt:lpstr>
      <vt:lpstr>Arial</vt:lpstr>
      <vt:lpstr>Roboto Thin</vt:lpstr>
      <vt:lpstr>Avenir Next</vt:lpstr>
      <vt:lpstr>Roboto</vt:lpstr>
      <vt:lpstr>Questrial</vt:lpstr>
      <vt:lpstr>Century Gothic</vt:lpstr>
      <vt:lpstr>Roboto Medium</vt:lpstr>
      <vt:lpstr>Noto Sans Symbols</vt:lpstr>
      <vt:lpstr>1_START_PowerPoint_Template_2011-12-5_v3</vt:lpstr>
      <vt:lpstr> The 7th EAHSC</vt:lpstr>
      <vt:lpstr>PowerPoint Presentation</vt:lpstr>
      <vt:lpstr>PowerPoint Presentation</vt:lpstr>
      <vt:lpstr>PowerPoint Presentation</vt:lpstr>
      <vt:lpstr>Mobile WACh’s user-friendly platform facilitates personalized interaction and robust data</vt:lpstr>
      <vt:lpstr>Personalized messages focus on improving health outcomes</vt:lpstr>
      <vt:lpstr>Mobile WACh allowed timely identification of infant illness</vt:lpstr>
      <vt:lpstr>Participant characteristics.</vt:lpstr>
      <vt:lpstr>Participant utilization and satisfaction</vt:lpstr>
      <vt:lpstr>Figure 2:  Rates of facility delivery are higher among MWN participants compared to historical data  </vt:lpstr>
      <vt:lpstr>PowerPoint Presentation</vt:lpstr>
      <vt:lpstr>Mobile WACh NEO is an impactful, integrated intervention ready for scale</vt:lpstr>
      <vt:lpstr>Mobile WACh NEO can support health systems to deliver critical care at low cost</vt:lpstr>
      <vt:lpstr>CONCLUSION.</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Kizazi Clinic</dc:creator>
  <cp:lastModifiedBy>Linda Kizazi Clinic</cp:lastModifiedBy>
  <cp:revision>115</cp:revision>
  <cp:lastPrinted>2018-05-11T18:37:04Z</cp:lastPrinted>
  <dcterms:modified xsi:type="dcterms:W3CDTF">2019-03-11T13:33:17Z</dcterms:modified>
</cp:coreProperties>
</file>