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76" r:id="rId3"/>
    <p:sldId id="259" r:id="rId4"/>
    <p:sldId id="283" r:id="rId5"/>
    <p:sldId id="265" r:id="rId6"/>
    <p:sldId id="262" r:id="rId7"/>
    <p:sldId id="263" r:id="rId8"/>
    <p:sldId id="268" r:id="rId9"/>
    <p:sldId id="267" r:id="rId10"/>
    <p:sldId id="270" r:id="rId11"/>
    <p:sldId id="266" r:id="rId12"/>
    <p:sldId id="269" r:id="rId13"/>
    <p:sldId id="274" r:id="rId14"/>
    <p:sldId id="271" r:id="rId15"/>
    <p:sldId id="28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113517060367471E-2"/>
          <c:y val="2.8252405949256341E-2"/>
          <c:w val="0.57492847769028876"/>
          <c:h val="0.71960994459025951"/>
        </c:manualLayout>
      </c:layout>
      <c:barChart>
        <c:barDir val="col"/>
        <c:grouping val="clustered"/>
        <c:varyColors val="0"/>
        <c:ser>
          <c:idx val="0"/>
          <c:order val="0"/>
          <c:tx>
            <c:strRef>
              <c:f>Sheet1!$B$2</c:f>
              <c:strCache>
                <c:ptCount val="1"/>
                <c:pt idx="0">
                  <c:v>Malindi/ Tana R. Delta</c:v>
                </c:pt>
              </c:strCache>
            </c:strRef>
          </c:tx>
          <c:invertIfNegative val="0"/>
          <c:cat>
            <c:strRef>
              <c:f>Sheet1!$A$3:$A$6</c:f>
              <c:strCache>
                <c:ptCount val="4"/>
                <c:pt idx="0">
                  <c:v>Diversity within the populations</c:v>
                </c:pt>
                <c:pt idx="1">
                  <c:v>Diversity of entire population</c:v>
                </c:pt>
                <c:pt idx="2">
                  <c:v>Inter population diversity</c:v>
                </c:pt>
                <c:pt idx="3">
                  <c:v>Co-efficient difference</c:v>
                </c:pt>
              </c:strCache>
            </c:strRef>
          </c:cat>
          <c:val>
            <c:numRef>
              <c:f>Sheet1!$B$3:$B$6</c:f>
              <c:numCache>
                <c:formatCode>General</c:formatCode>
                <c:ptCount val="4"/>
                <c:pt idx="0">
                  <c:v>0.75</c:v>
                </c:pt>
                <c:pt idx="1">
                  <c:v>1.42</c:v>
                </c:pt>
                <c:pt idx="2">
                  <c:v>1.75</c:v>
                </c:pt>
                <c:pt idx="3">
                  <c:v>1.98</c:v>
                </c:pt>
              </c:numCache>
            </c:numRef>
          </c:val>
        </c:ser>
        <c:ser>
          <c:idx val="1"/>
          <c:order val="1"/>
          <c:tx>
            <c:strRef>
              <c:f>Sheet1!$C$2</c:f>
              <c:strCache>
                <c:ptCount val="1"/>
                <c:pt idx="0">
                  <c:v>Malindi</c:v>
                </c:pt>
              </c:strCache>
            </c:strRef>
          </c:tx>
          <c:invertIfNegative val="0"/>
          <c:cat>
            <c:strRef>
              <c:f>Sheet1!$A$3:$A$6</c:f>
              <c:strCache>
                <c:ptCount val="4"/>
                <c:pt idx="0">
                  <c:v>Diversity within the populations</c:v>
                </c:pt>
                <c:pt idx="1">
                  <c:v>Diversity of entire population</c:v>
                </c:pt>
                <c:pt idx="2">
                  <c:v>Inter population diversity</c:v>
                </c:pt>
                <c:pt idx="3">
                  <c:v>Co-efficient difference</c:v>
                </c:pt>
              </c:strCache>
            </c:strRef>
          </c:cat>
          <c:val>
            <c:numRef>
              <c:f>Sheet1!$C$3:$C$6</c:f>
              <c:numCache>
                <c:formatCode>General</c:formatCode>
                <c:ptCount val="4"/>
                <c:pt idx="0">
                  <c:v>0.95</c:v>
                </c:pt>
                <c:pt idx="1">
                  <c:v>2.2000000000000002</c:v>
                </c:pt>
                <c:pt idx="2">
                  <c:v>2.2599999999999998</c:v>
                </c:pt>
                <c:pt idx="3">
                  <c:v>2.41</c:v>
                </c:pt>
              </c:numCache>
            </c:numRef>
          </c:val>
        </c:ser>
        <c:ser>
          <c:idx val="2"/>
          <c:order val="2"/>
          <c:tx>
            <c:strRef>
              <c:f>Sheet1!$D$2</c:f>
              <c:strCache>
                <c:ptCount val="1"/>
                <c:pt idx="0">
                  <c:v>Tana R. Delta</c:v>
                </c:pt>
              </c:strCache>
            </c:strRef>
          </c:tx>
          <c:invertIfNegative val="0"/>
          <c:cat>
            <c:strRef>
              <c:f>Sheet1!$A$3:$A$6</c:f>
              <c:strCache>
                <c:ptCount val="4"/>
                <c:pt idx="0">
                  <c:v>Diversity within the populations</c:v>
                </c:pt>
                <c:pt idx="1">
                  <c:v>Diversity of entire population</c:v>
                </c:pt>
                <c:pt idx="2">
                  <c:v>Inter population diversity</c:v>
                </c:pt>
                <c:pt idx="3">
                  <c:v>Co-efficient difference</c:v>
                </c:pt>
              </c:strCache>
            </c:strRef>
          </c:cat>
          <c:val>
            <c:numRef>
              <c:f>Sheet1!$D$3:$D$6</c:f>
              <c:numCache>
                <c:formatCode>General</c:formatCode>
                <c:ptCount val="4"/>
                <c:pt idx="0">
                  <c:v>0.4</c:v>
                </c:pt>
                <c:pt idx="1">
                  <c:v>0.75</c:v>
                </c:pt>
                <c:pt idx="2">
                  <c:v>0.8</c:v>
                </c:pt>
                <c:pt idx="3">
                  <c:v>0.85</c:v>
                </c:pt>
              </c:numCache>
            </c:numRef>
          </c:val>
        </c:ser>
        <c:dLbls>
          <c:showLegendKey val="0"/>
          <c:showVal val="0"/>
          <c:showCatName val="0"/>
          <c:showSerName val="0"/>
          <c:showPercent val="0"/>
          <c:showBubbleSize val="0"/>
        </c:dLbls>
        <c:gapWidth val="150"/>
        <c:axId val="123249024"/>
        <c:axId val="123250560"/>
      </c:barChart>
      <c:catAx>
        <c:axId val="123249024"/>
        <c:scaling>
          <c:orientation val="minMax"/>
        </c:scaling>
        <c:delete val="0"/>
        <c:axPos val="b"/>
        <c:majorTickMark val="out"/>
        <c:minorTickMark val="none"/>
        <c:tickLblPos val="nextTo"/>
        <c:crossAx val="123250560"/>
        <c:crosses val="autoZero"/>
        <c:auto val="1"/>
        <c:lblAlgn val="ctr"/>
        <c:lblOffset val="100"/>
        <c:noMultiLvlLbl val="0"/>
      </c:catAx>
      <c:valAx>
        <c:axId val="123250560"/>
        <c:scaling>
          <c:orientation val="minMax"/>
        </c:scaling>
        <c:delete val="0"/>
        <c:axPos val="l"/>
        <c:majorGridlines/>
        <c:numFmt formatCode="General" sourceLinked="1"/>
        <c:majorTickMark val="out"/>
        <c:minorTickMark val="none"/>
        <c:tickLblPos val="nextTo"/>
        <c:crossAx val="123249024"/>
        <c:crosses val="autoZero"/>
        <c:crossBetween val="between"/>
      </c:valAx>
    </c:plotArea>
    <c:legend>
      <c:legendPos val="r"/>
      <c:layout/>
      <c:overlay val="0"/>
    </c:legend>
    <c:plotVisOnly val="1"/>
    <c:dispBlanksAs val="gap"/>
    <c:showDLblsOverMax val="0"/>
  </c:chart>
  <c:txPr>
    <a:bodyPr/>
    <a:lstStyle/>
    <a:p>
      <a:pPr>
        <a:defRPr sz="1600">
          <a:latin typeface="Century" pitchFamily="18"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8229B-9EA6-4287-96BB-FE41626EA0C4}" type="datetimeFigureOut">
              <a:rPr lang="en-US" smtClean="0"/>
              <a:t>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317B2C-2035-4921-8787-A257E21673C1}" type="slidenum">
              <a:rPr lang="en-US" smtClean="0"/>
              <a:t>‹#›</a:t>
            </a:fld>
            <a:endParaRPr lang="en-US"/>
          </a:p>
        </p:txBody>
      </p:sp>
    </p:spTree>
    <p:extLst>
      <p:ext uri="{BB962C8B-B14F-4D97-AF65-F5344CB8AC3E}">
        <p14:creationId xmlns:p14="http://schemas.microsoft.com/office/powerpoint/2010/main" val="4136756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17B2C-2035-4921-8787-A257E21673C1}" type="slidenum">
              <a:rPr lang="en-US" smtClean="0"/>
              <a:t>1</a:t>
            </a:fld>
            <a:endParaRPr lang="en-US"/>
          </a:p>
        </p:txBody>
      </p:sp>
    </p:spTree>
    <p:extLst>
      <p:ext uri="{BB962C8B-B14F-4D97-AF65-F5344CB8AC3E}">
        <p14:creationId xmlns:p14="http://schemas.microsoft.com/office/powerpoint/2010/main" val="228688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17B2C-2035-4921-8787-A257E21673C1}" type="slidenum">
              <a:rPr lang="en-US" smtClean="0"/>
              <a:t>3</a:t>
            </a:fld>
            <a:endParaRPr lang="en-US"/>
          </a:p>
        </p:txBody>
      </p:sp>
    </p:spTree>
    <p:extLst>
      <p:ext uri="{BB962C8B-B14F-4D97-AF65-F5344CB8AC3E}">
        <p14:creationId xmlns:p14="http://schemas.microsoft.com/office/powerpoint/2010/main" val="51815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17B2C-2035-4921-8787-A257E21673C1}" type="slidenum">
              <a:rPr lang="en-US" smtClean="0"/>
              <a:t>6</a:t>
            </a:fld>
            <a:endParaRPr lang="en-US"/>
          </a:p>
        </p:txBody>
      </p:sp>
    </p:spTree>
    <p:extLst>
      <p:ext uri="{BB962C8B-B14F-4D97-AF65-F5344CB8AC3E}">
        <p14:creationId xmlns:p14="http://schemas.microsoft.com/office/powerpoint/2010/main" val="317934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17B2C-2035-4921-8787-A257E21673C1}" type="slidenum">
              <a:rPr lang="en-US" smtClean="0"/>
              <a:t>9</a:t>
            </a:fld>
            <a:endParaRPr lang="en-US"/>
          </a:p>
        </p:txBody>
      </p:sp>
    </p:spTree>
    <p:extLst>
      <p:ext uri="{BB962C8B-B14F-4D97-AF65-F5344CB8AC3E}">
        <p14:creationId xmlns:p14="http://schemas.microsoft.com/office/powerpoint/2010/main" val="385664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17B2C-2035-4921-8787-A257E21673C1}" type="slidenum">
              <a:rPr lang="en-US" smtClean="0"/>
              <a:t>10</a:t>
            </a:fld>
            <a:endParaRPr lang="en-US"/>
          </a:p>
        </p:txBody>
      </p:sp>
    </p:spTree>
    <p:extLst>
      <p:ext uri="{BB962C8B-B14F-4D97-AF65-F5344CB8AC3E}">
        <p14:creationId xmlns:p14="http://schemas.microsoft.com/office/powerpoint/2010/main" val="83340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17B2C-2035-4921-8787-A257E21673C1}" type="slidenum">
              <a:rPr lang="en-US" smtClean="0"/>
              <a:t>11</a:t>
            </a:fld>
            <a:endParaRPr lang="en-US"/>
          </a:p>
        </p:txBody>
      </p:sp>
    </p:spTree>
    <p:extLst>
      <p:ext uri="{BB962C8B-B14F-4D97-AF65-F5344CB8AC3E}">
        <p14:creationId xmlns:p14="http://schemas.microsoft.com/office/powerpoint/2010/main" val="153200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17B2C-2035-4921-8787-A257E21673C1}" type="slidenum">
              <a:rPr lang="en-US" smtClean="0"/>
              <a:t>13</a:t>
            </a:fld>
            <a:endParaRPr lang="en-US"/>
          </a:p>
        </p:txBody>
      </p:sp>
    </p:spTree>
    <p:extLst>
      <p:ext uri="{BB962C8B-B14F-4D97-AF65-F5344CB8AC3E}">
        <p14:creationId xmlns:p14="http://schemas.microsoft.com/office/powerpoint/2010/main" val="34376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6043B-3C11-41B4-B5E9-D1F59B05F14B}"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02EAF-4061-448F-B490-DA050B095F48}" type="slidenum">
              <a:rPr lang="en-US" smtClean="0"/>
              <a:t>‹#›</a:t>
            </a:fld>
            <a:endParaRPr lang="en-US"/>
          </a:p>
        </p:txBody>
      </p:sp>
    </p:spTree>
    <p:extLst>
      <p:ext uri="{BB962C8B-B14F-4D97-AF65-F5344CB8AC3E}">
        <p14:creationId xmlns:p14="http://schemas.microsoft.com/office/powerpoint/2010/main" val="3410621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6043B-3C11-41B4-B5E9-D1F59B05F14B}"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02EAF-4061-448F-B490-DA050B095F48}" type="slidenum">
              <a:rPr lang="en-US" smtClean="0"/>
              <a:t>‹#›</a:t>
            </a:fld>
            <a:endParaRPr lang="en-US"/>
          </a:p>
        </p:txBody>
      </p:sp>
    </p:spTree>
    <p:extLst>
      <p:ext uri="{BB962C8B-B14F-4D97-AF65-F5344CB8AC3E}">
        <p14:creationId xmlns:p14="http://schemas.microsoft.com/office/powerpoint/2010/main" val="339541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6043B-3C11-41B4-B5E9-D1F59B05F14B}"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02EAF-4061-448F-B490-DA050B095F48}" type="slidenum">
              <a:rPr lang="en-US" smtClean="0"/>
              <a:t>‹#›</a:t>
            </a:fld>
            <a:endParaRPr lang="en-US"/>
          </a:p>
        </p:txBody>
      </p:sp>
    </p:spTree>
    <p:extLst>
      <p:ext uri="{BB962C8B-B14F-4D97-AF65-F5344CB8AC3E}">
        <p14:creationId xmlns:p14="http://schemas.microsoft.com/office/powerpoint/2010/main" val="278751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6043B-3C11-41B4-B5E9-D1F59B05F14B}"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02EAF-4061-448F-B490-DA050B095F48}" type="slidenum">
              <a:rPr lang="en-US" smtClean="0"/>
              <a:t>‹#›</a:t>
            </a:fld>
            <a:endParaRPr lang="en-US"/>
          </a:p>
        </p:txBody>
      </p:sp>
    </p:spTree>
    <p:extLst>
      <p:ext uri="{BB962C8B-B14F-4D97-AF65-F5344CB8AC3E}">
        <p14:creationId xmlns:p14="http://schemas.microsoft.com/office/powerpoint/2010/main" val="402464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6043B-3C11-41B4-B5E9-D1F59B05F14B}"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02EAF-4061-448F-B490-DA050B095F48}" type="slidenum">
              <a:rPr lang="en-US" smtClean="0"/>
              <a:t>‹#›</a:t>
            </a:fld>
            <a:endParaRPr lang="en-US"/>
          </a:p>
        </p:txBody>
      </p:sp>
    </p:spTree>
    <p:extLst>
      <p:ext uri="{BB962C8B-B14F-4D97-AF65-F5344CB8AC3E}">
        <p14:creationId xmlns:p14="http://schemas.microsoft.com/office/powerpoint/2010/main" val="90920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6043B-3C11-41B4-B5E9-D1F59B05F14B}"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02EAF-4061-448F-B490-DA050B095F48}" type="slidenum">
              <a:rPr lang="en-US" smtClean="0"/>
              <a:t>‹#›</a:t>
            </a:fld>
            <a:endParaRPr lang="en-US"/>
          </a:p>
        </p:txBody>
      </p:sp>
    </p:spTree>
    <p:extLst>
      <p:ext uri="{BB962C8B-B14F-4D97-AF65-F5344CB8AC3E}">
        <p14:creationId xmlns:p14="http://schemas.microsoft.com/office/powerpoint/2010/main" val="281670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6043B-3C11-41B4-B5E9-D1F59B05F14B}"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02EAF-4061-448F-B490-DA050B095F48}" type="slidenum">
              <a:rPr lang="en-US" smtClean="0"/>
              <a:t>‹#›</a:t>
            </a:fld>
            <a:endParaRPr lang="en-US"/>
          </a:p>
        </p:txBody>
      </p:sp>
    </p:spTree>
    <p:extLst>
      <p:ext uri="{BB962C8B-B14F-4D97-AF65-F5344CB8AC3E}">
        <p14:creationId xmlns:p14="http://schemas.microsoft.com/office/powerpoint/2010/main" val="192327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6043B-3C11-41B4-B5E9-D1F59B05F14B}"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02EAF-4061-448F-B490-DA050B095F48}" type="slidenum">
              <a:rPr lang="en-US" smtClean="0"/>
              <a:t>‹#›</a:t>
            </a:fld>
            <a:endParaRPr lang="en-US"/>
          </a:p>
        </p:txBody>
      </p:sp>
    </p:spTree>
    <p:extLst>
      <p:ext uri="{BB962C8B-B14F-4D97-AF65-F5344CB8AC3E}">
        <p14:creationId xmlns:p14="http://schemas.microsoft.com/office/powerpoint/2010/main" val="18562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6043B-3C11-41B4-B5E9-D1F59B05F14B}"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02EAF-4061-448F-B490-DA050B095F48}" type="slidenum">
              <a:rPr lang="en-US" smtClean="0"/>
              <a:t>‹#›</a:t>
            </a:fld>
            <a:endParaRPr lang="en-US"/>
          </a:p>
        </p:txBody>
      </p:sp>
    </p:spTree>
    <p:extLst>
      <p:ext uri="{BB962C8B-B14F-4D97-AF65-F5344CB8AC3E}">
        <p14:creationId xmlns:p14="http://schemas.microsoft.com/office/powerpoint/2010/main" val="24983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43B-3C11-41B4-B5E9-D1F59B05F14B}"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02EAF-4061-448F-B490-DA050B095F48}" type="slidenum">
              <a:rPr lang="en-US" smtClean="0"/>
              <a:t>‹#›</a:t>
            </a:fld>
            <a:endParaRPr lang="en-US"/>
          </a:p>
        </p:txBody>
      </p:sp>
    </p:spTree>
    <p:extLst>
      <p:ext uri="{BB962C8B-B14F-4D97-AF65-F5344CB8AC3E}">
        <p14:creationId xmlns:p14="http://schemas.microsoft.com/office/powerpoint/2010/main" val="106801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43B-3C11-41B4-B5E9-D1F59B05F14B}"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02EAF-4061-448F-B490-DA050B095F48}" type="slidenum">
              <a:rPr lang="en-US" smtClean="0"/>
              <a:t>‹#›</a:t>
            </a:fld>
            <a:endParaRPr lang="en-US"/>
          </a:p>
        </p:txBody>
      </p:sp>
    </p:spTree>
    <p:extLst>
      <p:ext uri="{BB962C8B-B14F-4D97-AF65-F5344CB8AC3E}">
        <p14:creationId xmlns:p14="http://schemas.microsoft.com/office/powerpoint/2010/main" val="149854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6043B-3C11-41B4-B5E9-D1F59B05F14B}" type="datetimeFigureOut">
              <a:rPr lang="en-US" smtClean="0"/>
              <a:t>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02EAF-4061-448F-B490-DA050B095F48}" type="slidenum">
              <a:rPr lang="en-US" smtClean="0"/>
              <a:t>‹#›</a:t>
            </a:fld>
            <a:endParaRPr lang="en-US"/>
          </a:p>
        </p:txBody>
      </p:sp>
    </p:spTree>
    <p:extLst>
      <p:ext uri="{BB962C8B-B14F-4D97-AF65-F5344CB8AC3E}">
        <p14:creationId xmlns:p14="http://schemas.microsoft.com/office/powerpoint/2010/main" val="1823916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ea typeface="Calibri"/>
              </a:rPr>
              <a:t/>
            </a:r>
            <a:br>
              <a:rPr lang="en-US" sz="3100" b="1" dirty="0" smtClean="0">
                <a:ea typeface="Calibri"/>
              </a:rPr>
            </a:br>
            <a:r>
              <a:rPr lang="en-US" sz="3100" b="1" dirty="0">
                <a:ea typeface="Calibri"/>
              </a:rPr>
              <a:t/>
            </a:r>
            <a:br>
              <a:rPr lang="en-US" sz="3100" b="1" dirty="0">
                <a:ea typeface="Calibri"/>
              </a:rPr>
            </a:br>
            <a:r>
              <a:rPr lang="en-US" sz="3100" b="1" dirty="0" smtClean="0">
                <a:ea typeface="Calibri"/>
              </a:rPr>
              <a:t/>
            </a:r>
            <a:br>
              <a:rPr lang="en-US" sz="3100" b="1" dirty="0" smtClean="0">
                <a:ea typeface="Calibri"/>
              </a:rPr>
            </a:br>
            <a:r>
              <a:rPr lang="en-US" sz="3100" b="1" dirty="0" smtClean="0">
                <a:latin typeface="Century Gothic" pitchFamily="34" charset="0"/>
                <a:ea typeface="Calibri"/>
              </a:rPr>
              <a:t>The 7</a:t>
            </a:r>
            <a:r>
              <a:rPr lang="en-US" sz="3100" b="1" baseline="30000" dirty="0" smtClean="0">
                <a:latin typeface="Century Gothic" pitchFamily="34" charset="0"/>
                <a:ea typeface="Calibri"/>
              </a:rPr>
              <a:t>th</a:t>
            </a:r>
            <a:r>
              <a:rPr lang="en-US" sz="3100" b="1" dirty="0" smtClean="0">
                <a:latin typeface="Century Gothic" pitchFamily="34" charset="0"/>
                <a:ea typeface="Calibri"/>
              </a:rPr>
              <a:t> EAHSC</a:t>
            </a:r>
            <a:br>
              <a:rPr lang="en-US" sz="3100" b="1" dirty="0" smtClean="0">
                <a:latin typeface="Century Gothic" pitchFamily="34" charset="0"/>
                <a:ea typeface="Calibri"/>
              </a:rPr>
            </a:br>
            <a:r>
              <a:rPr lang="en-US" sz="3100" b="1" dirty="0" smtClean="0">
                <a:latin typeface="Century Gothic" pitchFamily="34" charset="0"/>
                <a:ea typeface="Calibri"/>
              </a:rPr>
              <a:t>Molecular </a:t>
            </a:r>
            <a:r>
              <a:rPr lang="en-US" sz="3100" b="1" dirty="0">
                <a:latin typeface="Century Gothic" pitchFamily="34" charset="0"/>
                <a:ea typeface="Calibri"/>
              </a:rPr>
              <a:t>Characterization and Phylogenetic analysis of </a:t>
            </a:r>
            <a:r>
              <a:rPr lang="en-US" sz="3100" b="1" i="1" dirty="0">
                <a:latin typeface="Century Gothic" pitchFamily="34" charset="0"/>
                <a:ea typeface="Calibri"/>
              </a:rPr>
              <a:t>Wuchereria bancrofti </a:t>
            </a:r>
            <a:r>
              <a:rPr lang="en-US" sz="3100" b="1" dirty="0">
                <a:latin typeface="Century Gothic" pitchFamily="34" charset="0"/>
                <a:ea typeface="Calibri"/>
              </a:rPr>
              <a:t>in human blood samples from Malindi and Tana River Delta, endemic regions in </a:t>
            </a:r>
            <a:r>
              <a:rPr lang="en-US" sz="3100" b="1" dirty="0" smtClean="0">
                <a:latin typeface="Century Gothic" pitchFamily="34" charset="0"/>
                <a:ea typeface="Calibri"/>
              </a:rPr>
              <a:t>Kenya</a:t>
            </a:r>
            <a:r>
              <a:rPr lang="en-US" sz="3100" dirty="0" smtClean="0">
                <a:effectLst/>
                <a:latin typeface="Century Gothic" pitchFamily="34" charset="0"/>
                <a:ea typeface="Calibri"/>
              </a:rPr>
              <a:t/>
            </a:r>
            <a:br>
              <a:rPr lang="en-US" sz="3100" dirty="0" smtClean="0">
                <a:effectLst/>
                <a:latin typeface="Century Gothic" pitchFamily="34" charset="0"/>
                <a:ea typeface="Calibri"/>
              </a:rPr>
            </a:br>
            <a:endParaRPr lang="en-US" sz="3100" dirty="0">
              <a:latin typeface="Century Gothic" pitchFamily="34" charset="0"/>
            </a:endParaRPr>
          </a:p>
        </p:txBody>
      </p:sp>
      <p:sp>
        <p:nvSpPr>
          <p:cNvPr id="3" name="Content Placeholder 2"/>
          <p:cNvSpPr>
            <a:spLocks noGrp="1"/>
          </p:cNvSpPr>
          <p:nvPr>
            <p:ph idx="1"/>
          </p:nvPr>
        </p:nvSpPr>
        <p:spPr>
          <a:xfrm>
            <a:off x="457200" y="2209800"/>
            <a:ext cx="8229600" cy="3916363"/>
          </a:xfrm>
        </p:spPr>
        <p:txBody>
          <a:bodyPr>
            <a:normAutofit/>
          </a:bodyPr>
          <a:lstStyle/>
          <a:p>
            <a:pPr marL="0" indent="0">
              <a:buNone/>
            </a:pPr>
            <a:r>
              <a:rPr lang="en-US" dirty="0" smtClean="0"/>
              <a:t>                                     by </a:t>
            </a:r>
            <a:endParaRPr lang="en-US" dirty="0"/>
          </a:p>
        </p:txBody>
      </p:sp>
      <p:sp>
        <p:nvSpPr>
          <p:cNvPr id="5" name="Rectangle 4"/>
          <p:cNvSpPr/>
          <p:nvPr/>
        </p:nvSpPr>
        <p:spPr>
          <a:xfrm>
            <a:off x="685800" y="1443841"/>
            <a:ext cx="7848600" cy="5170646"/>
          </a:xfrm>
          <a:prstGeom prst="rect">
            <a:avLst/>
          </a:prstGeom>
        </p:spPr>
        <p:txBody>
          <a:bodyPr wrap="square">
            <a:spAutoFit/>
          </a:bodyPr>
          <a:lstStyle/>
          <a:p>
            <a:endParaRPr lang="en-US" dirty="0" smtClean="0"/>
          </a:p>
          <a:p>
            <a:endParaRPr lang="en-US" dirty="0"/>
          </a:p>
          <a:p>
            <a:pPr lvl="1" algn="ctr"/>
            <a:endParaRPr lang="en-US" dirty="0"/>
          </a:p>
          <a:p>
            <a:pPr lvl="1" algn="ctr"/>
            <a:endParaRPr lang="en-US" sz="1600" dirty="0">
              <a:latin typeface="Century Gothic" pitchFamily="34" charset="0"/>
            </a:endParaRPr>
          </a:p>
          <a:p>
            <a:pPr lvl="1" algn="ctr"/>
            <a:endParaRPr lang="en-US" sz="1600" b="1" dirty="0" smtClean="0">
              <a:latin typeface="Century Gothic" pitchFamily="34" charset="0"/>
            </a:endParaRPr>
          </a:p>
          <a:p>
            <a:pPr lvl="1" algn="ctr"/>
            <a:r>
              <a:rPr lang="en-US" sz="1600" b="1" dirty="0" smtClean="0">
                <a:latin typeface="Century Gothic" pitchFamily="34" charset="0"/>
              </a:rPr>
              <a:t>Nancy </a:t>
            </a:r>
            <a:r>
              <a:rPr lang="en-US" sz="1600" b="1" dirty="0">
                <a:latin typeface="Century Gothic" pitchFamily="34" charset="0"/>
              </a:rPr>
              <a:t>M Kinyatta, MSc.</a:t>
            </a:r>
            <a:br>
              <a:rPr lang="en-US" sz="1600" b="1" dirty="0">
                <a:latin typeface="Century Gothic" pitchFamily="34" charset="0"/>
              </a:rPr>
            </a:br>
            <a:r>
              <a:rPr lang="en-US" sz="1600" b="1" dirty="0" smtClean="0">
                <a:latin typeface="Century Gothic" pitchFamily="34" charset="0"/>
              </a:rPr>
              <a:t>Researcher, Kenya Medical Research Institute</a:t>
            </a:r>
          </a:p>
          <a:p>
            <a:pPr lvl="1" algn="ctr"/>
            <a:endParaRPr lang="en-US" sz="1600" b="1" dirty="0">
              <a:latin typeface="Century Gothic" pitchFamily="34" charset="0"/>
            </a:endParaRPr>
          </a:p>
          <a:p>
            <a:pPr lvl="1" algn="ctr"/>
            <a:r>
              <a:rPr lang="en-US" sz="1600" dirty="0">
                <a:latin typeface="Century Gothic" pitchFamily="34" charset="0"/>
                <a:ea typeface="Calibri"/>
              </a:rPr>
              <a:t>Wambua Lillian</a:t>
            </a:r>
            <a:r>
              <a:rPr lang="en-US" sz="1600" baseline="30000" dirty="0">
                <a:latin typeface="Century Gothic" pitchFamily="34" charset="0"/>
                <a:ea typeface="Calibri"/>
              </a:rPr>
              <a:t>2</a:t>
            </a:r>
            <a:r>
              <a:rPr lang="en-US" sz="1600" dirty="0">
                <a:latin typeface="Century Gothic" pitchFamily="34" charset="0"/>
                <a:ea typeface="Calibri"/>
              </a:rPr>
              <a:t>, </a:t>
            </a:r>
            <a:r>
              <a:rPr lang="en-US" sz="1600" dirty="0" err="1">
                <a:latin typeface="Century Gothic" pitchFamily="34" charset="0"/>
                <a:ea typeface="Calibri"/>
              </a:rPr>
              <a:t>Mutahi</a:t>
            </a:r>
            <a:r>
              <a:rPr lang="en-US" sz="1600" dirty="0">
                <a:latin typeface="Century Gothic" pitchFamily="34" charset="0"/>
                <a:ea typeface="Calibri"/>
              </a:rPr>
              <a:t> Wilkinson </a:t>
            </a:r>
            <a:r>
              <a:rPr lang="en-US" sz="1600" baseline="30000" dirty="0">
                <a:latin typeface="Century Gothic" pitchFamily="34" charset="0"/>
                <a:ea typeface="Calibri"/>
              </a:rPr>
              <a:t>2</a:t>
            </a:r>
            <a:r>
              <a:rPr lang="en-US" sz="1600" dirty="0">
                <a:latin typeface="Century Gothic" pitchFamily="34" charset="0"/>
                <a:ea typeface="Calibri"/>
              </a:rPr>
              <a:t>, Mugasa Claire</a:t>
            </a:r>
            <a:r>
              <a:rPr lang="en-US" sz="1600" baseline="30000" dirty="0">
                <a:latin typeface="Century Gothic" pitchFamily="34" charset="0"/>
                <a:ea typeface="Calibri"/>
              </a:rPr>
              <a:t>3</a:t>
            </a:r>
            <a:r>
              <a:rPr lang="en-US" sz="1600" dirty="0">
                <a:latin typeface="Century Gothic" pitchFamily="34" charset="0"/>
                <a:ea typeface="Calibri"/>
              </a:rPr>
              <a:t> </a:t>
            </a:r>
            <a:endParaRPr lang="en-US" sz="1600" b="1" dirty="0" smtClean="0">
              <a:latin typeface="Century Gothic" pitchFamily="34" charset="0"/>
            </a:endParaRPr>
          </a:p>
          <a:p>
            <a:pPr lvl="1" algn="ctr"/>
            <a:endParaRPr lang="en-US" sz="1600" dirty="0">
              <a:latin typeface="Century Gothic" pitchFamily="34" charset="0"/>
            </a:endParaRPr>
          </a:p>
          <a:p>
            <a:pPr lvl="1" algn="ctr"/>
            <a:r>
              <a:rPr lang="en-US" sz="1600" b="1" dirty="0">
                <a:latin typeface="Century Gothic" pitchFamily="34" charset="0"/>
              </a:rPr>
              <a:t>Affiliated Institutions;</a:t>
            </a:r>
          </a:p>
          <a:p>
            <a:pPr lvl="1" algn="ctr"/>
            <a:r>
              <a:rPr lang="en-US" sz="1600" dirty="0">
                <a:latin typeface="Century Gothic" pitchFamily="34" charset="0"/>
              </a:rPr>
              <a:t>1 Kenya Medical Research Institution, Centre for Biotechnology Research and Development,</a:t>
            </a:r>
          </a:p>
          <a:p>
            <a:pPr lvl="1" algn="ctr"/>
            <a:r>
              <a:rPr lang="en-US" sz="1600" dirty="0">
                <a:latin typeface="Century Gothic" pitchFamily="34" charset="0"/>
              </a:rPr>
              <a:t>P.O Box 54840-00200, Nairobi- Kenya</a:t>
            </a:r>
          </a:p>
          <a:p>
            <a:pPr lvl="1" algn="ctr"/>
            <a:r>
              <a:rPr lang="en-US" sz="1600" dirty="0">
                <a:latin typeface="Century Gothic" pitchFamily="34" charset="0"/>
              </a:rPr>
              <a:t>2 University of Nairobi- School of Biological Sciences 30772-00100, Nairobi, Kenya</a:t>
            </a:r>
          </a:p>
          <a:p>
            <a:pPr lvl="1" algn="ctr"/>
            <a:r>
              <a:rPr lang="en-US" sz="1600" dirty="0">
                <a:latin typeface="Century Gothic" pitchFamily="34" charset="0"/>
              </a:rPr>
              <a:t>3 Makerere University Kampala- College of Veterinary Medicine, Animal Resources and Biosecurity, 7062, Kampala, Uganda</a:t>
            </a:r>
          </a:p>
          <a:p>
            <a:pPr lvl="1" algn="ctr"/>
            <a:endParaRPr lang="en-US" b="1" dirty="0" smtClean="0"/>
          </a:p>
          <a:p>
            <a:pPr lvl="1" algn="ctr"/>
            <a:endParaRPr lang="en-US" b="1" dirty="0"/>
          </a:p>
        </p:txBody>
      </p:sp>
    </p:spTree>
    <p:extLst>
      <p:ext uri="{BB962C8B-B14F-4D97-AF65-F5344CB8AC3E}">
        <p14:creationId xmlns:p14="http://schemas.microsoft.com/office/powerpoint/2010/main" val="3477664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b="1" dirty="0" smtClean="0"/>
              <a:t/>
            </a:r>
            <a:br>
              <a:rPr lang="en-US" b="1" dirty="0" smtClean="0"/>
            </a:br>
            <a:r>
              <a:rPr lang="en-US" sz="3100" b="1" dirty="0" smtClean="0">
                <a:latin typeface="Century Gothic" pitchFamily="34" charset="0"/>
              </a:rPr>
              <a:t>Estimating</a:t>
            </a:r>
            <a:r>
              <a:rPr lang="en-US" sz="3100" b="1" dirty="0" smtClean="0">
                <a:latin typeface="Century" pitchFamily="18" charset="0"/>
              </a:rPr>
              <a:t> </a:t>
            </a:r>
            <a:r>
              <a:rPr lang="en-US" sz="3100" b="1" dirty="0">
                <a:latin typeface="Century" pitchFamily="18" charset="0"/>
              </a:rPr>
              <a:t>Evolutionary distance using Paired wise </a:t>
            </a:r>
            <a:r>
              <a:rPr lang="en-US" sz="3100" b="1" dirty="0" smtClean="0">
                <a:latin typeface="Century" pitchFamily="18" charset="0"/>
              </a:rPr>
              <a:t>distance</a:t>
            </a:r>
            <a:r>
              <a:rPr lang="en-US" b="1" dirty="0" smtClean="0"/>
              <a:t/>
            </a:r>
            <a:br>
              <a:rPr lang="en-US" b="1" dirty="0" smtClean="0"/>
            </a:br>
            <a:endParaRPr lang="en-US" dirty="0"/>
          </a:p>
        </p:txBody>
      </p:sp>
      <p:sp>
        <p:nvSpPr>
          <p:cNvPr id="6" name="Rectangle 5"/>
          <p:cNvSpPr/>
          <p:nvPr/>
        </p:nvSpPr>
        <p:spPr>
          <a:xfrm>
            <a:off x="1222376" y="5199747"/>
            <a:ext cx="7464424" cy="1538883"/>
          </a:xfrm>
          <a:prstGeom prst="rect">
            <a:avLst/>
          </a:prstGeom>
        </p:spPr>
        <p:txBody>
          <a:bodyPr wrap="square">
            <a:spAutoFit/>
          </a:bodyPr>
          <a:lstStyle/>
          <a:p>
            <a:endParaRPr lang="en-US" sz="1400" dirty="0" smtClean="0">
              <a:solidFill>
                <a:prstClr val="black"/>
              </a:solidFill>
            </a:endParaRPr>
          </a:p>
          <a:p>
            <a:r>
              <a:rPr lang="en-US" sz="1600" b="1" dirty="0" smtClean="0">
                <a:solidFill>
                  <a:prstClr val="black"/>
                </a:solidFill>
                <a:latin typeface="Century" pitchFamily="18" charset="0"/>
              </a:rPr>
              <a:t>Labels</a:t>
            </a:r>
            <a:r>
              <a:rPr lang="en-US" sz="1600" b="1" dirty="0">
                <a:solidFill>
                  <a:prstClr val="black"/>
                </a:solidFill>
                <a:latin typeface="Century" pitchFamily="18" charset="0"/>
              </a:rPr>
              <a:t>:  </a:t>
            </a:r>
            <a:r>
              <a:rPr lang="en-US" sz="1600" dirty="0">
                <a:solidFill>
                  <a:prstClr val="black"/>
                </a:solidFill>
                <a:latin typeface="Century" pitchFamily="18" charset="0"/>
              </a:rPr>
              <a:t>ML- Malindi Isolates, TR-Tana </a:t>
            </a:r>
            <a:r>
              <a:rPr lang="en-US" sz="1600" dirty="0" smtClean="0">
                <a:solidFill>
                  <a:prstClr val="black"/>
                </a:solidFill>
                <a:latin typeface="Century" pitchFamily="18" charset="0"/>
              </a:rPr>
              <a:t>River</a:t>
            </a:r>
          </a:p>
          <a:p>
            <a:r>
              <a:rPr lang="en-US" sz="1600" dirty="0">
                <a:solidFill>
                  <a:prstClr val="black"/>
                </a:solidFill>
                <a:latin typeface="Century" pitchFamily="18" charset="0"/>
              </a:rPr>
              <a:t>Analyses were conducted using the Maximum Composite Likelihood </a:t>
            </a:r>
            <a:r>
              <a:rPr lang="en-US" sz="1600" dirty="0" smtClean="0">
                <a:solidFill>
                  <a:prstClr val="black"/>
                </a:solidFill>
                <a:latin typeface="Century" pitchFamily="18" charset="0"/>
              </a:rPr>
              <a:t>model. </a:t>
            </a:r>
            <a:r>
              <a:rPr lang="en-US" sz="1600" dirty="0">
                <a:solidFill>
                  <a:prstClr val="black"/>
                </a:solidFill>
                <a:latin typeface="Century" pitchFamily="18" charset="0"/>
              </a:rPr>
              <a:t>The analysis involved 14 nucleotide sequences. Codon positions included were 1st+2nd+3rd+Noncoding. All positions containing gaps and missing data were eliminated. There were a total of 262 positions in the final dataset.  </a:t>
            </a:r>
            <a:endParaRPr lang="en-US" sz="1600" dirty="0">
              <a:latin typeface="Century" pitchFamily="18" charset="0"/>
            </a:endParaRPr>
          </a:p>
        </p:txBody>
      </p:sp>
      <p:grpSp>
        <p:nvGrpSpPr>
          <p:cNvPr id="3" name="Group 4"/>
          <p:cNvGrpSpPr>
            <a:grpSpLocks noChangeAspect="1"/>
          </p:cNvGrpSpPr>
          <p:nvPr/>
        </p:nvGrpSpPr>
        <p:grpSpPr bwMode="auto">
          <a:xfrm>
            <a:off x="762000" y="1473201"/>
            <a:ext cx="7924800" cy="3346450"/>
            <a:chOff x="770" y="1285"/>
            <a:chExt cx="4220" cy="2108"/>
          </a:xfrm>
        </p:grpSpPr>
        <p:sp>
          <p:nvSpPr>
            <p:cNvPr id="5" name="AutoShape 3"/>
            <p:cNvSpPr>
              <a:spLocks noChangeAspect="1" noChangeArrowheads="1" noTextEdit="1"/>
            </p:cNvSpPr>
            <p:nvPr/>
          </p:nvSpPr>
          <p:spPr bwMode="auto">
            <a:xfrm>
              <a:off x="770" y="1285"/>
              <a:ext cx="4220" cy="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7" name="Rectangle 5"/>
            <p:cNvSpPr>
              <a:spLocks noChangeArrowheads="1"/>
            </p:cNvSpPr>
            <p:nvPr/>
          </p:nvSpPr>
          <p:spPr bwMode="auto">
            <a:xfrm>
              <a:off x="794" y="1294"/>
              <a:ext cx="4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entury" pitchFamily="18" charset="0"/>
                  <a:cs typeface="Arial" pitchFamily="34" charset="0"/>
                </a:rPr>
                <a:t>ML1-2002</a:t>
              </a:r>
              <a:endParaRPr kumimoji="0" lang="en-US" sz="1200" b="0" i="0" u="none" strike="noStrike" cap="none" normalizeH="0" baseline="0" dirty="0" smtClean="0">
                <a:ln>
                  <a:noFill/>
                </a:ln>
                <a:solidFill>
                  <a:schemeClr val="tx1"/>
                </a:solidFill>
                <a:effectLst/>
                <a:latin typeface="Century" pitchFamily="18" charset="0"/>
                <a:cs typeface="Arial" pitchFamily="34" charset="0"/>
              </a:endParaRPr>
            </a:p>
          </p:txBody>
        </p:sp>
        <p:sp>
          <p:nvSpPr>
            <p:cNvPr id="8" name="Rectangle 6"/>
            <p:cNvSpPr>
              <a:spLocks noChangeArrowheads="1"/>
            </p:cNvSpPr>
            <p:nvPr/>
          </p:nvSpPr>
          <p:spPr bwMode="auto">
            <a:xfrm>
              <a:off x="794" y="1444"/>
              <a:ext cx="4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ML2-2002</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9" name="Rectangle 7"/>
            <p:cNvSpPr>
              <a:spLocks noChangeArrowheads="1"/>
            </p:cNvSpPr>
            <p:nvPr/>
          </p:nvSpPr>
          <p:spPr bwMode="auto">
            <a:xfrm>
              <a:off x="1364" y="144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1.23</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0" name="Rectangle 8"/>
            <p:cNvSpPr>
              <a:spLocks noChangeArrowheads="1"/>
            </p:cNvSpPr>
            <p:nvPr/>
          </p:nvSpPr>
          <p:spPr bwMode="auto">
            <a:xfrm>
              <a:off x="794" y="1594"/>
              <a:ext cx="4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ML3-2002</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1" name="Rectangle 9"/>
            <p:cNvSpPr>
              <a:spLocks noChangeArrowheads="1"/>
            </p:cNvSpPr>
            <p:nvPr/>
          </p:nvSpPr>
          <p:spPr bwMode="auto">
            <a:xfrm>
              <a:off x="1364" y="159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0.90</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2" name="Rectangle 10"/>
            <p:cNvSpPr>
              <a:spLocks noChangeArrowheads="1"/>
            </p:cNvSpPr>
            <p:nvPr/>
          </p:nvSpPr>
          <p:spPr bwMode="auto">
            <a:xfrm>
              <a:off x="1604" y="159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1.08</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3" name="Rectangle 11"/>
            <p:cNvSpPr>
              <a:spLocks noChangeArrowheads="1"/>
            </p:cNvSpPr>
            <p:nvPr/>
          </p:nvSpPr>
          <p:spPr bwMode="auto">
            <a:xfrm>
              <a:off x="794" y="1744"/>
              <a:ext cx="4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ML4-2002</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4" name="Rectangle 12"/>
            <p:cNvSpPr>
              <a:spLocks noChangeArrowheads="1"/>
            </p:cNvSpPr>
            <p:nvPr/>
          </p:nvSpPr>
          <p:spPr bwMode="auto">
            <a:xfrm>
              <a:off x="1364" y="174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0.07</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5" name="Rectangle 13"/>
            <p:cNvSpPr>
              <a:spLocks noChangeArrowheads="1"/>
            </p:cNvSpPr>
            <p:nvPr/>
          </p:nvSpPr>
          <p:spPr bwMode="auto">
            <a:xfrm>
              <a:off x="1604" y="174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1.19</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6" name="Rectangle 14"/>
            <p:cNvSpPr>
              <a:spLocks noChangeArrowheads="1"/>
            </p:cNvSpPr>
            <p:nvPr/>
          </p:nvSpPr>
          <p:spPr bwMode="auto">
            <a:xfrm>
              <a:off x="1845" y="174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0.93</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7" name="Rectangle 15"/>
            <p:cNvSpPr>
              <a:spLocks noChangeArrowheads="1"/>
            </p:cNvSpPr>
            <p:nvPr/>
          </p:nvSpPr>
          <p:spPr bwMode="auto">
            <a:xfrm>
              <a:off x="794" y="1894"/>
              <a:ext cx="45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ML5-2011</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8" name="Rectangle 16"/>
            <p:cNvSpPr>
              <a:spLocks noChangeArrowheads="1"/>
            </p:cNvSpPr>
            <p:nvPr/>
          </p:nvSpPr>
          <p:spPr bwMode="auto">
            <a:xfrm>
              <a:off x="1364" y="189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1.05</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9" name="Rectangle 17"/>
            <p:cNvSpPr>
              <a:spLocks noChangeArrowheads="1"/>
            </p:cNvSpPr>
            <p:nvPr/>
          </p:nvSpPr>
          <p:spPr bwMode="auto">
            <a:xfrm>
              <a:off x="1604" y="189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20" name="Rectangle 18"/>
            <p:cNvSpPr>
              <a:spLocks noChangeArrowheads="1"/>
            </p:cNvSpPr>
            <p:nvPr/>
          </p:nvSpPr>
          <p:spPr bwMode="auto">
            <a:xfrm>
              <a:off x="1845" y="189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1.25</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21" name="Rectangle 19"/>
            <p:cNvSpPr>
              <a:spLocks noChangeArrowheads="1"/>
            </p:cNvSpPr>
            <p:nvPr/>
          </p:nvSpPr>
          <p:spPr bwMode="auto">
            <a:xfrm>
              <a:off x="2086" y="1894"/>
              <a:ext cx="1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1.11</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22" name="Rectangle 20"/>
            <p:cNvSpPr>
              <a:spLocks noChangeArrowheads="1"/>
            </p:cNvSpPr>
            <p:nvPr/>
          </p:nvSpPr>
          <p:spPr bwMode="auto">
            <a:xfrm>
              <a:off x="794" y="2044"/>
              <a:ext cx="4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ML6-2002</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23" name="Rectangle 21"/>
            <p:cNvSpPr>
              <a:spLocks noChangeArrowheads="1"/>
            </p:cNvSpPr>
            <p:nvPr/>
          </p:nvSpPr>
          <p:spPr bwMode="auto">
            <a:xfrm>
              <a:off x="1364" y="204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1.06</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24" name="Rectangle 22"/>
            <p:cNvSpPr>
              <a:spLocks noChangeArrowheads="1"/>
            </p:cNvSpPr>
            <p:nvPr/>
          </p:nvSpPr>
          <p:spPr bwMode="auto">
            <a:xfrm>
              <a:off x="1604" y="204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25" name="Rectangle 23"/>
            <p:cNvSpPr>
              <a:spLocks noChangeArrowheads="1"/>
            </p:cNvSpPr>
            <p:nvPr/>
          </p:nvSpPr>
          <p:spPr bwMode="auto">
            <a:xfrm>
              <a:off x="1845" y="204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26" name="Rectangle 24"/>
            <p:cNvSpPr>
              <a:spLocks noChangeArrowheads="1"/>
            </p:cNvSpPr>
            <p:nvPr/>
          </p:nvSpPr>
          <p:spPr bwMode="auto">
            <a:xfrm>
              <a:off x="2086" y="204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27" name="Rectangle 25"/>
            <p:cNvSpPr>
              <a:spLocks noChangeArrowheads="1"/>
            </p:cNvSpPr>
            <p:nvPr/>
          </p:nvSpPr>
          <p:spPr bwMode="auto">
            <a:xfrm>
              <a:off x="2326" y="204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1.20</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28" name="Rectangle 26"/>
            <p:cNvSpPr>
              <a:spLocks noChangeArrowheads="1"/>
            </p:cNvSpPr>
            <p:nvPr/>
          </p:nvSpPr>
          <p:spPr bwMode="auto">
            <a:xfrm>
              <a:off x="794" y="2193"/>
              <a:ext cx="4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ML9-2002</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29" name="Rectangle 27"/>
            <p:cNvSpPr>
              <a:spLocks noChangeArrowheads="1"/>
            </p:cNvSpPr>
            <p:nvPr/>
          </p:nvSpPr>
          <p:spPr bwMode="auto">
            <a:xfrm>
              <a:off x="1364" y="21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1.30</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30" name="Rectangle 28"/>
            <p:cNvSpPr>
              <a:spLocks noChangeArrowheads="1"/>
            </p:cNvSpPr>
            <p:nvPr/>
          </p:nvSpPr>
          <p:spPr bwMode="auto">
            <a:xfrm>
              <a:off x="1604" y="21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1.29</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31" name="Rectangle 29"/>
            <p:cNvSpPr>
              <a:spLocks noChangeArrowheads="1"/>
            </p:cNvSpPr>
            <p:nvPr/>
          </p:nvSpPr>
          <p:spPr bwMode="auto">
            <a:xfrm>
              <a:off x="1845" y="21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1.41</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32" name="Rectangle 30"/>
            <p:cNvSpPr>
              <a:spLocks noChangeArrowheads="1"/>
            </p:cNvSpPr>
            <p:nvPr/>
          </p:nvSpPr>
          <p:spPr bwMode="auto">
            <a:xfrm>
              <a:off x="2086" y="21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1.32</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33" name="Rectangle 31"/>
            <p:cNvSpPr>
              <a:spLocks noChangeArrowheads="1"/>
            </p:cNvSpPr>
            <p:nvPr/>
          </p:nvSpPr>
          <p:spPr bwMode="auto">
            <a:xfrm>
              <a:off x="2326" y="21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1.36</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34" name="Rectangle 32"/>
            <p:cNvSpPr>
              <a:spLocks noChangeArrowheads="1"/>
            </p:cNvSpPr>
            <p:nvPr/>
          </p:nvSpPr>
          <p:spPr bwMode="auto">
            <a:xfrm>
              <a:off x="2567" y="21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0.67</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35" name="Rectangle 33"/>
            <p:cNvSpPr>
              <a:spLocks noChangeArrowheads="1"/>
            </p:cNvSpPr>
            <p:nvPr/>
          </p:nvSpPr>
          <p:spPr bwMode="auto">
            <a:xfrm>
              <a:off x="794" y="2343"/>
              <a:ext cx="5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ML11-2004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36" name="Rectangle 34"/>
            <p:cNvSpPr>
              <a:spLocks noChangeArrowheads="1"/>
            </p:cNvSpPr>
            <p:nvPr/>
          </p:nvSpPr>
          <p:spPr bwMode="auto">
            <a:xfrm>
              <a:off x="1364" y="23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0.93</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37" name="Rectangle 35"/>
            <p:cNvSpPr>
              <a:spLocks noChangeArrowheads="1"/>
            </p:cNvSpPr>
            <p:nvPr/>
          </p:nvSpPr>
          <p:spPr bwMode="auto">
            <a:xfrm>
              <a:off x="1604" y="23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1.29</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38" name="Rectangle 36"/>
            <p:cNvSpPr>
              <a:spLocks noChangeArrowheads="1"/>
            </p:cNvSpPr>
            <p:nvPr/>
          </p:nvSpPr>
          <p:spPr bwMode="auto">
            <a:xfrm>
              <a:off x="1845" y="23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1.14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39" name="Rectangle 37"/>
            <p:cNvSpPr>
              <a:spLocks noChangeArrowheads="1"/>
            </p:cNvSpPr>
            <p:nvPr/>
          </p:nvSpPr>
          <p:spPr bwMode="auto">
            <a:xfrm>
              <a:off x="2086" y="23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0.93</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40" name="Rectangle 38"/>
            <p:cNvSpPr>
              <a:spLocks noChangeArrowheads="1"/>
            </p:cNvSpPr>
            <p:nvPr/>
          </p:nvSpPr>
          <p:spPr bwMode="auto">
            <a:xfrm>
              <a:off x="2326" y="23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41" name="Rectangle 39"/>
            <p:cNvSpPr>
              <a:spLocks noChangeArrowheads="1"/>
            </p:cNvSpPr>
            <p:nvPr/>
          </p:nvSpPr>
          <p:spPr bwMode="auto">
            <a:xfrm>
              <a:off x="2567" y="23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1.15</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42" name="Rectangle 40"/>
            <p:cNvSpPr>
              <a:spLocks noChangeArrowheads="1"/>
            </p:cNvSpPr>
            <p:nvPr/>
          </p:nvSpPr>
          <p:spPr bwMode="auto">
            <a:xfrm>
              <a:off x="2808" y="23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1.42</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43" name="Rectangle 41"/>
            <p:cNvSpPr>
              <a:spLocks noChangeArrowheads="1"/>
            </p:cNvSpPr>
            <p:nvPr/>
          </p:nvSpPr>
          <p:spPr bwMode="auto">
            <a:xfrm>
              <a:off x="794" y="2493"/>
              <a:ext cx="45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TR1_2008</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44" name="Rectangle 42"/>
            <p:cNvSpPr>
              <a:spLocks noChangeArrowheads="1"/>
            </p:cNvSpPr>
            <p:nvPr/>
          </p:nvSpPr>
          <p:spPr bwMode="auto">
            <a:xfrm>
              <a:off x="1364" y="24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1.08</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45" name="Rectangle 43"/>
            <p:cNvSpPr>
              <a:spLocks noChangeArrowheads="1"/>
            </p:cNvSpPr>
            <p:nvPr/>
          </p:nvSpPr>
          <p:spPr bwMode="auto">
            <a:xfrm>
              <a:off x="1604" y="24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1.21</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46" name="Rectangle 44"/>
            <p:cNvSpPr>
              <a:spLocks noChangeArrowheads="1"/>
            </p:cNvSpPr>
            <p:nvPr/>
          </p:nvSpPr>
          <p:spPr bwMode="auto">
            <a:xfrm>
              <a:off x="1845" y="24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1.21</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47" name="Rectangle 45"/>
            <p:cNvSpPr>
              <a:spLocks noChangeArrowheads="1"/>
            </p:cNvSpPr>
            <p:nvPr/>
          </p:nvSpPr>
          <p:spPr bwMode="auto">
            <a:xfrm>
              <a:off x="2086" y="24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1.08</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48" name="Rectangle 46"/>
            <p:cNvSpPr>
              <a:spLocks noChangeArrowheads="1"/>
            </p:cNvSpPr>
            <p:nvPr/>
          </p:nvSpPr>
          <p:spPr bwMode="auto">
            <a:xfrm>
              <a:off x="2326" y="24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1.26</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49" name="Rectangle 47"/>
            <p:cNvSpPr>
              <a:spLocks noChangeArrowheads="1"/>
            </p:cNvSpPr>
            <p:nvPr/>
          </p:nvSpPr>
          <p:spPr bwMode="auto">
            <a:xfrm>
              <a:off x="2567" y="24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1.13</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50" name="Rectangle 48"/>
            <p:cNvSpPr>
              <a:spLocks noChangeArrowheads="1"/>
            </p:cNvSpPr>
            <p:nvPr/>
          </p:nvSpPr>
          <p:spPr bwMode="auto">
            <a:xfrm>
              <a:off x="2808" y="24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1.42</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51" name="Rectangle 49"/>
            <p:cNvSpPr>
              <a:spLocks noChangeArrowheads="1"/>
            </p:cNvSpPr>
            <p:nvPr/>
          </p:nvSpPr>
          <p:spPr bwMode="auto">
            <a:xfrm>
              <a:off x="3049" y="24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1.06</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52" name="Rectangle 50"/>
            <p:cNvSpPr>
              <a:spLocks noChangeArrowheads="1"/>
            </p:cNvSpPr>
            <p:nvPr/>
          </p:nvSpPr>
          <p:spPr bwMode="auto">
            <a:xfrm>
              <a:off x="794" y="2643"/>
              <a:ext cx="45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TR2_2008</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53" name="Rectangle 51"/>
            <p:cNvSpPr>
              <a:spLocks noChangeArrowheads="1"/>
            </p:cNvSpPr>
            <p:nvPr/>
          </p:nvSpPr>
          <p:spPr bwMode="auto">
            <a:xfrm>
              <a:off x="1364" y="26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0.91</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54" name="Rectangle 52"/>
            <p:cNvSpPr>
              <a:spLocks noChangeArrowheads="1"/>
            </p:cNvSpPr>
            <p:nvPr/>
          </p:nvSpPr>
          <p:spPr bwMode="auto">
            <a:xfrm>
              <a:off x="1604" y="26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1.26</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55" name="Rectangle 53"/>
            <p:cNvSpPr>
              <a:spLocks noChangeArrowheads="1"/>
            </p:cNvSpPr>
            <p:nvPr/>
          </p:nvSpPr>
          <p:spPr bwMode="auto">
            <a:xfrm>
              <a:off x="1845" y="26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1.09</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56" name="Rectangle 54"/>
            <p:cNvSpPr>
              <a:spLocks noChangeArrowheads="1"/>
            </p:cNvSpPr>
            <p:nvPr/>
          </p:nvSpPr>
          <p:spPr bwMode="auto">
            <a:xfrm>
              <a:off x="2086" y="26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0.94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57" name="Rectangle 55"/>
            <p:cNvSpPr>
              <a:spLocks noChangeArrowheads="1"/>
            </p:cNvSpPr>
            <p:nvPr/>
          </p:nvSpPr>
          <p:spPr bwMode="auto">
            <a:xfrm>
              <a:off x="2326" y="26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1.08</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58" name="Rectangle 56"/>
            <p:cNvSpPr>
              <a:spLocks noChangeArrowheads="1"/>
            </p:cNvSpPr>
            <p:nvPr/>
          </p:nvSpPr>
          <p:spPr bwMode="auto">
            <a:xfrm>
              <a:off x="2567" y="26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0.99</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59" name="Rectangle 57"/>
            <p:cNvSpPr>
              <a:spLocks noChangeArrowheads="1"/>
            </p:cNvSpPr>
            <p:nvPr/>
          </p:nvSpPr>
          <p:spPr bwMode="auto">
            <a:xfrm>
              <a:off x="2808" y="26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1.35</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60" name="Rectangle 58"/>
            <p:cNvSpPr>
              <a:spLocks noChangeArrowheads="1"/>
            </p:cNvSpPr>
            <p:nvPr/>
          </p:nvSpPr>
          <p:spPr bwMode="auto">
            <a:xfrm>
              <a:off x="3049" y="26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0.95</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61" name="Rectangle 59"/>
            <p:cNvSpPr>
              <a:spLocks noChangeArrowheads="1"/>
            </p:cNvSpPr>
            <p:nvPr/>
          </p:nvSpPr>
          <p:spPr bwMode="auto">
            <a:xfrm>
              <a:off x="3289" y="26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0.23</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62" name="Rectangle 60"/>
            <p:cNvSpPr>
              <a:spLocks noChangeArrowheads="1"/>
            </p:cNvSpPr>
            <p:nvPr/>
          </p:nvSpPr>
          <p:spPr bwMode="auto">
            <a:xfrm>
              <a:off x="794" y="2793"/>
              <a:ext cx="4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TR3_2011</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63" name="Rectangle 61"/>
            <p:cNvSpPr>
              <a:spLocks noChangeArrowheads="1"/>
            </p:cNvSpPr>
            <p:nvPr/>
          </p:nvSpPr>
          <p:spPr bwMode="auto">
            <a:xfrm>
              <a:off x="1364" y="27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0.82</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64" name="Rectangle 62"/>
            <p:cNvSpPr>
              <a:spLocks noChangeArrowheads="1"/>
            </p:cNvSpPr>
            <p:nvPr/>
          </p:nvSpPr>
          <p:spPr bwMode="auto">
            <a:xfrm>
              <a:off x="1604" y="27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1.28</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65" name="Rectangle 63"/>
            <p:cNvSpPr>
              <a:spLocks noChangeArrowheads="1"/>
            </p:cNvSpPr>
            <p:nvPr/>
          </p:nvSpPr>
          <p:spPr bwMode="auto">
            <a:xfrm>
              <a:off x="1845" y="27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1.05</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66" name="Rectangle 64"/>
            <p:cNvSpPr>
              <a:spLocks noChangeArrowheads="1"/>
            </p:cNvSpPr>
            <p:nvPr/>
          </p:nvSpPr>
          <p:spPr bwMode="auto">
            <a:xfrm>
              <a:off x="2086" y="27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0.82</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67" name="Rectangle 65"/>
            <p:cNvSpPr>
              <a:spLocks noChangeArrowheads="1"/>
            </p:cNvSpPr>
            <p:nvPr/>
          </p:nvSpPr>
          <p:spPr bwMode="auto">
            <a:xfrm>
              <a:off x="2326" y="27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1.21</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68" name="Rectangle 66"/>
            <p:cNvSpPr>
              <a:spLocks noChangeArrowheads="1"/>
            </p:cNvSpPr>
            <p:nvPr/>
          </p:nvSpPr>
          <p:spPr bwMode="auto">
            <a:xfrm>
              <a:off x="2567" y="27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1.21</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69" name="Rectangle 67"/>
            <p:cNvSpPr>
              <a:spLocks noChangeArrowheads="1"/>
            </p:cNvSpPr>
            <p:nvPr/>
          </p:nvSpPr>
          <p:spPr bwMode="auto">
            <a:xfrm>
              <a:off x="2808" y="27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1.50</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70" name="Rectangle 68"/>
            <p:cNvSpPr>
              <a:spLocks noChangeArrowheads="1"/>
            </p:cNvSpPr>
            <p:nvPr/>
          </p:nvSpPr>
          <p:spPr bwMode="auto">
            <a:xfrm>
              <a:off x="3049" y="27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0.90</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71" name="Rectangle 69"/>
            <p:cNvSpPr>
              <a:spLocks noChangeArrowheads="1"/>
            </p:cNvSpPr>
            <p:nvPr/>
          </p:nvSpPr>
          <p:spPr bwMode="auto">
            <a:xfrm>
              <a:off x="3289" y="27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0.53</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72" name="Rectangle 70"/>
            <p:cNvSpPr>
              <a:spLocks noChangeArrowheads="1"/>
            </p:cNvSpPr>
            <p:nvPr/>
          </p:nvSpPr>
          <p:spPr bwMode="auto">
            <a:xfrm>
              <a:off x="3530" y="27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0.50</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73" name="Rectangle 71"/>
            <p:cNvSpPr>
              <a:spLocks noChangeArrowheads="1"/>
            </p:cNvSpPr>
            <p:nvPr/>
          </p:nvSpPr>
          <p:spPr bwMode="auto">
            <a:xfrm>
              <a:off x="794" y="2943"/>
              <a:ext cx="4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TR4_2011</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74" name="Rectangle 72"/>
            <p:cNvSpPr>
              <a:spLocks noChangeArrowheads="1"/>
            </p:cNvSpPr>
            <p:nvPr/>
          </p:nvSpPr>
          <p:spPr bwMode="auto">
            <a:xfrm>
              <a:off x="1364" y="29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0.84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75" name="Rectangle 73"/>
            <p:cNvSpPr>
              <a:spLocks noChangeArrowheads="1"/>
            </p:cNvSpPr>
            <p:nvPr/>
          </p:nvSpPr>
          <p:spPr bwMode="auto">
            <a:xfrm>
              <a:off x="1604" y="29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76" name="Rectangle 74"/>
            <p:cNvSpPr>
              <a:spLocks noChangeArrowheads="1"/>
            </p:cNvSpPr>
            <p:nvPr/>
          </p:nvSpPr>
          <p:spPr bwMode="auto">
            <a:xfrm>
              <a:off x="1845" y="29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1.05</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77" name="Rectangle 75"/>
            <p:cNvSpPr>
              <a:spLocks noChangeArrowheads="1"/>
            </p:cNvSpPr>
            <p:nvPr/>
          </p:nvSpPr>
          <p:spPr bwMode="auto">
            <a:xfrm>
              <a:off x="2086" y="29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0.83</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78" name="Rectangle 76"/>
            <p:cNvSpPr>
              <a:spLocks noChangeArrowheads="1"/>
            </p:cNvSpPr>
            <p:nvPr/>
          </p:nvSpPr>
          <p:spPr bwMode="auto">
            <a:xfrm>
              <a:off x="2326" y="29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1.12</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79" name="Rectangle 77"/>
            <p:cNvSpPr>
              <a:spLocks noChangeArrowheads="1"/>
            </p:cNvSpPr>
            <p:nvPr/>
          </p:nvSpPr>
          <p:spPr bwMode="auto">
            <a:xfrm>
              <a:off x="2567" y="29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1.09</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80" name="Rectangle 78"/>
            <p:cNvSpPr>
              <a:spLocks noChangeArrowheads="1"/>
            </p:cNvSpPr>
            <p:nvPr/>
          </p:nvSpPr>
          <p:spPr bwMode="auto">
            <a:xfrm>
              <a:off x="2808" y="29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1.44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81" name="Rectangle 79"/>
            <p:cNvSpPr>
              <a:spLocks noChangeArrowheads="1"/>
            </p:cNvSpPr>
            <p:nvPr/>
          </p:nvSpPr>
          <p:spPr bwMode="auto">
            <a:xfrm>
              <a:off x="3049" y="29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1.08</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82" name="Rectangle 80"/>
            <p:cNvSpPr>
              <a:spLocks noChangeArrowheads="1"/>
            </p:cNvSpPr>
            <p:nvPr/>
          </p:nvSpPr>
          <p:spPr bwMode="auto">
            <a:xfrm>
              <a:off x="3289" y="29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0.34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83" name="Rectangle 81"/>
            <p:cNvSpPr>
              <a:spLocks noChangeArrowheads="1"/>
            </p:cNvSpPr>
            <p:nvPr/>
          </p:nvSpPr>
          <p:spPr bwMode="auto">
            <a:xfrm>
              <a:off x="3530" y="29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0.29</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84" name="Rectangle 82"/>
            <p:cNvSpPr>
              <a:spLocks noChangeArrowheads="1"/>
            </p:cNvSpPr>
            <p:nvPr/>
          </p:nvSpPr>
          <p:spPr bwMode="auto">
            <a:xfrm>
              <a:off x="3771" y="29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0.33</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85" name="Rectangle 83"/>
            <p:cNvSpPr>
              <a:spLocks noChangeArrowheads="1"/>
            </p:cNvSpPr>
            <p:nvPr/>
          </p:nvSpPr>
          <p:spPr bwMode="auto">
            <a:xfrm>
              <a:off x="794" y="3093"/>
              <a:ext cx="45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TR5_2008</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86" name="Rectangle 84"/>
            <p:cNvSpPr>
              <a:spLocks noChangeArrowheads="1"/>
            </p:cNvSpPr>
            <p:nvPr/>
          </p:nvSpPr>
          <p:spPr bwMode="auto">
            <a:xfrm>
              <a:off x="1364" y="30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0.85</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87" name="Rectangle 85"/>
            <p:cNvSpPr>
              <a:spLocks noChangeArrowheads="1"/>
            </p:cNvSpPr>
            <p:nvPr/>
          </p:nvSpPr>
          <p:spPr bwMode="auto">
            <a:xfrm>
              <a:off x="1604" y="30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1.21</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88" name="Rectangle 86"/>
            <p:cNvSpPr>
              <a:spLocks noChangeArrowheads="1"/>
            </p:cNvSpPr>
            <p:nvPr/>
          </p:nvSpPr>
          <p:spPr bwMode="auto">
            <a:xfrm>
              <a:off x="1845" y="30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89" name="Rectangle 87"/>
            <p:cNvSpPr>
              <a:spLocks noChangeArrowheads="1"/>
            </p:cNvSpPr>
            <p:nvPr/>
          </p:nvSpPr>
          <p:spPr bwMode="auto">
            <a:xfrm>
              <a:off x="2086" y="30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0.84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90" name="Rectangle 88"/>
            <p:cNvSpPr>
              <a:spLocks noChangeArrowheads="1"/>
            </p:cNvSpPr>
            <p:nvPr/>
          </p:nvSpPr>
          <p:spPr bwMode="auto">
            <a:xfrm>
              <a:off x="2326" y="30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1.20</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91" name="Rectangle 89"/>
            <p:cNvSpPr>
              <a:spLocks noChangeArrowheads="1"/>
            </p:cNvSpPr>
            <p:nvPr/>
          </p:nvSpPr>
          <p:spPr bwMode="auto">
            <a:xfrm>
              <a:off x="2567" y="30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1.16</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92" name="Rectangle 90"/>
            <p:cNvSpPr>
              <a:spLocks noChangeArrowheads="1"/>
            </p:cNvSpPr>
            <p:nvPr/>
          </p:nvSpPr>
          <p:spPr bwMode="auto">
            <a:xfrm>
              <a:off x="2808" y="30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1.44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93" name="Rectangle 91"/>
            <p:cNvSpPr>
              <a:spLocks noChangeArrowheads="1"/>
            </p:cNvSpPr>
            <p:nvPr/>
          </p:nvSpPr>
          <p:spPr bwMode="auto">
            <a:xfrm>
              <a:off x="3049" y="30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0.99</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94" name="Rectangle 92"/>
            <p:cNvSpPr>
              <a:spLocks noChangeArrowheads="1"/>
            </p:cNvSpPr>
            <p:nvPr/>
          </p:nvSpPr>
          <p:spPr bwMode="auto">
            <a:xfrm>
              <a:off x="3289" y="30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0.53</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95" name="Rectangle 93"/>
            <p:cNvSpPr>
              <a:spLocks noChangeArrowheads="1"/>
            </p:cNvSpPr>
            <p:nvPr/>
          </p:nvSpPr>
          <p:spPr bwMode="auto">
            <a:xfrm>
              <a:off x="3530" y="30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0.59</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96" name="Rectangle 94"/>
            <p:cNvSpPr>
              <a:spLocks noChangeArrowheads="1"/>
            </p:cNvSpPr>
            <p:nvPr/>
          </p:nvSpPr>
          <p:spPr bwMode="auto">
            <a:xfrm>
              <a:off x="3771" y="30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0.33</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97" name="Rectangle 95"/>
            <p:cNvSpPr>
              <a:spLocks noChangeArrowheads="1"/>
            </p:cNvSpPr>
            <p:nvPr/>
          </p:nvSpPr>
          <p:spPr bwMode="auto">
            <a:xfrm>
              <a:off x="4011" y="309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0.48</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98" name="Rectangle 96"/>
            <p:cNvSpPr>
              <a:spLocks noChangeArrowheads="1"/>
            </p:cNvSpPr>
            <p:nvPr/>
          </p:nvSpPr>
          <p:spPr bwMode="auto">
            <a:xfrm>
              <a:off x="794" y="3243"/>
              <a:ext cx="4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TR6_2011</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99" name="Rectangle 97"/>
            <p:cNvSpPr>
              <a:spLocks noChangeArrowheads="1"/>
            </p:cNvSpPr>
            <p:nvPr/>
          </p:nvSpPr>
          <p:spPr bwMode="auto">
            <a:xfrm>
              <a:off x="1364" y="32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0.84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00" name="Rectangle 98"/>
            <p:cNvSpPr>
              <a:spLocks noChangeArrowheads="1"/>
            </p:cNvSpPr>
            <p:nvPr/>
          </p:nvSpPr>
          <p:spPr bwMode="auto">
            <a:xfrm>
              <a:off x="1604" y="32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1.38</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01" name="Rectangle 99"/>
            <p:cNvSpPr>
              <a:spLocks noChangeArrowheads="1"/>
            </p:cNvSpPr>
            <p:nvPr/>
          </p:nvSpPr>
          <p:spPr bwMode="auto">
            <a:xfrm>
              <a:off x="1845" y="32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1.02</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02" name="Rectangle 100"/>
            <p:cNvSpPr>
              <a:spLocks noChangeArrowheads="1"/>
            </p:cNvSpPr>
            <p:nvPr/>
          </p:nvSpPr>
          <p:spPr bwMode="auto">
            <a:xfrm>
              <a:off x="2086" y="32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0.82</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03" name="Rectangle 101"/>
            <p:cNvSpPr>
              <a:spLocks noChangeArrowheads="1"/>
            </p:cNvSpPr>
            <p:nvPr/>
          </p:nvSpPr>
          <p:spPr bwMode="auto">
            <a:xfrm>
              <a:off x="2326" y="32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1.25</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04" name="Rectangle 102"/>
            <p:cNvSpPr>
              <a:spLocks noChangeArrowheads="1"/>
            </p:cNvSpPr>
            <p:nvPr/>
          </p:nvSpPr>
          <p:spPr bwMode="auto">
            <a:xfrm>
              <a:off x="2567" y="32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1.07</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05" name="Rectangle 103"/>
            <p:cNvSpPr>
              <a:spLocks noChangeArrowheads="1"/>
            </p:cNvSpPr>
            <p:nvPr/>
          </p:nvSpPr>
          <p:spPr bwMode="auto">
            <a:xfrm>
              <a:off x="2808" y="32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1.38</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06" name="Rectangle 104"/>
            <p:cNvSpPr>
              <a:spLocks noChangeArrowheads="1"/>
            </p:cNvSpPr>
            <p:nvPr/>
          </p:nvSpPr>
          <p:spPr bwMode="auto">
            <a:xfrm>
              <a:off x="3049" y="32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0.93</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07" name="Rectangle 105"/>
            <p:cNvSpPr>
              <a:spLocks noChangeArrowheads="1"/>
            </p:cNvSpPr>
            <p:nvPr/>
          </p:nvSpPr>
          <p:spPr bwMode="auto">
            <a:xfrm>
              <a:off x="3289" y="32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0.47</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08" name="Rectangle 106"/>
            <p:cNvSpPr>
              <a:spLocks noChangeArrowheads="1"/>
            </p:cNvSpPr>
            <p:nvPr/>
          </p:nvSpPr>
          <p:spPr bwMode="auto">
            <a:xfrm>
              <a:off x="3530" y="32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0.44</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09" name="Rectangle 107"/>
            <p:cNvSpPr>
              <a:spLocks noChangeArrowheads="1"/>
            </p:cNvSpPr>
            <p:nvPr/>
          </p:nvSpPr>
          <p:spPr bwMode="auto">
            <a:xfrm>
              <a:off x="3771" y="32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0.21</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10" name="Rectangle 108"/>
            <p:cNvSpPr>
              <a:spLocks noChangeArrowheads="1"/>
            </p:cNvSpPr>
            <p:nvPr/>
          </p:nvSpPr>
          <p:spPr bwMode="auto">
            <a:xfrm>
              <a:off x="4011" y="32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0.28</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11" name="Rectangle 109"/>
            <p:cNvSpPr>
              <a:spLocks noChangeArrowheads="1"/>
            </p:cNvSpPr>
            <p:nvPr/>
          </p:nvSpPr>
          <p:spPr bwMode="auto">
            <a:xfrm>
              <a:off x="4252" y="3243"/>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entury" pitchFamily="18" charset="0"/>
                  <a:cs typeface="Arial" pitchFamily="34" charset="0"/>
                </a:rPr>
                <a:t>0.30</a:t>
              </a:r>
              <a:endParaRPr kumimoji="0" lang="en-US" sz="1200" b="0" i="0" u="none" strike="noStrike" cap="none" normalizeH="0" baseline="0" smtClean="0">
                <a:ln>
                  <a:noFill/>
                </a:ln>
                <a:solidFill>
                  <a:schemeClr val="tx1"/>
                </a:solidFill>
                <a:effectLst/>
                <a:latin typeface="Century" pitchFamily="18" charset="0"/>
                <a:cs typeface="Arial" pitchFamily="34" charset="0"/>
              </a:endParaRPr>
            </a:p>
          </p:txBody>
        </p:sp>
        <p:sp>
          <p:nvSpPr>
            <p:cNvPr id="112" name="Line 110"/>
            <p:cNvSpPr>
              <a:spLocks noChangeShapeType="1"/>
            </p:cNvSpPr>
            <p:nvPr/>
          </p:nvSpPr>
          <p:spPr bwMode="auto">
            <a:xfrm>
              <a:off x="770" y="1285"/>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13" name="Rectangle 111"/>
            <p:cNvSpPr>
              <a:spLocks noChangeArrowheads="1"/>
            </p:cNvSpPr>
            <p:nvPr/>
          </p:nvSpPr>
          <p:spPr bwMode="auto">
            <a:xfrm>
              <a:off x="770" y="1285"/>
              <a:ext cx="4212"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14" name="Line 112"/>
            <p:cNvSpPr>
              <a:spLocks noChangeShapeType="1"/>
            </p:cNvSpPr>
            <p:nvPr/>
          </p:nvSpPr>
          <p:spPr bwMode="auto">
            <a:xfrm>
              <a:off x="770" y="1435"/>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15" name="Rectangle 113"/>
            <p:cNvSpPr>
              <a:spLocks noChangeArrowheads="1"/>
            </p:cNvSpPr>
            <p:nvPr/>
          </p:nvSpPr>
          <p:spPr bwMode="auto">
            <a:xfrm>
              <a:off x="770" y="1435"/>
              <a:ext cx="4212"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16" name="Line 114"/>
            <p:cNvSpPr>
              <a:spLocks noChangeShapeType="1"/>
            </p:cNvSpPr>
            <p:nvPr/>
          </p:nvSpPr>
          <p:spPr bwMode="auto">
            <a:xfrm>
              <a:off x="770" y="1585"/>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17" name="Rectangle 115"/>
            <p:cNvSpPr>
              <a:spLocks noChangeArrowheads="1"/>
            </p:cNvSpPr>
            <p:nvPr/>
          </p:nvSpPr>
          <p:spPr bwMode="auto">
            <a:xfrm>
              <a:off x="770" y="1585"/>
              <a:ext cx="4212"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18" name="Line 116"/>
            <p:cNvSpPr>
              <a:spLocks noChangeShapeType="1"/>
            </p:cNvSpPr>
            <p:nvPr/>
          </p:nvSpPr>
          <p:spPr bwMode="auto">
            <a:xfrm>
              <a:off x="770" y="1735"/>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19" name="Rectangle 117"/>
            <p:cNvSpPr>
              <a:spLocks noChangeArrowheads="1"/>
            </p:cNvSpPr>
            <p:nvPr/>
          </p:nvSpPr>
          <p:spPr bwMode="auto">
            <a:xfrm>
              <a:off x="770" y="1735"/>
              <a:ext cx="4212"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20" name="Line 118"/>
            <p:cNvSpPr>
              <a:spLocks noChangeShapeType="1"/>
            </p:cNvSpPr>
            <p:nvPr/>
          </p:nvSpPr>
          <p:spPr bwMode="auto">
            <a:xfrm>
              <a:off x="770" y="1885"/>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21" name="Rectangle 119"/>
            <p:cNvSpPr>
              <a:spLocks noChangeArrowheads="1"/>
            </p:cNvSpPr>
            <p:nvPr/>
          </p:nvSpPr>
          <p:spPr bwMode="auto">
            <a:xfrm>
              <a:off x="770" y="1885"/>
              <a:ext cx="4212"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22" name="Line 120"/>
            <p:cNvSpPr>
              <a:spLocks noChangeShapeType="1"/>
            </p:cNvSpPr>
            <p:nvPr/>
          </p:nvSpPr>
          <p:spPr bwMode="auto">
            <a:xfrm>
              <a:off x="770" y="2035"/>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23" name="Rectangle 121"/>
            <p:cNvSpPr>
              <a:spLocks noChangeArrowheads="1"/>
            </p:cNvSpPr>
            <p:nvPr/>
          </p:nvSpPr>
          <p:spPr bwMode="auto">
            <a:xfrm>
              <a:off x="770" y="2035"/>
              <a:ext cx="4212"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24" name="Line 122"/>
            <p:cNvSpPr>
              <a:spLocks noChangeShapeType="1"/>
            </p:cNvSpPr>
            <p:nvPr/>
          </p:nvSpPr>
          <p:spPr bwMode="auto">
            <a:xfrm>
              <a:off x="770" y="2185"/>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25" name="Rectangle 123"/>
            <p:cNvSpPr>
              <a:spLocks noChangeArrowheads="1"/>
            </p:cNvSpPr>
            <p:nvPr/>
          </p:nvSpPr>
          <p:spPr bwMode="auto">
            <a:xfrm>
              <a:off x="770" y="2185"/>
              <a:ext cx="4212"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26" name="Line 124"/>
            <p:cNvSpPr>
              <a:spLocks noChangeShapeType="1"/>
            </p:cNvSpPr>
            <p:nvPr/>
          </p:nvSpPr>
          <p:spPr bwMode="auto">
            <a:xfrm>
              <a:off x="770" y="2335"/>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27" name="Rectangle 125"/>
            <p:cNvSpPr>
              <a:spLocks noChangeArrowheads="1"/>
            </p:cNvSpPr>
            <p:nvPr/>
          </p:nvSpPr>
          <p:spPr bwMode="auto">
            <a:xfrm>
              <a:off x="770" y="2335"/>
              <a:ext cx="4212"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28" name="Line 126"/>
            <p:cNvSpPr>
              <a:spLocks noChangeShapeType="1"/>
            </p:cNvSpPr>
            <p:nvPr/>
          </p:nvSpPr>
          <p:spPr bwMode="auto">
            <a:xfrm>
              <a:off x="770" y="2484"/>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29" name="Rectangle 127"/>
            <p:cNvSpPr>
              <a:spLocks noChangeArrowheads="1"/>
            </p:cNvSpPr>
            <p:nvPr/>
          </p:nvSpPr>
          <p:spPr bwMode="auto">
            <a:xfrm>
              <a:off x="770" y="2484"/>
              <a:ext cx="4212"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30" name="Line 128"/>
            <p:cNvSpPr>
              <a:spLocks noChangeShapeType="1"/>
            </p:cNvSpPr>
            <p:nvPr/>
          </p:nvSpPr>
          <p:spPr bwMode="auto">
            <a:xfrm>
              <a:off x="770" y="2634"/>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31" name="Rectangle 129"/>
            <p:cNvSpPr>
              <a:spLocks noChangeArrowheads="1"/>
            </p:cNvSpPr>
            <p:nvPr/>
          </p:nvSpPr>
          <p:spPr bwMode="auto">
            <a:xfrm>
              <a:off x="770" y="2634"/>
              <a:ext cx="4212"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32" name="Line 130"/>
            <p:cNvSpPr>
              <a:spLocks noChangeShapeType="1"/>
            </p:cNvSpPr>
            <p:nvPr/>
          </p:nvSpPr>
          <p:spPr bwMode="auto">
            <a:xfrm>
              <a:off x="770" y="2784"/>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33" name="Rectangle 131"/>
            <p:cNvSpPr>
              <a:spLocks noChangeArrowheads="1"/>
            </p:cNvSpPr>
            <p:nvPr/>
          </p:nvSpPr>
          <p:spPr bwMode="auto">
            <a:xfrm>
              <a:off x="770" y="2784"/>
              <a:ext cx="4212"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34" name="Line 132"/>
            <p:cNvSpPr>
              <a:spLocks noChangeShapeType="1"/>
            </p:cNvSpPr>
            <p:nvPr/>
          </p:nvSpPr>
          <p:spPr bwMode="auto">
            <a:xfrm>
              <a:off x="770" y="2934"/>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35" name="Rectangle 133"/>
            <p:cNvSpPr>
              <a:spLocks noChangeArrowheads="1"/>
            </p:cNvSpPr>
            <p:nvPr/>
          </p:nvSpPr>
          <p:spPr bwMode="auto">
            <a:xfrm>
              <a:off x="770" y="2934"/>
              <a:ext cx="4212"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36" name="Line 134"/>
            <p:cNvSpPr>
              <a:spLocks noChangeShapeType="1"/>
            </p:cNvSpPr>
            <p:nvPr/>
          </p:nvSpPr>
          <p:spPr bwMode="auto">
            <a:xfrm>
              <a:off x="770" y="3084"/>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37" name="Rectangle 135"/>
            <p:cNvSpPr>
              <a:spLocks noChangeArrowheads="1"/>
            </p:cNvSpPr>
            <p:nvPr/>
          </p:nvSpPr>
          <p:spPr bwMode="auto">
            <a:xfrm>
              <a:off x="770" y="3084"/>
              <a:ext cx="4212"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38" name="Line 136"/>
            <p:cNvSpPr>
              <a:spLocks noChangeShapeType="1"/>
            </p:cNvSpPr>
            <p:nvPr/>
          </p:nvSpPr>
          <p:spPr bwMode="auto">
            <a:xfrm>
              <a:off x="770" y="3234"/>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39" name="Rectangle 137"/>
            <p:cNvSpPr>
              <a:spLocks noChangeArrowheads="1"/>
            </p:cNvSpPr>
            <p:nvPr/>
          </p:nvSpPr>
          <p:spPr bwMode="auto">
            <a:xfrm>
              <a:off x="770" y="3234"/>
              <a:ext cx="4212"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40" name="Line 138"/>
            <p:cNvSpPr>
              <a:spLocks noChangeShapeType="1"/>
            </p:cNvSpPr>
            <p:nvPr/>
          </p:nvSpPr>
          <p:spPr bwMode="auto">
            <a:xfrm>
              <a:off x="770" y="3384"/>
              <a:ext cx="4212"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41" name="Rectangle 139"/>
            <p:cNvSpPr>
              <a:spLocks noChangeArrowheads="1"/>
            </p:cNvSpPr>
            <p:nvPr/>
          </p:nvSpPr>
          <p:spPr bwMode="auto">
            <a:xfrm>
              <a:off x="770" y="3384"/>
              <a:ext cx="4212"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42" name="Line 140"/>
            <p:cNvSpPr>
              <a:spLocks noChangeShapeType="1"/>
            </p:cNvSpPr>
            <p:nvPr/>
          </p:nvSpPr>
          <p:spPr bwMode="auto">
            <a:xfrm>
              <a:off x="770"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latin typeface="Century" pitchFamily="18" charset="0"/>
              </a:endParaRPr>
            </a:p>
          </p:txBody>
        </p:sp>
        <p:sp>
          <p:nvSpPr>
            <p:cNvPr id="143" name="Rectangle 141"/>
            <p:cNvSpPr>
              <a:spLocks noChangeArrowheads="1"/>
            </p:cNvSpPr>
            <p:nvPr/>
          </p:nvSpPr>
          <p:spPr bwMode="auto">
            <a:xfrm>
              <a:off x="770"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44" name="Line 142"/>
            <p:cNvSpPr>
              <a:spLocks noChangeShapeType="1"/>
            </p:cNvSpPr>
            <p:nvPr/>
          </p:nvSpPr>
          <p:spPr bwMode="auto">
            <a:xfrm>
              <a:off x="1340"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45" name="Rectangle 143"/>
            <p:cNvSpPr>
              <a:spLocks noChangeArrowheads="1"/>
            </p:cNvSpPr>
            <p:nvPr/>
          </p:nvSpPr>
          <p:spPr bwMode="auto">
            <a:xfrm>
              <a:off x="1340"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46" name="Line 144"/>
            <p:cNvSpPr>
              <a:spLocks noChangeShapeType="1"/>
            </p:cNvSpPr>
            <p:nvPr/>
          </p:nvSpPr>
          <p:spPr bwMode="auto">
            <a:xfrm>
              <a:off x="1580"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47" name="Rectangle 145"/>
            <p:cNvSpPr>
              <a:spLocks noChangeArrowheads="1"/>
            </p:cNvSpPr>
            <p:nvPr/>
          </p:nvSpPr>
          <p:spPr bwMode="auto">
            <a:xfrm>
              <a:off x="1580"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48" name="Line 146"/>
            <p:cNvSpPr>
              <a:spLocks noChangeShapeType="1"/>
            </p:cNvSpPr>
            <p:nvPr/>
          </p:nvSpPr>
          <p:spPr bwMode="auto">
            <a:xfrm>
              <a:off x="1821"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49" name="Rectangle 147"/>
            <p:cNvSpPr>
              <a:spLocks noChangeArrowheads="1"/>
            </p:cNvSpPr>
            <p:nvPr/>
          </p:nvSpPr>
          <p:spPr bwMode="auto">
            <a:xfrm>
              <a:off x="1821"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50" name="Line 148"/>
            <p:cNvSpPr>
              <a:spLocks noChangeShapeType="1"/>
            </p:cNvSpPr>
            <p:nvPr/>
          </p:nvSpPr>
          <p:spPr bwMode="auto">
            <a:xfrm>
              <a:off x="2062"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51" name="Rectangle 149"/>
            <p:cNvSpPr>
              <a:spLocks noChangeArrowheads="1"/>
            </p:cNvSpPr>
            <p:nvPr/>
          </p:nvSpPr>
          <p:spPr bwMode="auto">
            <a:xfrm>
              <a:off x="2062"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52" name="Line 150"/>
            <p:cNvSpPr>
              <a:spLocks noChangeShapeType="1"/>
            </p:cNvSpPr>
            <p:nvPr/>
          </p:nvSpPr>
          <p:spPr bwMode="auto">
            <a:xfrm>
              <a:off x="2302"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53" name="Rectangle 151"/>
            <p:cNvSpPr>
              <a:spLocks noChangeArrowheads="1"/>
            </p:cNvSpPr>
            <p:nvPr/>
          </p:nvSpPr>
          <p:spPr bwMode="auto">
            <a:xfrm>
              <a:off x="2302"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54" name="Line 152"/>
            <p:cNvSpPr>
              <a:spLocks noChangeShapeType="1"/>
            </p:cNvSpPr>
            <p:nvPr/>
          </p:nvSpPr>
          <p:spPr bwMode="auto">
            <a:xfrm>
              <a:off x="2543"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55" name="Rectangle 153"/>
            <p:cNvSpPr>
              <a:spLocks noChangeArrowheads="1"/>
            </p:cNvSpPr>
            <p:nvPr/>
          </p:nvSpPr>
          <p:spPr bwMode="auto">
            <a:xfrm>
              <a:off x="2543"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56" name="Line 154"/>
            <p:cNvSpPr>
              <a:spLocks noChangeShapeType="1"/>
            </p:cNvSpPr>
            <p:nvPr/>
          </p:nvSpPr>
          <p:spPr bwMode="auto">
            <a:xfrm>
              <a:off x="2784"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57" name="Rectangle 155"/>
            <p:cNvSpPr>
              <a:spLocks noChangeArrowheads="1"/>
            </p:cNvSpPr>
            <p:nvPr/>
          </p:nvSpPr>
          <p:spPr bwMode="auto">
            <a:xfrm>
              <a:off x="2784"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58" name="Line 156"/>
            <p:cNvSpPr>
              <a:spLocks noChangeShapeType="1"/>
            </p:cNvSpPr>
            <p:nvPr/>
          </p:nvSpPr>
          <p:spPr bwMode="auto">
            <a:xfrm>
              <a:off x="3024"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59" name="Rectangle 157"/>
            <p:cNvSpPr>
              <a:spLocks noChangeArrowheads="1"/>
            </p:cNvSpPr>
            <p:nvPr/>
          </p:nvSpPr>
          <p:spPr bwMode="auto">
            <a:xfrm>
              <a:off x="3024"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60" name="Line 158"/>
            <p:cNvSpPr>
              <a:spLocks noChangeShapeType="1"/>
            </p:cNvSpPr>
            <p:nvPr/>
          </p:nvSpPr>
          <p:spPr bwMode="auto">
            <a:xfrm>
              <a:off x="3265"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61" name="Rectangle 159"/>
            <p:cNvSpPr>
              <a:spLocks noChangeArrowheads="1"/>
            </p:cNvSpPr>
            <p:nvPr/>
          </p:nvSpPr>
          <p:spPr bwMode="auto">
            <a:xfrm>
              <a:off x="3265"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62" name="Line 160"/>
            <p:cNvSpPr>
              <a:spLocks noChangeShapeType="1"/>
            </p:cNvSpPr>
            <p:nvPr/>
          </p:nvSpPr>
          <p:spPr bwMode="auto">
            <a:xfrm>
              <a:off x="3506"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latin typeface="Century" pitchFamily="18" charset="0"/>
              </a:endParaRPr>
            </a:p>
          </p:txBody>
        </p:sp>
        <p:sp>
          <p:nvSpPr>
            <p:cNvPr id="163" name="Rectangle 161"/>
            <p:cNvSpPr>
              <a:spLocks noChangeArrowheads="1"/>
            </p:cNvSpPr>
            <p:nvPr/>
          </p:nvSpPr>
          <p:spPr bwMode="auto">
            <a:xfrm>
              <a:off x="3506"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64" name="Line 162"/>
            <p:cNvSpPr>
              <a:spLocks noChangeShapeType="1"/>
            </p:cNvSpPr>
            <p:nvPr/>
          </p:nvSpPr>
          <p:spPr bwMode="auto">
            <a:xfrm>
              <a:off x="3747"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65" name="Rectangle 163"/>
            <p:cNvSpPr>
              <a:spLocks noChangeArrowheads="1"/>
            </p:cNvSpPr>
            <p:nvPr/>
          </p:nvSpPr>
          <p:spPr bwMode="auto">
            <a:xfrm>
              <a:off x="3747"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66" name="Line 164"/>
            <p:cNvSpPr>
              <a:spLocks noChangeShapeType="1"/>
            </p:cNvSpPr>
            <p:nvPr/>
          </p:nvSpPr>
          <p:spPr bwMode="auto">
            <a:xfrm>
              <a:off x="3987"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67" name="Rectangle 165"/>
            <p:cNvSpPr>
              <a:spLocks noChangeArrowheads="1"/>
            </p:cNvSpPr>
            <p:nvPr/>
          </p:nvSpPr>
          <p:spPr bwMode="auto">
            <a:xfrm>
              <a:off x="3987"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68" name="Line 166"/>
            <p:cNvSpPr>
              <a:spLocks noChangeShapeType="1"/>
            </p:cNvSpPr>
            <p:nvPr/>
          </p:nvSpPr>
          <p:spPr bwMode="auto">
            <a:xfrm>
              <a:off x="4228"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69" name="Rectangle 167"/>
            <p:cNvSpPr>
              <a:spLocks noChangeArrowheads="1"/>
            </p:cNvSpPr>
            <p:nvPr/>
          </p:nvSpPr>
          <p:spPr bwMode="auto">
            <a:xfrm>
              <a:off x="4228"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70" name="Line 168"/>
            <p:cNvSpPr>
              <a:spLocks noChangeShapeType="1"/>
            </p:cNvSpPr>
            <p:nvPr/>
          </p:nvSpPr>
          <p:spPr bwMode="auto">
            <a:xfrm>
              <a:off x="4469"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71" name="Rectangle 169"/>
            <p:cNvSpPr>
              <a:spLocks noChangeArrowheads="1"/>
            </p:cNvSpPr>
            <p:nvPr/>
          </p:nvSpPr>
          <p:spPr bwMode="auto">
            <a:xfrm>
              <a:off x="4469"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72" name="Line 170"/>
            <p:cNvSpPr>
              <a:spLocks noChangeShapeType="1"/>
            </p:cNvSpPr>
            <p:nvPr/>
          </p:nvSpPr>
          <p:spPr bwMode="auto">
            <a:xfrm>
              <a:off x="4982" y="1285"/>
              <a:ext cx="0" cy="21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sp>
          <p:nvSpPr>
            <p:cNvPr id="173" name="Rectangle 171"/>
            <p:cNvSpPr>
              <a:spLocks noChangeArrowheads="1"/>
            </p:cNvSpPr>
            <p:nvPr/>
          </p:nvSpPr>
          <p:spPr bwMode="auto">
            <a:xfrm>
              <a:off x="4982" y="1285"/>
              <a:ext cx="8" cy="21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Century" pitchFamily="18" charset="0"/>
              </a:endParaRPr>
            </a:p>
          </p:txBody>
        </p:sp>
      </p:grpSp>
    </p:spTree>
    <p:extLst>
      <p:ext uri="{BB962C8B-B14F-4D97-AF65-F5344CB8AC3E}">
        <p14:creationId xmlns:p14="http://schemas.microsoft.com/office/powerpoint/2010/main" val="3301931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Century Gothic" pitchFamily="34" charset="0"/>
              </a:rPr>
              <a:t>Molecular Phylogenetic analysis of Malindi, Tana River Delta Isolates &amp; </a:t>
            </a:r>
            <a:r>
              <a:rPr lang="en-US" sz="2800" b="1" dirty="0" smtClean="0">
                <a:latin typeface="Century Gothic" pitchFamily="34" charset="0"/>
              </a:rPr>
              <a:t>Genbank </a:t>
            </a:r>
            <a:r>
              <a:rPr lang="en-US" sz="2800" b="1" dirty="0" smtClean="0">
                <a:latin typeface="Century Gothic" pitchFamily="34" charset="0"/>
              </a:rPr>
              <a:t>related sequences</a:t>
            </a:r>
            <a:endParaRPr lang="en-US" sz="2800" b="1" dirty="0">
              <a:latin typeface="Century Gothic" pitchFamily="34" charset="0"/>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8763" y="1371600"/>
            <a:ext cx="8368145" cy="4433455"/>
          </a:xfrm>
          <a:prstGeom prst="rect">
            <a:avLst/>
          </a:prstGeom>
          <a:noFill/>
          <a:ln>
            <a:noFill/>
          </a:ln>
        </p:spPr>
      </p:pic>
      <p:sp>
        <p:nvSpPr>
          <p:cNvPr id="3" name="Rectangle 2"/>
          <p:cNvSpPr/>
          <p:nvPr/>
        </p:nvSpPr>
        <p:spPr>
          <a:xfrm>
            <a:off x="304800" y="5749636"/>
            <a:ext cx="8562109" cy="954107"/>
          </a:xfrm>
          <a:prstGeom prst="rect">
            <a:avLst/>
          </a:prstGeom>
        </p:spPr>
        <p:txBody>
          <a:bodyPr wrap="square">
            <a:spAutoFit/>
          </a:bodyPr>
          <a:lstStyle/>
          <a:p>
            <a:r>
              <a:rPr lang="en-US" sz="1400" dirty="0">
                <a:latin typeface="Century Gothic" pitchFamily="34" charset="0"/>
              </a:rPr>
              <a:t>The Maximum Parsimony tree was obtained using the Sub tree-Pruning-</a:t>
            </a:r>
            <a:r>
              <a:rPr lang="en-US" sz="1400" dirty="0" err="1">
                <a:latin typeface="Century Gothic" pitchFamily="34" charset="0"/>
              </a:rPr>
              <a:t>Regrafting</a:t>
            </a:r>
            <a:r>
              <a:rPr lang="en-US" sz="1400" dirty="0">
                <a:latin typeface="Century Gothic" pitchFamily="34" charset="0"/>
              </a:rPr>
              <a:t> (SPR) algorithm as per </a:t>
            </a:r>
            <a:r>
              <a:rPr lang="en-US" sz="1400" dirty="0" err="1">
                <a:latin typeface="Century Gothic" pitchFamily="34" charset="0"/>
              </a:rPr>
              <a:t>Nei’s</a:t>
            </a:r>
            <a:r>
              <a:rPr lang="en-US" sz="1400" dirty="0">
                <a:latin typeface="Century Gothic" pitchFamily="34" charset="0"/>
              </a:rPr>
              <a:t> manual </a:t>
            </a:r>
            <a:r>
              <a:rPr lang="en-US" sz="1400" dirty="0" smtClean="0">
                <a:latin typeface="Century Gothic" pitchFamily="34" charset="0"/>
              </a:rPr>
              <a:t>. The </a:t>
            </a:r>
            <a:r>
              <a:rPr lang="en-US" sz="1400" dirty="0">
                <a:latin typeface="Century Gothic" pitchFamily="34" charset="0"/>
              </a:rPr>
              <a:t>analysis involved 20 nucleotide sequences and the Codon positions included were 1st+2nd+3rd+Noncoding. All positions containing gaps and missing data were eliminated. There were a total of 227 positions in the final dataset. </a:t>
            </a:r>
          </a:p>
        </p:txBody>
      </p:sp>
    </p:spTree>
    <p:extLst>
      <p:ext uri="{BB962C8B-B14F-4D97-AF65-F5344CB8AC3E}">
        <p14:creationId xmlns:p14="http://schemas.microsoft.com/office/powerpoint/2010/main" val="927182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latin typeface="Century Gothic" pitchFamily="34" charset="0"/>
              </a:rPr>
              <a:t>Discussion-1; W. b Genetic diversity</a:t>
            </a:r>
            <a:r>
              <a:rPr lang="en-US" dirty="0" smtClean="0"/>
              <a:t/>
            </a:r>
            <a:br>
              <a:rPr lang="en-US" dirty="0" smtClean="0"/>
            </a:br>
            <a:endParaRPr lang="en-US" dirty="0"/>
          </a:p>
        </p:txBody>
      </p:sp>
      <p:sp>
        <p:nvSpPr>
          <p:cNvPr id="3" name="Content Placeholder 2"/>
          <p:cNvSpPr>
            <a:spLocks noGrp="1"/>
          </p:cNvSpPr>
          <p:nvPr>
            <p:ph idx="1"/>
          </p:nvPr>
        </p:nvSpPr>
        <p:spPr>
          <a:xfrm>
            <a:off x="228600" y="990600"/>
            <a:ext cx="8458200" cy="5135564"/>
          </a:xfrm>
        </p:spPr>
        <p:txBody>
          <a:bodyPr>
            <a:normAutofit/>
          </a:bodyPr>
          <a:lstStyle/>
          <a:p>
            <a:r>
              <a:rPr lang="en-US" sz="1600" dirty="0">
                <a:latin typeface="Century Gothic" pitchFamily="34" charset="0"/>
              </a:rPr>
              <a:t>Understanding the genetic differences in </a:t>
            </a:r>
            <a:r>
              <a:rPr lang="en-US" sz="1600" i="1" dirty="0">
                <a:latin typeface="Century Gothic" pitchFamily="34" charset="0"/>
              </a:rPr>
              <a:t>Wuchereria bancrofti </a:t>
            </a:r>
            <a:r>
              <a:rPr lang="en-US" sz="1600" dirty="0">
                <a:latin typeface="Century Gothic" pitchFamily="34" charset="0"/>
              </a:rPr>
              <a:t>could provide insight into effectiveness of drug regimes, the optimal time-course of drug administration and the potential of development of drug </a:t>
            </a:r>
            <a:r>
              <a:rPr lang="en-US" sz="1600" dirty="0" smtClean="0">
                <a:latin typeface="Century Gothic" pitchFamily="34" charset="0"/>
              </a:rPr>
              <a:t>resistance</a:t>
            </a:r>
          </a:p>
          <a:p>
            <a:pPr marL="0" indent="0">
              <a:buNone/>
            </a:pPr>
            <a:endParaRPr lang="en-US" sz="1600" dirty="0">
              <a:latin typeface="Century Gothic" pitchFamily="34" charset="0"/>
            </a:endParaRPr>
          </a:p>
          <a:p>
            <a:r>
              <a:rPr lang="en-US" sz="1600" dirty="0" smtClean="0">
                <a:latin typeface="Century Gothic" pitchFamily="34" charset="0"/>
              </a:rPr>
              <a:t>In </a:t>
            </a:r>
            <a:r>
              <a:rPr lang="en-US" sz="1600" dirty="0" smtClean="0">
                <a:latin typeface="Century Gothic" pitchFamily="34" charset="0"/>
              </a:rPr>
              <a:t>this study, 18S </a:t>
            </a:r>
            <a:r>
              <a:rPr lang="en-US" sz="1600" dirty="0" err="1" smtClean="0">
                <a:latin typeface="Century Gothic" pitchFamily="34" charset="0"/>
              </a:rPr>
              <a:t>rRNA</a:t>
            </a:r>
            <a:r>
              <a:rPr lang="en-US" sz="1600" dirty="0" smtClean="0">
                <a:latin typeface="Century Gothic" pitchFamily="34" charset="0"/>
              </a:rPr>
              <a:t> gene was amplified, sequenced and </a:t>
            </a:r>
            <a:r>
              <a:rPr lang="en-US" sz="1600" dirty="0" smtClean="0">
                <a:latin typeface="Century Gothic" pitchFamily="34" charset="0"/>
              </a:rPr>
              <a:t>analyzed</a:t>
            </a:r>
          </a:p>
          <a:p>
            <a:endParaRPr lang="en-US" sz="1600" dirty="0">
              <a:latin typeface="Century Gothic" pitchFamily="34" charset="0"/>
            </a:endParaRPr>
          </a:p>
          <a:p>
            <a:r>
              <a:rPr lang="en-US" sz="1600" dirty="0" smtClean="0">
                <a:latin typeface="Century Gothic" pitchFamily="34" charset="0"/>
              </a:rPr>
              <a:t>The DNA positive for Wuchereria bancrofti was at 188bp (Fg.2)</a:t>
            </a:r>
            <a:endParaRPr lang="en-US" sz="1600" dirty="0" smtClean="0">
              <a:latin typeface="Century Gothic" pitchFamily="34" charset="0"/>
            </a:endParaRPr>
          </a:p>
          <a:p>
            <a:endParaRPr lang="en-US" sz="1600" dirty="0">
              <a:latin typeface="Century Gothic" pitchFamily="34" charset="0"/>
            </a:endParaRPr>
          </a:p>
          <a:p>
            <a:r>
              <a:rPr lang="en-US" sz="1600" dirty="0" smtClean="0">
                <a:latin typeface="Century Gothic" pitchFamily="34" charset="0"/>
              </a:rPr>
              <a:t>Sampling in different treatment regimes provided</a:t>
            </a:r>
            <a:r>
              <a:rPr lang="en-US" sz="1600" dirty="0" smtClean="0">
                <a:latin typeface="Century Gothic" pitchFamily="34" charset="0"/>
              </a:rPr>
              <a:t> </a:t>
            </a:r>
            <a:r>
              <a:rPr lang="en-US" sz="1600" dirty="0" smtClean="0">
                <a:latin typeface="Century Gothic" pitchFamily="34" charset="0"/>
              </a:rPr>
              <a:t>baseline data </a:t>
            </a:r>
            <a:r>
              <a:rPr lang="en-US" sz="1600" dirty="0" smtClean="0">
                <a:latin typeface="Century Gothic" pitchFamily="34" charset="0"/>
              </a:rPr>
              <a:t>and enabled </a:t>
            </a:r>
            <a:r>
              <a:rPr lang="en-US" sz="1600" dirty="0" smtClean="0">
                <a:latin typeface="Century Gothic" pitchFamily="34" charset="0"/>
              </a:rPr>
              <a:t>us track any genetic changes </a:t>
            </a:r>
            <a:r>
              <a:rPr lang="en-US" sz="1600" dirty="0" smtClean="0">
                <a:latin typeface="Century Gothic" pitchFamily="34" charset="0"/>
              </a:rPr>
              <a:t>following MDA</a:t>
            </a:r>
          </a:p>
          <a:p>
            <a:endParaRPr lang="en-US" sz="1600" dirty="0" smtClean="0">
              <a:latin typeface="Century Gothic" pitchFamily="34" charset="0"/>
            </a:endParaRPr>
          </a:p>
          <a:p>
            <a:r>
              <a:rPr lang="en-US" sz="1600" dirty="0">
                <a:latin typeface="Century Gothic" pitchFamily="34" charset="0"/>
              </a:rPr>
              <a:t>On NCBI blast, the sequences had an identity of 79-98% and this showed that there was relationship of the Kenya strains and other related parasites from other areas in NCBI data </a:t>
            </a:r>
            <a:r>
              <a:rPr lang="en-US" sz="1600" dirty="0" smtClean="0">
                <a:latin typeface="Century Gothic" pitchFamily="34" charset="0"/>
              </a:rPr>
              <a:t>base (Table 1)</a:t>
            </a:r>
          </a:p>
          <a:p>
            <a:endParaRPr lang="en-US" sz="1600" dirty="0" smtClean="0">
              <a:latin typeface="Century Gothic" pitchFamily="34" charset="0"/>
            </a:endParaRPr>
          </a:p>
          <a:p>
            <a:r>
              <a:rPr lang="en-US" sz="1600" dirty="0">
                <a:latin typeface="Century Gothic" pitchFamily="34" charset="0"/>
              </a:rPr>
              <a:t>There was a great divergence observed within Malindi population (0.95) compared to that of Tana River Delta (0.4), this </a:t>
            </a:r>
            <a:r>
              <a:rPr lang="en-US" sz="1600" dirty="0" smtClean="0">
                <a:latin typeface="Century Gothic" pitchFamily="34" charset="0"/>
              </a:rPr>
              <a:t>could  </a:t>
            </a:r>
            <a:r>
              <a:rPr lang="en-US" sz="1600" dirty="0">
                <a:latin typeface="Century Gothic" pitchFamily="34" charset="0"/>
              </a:rPr>
              <a:t>be attributed to the long period Malindi has been  on MDA (from 2003) to Tana River (from 2011) </a:t>
            </a:r>
            <a:r>
              <a:rPr lang="en-US" sz="1600" dirty="0" smtClean="0">
                <a:latin typeface="Century Gothic" pitchFamily="34" charset="0"/>
              </a:rPr>
              <a:t>( Fg.2)</a:t>
            </a:r>
            <a:endParaRPr lang="en-US" sz="1600" dirty="0">
              <a:latin typeface="Century Gothic" pitchFamily="34" charset="0"/>
            </a:endParaRPr>
          </a:p>
          <a:p>
            <a:endParaRPr lang="en-US" sz="1600" dirty="0">
              <a:latin typeface="Century" pitchFamily="18" charset="0"/>
            </a:endParaRPr>
          </a:p>
        </p:txBody>
      </p:sp>
    </p:spTree>
    <p:extLst>
      <p:ext uri="{BB962C8B-B14F-4D97-AF65-F5344CB8AC3E}">
        <p14:creationId xmlns:p14="http://schemas.microsoft.com/office/powerpoint/2010/main" val="3723337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itchFamily="34" charset="0"/>
              </a:rPr>
              <a:t>Discussion 2</a:t>
            </a:r>
            <a:endParaRPr lang="en-US" sz="2800" b="1" dirty="0">
              <a:latin typeface="Century Gothic" pitchFamily="34" charset="0"/>
            </a:endParaRPr>
          </a:p>
        </p:txBody>
      </p:sp>
      <p:sp>
        <p:nvSpPr>
          <p:cNvPr id="3" name="Content Placeholder 2"/>
          <p:cNvSpPr>
            <a:spLocks noGrp="1"/>
          </p:cNvSpPr>
          <p:nvPr>
            <p:ph idx="1"/>
          </p:nvPr>
        </p:nvSpPr>
        <p:spPr>
          <a:xfrm>
            <a:off x="457200" y="1295400"/>
            <a:ext cx="8534400" cy="5313218"/>
          </a:xfrm>
        </p:spPr>
        <p:txBody>
          <a:bodyPr>
            <a:normAutofit fontScale="77500" lnSpcReduction="20000"/>
          </a:bodyPr>
          <a:lstStyle/>
          <a:p>
            <a:r>
              <a:rPr lang="en-US" sz="2100" dirty="0">
                <a:latin typeface="Century Gothic" pitchFamily="34" charset="0"/>
              </a:rPr>
              <a:t>G</a:t>
            </a:r>
            <a:r>
              <a:rPr lang="en-US" sz="2100" dirty="0" smtClean="0">
                <a:latin typeface="Century Gothic" pitchFamily="34" charset="0"/>
              </a:rPr>
              <a:t>enetic </a:t>
            </a:r>
            <a:r>
              <a:rPr lang="en-US" sz="2100" dirty="0" smtClean="0">
                <a:latin typeface="Century Gothic" pitchFamily="34" charset="0"/>
              </a:rPr>
              <a:t>distance was </a:t>
            </a:r>
            <a:r>
              <a:rPr lang="en-US" sz="2100" dirty="0" smtClean="0">
                <a:latin typeface="Century Gothic" pitchFamily="34" charset="0"/>
              </a:rPr>
              <a:t>evaluated, </a:t>
            </a:r>
            <a:r>
              <a:rPr lang="en-US" sz="2100" dirty="0" smtClean="0">
                <a:latin typeface="Century Gothic" pitchFamily="34" charset="0"/>
              </a:rPr>
              <a:t>Tana River had smaller distance (mean 0.4) compared to Malindi (mean 1.81) , and thus Malindi had higher divergence compared to Tana River isolates.</a:t>
            </a:r>
          </a:p>
          <a:p>
            <a:endParaRPr lang="en-US" sz="2100" dirty="0">
              <a:latin typeface="Century Gothic" pitchFamily="34" charset="0"/>
            </a:endParaRPr>
          </a:p>
          <a:p>
            <a:r>
              <a:rPr lang="en-US" sz="2100" dirty="0" smtClean="0">
                <a:latin typeface="Century Gothic" pitchFamily="34" charset="0"/>
              </a:rPr>
              <a:t>The </a:t>
            </a:r>
            <a:r>
              <a:rPr lang="en-US" sz="2100" dirty="0">
                <a:latin typeface="Century Gothic" pitchFamily="34" charset="0"/>
              </a:rPr>
              <a:t>phylogenetic tree reconstruction showed that the sequences clustered in to 3 different </a:t>
            </a:r>
            <a:r>
              <a:rPr lang="en-US" sz="2100" dirty="0" smtClean="0">
                <a:latin typeface="Century Gothic" pitchFamily="34" charset="0"/>
              </a:rPr>
              <a:t>clusters. This </a:t>
            </a:r>
            <a:r>
              <a:rPr lang="en-US" sz="2100" dirty="0">
                <a:latin typeface="Century Gothic" pitchFamily="34" charset="0"/>
              </a:rPr>
              <a:t>indicated that there were 3 different strains in the study population. With Malindi having 2 and Tana River Delta 1 strain</a:t>
            </a:r>
          </a:p>
          <a:p>
            <a:endParaRPr lang="en-US" sz="2100" dirty="0">
              <a:latin typeface="Century Gothic" pitchFamily="34" charset="0"/>
            </a:endParaRPr>
          </a:p>
          <a:p>
            <a:r>
              <a:rPr lang="en-US" sz="2100" dirty="0" smtClean="0">
                <a:latin typeface="Century Gothic" pitchFamily="34" charset="0"/>
              </a:rPr>
              <a:t>The </a:t>
            </a:r>
            <a:r>
              <a:rPr lang="en-US" sz="2100" dirty="0">
                <a:latin typeface="Century Gothic" pitchFamily="34" charset="0"/>
              </a:rPr>
              <a:t>Neutrality and selection test results showed that strong selection was occurring in Wuchereria bancrofti populations in the 2 Kenyan endemic </a:t>
            </a:r>
            <a:r>
              <a:rPr lang="en-US" sz="2100" dirty="0" smtClean="0">
                <a:latin typeface="Century Gothic" pitchFamily="34" charset="0"/>
              </a:rPr>
              <a:t>areas, both with  </a:t>
            </a:r>
            <a:r>
              <a:rPr lang="en-US" sz="2100" dirty="0">
                <a:latin typeface="Century Gothic" pitchFamily="34" charset="0"/>
              </a:rPr>
              <a:t>a positive Tajima’s D value which reveals that mutations have resulted in high nucleotide diversity (0.603) with a P-value of less than 0.05 (p &lt; 0.05</a:t>
            </a:r>
            <a:r>
              <a:rPr lang="en-US" sz="2100" dirty="0" smtClean="0">
                <a:latin typeface="Century Gothic" pitchFamily="34" charset="0"/>
              </a:rPr>
              <a:t>)</a:t>
            </a:r>
          </a:p>
          <a:p>
            <a:endParaRPr lang="en-US" sz="2100" dirty="0">
              <a:latin typeface="Century Gothic" pitchFamily="34" charset="0"/>
            </a:endParaRPr>
          </a:p>
          <a:p>
            <a:r>
              <a:rPr lang="en-US" sz="2100" dirty="0" smtClean="0">
                <a:latin typeface="Century Gothic" pitchFamily="34" charset="0"/>
              </a:rPr>
              <a:t>The </a:t>
            </a:r>
            <a:r>
              <a:rPr lang="en-US" sz="2100" dirty="0">
                <a:latin typeface="Century Gothic" pitchFamily="34" charset="0"/>
              </a:rPr>
              <a:t>evolutionary rate (clock) between sequences was P= 0.00226, </a:t>
            </a:r>
            <a:r>
              <a:rPr lang="en-US" sz="2100" dirty="0" err="1">
                <a:latin typeface="Century Gothic" pitchFamily="34" charset="0"/>
              </a:rPr>
              <a:t>df</a:t>
            </a:r>
            <a:r>
              <a:rPr lang="en-US" sz="2100" dirty="0">
                <a:latin typeface="Century Gothic" pitchFamily="34" charset="0"/>
              </a:rPr>
              <a:t>=1, p&lt;0.05. </a:t>
            </a:r>
          </a:p>
          <a:p>
            <a:endParaRPr lang="en-US" sz="2100" dirty="0">
              <a:latin typeface="Century Gothic" pitchFamily="34" charset="0"/>
            </a:endParaRPr>
          </a:p>
          <a:p>
            <a:r>
              <a:rPr lang="en-US" sz="2100" dirty="0">
                <a:latin typeface="Century Gothic" pitchFamily="34" charset="0"/>
              </a:rPr>
              <a:t>For these results null hypothesis of equal rates between lineages is rejected, and thus in our populations, the isolates had different rates of lineages hence mutations was observed</a:t>
            </a:r>
          </a:p>
          <a:p>
            <a:endParaRPr lang="en-US" sz="2100" dirty="0">
              <a:latin typeface="Century Gothic" pitchFamily="34" charset="0"/>
            </a:endParaRPr>
          </a:p>
          <a:p>
            <a:r>
              <a:rPr lang="en-US" sz="2100" dirty="0">
                <a:latin typeface="Century Gothic" pitchFamily="34" charset="0"/>
              </a:rPr>
              <a:t>Malindi isolates had a higher mutation rate compared to Tana River Delta </a:t>
            </a:r>
            <a:r>
              <a:rPr lang="en-US" sz="2100" dirty="0" smtClean="0">
                <a:latin typeface="Century Gothic" pitchFamily="34" charset="0"/>
              </a:rPr>
              <a:t>isolates</a:t>
            </a:r>
            <a:endParaRPr lang="en-US" sz="2100" dirty="0">
              <a:latin typeface="Century Gothic" pitchFamily="34" charset="0"/>
            </a:endParaRPr>
          </a:p>
        </p:txBody>
      </p:sp>
    </p:spTree>
    <p:extLst>
      <p:ext uri="{BB962C8B-B14F-4D97-AF65-F5344CB8AC3E}">
        <p14:creationId xmlns:p14="http://schemas.microsoft.com/office/powerpoint/2010/main" val="797467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itchFamily="34" charset="0"/>
              </a:rPr>
              <a:t>Conclusion and Recommendations</a:t>
            </a:r>
            <a:endParaRPr lang="en-US" sz="2800" b="1" dirty="0">
              <a:latin typeface="Century Gothic" pitchFamily="34" charset="0"/>
            </a:endParaRPr>
          </a:p>
        </p:txBody>
      </p:sp>
      <p:sp>
        <p:nvSpPr>
          <p:cNvPr id="3" name="Content Placeholder 2"/>
          <p:cNvSpPr>
            <a:spLocks noGrp="1"/>
          </p:cNvSpPr>
          <p:nvPr>
            <p:ph idx="1"/>
          </p:nvPr>
        </p:nvSpPr>
        <p:spPr>
          <a:xfrm>
            <a:off x="457200" y="1295400"/>
            <a:ext cx="8229600" cy="5257800"/>
          </a:xfrm>
        </p:spPr>
        <p:txBody>
          <a:bodyPr>
            <a:noAutofit/>
          </a:bodyPr>
          <a:lstStyle/>
          <a:p>
            <a:pPr algn="just"/>
            <a:r>
              <a:rPr lang="en-US" sz="1600" dirty="0" smtClean="0">
                <a:latin typeface="Century Gothic" pitchFamily="34" charset="0"/>
              </a:rPr>
              <a:t>The nucleotide amplification, sequencing and phylogenetic reconstruction of the Ssp 1 DNA repeat sequence in this study revealed that there are genetic variations in W. bancrofti found in different geographical areas in Kenyan endemic </a:t>
            </a:r>
            <a:r>
              <a:rPr lang="en-US" sz="1600" dirty="0" smtClean="0">
                <a:latin typeface="Century Gothic" pitchFamily="34" charset="0"/>
              </a:rPr>
              <a:t>regions</a:t>
            </a:r>
          </a:p>
          <a:p>
            <a:pPr marL="0" indent="0" algn="just">
              <a:buNone/>
            </a:pPr>
            <a:endParaRPr lang="en-US" sz="1600" dirty="0" smtClean="0">
              <a:latin typeface="Century Gothic" pitchFamily="34" charset="0"/>
            </a:endParaRPr>
          </a:p>
          <a:p>
            <a:pPr algn="just"/>
            <a:r>
              <a:rPr lang="en-US" sz="1600" dirty="0" smtClean="0">
                <a:latin typeface="Century Gothic" pitchFamily="34" charset="0"/>
              </a:rPr>
              <a:t>In the study regions, </a:t>
            </a:r>
            <a:r>
              <a:rPr lang="en-US" sz="1600" i="1" dirty="0" smtClean="0">
                <a:latin typeface="Century Gothic" pitchFamily="34" charset="0"/>
              </a:rPr>
              <a:t>W. bancrofti </a:t>
            </a:r>
            <a:r>
              <a:rPr lang="en-US" sz="1600" dirty="0" smtClean="0">
                <a:latin typeface="Century Gothic" pitchFamily="34" charset="0"/>
              </a:rPr>
              <a:t>populations of Malindi region were highly </a:t>
            </a:r>
            <a:r>
              <a:rPr lang="en-US" sz="1600" dirty="0" smtClean="0">
                <a:latin typeface="Century Gothic" pitchFamily="34" charset="0"/>
              </a:rPr>
              <a:t>variable compared to Tana River.</a:t>
            </a:r>
          </a:p>
          <a:p>
            <a:pPr algn="just"/>
            <a:endParaRPr lang="en-US" sz="1600" dirty="0" smtClean="0">
              <a:latin typeface="Century Gothic" pitchFamily="34" charset="0"/>
            </a:endParaRPr>
          </a:p>
          <a:p>
            <a:pPr algn="just"/>
            <a:r>
              <a:rPr lang="en-US" sz="1600" dirty="0" smtClean="0">
                <a:latin typeface="Century Gothic" pitchFamily="34" charset="0"/>
              </a:rPr>
              <a:t>This could have been due to evolution of the parasites owing to the drug stress, environmental variations, infection transmission from other areas by human migration and parasite evolution to overcome the MDA </a:t>
            </a:r>
            <a:r>
              <a:rPr lang="en-US" sz="1600" dirty="0" smtClean="0">
                <a:latin typeface="Century Gothic" pitchFamily="34" charset="0"/>
              </a:rPr>
              <a:t>drugs</a:t>
            </a:r>
          </a:p>
          <a:p>
            <a:pPr algn="just"/>
            <a:endParaRPr lang="en-US" sz="1600" dirty="0">
              <a:latin typeface="Century Gothic" pitchFamily="34" charset="0"/>
            </a:endParaRPr>
          </a:p>
          <a:p>
            <a:pPr algn="just"/>
            <a:r>
              <a:rPr lang="en-US" sz="1600" b="1" dirty="0" smtClean="0">
                <a:latin typeface="Century Gothic" pitchFamily="34" charset="0"/>
              </a:rPr>
              <a:t>We recommend that; </a:t>
            </a:r>
            <a:r>
              <a:rPr lang="en-US" sz="1600" dirty="0" smtClean="0">
                <a:latin typeface="Century Gothic" pitchFamily="34" charset="0"/>
              </a:rPr>
              <a:t>A </a:t>
            </a:r>
            <a:r>
              <a:rPr lang="en-US" sz="1600" dirty="0">
                <a:latin typeface="Century Gothic" pitchFamily="34" charset="0"/>
              </a:rPr>
              <a:t>better understanding of the population structure and genetic differentiation of this parasite will provide important insights into patterns of transmission, disease outcome, and anthelmintic drug resistance, and influence the design and implementation of public health interventions aimed at eliminating this disease </a:t>
            </a:r>
          </a:p>
          <a:p>
            <a:pPr algn="just"/>
            <a:endParaRPr lang="en-US" sz="1600" dirty="0">
              <a:latin typeface="Century Gothic" pitchFamily="34" charset="0"/>
            </a:endParaRPr>
          </a:p>
          <a:p>
            <a:pPr algn="just"/>
            <a:r>
              <a:rPr lang="en-US" sz="1600" dirty="0">
                <a:latin typeface="Century Gothic" pitchFamily="34" charset="0"/>
              </a:rPr>
              <a:t>Further study in genetic variation aspects will shed light on the specific factors responsible for such divergence</a:t>
            </a:r>
          </a:p>
          <a:p>
            <a:pPr algn="just"/>
            <a:endParaRPr lang="en-US" sz="1600" dirty="0" smtClean="0">
              <a:latin typeface="Century Gothic" pitchFamily="34" charset="0"/>
            </a:endParaRPr>
          </a:p>
        </p:txBody>
      </p:sp>
    </p:spTree>
    <p:extLst>
      <p:ext uri="{BB962C8B-B14F-4D97-AF65-F5344CB8AC3E}">
        <p14:creationId xmlns:p14="http://schemas.microsoft.com/office/powerpoint/2010/main" val="3355673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itchFamily="34" charset="0"/>
              </a:rPr>
              <a:t>Acknowledgement </a:t>
            </a:r>
            <a:endParaRPr lang="en-US" sz="2800" b="1" dirty="0">
              <a:latin typeface="Century Gothic" pitchFamily="34" charset="0"/>
            </a:endParaRPr>
          </a:p>
        </p:txBody>
      </p:sp>
      <p:sp>
        <p:nvSpPr>
          <p:cNvPr id="3" name="Content Placeholder 2"/>
          <p:cNvSpPr>
            <a:spLocks noGrp="1"/>
          </p:cNvSpPr>
          <p:nvPr>
            <p:ph idx="1"/>
          </p:nvPr>
        </p:nvSpPr>
        <p:spPr/>
        <p:txBody>
          <a:bodyPr>
            <a:normAutofit/>
          </a:bodyPr>
          <a:lstStyle/>
          <a:p>
            <a:r>
              <a:rPr lang="en-US" sz="1600" dirty="0" smtClean="0">
                <a:latin typeface="Century Gothic" pitchFamily="34" charset="0"/>
              </a:rPr>
              <a:t>Immunology members of staff-KEMRI</a:t>
            </a:r>
          </a:p>
          <a:p>
            <a:r>
              <a:rPr lang="en-US" sz="1600" dirty="0" smtClean="0">
                <a:latin typeface="Century Gothic" pitchFamily="34" charset="0"/>
              </a:rPr>
              <a:t>KEMRI</a:t>
            </a:r>
          </a:p>
          <a:p>
            <a:r>
              <a:rPr lang="en-US" sz="1600" dirty="0" smtClean="0">
                <a:latin typeface="Century Gothic" pitchFamily="34" charset="0"/>
              </a:rPr>
              <a:t>KEMRI-IRG</a:t>
            </a:r>
          </a:p>
          <a:p>
            <a:r>
              <a:rPr lang="en-US" sz="1600" dirty="0" smtClean="0">
                <a:latin typeface="Century Gothic" pitchFamily="34" charset="0"/>
              </a:rPr>
              <a:t>NACOSTI</a:t>
            </a:r>
          </a:p>
          <a:p>
            <a:r>
              <a:rPr lang="en-US" sz="1600" dirty="0" smtClean="0">
                <a:latin typeface="Century Gothic" pitchFamily="34" charset="0"/>
              </a:rPr>
              <a:t>University of Nairobi</a:t>
            </a:r>
            <a:endParaRPr lang="en-US" sz="1600" dirty="0">
              <a:latin typeface="Century Gothic" pitchFamily="34" charset="0"/>
            </a:endParaRPr>
          </a:p>
        </p:txBody>
      </p:sp>
    </p:spTree>
    <p:extLst>
      <p:ext uri="{BB962C8B-B14F-4D97-AF65-F5344CB8AC3E}">
        <p14:creationId xmlns:p14="http://schemas.microsoft.com/office/powerpoint/2010/main" val="2455904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itchFamily="34" charset="0"/>
              </a:rPr>
              <a:t>Background- 1; </a:t>
            </a:r>
            <a:r>
              <a:rPr lang="en-US" sz="2800" b="1" dirty="0">
                <a:latin typeface="Century Gothic" pitchFamily="34" charset="0"/>
              </a:rPr>
              <a:t>Lymphatic filariasis (LF</a:t>
            </a:r>
            <a:r>
              <a:rPr lang="en-US" sz="2800" b="1" dirty="0" smtClean="0">
                <a:latin typeface="Century Gothic" pitchFamily="34" charset="0"/>
              </a:rPr>
              <a:t>) Disease </a:t>
            </a:r>
            <a:endParaRPr lang="en-US" sz="2800" b="1" dirty="0">
              <a:latin typeface="Century Gothic" pitchFamily="34" charset="0"/>
            </a:endParaRPr>
          </a:p>
        </p:txBody>
      </p:sp>
      <p:sp>
        <p:nvSpPr>
          <p:cNvPr id="3" name="Content Placeholder 2"/>
          <p:cNvSpPr>
            <a:spLocks noGrp="1"/>
          </p:cNvSpPr>
          <p:nvPr>
            <p:ph idx="1"/>
          </p:nvPr>
        </p:nvSpPr>
        <p:spPr>
          <a:xfrm>
            <a:off x="457200" y="1371600"/>
            <a:ext cx="8229600" cy="4953000"/>
          </a:xfrm>
        </p:spPr>
        <p:txBody>
          <a:bodyPr>
            <a:normAutofit lnSpcReduction="10000"/>
          </a:bodyPr>
          <a:lstStyle/>
          <a:p>
            <a:pPr algn="just"/>
            <a:r>
              <a:rPr lang="en-US" sz="1600" dirty="0" smtClean="0">
                <a:latin typeface="Century Gothic" pitchFamily="34" charset="0"/>
              </a:rPr>
              <a:t>Commonly </a:t>
            </a:r>
            <a:r>
              <a:rPr lang="en-US" sz="1600" dirty="0">
                <a:latin typeface="Century Gothic" pitchFamily="34" charset="0"/>
              </a:rPr>
              <a:t>referred to as elephantiasis is a disfiguring and disabling disease caused by filarial nematode </a:t>
            </a:r>
            <a:r>
              <a:rPr lang="en-US" sz="1600" dirty="0" smtClean="0">
                <a:latin typeface="Century Gothic" pitchFamily="34" charset="0"/>
              </a:rPr>
              <a:t>worms</a:t>
            </a:r>
          </a:p>
          <a:p>
            <a:pPr algn="just"/>
            <a:endParaRPr lang="en-US" sz="1600" dirty="0">
              <a:latin typeface="Century Gothic" pitchFamily="34" charset="0"/>
            </a:endParaRPr>
          </a:p>
          <a:p>
            <a:pPr algn="just"/>
            <a:r>
              <a:rPr lang="en-US" sz="1600" dirty="0" smtClean="0">
                <a:latin typeface="Century Gothic" pitchFamily="34" charset="0"/>
              </a:rPr>
              <a:t>Transmitted </a:t>
            </a:r>
            <a:r>
              <a:rPr lang="en-US" sz="1600" dirty="0">
                <a:latin typeface="Century Gothic" pitchFamily="34" charset="0"/>
              </a:rPr>
              <a:t>by mosquitoes of Anopheles ,Aedes, Culex and Mansonia </a:t>
            </a:r>
            <a:r>
              <a:rPr lang="en-US" sz="1600" dirty="0" smtClean="0">
                <a:latin typeface="Century Gothic" pitchFamily="34" charset="0"/>
              </a:rPr>
              <a:t>species</a:t>
            </a:r>
            <a:endParaRPr lang="en-US" sz="1600" dirty="0">
              <a:latin typeface="Century Gothic" pitchFamily="34" charset="0"/>
            </a:endParaRPr>
          </a:p>
          <a:p>
            <a:pPr algn="just"/>
            <a:endParaRPr lang="en-US" sz="1600" dirty="0" smtClean="0">
              <a:latin typeface="Century Gothic" pitchFamily="34" charset="0"/>
            </a:endParaRPr>
          </a:p>
          <a:p>
            <a:pPr algn="just"/>
            <a:r>
              <a:rPr lang="en-US" sz="1600" dirty="0" smtClean="0">
                <a:latin typeface="Century Gothic" pitchFamily="34" charset="0"/>
              </a:rPr>
              <a:t>LF </a:t>
            </a:r>
            <a:r>
              <a:rPr lang="en-US" sz="1600" dirty="0">
                <a:latin typeface="Century Gothic" pitchFamily="34" charset="0"/>
              </a:rPr>
              <a:t>remains a major public health problem with 128 million people estimated to be infected in 83 countries and nearly 1.2 billion people at </a:t>
            </a:r>
            <a:r>
              <a:rPr lang="en-US" sz="1600" dirty="0" smtClean="0">
                <a:latin typeface="Century Gothic" pitchFamily="34" charset="0"/>
              </a:rPr>
              <a:t>risk</a:t>
            </a:r>
            <a:endParaRPr lang="en-US" sz="1600" dirty="0">
              <a:latin typeface="Century Gothic" pitchFamily="34" charset="0"/>
            </a:endParaRPr>
          </a:p>
          <a:p>
            <a:pPr algn="just"/>
            <a:endParaRPr lang="en-US" sz="1600" dirty="0" smtClean="0">
              <a:latin typeface="Century Gothic" pitchFamily="34" charset="0"/>
            </a:endParaRPr>
          </a:p>
          <a:p>
            <a:pPr algn="just"/>
            <a:r>
              <a:rPr lang="en-US" sz="1600" dirty="0">
                <a:latin typeface="Century Gothic" pitchFamily="34" charset="0"/>
              </a:rPr>
              <a:t>LF is endemic in coastal </a:t>
            </a:r>
            <a:r>
              <a:rPr lang="en-US" sz="1600" dirty="0" smtClean="0">
                <a:latin typeface="Century Gothic" pitchFamily="34" charset="0"/>
              </a:rPr>
              <a:t>Kenya, </a:t>
            </a:r>
            <a:r>
              <a:rPr lang="en-US" sz="1600" dirty="0">
                <a:latin typeface="Century Gothic" pitchFamily="34" charset="0"/>
              </a:rPr>
              <a:t>with a current prevalence range of 1.7-6.3 % (Njenga et al. 2017</a:t>
            </a:r>
            <a:r>
              <a:rPr lang="en-US" sz="1600" dirty="0" smtClean="0">
                <a:latin typeface="Century Gothic" pitchFamily="34" charset="0"/>
              </a:rPr>
              <a:t>)</a:t>
            </a:r>
          </a:p>
          <a:p>
            <a:pPr algn="just"/>
            <a:endParaRPr lang="en-US" sz="1600" dirty="0">
              <a:latin typeface="Century Gothic" pitchFamily="34" charset="0"/>
            </a:endParaRPr>
          </a:p>
          <a:p>
            <a:pPr algn="just"/>
            <a:r>
              <a:rPr lang="en-US" sz="1600" dirty="0" smtClean="0">
                <a:latin typeface="Century Gothic" pitchFamily="34" charset="0"/>
              </a:rPr>
              <a:t>Parasites </a:t>
            </a:r>
            <a:r>
              <a:rPr lang="en-US" sz="1600" dirty="0">
                <a:latin typeface="Century Gothic" pitchFamily="34" charset="0"/>
              </a:rPr>
              <a:t>of </a:t>
            </a:r>
            <a:r>
              <a:rPr lang="en-US" sz="1600" i="1" dirty="0">
                <a:latin typeface="Century Gothic" pitchFamily="34" charset="0"/>
              </a:rPr>
              <a:t>Wuchereria bancrofti</a:t>
            </a:r>
            <a:r>
              <a:rPr lang="en-US" sz="1600" dirty="0">
                <a:latin typeface="Century Gothic" pitchFamily="34" charset="0"/>
              </a:rPr>
              <a:t>, </a:t>
            </a:r>
            <a:r>
              <a:rPr lang="en-US" sz="1600" i="1" dirty="0">
                <a:latin typeface="Century Gothic" pitchFamily="34" charset="0"/>
              </a:rPr>
              <a:t>Brugia malayi </a:t>
            </a:r>
            <a:r>
              <a:rPr lang="en-US" sz="1600" dirty="0">
                <a:latin typeface="Century Gothic" pitchFamily="34" charset="0"/>
              </a:rPr>
              <a:t>and </a:t>
            </a:r>
            <a:r>
              <a:rPr lang="en-US" sz="1600" i="1" dirty="0">
                <a:latin typeface="Century Gothic" pitchFamily="34" charset="0"/>
              </a:rPr>
              <a:t>B. timori </a:t>
            </a:r>
            <a:r>
              <a:rPr lang="en-US" sz="1600" dirty="0">
                <a:latin typeface="Century Gothic" pitchFamily="34" charset="0"/>
              </a:rPr>
              <a:t>species are the most common </a:t>
            </a:r>
            <a:r>
              <a:rPr lang="en-US" sz="1600" dirty="0" smtClean="0">
                <a:latin typeface="Century Gothic" pitchFamily="34" charset="0"/>
              </a:rPr>
              <a:t>with </a:t>
            </a:r>
            <a:r>
              <a:rPr lang="en-US" sz="1600" dirty="0">
                <a:latin typeface="Century Gothic" pitchFamily="34" charset="0"/>
              </a:rPr>
              <a:t>W. b causing 90% of LF </a:t>
            </a:r>
            <a:r>
              <a:rPr lang="en-US" sz="1600" dirty="0" smtClean="0">
                <a:latin typeface="Century Gothic" pitchFamily="34" charset="0"/>
              </a:rPr>
              <a:t>infections</a:t>
            </a:r>
          </a:p>
          <a:p>
            <a:pPr algn="just"/>
            <a:endParaRPr lang="en-US" sz="1600" dirty="0" smtClean="0">
              <a:latin typeface="Century Gothic" pitchFamily="34" charset="0"/>
            </a:endParaRPr>
          </a:p>
          <a:p>
            <a:pPr algn="just"/>
            <a:r>
              <a:rPr lang="en-US" sz="1600" dirty="0">
                <a:latin typeface="Century Gothic" pitchFamily="34" charset="0"/>
              </a:rPr>
              <a:t>It is ranked as the leading cause of permanent and long-term disability.</a:t>
            </a:r>
          </a:p>
          <a:p>
            <a:pPr algn="just"/>
            <a:endParaRPr lang="en-US" sz="1600" dirty="0">
              <a:latin typeface="Century Gothic" pitchFamily="34" charset="0"/>
            </a:endParaRPr>
          </a:p>
          <a:p>
            <a:pPr algn="just"/>
            <a:r>
              <a:rPr lang="en-US" sz="1600" dirty="0">
                <a:latin typeface="Century Gothic" pitchFamily="34" charset="0"/>
              </a:rPr>
              <a:t>World Health Organization (WHO), in 2000 launched the Global Programme to Eliminate Lymphatic Filariasis (GPELF) </a:t>
            </a:r>
          </a:p>
          <a:p>
            <a:pPr algn="just"/>
            <a:endParaRPr lang="en-US" sz="1600" dirty="0">
              <a:latin typeface="Century" pitchFamily="18" charset="0"/>
            </a:endParaRPr>
          </a:p>
          <a:p>
            <a:endParaRPr lang="en-US" dirty="0"/>
          </a:p>
        </p:txBody>
      </p:sp>
    </p:spTree>
    <p:extLst>
      <p:ext uri="{BB962C8B-B14F-4D97-AF65-F5344CB8AC3E}">
        <p14:creationId xmlns:p14="http://schemas.microsoft.com/office/powerpoint/2010/main" val="902471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latin typeface="Century Gothic" pitchFamily="34" charset="0"/>
              </a:rPr>
              <a:t>Background-2</a:t>
            </a:r>
            <a:r>
              <a:rPr lang="en-US" dirty="0" smtClean="0"/>
              <a:t/>
            </a:r>
            <a:br>
              <a:rPr lang="en-US" dirty="0" smtClean="0"/>
            </a:br>
            <a:endParaRPr lang="en-US" dirty="0"/>
          </a:p>
        </p:txBody>
      </p:sp>
      <p:sp>
        <p:nvSpPr>
          <p:cNvPr id="3" name="Content Placeholder 2"/>
          <p:cNvSpPr>
            <a:spLocks noGrp="1"/>
          </p:cNvSpPr>
          <p:nvPr>
            <p:ph idx="1"/>
          </p:nvPr>
        </p:nvSpPr>
        <p:spPr>
          <a:xfrm>
            <a:off x="609600" y="1066800"/>
            <a:ext cx="8229600" cy="5514109"/>
          </a:xfrm>
        </p:spPr>
        <p:txBody>
          <a:bodyPr>
            <a:normAutofit lnSpcReduction="10000"/>
          </a:bodyPr>
          <a:lstStyle/>
          <a:p>
            <a:pPr algn="just"/>
            <a:endParaRPr lang="en-US" sz="1600" dirty="0" smtClean="0">
              <a:latin typeface="Century Gothic" pitchFamily="34" charset="0"/>
            </a:endParaRPr>
          </a:p>
          <a:p>
            <a:pPr algn="just"/>
            <a:r>
              <a:rPr lang="en-US" sz="1600" dirty="0" smtClean="0">
                <a:latin typeface="Century Gothic" pitchFamily="34" charset="0"/>
              </a:rPr>
              <a:t>Treatment is by MDA with  combined single dose of  Alb., DEC. &amp; Ivermectin</a:t>
            </a:r>
          </a:p>
          <a:p>
            <a:pPr algn="just"/>
            <a:endParaRPr lang="en-US" sz="1600" dirty="0" smtClean="0">
              <a:latin typeface="Century Gothic" pitchFamily="34" charset="0"/>
            </a:endParaRPr>
          </a:p>
          <a:p>
            <a:pPr algn="just"/>
            <a:r>
              <a:rPr lang="en-US" sz="1600" dirty="0" smtClean="0">
                <a:latin typeface="Century Gothic" pitchFamily="34" charset="0"/>
              </a:rPr>
              <a:t>Progress </a:t>
            </a:r>
            <a:r>
              <a:rPr lang="en-US" sz="1600" dirty="0">
                <a:latin typeface="Century Gothic" pitchFamily="34" charset="0"/>
              </a:rPr>
              <a:t>towards this goal is promising, with 3.9 billion doses of medicine distributed to people in 65 countries by </a:t>
            </a:r>
            <a:r>
              <a:rPr lang="en-US" sz="1600" dirty="0" smtClean="0">
                <a:latin typeface="Century Gothic" pitchFamily="34" charset="0"/>
              </a:rPr>
              <a:t>2016 </a:t>
            </a:r>
          </a:p>
          <a:p>
            <a:pPr algn="just"/>
            <a:endParaRPr lang="en-US" sz="1600" dirty="0">
              <a:latin typeface="Century Gothic" pitchFamily="34" charset="0"/>
            </a:endParaRPr>
          </a:p>
          <a:p>
            <a:pPr algn="just"/>
            <a:r>
              <a:rPr lang="en-US" sz="1600" dirty="0" smtClean="0">
                <a:latin typeface="Century Gothic" pitchFamily="34" charset="0"/>
              </a:rPr>
              <a:t> </a:t>
            </a:r>
            <a:r>
              <a:rPr lang="en-US" sz="1600" dirty="0">
                <a:latin typeface="Century Gothic" pitchFamily="34" charset="0"/>
              </a:rPr>
              <a:t>20 </a:t>
            </a:r>
            <a:r>
              <a:rPr lang="en-US" sz="1600" dirty="0" smtClean="0">
                <a:latin typeface="Century Gothic" pitchFamily="34" charset="0"/>
              </a:rPr>
              <a:t>Countries had </a:t>
            </a:r>
            <a:r>
              <a:rPr lang="en-US" sz="1600" dirty="0">
                <a:latin typeface="Century Gothic" pitchFamily="34" charset="0"/>
              </a:rPr>
              <a:t>progressed to the post-MDA surveillance phase by 2016 and 52 required further rounds of MDA </a:t>
            </a:r>
            <a:endParaRPr lang="en-US" sz="1600" dirty="0" smtClean="0">
              <a:latin typeface="Century Gothic" pitchFamily="34" charset="0"/>
            </a:endParaRPr>
          </a:p>
          <a:p>
            <a:pPr algn="just"/>
            <a:endParaRPr lang="en-US" sz="1600" dirty="0" smtClean="0">
              <a:latin typeface="Century Gothic" pitchFamily="34" charset="0"/>
            </a:endParaRPr>
          </a:p>
          <a:p>
            <a:pPr algn="just"/>
            <a:r>
              <a:rPr lang="en-US" sz="1600" dirty="0">
                <a:latin typeface="Century Gothic" pitchFamily="34" charset="0"/>
              </a:rPr>
              <a:t>Genetic information of parasites is essential for identifying targets for drug development and the potential of drug resistance.  </a:t>
            </a:r>
          </a:p>
          <a:p>
            <a:pPr algn="just"/>
            <a:endParaRPr lang="en-US" sz="1600" dirty="0">
              <a:latin typeface="Century Gothic" pitchFamily="34" charset="0"/>
            </a:endParaRPr>
          </a:p>
          <a:p>
            <a:pPr algn="just"/>
            <a:r>
              <a:rPr lang="en-US" sz="1600" dirty="0">
                <a:latin typeface="Century Gothic" pitchFamily="34" charset="0"/>
              </a:rPr>
              <a:t>Through genotyping W. bancrofti populations we can get information that is likely to contribute to elimination success.</a:t>
            </a:r>
          </a:p>
          <a:p>
            <a:pPr algn="just"/>
            <a:endParaRPr lang="en-US" sz="1600" dirty="0">
              <a:latin typeface="Century Gothic" pitchFamily="34" charset="0"/>
            </a:endParaRPr>
          </a:p>
          <a:p>
            <a:pPr algn="just"/>
            <a:r>
              <a:rPr lang="en-US" sz="1600" dirty="0">
                <a:latin typeface="Century Gothic" pitchFamily="34" charset="0"/>
              </a:rPr>
              <a:t>Genetic polymorphisms have been identified that can be used to evaluate population structure and to characterize infections.</a:t>
            </a:r>
          </a:p>
          <a:p>
            <a:pPr marL="0" indent="0" algn="just">
              <a:buNone/>
            </a:pPr>
            <a:r>
              <a:rPr lang="en-US" sz="1600" dirty="0">
                <a:latin typeface="Century Gothic" pitchFamily="34" charset="0"/>
              </a:rPr>
              <a:t> </a:t>
            </a:r>
          </a:p>
          <a:p>
            <a:pPr algn="just"/>
            <a:r>
              <a:rPr lang="en-US" sz="1600" dirty="0">
                <a:latin typeface="Century Gothic" pitchFamily="34" charset="0"/>
              </a:rPr>
              <a:t>This study is important to track any genetic change in Kenyan W. b stains</a:t>
            </a:r>
          </a:p>
          <a:p>
            <a:pPr algn="just"/>
            <a:endParaRPr lang="en-US" sz="1600" dirty="0">
              <a:latin typeface="Century Gothic" pitchFamily="34" charset="0"/>
            </a:endParaRPr>
          </a:p>
          <a:p>
            <a:pPr algn="just"/>
            <a:r>
              <a:rPr lang="en-US" sz="1600" dirty="0">
                <a:latin typeface="Century Gothic" pitchFamily="34" charset="0"/>
              </a:rPr>
              <a:t>Genetic changes may also interfere with the DNA detection </a:t>
            </a:r>
          </a:p>
          <a:p>
            <a:pPr algn="just"/>
            <a:endParaRPr lang="en-US" sz="1600" dirty="0">
              <a:latin typeface="Century" pitchFamily="18" charset="0"/>
            </a:endParaRPr>
          </a:p>
          <a:p>
            <a:endParaRPr lang="en-US" dirty="0" smtClean="0"/>
          </a:p>
          <a:p>
            <a:endParaRPr lang="en-US" dirty="0"/>
          </a:p>
        </p:txBody>
      </p:sp>
    </p:spTree>
    <p:extLst>
      <p:ext uri="{BB962C8B-B14F-4D97-AF65-F5344CB8AC3E}">
        <p14:creationId xmlns:p14="http://schemas.microsoft.com/office/powerpoint/2010/main" val="1461745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itchFamily="34" charset="0"/>
              </a:rPr>
              <a:t>Background-3; Chronic symptoms</a:t>
            </a:r>
            <a:endParaRPr lang="en-US" sz="2800" b="1" dirty="0">
              <a:latin typeface="Century Gothic" pitchFamily="34" charset="0"/>
            </a:endParaRPr>
          </a:p>
        </p:txBody>
      </p:sp>
      <p:sp>
        <p:nvSpPr>
          <p:cNvPr id="4" name="Content Placeholder 3"/>
          <p:cNvSpPr>
            <a:spLocks noGrp="1"/>
          </p:cNvSpPr>
          <p:nvPr>
            <p:ph sz="half" idx="2"/>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1600" dirty="0" smtClean="0">
                <a:latin typeface="Century Gothic" pitchFamily="34" charset="0"/>
              </a:rPr>
              <a:t>Source; Nancy 2018, Tana Delta</a:t>
            </a:r>
            <a:endParaRPr lang="en-US" sz="1600" dirty="0">
              <a:latin typeface="Century Gothic" pitchFamily="34" charset="0"/>
            </a:endParaRP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37308" y="1260764"/>
            <a:ext cx="4038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nkinyatta\Documents\Garisen Photos\IMG_20181201_1214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260764"/>
            <a:ext cx="3352800" cy="300643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nkinyatta\Documents\Garisen Photos\IMG_20181201_1427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744" y="3505200"/>
            <a:ext cx="327660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617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itchFamily="34" charset="0"/>
              </a:rPr>
              <a:t>Methodology-1</a:t>
            </a:r>
            <a:endParaRPr lang="en-US" sz="2800" b="1" dirty="0">
              <a:latin typeface="Century Gothic" pitchFamily="34" charset="0"/>
            </a:endParaRPr>
          </a:p>
        </p:txBody>
      </p:sp>
      <p:sp>
        <p:nvSpPr>
          <p:cNvPr id="3" name="Content Placeholder 2"/>
          <p:cNvSpPr>
            <a:spLocks noGrp="1"/>
          </p:cNvSpPr>
          <p:nvPr>
            <p:ph idx="1"/>
          </p:nvPr>
        </p:nvSpPr>
        <p:spPr/>
        <p:txBody>
          <a:bodyPr>
            <a:normAutofit/>
          </a:bodyPr>
          <a:lstStyle/>
          <a:p>
            <a:pPr algn="just"/>
            <a:r>
              <a:rPr lang="en-US" sz="1600" dirty="0" smtClean="0">
                <a:latin typeface="Century Gothic" pitchFamily="34" charset="0"/>
              </a:rPr>
              <a:t>Archived samples collected from </a:t>
            </a:r>
            <a:r>
              <a:rPr lang="en-US" sz="1600" dirty="0" err="1" smtClean="0">
                <a:latin typeface="Century Gothic" pitchFamily="34" charset="0"/>
              </a:rPr>
              <a:t>Mpirani</a:t>
            </a:r>
            <a:r>
              <a:rPr lang="en-US" sz="1600" dirty="0" smtClean="0">
                <a:latin typeface="Century Gothic" pitchFamily="34" charset="0"/>
              </a:rPr>
              <a:t> Malindi in 2002, 2004 and </a:t>
            </a:r>
            <a:r>
              <a:rPr lang="en-US" sz="1600" dirty="0" smtClean="0">
                <a:latin typeface="Century Gothic" pitchFamily="34" charset="0"/>
              </a:rPr>
              <a:t>2011</a:t>
            </a:r>
          </a:p>
          <a:p>
            <a:pPr algn="just"/>
            <a:endParaRPr lang="en-US" sz="1600" dirty="0" smtClean="0">
              <a:latin typeface="Century Gothic" pitchFamily="34" charset="0"/>
            </a:endParaRPr>
          </a:p>
          <a:p>
            <a:pPr algn="just"/>
            <a:r>
              <a:rPr lang="en-US" sz="1600" dirty="0" smtClean="0">
                <a:latin typeface="Century Gothic" pitchFamily="34" charset="0"/>
              </a:rPr>
              <a:t> And </a:t>
            </a:r>
            <a:r>
              <a:rPr lang="en-US" sz="1600" dirty="0" err="1" smtClean="0">
                <a:latin typeface="Century Gothic" pitchFamily="34" charset="0"/>
              </a:rPr>
              <a:t>Kipini</a:t>
            </a:r>
            <a:r>
              <a:rPr lang="en-US" sz="1600" dirty="0" smtClean="0">
                <a:latin typeface="Century Gothic" pitchFamily="34" charset="0"/>
              </a:rPr>
              <a:t> in Tana River Delta in 2008 and </a:t>
            </a:r>
            <a:r>
              <a:rPr lang="en-US" sz="1600" dirty="0" smtClean="0">
                <a:latin typeface="Century Gothic" pitchFamily="34" charset="0"/>
              </a:rPr>
              <a:t>2011</a:t>
            </a:r>
          </a:p>
          <a:p>
            <a:pPr algn="just"/>
            <a:endParaRPr lang="en-US" sz="1600" dirty="0" smtClean="0">
              <a:latin typeface="Century Gothic" pitchFamily="34" charset="0"/>
            </a:endParaRPr>
          </a:p>
          <a:p>
            <a:pPr algn="just"/>
            <a:r>
              <a:rPr lang="en-US" sz="1600" dirty="0" smtClean="0">
                <a:latin typeface="Century Gothic" pitchFamily="34" charset="0"/>
              </a:rPr>
              <a:t>The initial prevalence was 22.2% at Malindi and 26. 5% at Tana River Delta </a:t>
            </a:r>
          </a:p>
          <a:p>
            <a:pPr algn="just"/>
            <a:endParaRPr lang="en-US" sz="1600" dirty="0" smtClean="0">
              <a:latin typeface="Century Gothic" pitchFamily="34" charset="0"/>
            </a:endParaRPr>
          </a:p>
          <a:p>
            <a:pPr algn="just"/>
            <a:r>
              <a:rPr lang="en-US" sz="1600" dirty="0" smtClean="0">
                <a:latin typeface="Century Gothic" pitchFamily="34" charset="0"/>
              </a:rPr>
              <a:t>Seventeen positive samples were selected through PCR amplification and sequenced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96514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800" b="1" dirty="0" smtClean="0">
                <a:latin typeface="Century Gothic" pitchFamily="34" charset="0"/>
              </a:rPr>
              <a:t>Methodology-3; </a:t>
            </a:r>
            <a:br>
              <a:rPr lang="en-US" sz="2800" b="1" dirty="0" smtClean="0">
                <a:latin typeface="Century Gothic" pitchFamily="34" charset="0"/>
              </a:rPr>
            </a:br>
            <a:r>
              <a:rPr lang="en-US" sz="2800" b="1" dirty="0" smtClean="0">
                <a:latin typeface="Century Gothic" pitchFamily="34" charset="0"/>
              </a:rPr>
              <a:t>Figure 1:</a:t>
            </a:r>
            <a:endParaRPr lang="en-US" sz="2800" b="1" dirty="0">
              <a:latin typeface="Century Gothic" pitchFamily="34" charset="0"/>
            </a:endParaRPr>
          </a:p>
        </p:txBody>
      </p:sp>
      <p:sp>
        <p:nvSpPr>
          <p:cNvPr id="3" name="Content Placeholder 2"/>
          <p:cNvSpPr>
            <a:spLocks noGrp="1"/>
          </p:cNvSpPr>
          <p:nvPr>
            <p:ph idx="1"/>
          </p:nvPr>
        </p:nvSpPr>
        <p:spPr>
          <a:xfrm>
            <a:off x="457200" y="1981200"/>
            <a:ext cx="8229600" cy="4605625"/>
          </a:xfrm>
        </p:spPr>
        <p:txBody>
          <a:bodyPr/>
          <a:lstStyle/>
          <a:p>
            <a:pPr marL="0" indent="0">
              <a:buNone/>
            </a:pPr>
            <a:r>
              <a:rPr lang="en-US" sz="1600" dirty="0" smtClean="0">
                <a:latin typeface="Century Gothic" pitchFamily="34" charset="0"/>
              </a:rPr>
              <a:t>                                                                        </a:t>
            </a:r>
            <a:r>
              <a:rPr lang="en-US" sz="1600" dirty="0" smtClean="0">
                <a:latin typeface="Century Gothic" pitchFamily="34" charset="0"/>
              </a:rPr>
              <a:t>                                       No DNA</a:t>
            </a:r>
          </a:p>
          <a:p>
            <a:pPr marL="0" indent="0">
              <a:buNone/>
            </a:pPr>
            <a:endParaRPr lang="en-US" dirty="0" smtClean="0"/>
          </a:p>
          <a:p>
            <a:pPr marL="0" indent="0">
              <a:buNone/>
            </a:pPr>
            <a:endParaRPr lang="en-US" dirty="0" smtClean="0"/>
          </a:p>
          <a:p>
            <a:pPr marL="0" indent="0">
              <a:buNone/>
            </a:pPr>
            <a:r>
              <a:rPr lang="en-US" dirty="0" smtClean="0"/>
              <a:t>                                                                </a:t>
            </a:r>
            <a:r>
              <a:rPr lang="en-US" sz="1600" dirty="0" smtClean="0">
                <a:latin typeface="Century Gothic" pitchFamily="34" charset="0"/>
              </a:rPr>
              <a:t>DNA present</a:t>
            </a:r>
            <a:endParaRPr lang="en-US" sz="1600" dirty="0">
              <a:latin typeface="Century Gothic" pitchFamily="34" charset="0"/>
            </a:endParaRPr>
          </a:p>
        </p:txBody>
      </p:sp>
      <p:sp>
        <p:nvSpPr>
          <p:cNvPr id="6" name="Rectangle 5"/>
          <p:cNvSpPr/>
          <p:nvPr/>
        </p:nvSpPr>
        <p:spPr>
          <a:xfrm>
            <a:off x="609600" y="2504200"/>
            <a:ext cx="2389909" cy="1034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Sample </a:t>
            </a:r>
            <a:r>
              <a:rPr lang="en-US" sz="1600" dirty="0" smtClean="0">
                <a:latin typeface="Century Gothic" pitchFamily="34" charset="0"/>
              </a:rPr>
              <a:t>selection and DNA extraction</a:t>
            </a:r>
            <a:endParaRPr lang="en-US" sz="1600" dirty="0">
              <a:latin typeface="Century Gothic" pitchFamily="34" charset="0"/>
            </a:endParaRPr>
          </a:p>
        </p:txBody>
      </p:sp>
      <p:sp>
        <p:nvSpPr>
          <p:cNvPr id="8" name="Rectangle 7"/>
          <p:cNvSpPr/>
          <p:nvPr/>
        </p:nvSpPr>
        <p:spPr>
          <a:xfrm>
            <a:off x="3733800" y="2430773"/>
            <a:ext cx="2175164" cy="1136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PCR  amplification</a:t>
            </a:r>
            <a:endParaRPr lang="en-US" sz="1600" dirty="0">
              <a:latin typeface="Century Gothic" pitchFamily="34" charset="0"/>
            </a:endParaRPr>
          </a:p>
        </p:txBody>
      </p:sp>
      <p:sp>
        <p:nvSpPr>
          <p:cNvPr id="9" name="Diamond 8"/>
          <p:cNvSpPr/>
          <p:nvPr/>
        </p:nvSpPr>
        <p:spPr>
          <a:xfrm>
            <a:off x="6243100" y="2346157"/>
            <a:ext cx="2001984" cy="127534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Gel electrophoresis</a:t>
            </a:r>
            <a:endParaRPr lang="en-US" sz="1600" dirty="0">
              <a:latin typeface="Century Gothic" pitchFamily="34" charset="0"/>
            </a:endParaRPr>
          </a:p>
        </p:txBody>
      </p:sp>
      <p:sp>
        <p:nvSpPr>
          <p:cNvPr id="10" name="Right Arrow 9"/>
          <p:cNvSpPr/>
          <p:nvPr/>
        </p:nvSpPr>
        <p:spPr>
          <a:xfrm flipV="1">
            <a:off x="5967269" y="2819402"/>
            <a:ext cx="336547" cy="179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338" y="2938002"/>
            <a:ext cx="511696" cy="16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257800" y="4697658"/>
            <a:ext cx="861868" cy="26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6940630" y="3880762"/>
            <a:ext cx="643821" cy="19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163374" y="1828800"/>
            <a:ext cx="161436" cy="51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iamond 17"/>
          <p:cNvSpPr/>
          <p:nvPr/>
        </p:nvSpPr>
        <p:spPr>
          <a:xfrm>
            <a:off x="581891" y="3979928"/>
            <a:ext cx="2417618" cy="158267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Sequences analysis by MEGA7</a:t>
            </a:r>
            <a:endParaRPr lang="en-US" sz="1600" dirty="0">
              <a:latin typeface="Century Gothic" pitchFamily="34" charset="0"/>
            </a:endParaRPr>
          </a:p>
        </p:txBody>
      </p:sp>
      <p:pic>
        <p:nvPicPr>
          <p:cNvPr id="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74502" y="4655883"/>
            <a:ext cx="859298" cy="26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6348140" y="4454367"/>
            <a:ext cx="165286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DNA cleaning &amp; quantification</a:t>
            </a:r>
            <a:endParaRPr lang="en-US" sz="1600" dirty="0">
              <a:latin typeface="Century Gothic" pitchFamily="34" charset="0"/>
            </a:endParaRPr>
          </a:p>
        </p:txBody>
      </p:sp>
      <p:sp>
        <p:nvSpPr>
          <p:cNvPr id="21" name="Rectangle 20"/>
          <p:cNvSpPr/>
          <p:nvPr/>
        </p:nvSpPr>
        <p:spPr>
          <a:xfrm>
            <a:off x="3761509" y="4402773"/>
            <a:ext cx="1496291" cy="1159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Sanger sequencing, alignment and editing</a:t>
            </a:r>
          </a:p>
        </p:txBody>
      </p:sp>
      <p:sp>
        <p:nvSpPr>
          <p:cNvPr id="22" name="Rectangle 21"/>
          <p:cNvSpPr/>
          <p:nvPr/>
        </p:nvSpPr>
        <p:spPr>
          <a:xfrm>
            <a:off x="6185676" y="1163782"/>
            <a:ext cx="1924428"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pitchFamily="18" charset="0"/>
              </a:rPr>
              <a:t>Discard</a:t>
            </a:r>
            <a:endParaRPr lang="en-US" sz="1600" dirty="0">
              <a:latin typeface="Century" pitchFamily="18" charset="0"/>
            </a:endParaRPr>
          </a:p>
        </p:txBody>
      </p:sp>
    </p:spTree>
    <p:extLst>
      <p:ext uri="{BB962C8B-B14F-4D97-AF65-F5344CB8AC3E}">
        <p14:creationId xmlns:p14="http://schemas.microsoft.com/office/powerpoint/2010/main" val="1807412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itchFamily="34" charset="0"/>
              </a:rPr>
              <a:t>Results-1: </a:t>
            </a:r>
            <a:br>
              <a:rPr lang="en-US" sz="2800" b="1" dirty="0" smtClean="0">
                <a:latin typeface="Century Gothic" pitchFamily="34" charset="0"/>
              </a:rPr>
            </a:br>
            <a:r>
              <a:rPr lang="en-US" sz="2800" b="1" dirty="0" smtClean="0">
                <a:latin typeface="Century Gothic" pitchFamily="34" charset="0"/>
              </a:rPr>
              <a:t>PCR product </a:t>
            </a:r>
            <a:endParaRPr lang="en-US" sz="2800" b="1" dirty="0">
              <a:latin typeface="Century Gothic" pitchFamily="34"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391400" cy="4495800"/>
          </a:xfrm>
          <a:prstGeom prst="rect">
            <a:avLst/>
          </a:prstGeom>
          <a:noFill/>
        </p:spPr>
      </p:pic>
    </p:spTree>
    <p:extLst>
      <p:ext uri="{BB962C8B-B14F-4D97-AF65-F5344CB8AC3E}">
        <p14:creationId xmlns:p14="http://schemas.microsoft.com/office/powerpoint/2010/main" val="1258731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b="1" dirty="0" smtClean="0">
                <a:latin typeface="Century Gothic" pitchFamily="34" charset="0"/>
              </a:rPr>
              <a:t>Results-2 </a:t>
            </a:r>
            <a:br>
              <a:rPr lang="en-US" sz="2800" b="1" dirty="0" smtClean="0">
                <a:latin typeface="Century Gothic" pitchFamily="34" charset="0"/>
              </a:rPr>
            </a:br>
            <a:r>
              <a:rPr lang="en-US" sz="2800" b="1" dirty="0" smtClean="0">
                <a:latin typeface="Century Gothic" pitchFamily="34" charset="0"/>
              </a:rPr>
              <a:t>Table 1: Sequences </a:t>
            </a:r>
            <a:r>
              <a:rPr lang="en-US" sz="2800" b="1" dirty="0" smtClean="0">
                <a:latin typeface="Century Gothic" pitchFamily="34" charset="0"/>
              </a:rPr>
              <a:t>BLAST results on NCBI</a:t>
            </a:r>
            <a:endParaRPr lang="en-US" sz="2800" b="1" dirty="0">
              <a:latin typeface="Century Gothic"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0182503"/>
              </p:ext>
            </p:extLst>
          </p:nvPr>
        </p:nvGraphicFramePr>
        <p:xfrm>
          <a:off x="685800" y="1145417"/>
          <a:ext cx="7772401" cy="5475771"/>
        </p:xfrm>
        <a:graphic>
          <a:graphicData uri="http://schemas.openxmlformats.org/drawingml/2006/table">
            <a:tbl>
              <a:tblPr firstRow="1" firstCol="1" bandRow="1"/>
              <a:tblGrid>
                <a:gridCol w="1102994"/>
                <a:gridCol w="3392806"/>
                <a:gridCol w="884511"/>
                <a:gridCol w="1096942"/>
                <a:gridCol w="1295148"/>
              </a:tblGrid>
              <a:tr h="176003">
                <a:tc>
                  <a:txBody>
                    <a:bodyPr/>
                    <a:lstStyle/>
                    <a:p>
                      <a:pPr marL="0" marR="0" algn="just">
                        <a:spcBef>
                          <a:spcPts val="0"/>
                        </a:spcBef>
                        <a:spcAft>
                          <a:spcPts val="0"/>
                        </a:spcAft>
                      </a:pPr>
                      <a:r>
                        <a:rPr lang="en-US" sz="1100" b="1" dirty="0">
                          <a:solidFill>
                            <a:srgbClr val="000000"/>
                          </a:solidFill>
                          <a:effectLst/>
                          <a:latin typeface="Century" pitchFamily="18" charset="0"/>
                          <a:ea typeface="Calibri"/>
                          <a:cs typeface="Times New Roman"/>
                        </a:rPr>
                        <a:t>Sample ID</a:t>
                      </a:r>
                      <a:endParaRPr lang="en-US" sz="1100" dirty="0">
                        <a:solidFill>
                          <a:srgbClr val="000000"/>
                        </a:solidFill>
                        <a:effectLst/>
                        <a:latin typeface="Century" pitchFamily="18" charset="0"/>
                        <a:ea typeface="Calibri"/>
                        <a:cs typeface="Times New Roman"/>
                      </a:endParaRP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solidFill>
                            <a:srgbClr val="000000"/>
                          </a:solidFill>
                          <a:effectLst/>
                          <a:latin typeface="Century" pitchFamily="18" charset="0"/>
                          <a:ea typeface="Calibri"/>
                          <a:cs typeface="Times New Roman"/>
                        </a:rPr>
                        <a:t>Gene description</a:t>
                      </a:r>
                      <a:endParaRPr lang="en-US" sz="1100">
                        <a:solidFill>
                          <a:srgbClr val="000000"/>
                        </a:solidFill>
                        <a:effectLst/>
                        <a:latin typeface="Century" pitchFamily="18" charset="0"/>
                        <a:ea typeface="Calibri"/>
                        <a:cs typeface="Times New Roman"/>
                      </a:endParaRP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solidFill>
                            <a:srgbClr val="000000"/>
                          </a:solidFill>
                          <a:effectLst/>
                          <a:latin typeface="Century" pitchFamily="18" charset="0"/>
                          <a:ea typeface="Calibri"/>
                          <a:cs typeface="Times New Roman"/>
                        </a:rPr>
                        <a:t>E-value</a:t>
                      </a:r>
                      <a:endParaRPr lang="en-US" sz="1100">
                        <a:solidFill>
                          <a:srgbClr val="000000"/>
                        </a:solidFill>
                        <a:effectLst/>
                        <a:latin typeface="Century" pitchFamily="18" charset="0"/>
                        <a:ea typeface="Calibri"/>
                        <a:cs typeface="Times New Roman"/>
                      </a:endParaRP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solidFill>
                            <a:srgbClr val="000000"/>
                          </a:solidFill>
                          <a:effectLst/>
                          <a:latin typeface="Century" pitchFamily="18" charset="0"/>
                          <a:ea typeface="Calibri"/>
                          <a:cs typeface="Times New Roman"/>
                        </a:rPr>
                        <a:t>% Identity</a:t>
                      </a:r>
                      <a:endParaRPr lang="en-US" sz="1100">
                        <a:solidFill>
                          <a:srgbClr val="000000"/>
                        </a:solidFill>
                        <a:effectLst/>
                        <a:latin typeface="Century" pitchFamily="18" charset="0"/>
                        <a:ea typeface="Calibri"/>
                        <a:cs typeface="Times New Roman"/>
                      </a:endParaRP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dirty="0">
                          <a:solidFill>
                            <a:srgbClr val="000000"/>
                          </a:solidFill>
                          <a:effectLst/>
                          <a:latin typeface="Century" pitchFamily="18" charset="0"/>
                          <a:ea typeface="Calibri"/>
                          <a:cs typeface="Times New Roman"/>
                        </a:rPr>
                        <a:t>Accession No.</a:t>
                      </a:r>
                      <a:endParaRPr lang="en-US" sz="1100" dirty="0">
                        <a:solidFill>
                          <a:srgbClr val="000000"/>
                        </a:solidFill>
                        <a:effectLst/>
                        <a:latin typeface="Century" pitchFamily="18" charset="0"/>
                        <a:ea typeface="Calibri"/>
                        <a:cs typeface="Times New Roman"/>
                      </a:endParaRP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07">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ML1</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spcBef>
                          <a:spcPts val="0"/>
                        </a:spcBef>
                        <a:spcAft>
                          <a:spcPts val="0"/>
                        </a:spcAft>
                        <a:buFont typeface="Symbol"/>
                        <a:buChar char=""/>
                      </a:pPr>
                      <a:r>
                        <a:rPr lang="en-US" sz="1100" dirty="0">
                          <a:solidFill>
                            <a:srgbClr val="000000"/>
                          </a:solidFill>
                          <a:effectLst/>
                          <a:latin typeface="Century" pitchFamily="18" charset="0"/>
                          <a:ea typeface="Calibri"/>
                          <a:cs typeface="Times New Roman"/>
                        </a:rPr>
                        <a:t>W. b genomic assembly W. b Jakarta Scaffold WBA </a:t>
                      </a:r>
                      <a:r>
                        <a:rPr lang="en-US" sz="1100" dirty="0" err="1">
                          <a:solidFill>
                            <a:srgbClr val="000000"/>
                          </a:solidFill>
                          <a:effectLst/>
                          <a:latin typeface="Century" pitchFamily="18" charset="0"/>
                          <a:ea typeface="Calibri"/>
                          <a:cs typeface="Times New Roman"/>
                        </a:rPr>
                        <a:t>contig</a:t>
                      </a:r>
                      <a:r>
                        <a:rPr lang="en-US" sz="1100" dirty="0">
                          <a:solidFill>
                            <a:srgbClr val="000000"/>
                          </a:solidFill>
                          <a:effectLst/>
                          <a:latin typeface="Century" pitchFamily="18" charset="0"/>
                          <a:ea typeface="Calibri"/>
                          <a:cs typeface="Times New Roman"/>
                        </a:rPr>
                        <a:t> 0011217</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8e-44</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98</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LM012589.1</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017">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ML3</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spcBef>
                          <a:spcPts val="0"/>
                        </a:spcBef>
                        <a:spcAft>
                          <a:spcPts val="0"/>
                        </a:spcAft>
                        <a:buFont typeface="Symbol"/>
                        <a:buChar char=""/>
                      </a:pPr>
                      <a:r>
                        <a:rPr lang="en-US" sz="1100" dirty="0">
                          <a:solidFill>
                            <a:srgbClr val="000000"/>
                          </a:solidFill>
                          <a:effectLst/>
                          <a:latin typeface="Century" pitchFamily="18" charset="0"/>
                          <a:ea typeface="Calibri"/>
                          <a:cs typeface="Times New Roman"/>
                        </a:rPr>
                        <a:t>W. b genomic assembly W. b Jakarta Scaffold WBA </a:t>
                      </a:r>
                      <a:r>
                        <a:rPr lang="en-US" sz="1100" dirty="0" err="1">
                          <a:solidFill>
                            <a:srgbClr val="000000"/>
                          </a:solidFill>
                          <a:effectLst/>
                          <a:latin typeface="Century" pitchFamily="18" charset="0"/>
                          <a:ea typeface="Calibri"/>
                          <a:cs typeface="Times New Roman"/>
                        </a:rPr>
                        <a:t>contig</a:t>
                      </a:r>
                      <a:r>
                        <a:rPr lang="en-US" sz="1100" dirty="0">
                          <a:solidFill>
                            <a:srgbClr val="000000"/>
                          </a:solidFill>
                          <a:effectLst/>
                          <a:latin typeface="Century" pitchFamily="18" charset="0"/>
                          <a:ea typeface="Calibri"/>
                          <a:cs typeface="Times New Roman"/>
                        </a:rPr>
                        <a:t> 0011217</a:t>
                      </a:r>
                    </a:p>
                    <a:p>
                      <a:pPr marL="342900" marR="0" lvl="0" indent="-342900" algn="just">
                        <a:spcBef>
                          <a:spcPts val="0"/>
                        </a:spcBef>
                        <a:spcAft>
                          <a:spcPts val="0"/>
                        </a:spcAft>
                        <a:buFont typeface="Symbol"/>
                        <a:buChar char=""/>
                      </a:pPr>
                      <a:r>
                        <a:rPr lang="en-US" sz="1100" dirty="0">
                          <a:solidFill>
                            <a:srgbClr val="000000"/>
                          </a:solidFill>
                          <a:effectLst/>
                          <a:latin typeface="Century" pitchFamily="18" charset="0"/>
                          <a:ea typeface="Calibri"/>
                          <a:cs typeface="Times New Roman"/>
                        </a:rPr>
                        <a:t>W. b genomic assembly W. b Jakarta Scaffold WBA </a:t>
                      </a:r>
                      <a:r>
                        <a:rPr lang="en-US" sz="1100" dirty="0" err="1">
                          <a:solidFill>
                            <a:srgbClr val="000000"/>
                          </a:solidFill>
                          <a:effectLst/>
                          <a:latin typeface="Century" pitchFamily="18" charset="0"/>
                          <a:ea typeface="Calibri"/>
                          <a:cs typeface="Times New Roman"/>
                        </a:rPr>
                        <a:t>contig</a:t>
                      </a:r>
                      <a:r>
                        <a:rPr lang="en-US" sz="1100" dirty="0">
                          <a:solidFill>
                            <a:srgbClr val="000000"/>
                          </a:solidFill>
                          <a:effectLst/>
                          <a:latin typeface="Century" pitchFamily="18" charset="0"/>
                          <a:ea typeface="Calibri"/>
                          <a:cs typeface="Times New Roman"/>
                        </a:rPr>
                        <a:t> 0000579</a:t>
                      </a:r>
                    </a:p>
                    <a:p>
                      <a:pPr marL="342900" marR="0" lvl="0" indent="-342900" algn="just">
                        <a:spcBef>
                          <a:spcPts val="0"/>
                        </a:spcBef>
                        <a:spcAft>
                          <a:spcPts val="0"/>
                        </a:spcAft>
                        <a:buFont typeface="Symbol"/>
                        <a:buChar char=""/>
                      </a:pPr>
                      <a:r>
                        <a:rPr lang="en-US" sz="1100" dirty="0">
                          <a:solidFill>
                            <a:srgbClr val="000000"/>
                          </a:solidFill>
                          <a:effectLst/>
                          <a:latin typeface="Century" pitchFamily="18" charset="0"/>
                          <a:ea typeface="Calibri"/>
                          <a:cs typeface="Times New Roman"/>
                        </a:rPr>
                        <a:t>W. b nuclear Scaffold/matrix, attached region</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8e-44</a:t>
                      </a:r>
                    </a:p>
                    <a:p>
                      <a:pPr marL="0" marR="0" algn="just">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3e-71</a:t>
                      </a:r>
                    </a:p>
                    <a:p>
                      <a:pPr marL="0" marR="0" algn="just">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3e-71</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solidFill>
                            <a:srgbClr val="000000"/>
                          </a:solidFill>
                          <a:effectLst/>
                          <a:latin typeface="Century" pitchFamily="18" charset="0"/>
                          <a:ea typeface="Calibri"/>
                          <a:cs typeface="Times New Roman"/>
                        </a:rPr>
                        <a:t>79</a:t>
                      </a:r>
                    </a:p>
                    <a:p>
                      <a:pPr marL="0" marR="0" algn="just">
                        <a:spcBef>
                          <a:spcPts val="0"/>
                        </a:spcBef>
                        <a:spcAft>
                          <a:spcPts val="0"/>
                        </a:spcAft>
                      </a:pPr>
                      <a:r>
                        <a:rPr lang="en-US" sz="1100" dirty="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dirty="0">
                          <a:solidFill>
                            <a:srgbClr val="000000"/>
                          </a:solidFill>
                          <a:effectLst/>
                          <a:latin typeface="Century" pitchFamily="18" charset="0"/>
                          <a:ea typeface="Calibri"/>
                          <a:cs typeface="Times New Roman"/>
                        </a:rPr>
                        <a:t>92</a:t>
                      </a:r>
                    </a:p>
                    <a:p>
                      <a:pPr marL="0" marR="0">
                        <a:spcBef>
                          <a:spcPts val="0"/>
                        </a:spcBef>
                        <a:spcAft>
                          <a:spcPts val="0"/>
                        </a:spcAft>
                      </a:pPr>
                      <a:r>
                        <a:rPr lang="en-US" sz="1100" dirty="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dirty="0">
                          <a:solidFill>
                            <a:srgbClr val="000000"/>
                          </a:solidFill>
                          <a:effectLst/>
                          <a:latin typeface="Century" pitchFamily="18" charset="0"/>
                          <a:ea typeface="Calibri"/>
                          <a:cs typeface="Times New Roman"/>
                        </a:rPr>
                        <a:t>92</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LM012589.1</a:t>
                      </a:r>
                    </a:p>
                    <a:p>
                      <a:pPr marL="0" marR="0" algn="just">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LM012589.1</a:t>
                      </a:r>
                    </a:p>
                    <a:p>
                      <a:pPr marL="0" marR="0">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AY297458.1</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411">
                <a:tc>
                  <a:txBody>
                    <a:bodyPr/>
                    <a:lstStyle/>
                    <a:p>
                      <a:pPr marL="0" marR="0" algn="just">
                        <a:spcBef>
                          <a:spcPts val="0"/>
                        </a:spcBef>
                        <a:spcAft>
                          <a:spcPts val="0"/>
                        </a:spcAft>
                      </a:pPr>
                      <a:r>
                        <a:rPr lang="en-US" sz="1100" dirty="0">
                          <a:solidFill>
                            <a:srgbClr val="000000"/>
                          </a:solidFill>
                          <a:effectLst/>
                          <a:latin typeface="Century" pitchFamily="18" charset="0"/>
                          <a:ea typeface="Calibri"/>
                          <a:cs typeface="Times New Roman"/>
                        </a:rPr>
                        <a:t>ML4</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spcBef>
                          <a:spcPts val="0"/>
                        </a:spcBef>
                        <a:spcAft>
                          <a:spcPts val="0"/>
                        </a:spcAft>
                        <a:buFont typeface="Symbol"/>
                        <a:buChar char=""/>
                      </a:pPr>
                      <a:r>
                        <a:rPr lang="en-US" sz="1100">
                          <a:solidFill>
                            <a:srgbClr val="000000"/>
                          </a:solidFill>
                          <a:effectLst/>
                          <a:latin typeface="Century" pitchFamily="18" charset="0"/>
                          <a:ea typeface="Calibri"/>
                          <a:cs typeface="Times New Roman"/>
                        </a:rPr>
                        <a:t>W. b genomic assembly W. b Jakarta Scaffold WBA contig 0011217</a:t>
                      </a:r>
                    </a:p>
                    <a:p>
                      <a:pPr marL="342900" marR="0" lvl="0" indent="-342900" algn="just">
                        <a:lnSpc>
                          <a:spcPct val="150000"/>
                        </a:lnSpc>
                        <a:spcBef>
                          <a:spcPts val="0"/>
                        </a:spcBef>
                        <a:spcAft>
                          <a:spcPts val="0"/>
                        </a:spcAft>
                        <a:buFont typeface="Symbol"/>
                        <a:buChar char=""/>
                      </a:pPr>
                      <a:r>
                        <a:rPr lang="en-US" sz="1100">
                          <a:solidFill>
                            <a:srgbClr val="000000"/>
                          </a:solidFill>
                          <a:effectLst/>
                          <a:latin typeface="Century" pitchFamily="18" charset="0"/>
                          <a:ea typeface="Calibri"/>
                          <a:cs typeface="Times New Roman"/>
                        </a:rPr>
                        <a:t>W.b nuclear Scaffold/matrix, attached region</a:t>
                      </a:r>
                      <a:endParaRPr lang="en-US" sz="1100">
                        <a:effectLst/>
                        <a:latin typeface="Century" pitchFamily="18" charset="0"/>
                        <a:ea typeface="Calibri"/>
                        <a:cs typeface="Times New Roman"/>
                      </a:endParaRP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5e-34</a:t>
                      </a:r>
                    </a:p>
                    <a:p>
                      <a:pPr marL="0" marR="0" algn="just">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1e-143</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95</a:t>
                      </a:r>
                    </a:p>
                    <a:p>
                      <a:pPr marL="0" marR="0" algn="just">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82</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solidFill>
                            <a:srgbClr val="000000"/>
                          </a:solidFill>
                          <a:effectLst/>
                          <a:latin typeface="Century" pitchFamily="18" charset="0"/>
                          <a:ea typeface="Calibri"/>
                          <a:cs typeface="Times New Roman"/>
                        </a:rPr>
                        <a:t>LM012589.1</a:t>
                      </a:r>
                    </a:p>
                    <a:p>
                      <a:pPr marL="0" marR="0" algn="just">
                        <a:spcBef>
                          <a:spcPts val="0"/>
                        </a:spcBef>
                        <a:spcAft>
                          <a:spcPts val="0"/>
                        </a:spcAft>
                      </a:pPr>
                      <a:r>
                        <a:rPr lang="en-US" sz="1100" dirty="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dirty="0">
                          <a:solidFill>
                            <a:srgbClr val="000000"/>
                          </a:solidFill>
                          <a:effectLst/>
                          <a:latin typeface="Century" pitchFamily="18" charset="0"/>
                          <a:ea typeface="Calibri"/>
                          <a:cs typeface="Times New Roman"/>
                        </a:rPr>
                        <a:t>AY297458.1</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10">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ML5</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spcBef>
                          <a:spcPts val="0"/>
                        </a:spcBef>
                        <a:spcAft>
                          <a:spcPts val="0"/>
                        </a:spcAft>
                        <a:buFont typeface="Symbol"/>
                        <a:buChar char=""/>
                      </a:pPr>
                      <a:r>
                        <a:rPr lang="en-US" sz="1100">
                          <a:solidFill>
                            <a:srgbClr val="000000"/>
                          </a:solidFill>
                          <a:effectLst/>
                          <a:latin typeface="Century" pitchFamily="18" charset="0"/>
                          <a:ea typeface="Calibri"/>
                          <a:cs typeface="Times New Roman"/>
                        </a:rPr>
                        <a:t>W. b genomic assembly W. b Jakarta Scaffold WBA contig 0011217</a:t>
                      </a:r>
                    </a:p>
                    <a:p>
                      <a:pPr marL="342900" marR="0" lvl="0" indent="-342900" algn="just">
                        <a:spcBef>
                          <a:spcPts val="0"/>
                        </a:spcBef>
                        <a:spcAft>
                          <a:spcPts val="0"/>
                        </a:spcAft>
                        <a:buFont typeface="Symbol"/>
                        <a:buChar char=""/>
                      </a:pPr>
                      <a:r>
                        <a:rPr lang="en-US" sz="1100">
                          <a:solidFill>
                            <a:srgbClr val="000000"/>
                          </a:solidFill>
                          <a:effectLst/>
                          <a:latin typeface="Century" pitchFamily="18" charset="0"/>
                          <a:ea typeface="Calibri"/>
                          <a:cs typeface="Times New Roman"/>
                        </a:rPr>
                        <a:t>W.b nuclear Scaffold/matrix, attached region</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1e-05</a:t>
                      </a:r>
                    </a:p>
                    <a:p>
                      <a:pPr marL="0" marR="0" algn="just">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4e-36</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85</a:t>
                      </a:r>
                    </a:p>
                    <a:p>
                      <a:pPr marL="0" marR="0" algn="just">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83</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LM012589.1</a:t>
                      </a:r>
                    </a:p>
                    <a:p>
                      <a:pPr marL="0" marR="0" algn="just">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AY297458.1</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014">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ML11</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spcBef>
                          <a:spcPts val="0"/>
                        </a:spcBef>
                        <a:spcAft>
                          <a:spcPts val="0"/>
                        </a:spcAft>
                        <a:buFont typeface="Symbol"/>
                        <a:buChar char=""/>
                      </a:pPr>
                      <a:r>
                        <a:rPr lang="en-US" sz="1100">
                          <a:solidFill>
                            <a:srgbClr val="000000"/>
                          </a:solidFill>
                          <a:effectLst/>
                          <a:latin typeface="Century" pitchFamily="18" charset="0"/>
                          <a:ea typeface="Calibri"/>
                          <a:cs typeface="Times New Roman"/>
                        </a:rPr>
                        <a:t>W. b Ssp 1 repeat DNA sequence</a:t>
                      </a:r>
                    </a:p>
                    <a:p>
                      <a:pPr marL="342900" marR="0" lvl="0" indent="-342900" algn="just">
                        <a:spcBef>
                          <a:spcPts val="0"/>
                        </a:spcBef>
                        <a:spcAft>
                          <a:spcPts val="0"/>
                        </a:spcAft>
                        <a:buFont typeface="Symbol"/>
                        <a:buChar char=""/>
                      </a:pPr>
                      <a:r>
                        <a:rPr lang="en-US" sz="1100">
                          <a:solidFill>
                            <a:srgbClr val="000000"/>
                          </a:solidFill>
                          <a:effectLst/>
                          <a:latin typeface="Century" pitchFamily="18" charset="0"/>
                          <a:ea typeface="Calibri"/>
                          <a:cs typeface="Times New Roman"/>
                        </a:rPr>
                        <a:t>W.b nuclear Scaffold/matrix, attached region</a:t>
                      </a:r>
                    </a:p>
                    <a:p>
                      <a:pPr marL="342900" marR="0" lvl="0" indent="-342900" algn="just">
                        <a:spcBef>
                          <a:spcPts val="0"/>
                        </a:spcBef>
                        <a:spcAft>
                          <a:spcPts val="0"/>
                        </a:spcAft>
                        <a:buFont typeface="Symbol"/>
                        <a:buChar char=""/>
                      </a:pPr>
                      <a:r>
                        <a:rPr lang="en-US" sz="1100">
                          <a:solidFill>
                            <a:srgbClr val="000000"/>
                          </a:solidFill>
                          <a:effectLst/>
                          <a:latin typeface="Century" pitchFamily="18" charset="0"/>
                          <a:ea typeface="Calibri"/>
                          <a:cs typeface="Times New Roman"/>
                        </a:rPr>
                        <a:t>W. b  mitochondrial DNA complete sequences</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1e-58</a:t>
                      </a:r>
                    </a:p>
                    <a:p>
                      <a:pPr marL="0" marR="0" algn="just">
                        <a:spcBef>
                          <a:spcPts val="0"/>
                        </a:spcBef>
                        <a:spcAft>
                          <a:spcPts val="0"/>
                        </a:spcAft>
                      </a:pPr>
                      <a:r>
                        <a:rPr lang="en-US" sz="1100">
                          <a:solidFill>
                            <a:srgbClr val="000000"/>
                          </a:solidFill>
                          <a:effectLst/>
                          <a:latin typeface="Century" pitchFamily="18" charset="0"/>
                          <a:ea typeface="Calibri"/>
                          <a:cs typeface="Times New Roman"/>
                        </a:rPr>
                        <a:t>4e-58</a:t>
                      </a:r>
                    </a:p>
                    <a:p>
                      <a:pPr marL="0" marR="0" algn="just">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2e-17</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solidFill>
                            <a:srgbClr val="000000"/>
                          </a:solidFill>
                          <a:effectLst/>
                          <a:latin typeface="Century" pitchFamily="18" charset="0"/>
                          <a:ea typeface="Calibri"/>
                          <a:cs typeface="Times New Roman"/>
                        </a:rPr>
                        <a:t>98</a:t>
                      </a:r>
                    </a:p>
                    <a:p>
                      <a:pPr marL="0" marR="0" algn="just">
                        <a:spcBef>
                          <a:spcPts val="0"/>
                        </a:spcBef>
                        <a:spcAft>
                          <a:spcPts val="0"/>
                        </a:spcAft>
                      </a:pPr>
                      <a:r>
                        <a:rPr lang="en-US" sz="1100" dirty="0">
                          <a:solidFill>
                            <a:srgbClr val="000000"/>
                          </a:solidFill>
                          <a:effectLst/>
                          <a:latin typeface="Century" pitchFamily="18" charset="0"/>
                          <a:ea typeface="Calibri"/>
                          <a:cs typeface="Times New Roman"/>
                        </a:rPr>
                        <a:t>98</a:t>
                      </a:r>
                    </a:p>
                    <a:p>
                      <a:pPr marL="0" marR="0" algn="just">
                        <a:spcBef>
                          <a:spcPts val="0"/>
                        </a:spcBef>
                        <a:spcAft>
                          <a:spcPts val="0"/>
                        </a:spcAft>
                      </a:pPr>
                      <a:r>
                        <a:rPr lang="en-US" sz="1100" dirty="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dirty="0">
                          <a:solidFill>
                            <a:srgbClr val="000000"/>
                          </a:solidFill>
                          <a:effectLst/>
                          <a:latin typeface="Century" pitchFamily="18" charset="0"/>
                          <a:ea typeface="Calibri"/>
                          <a:cs typeface="Times New Roman"/>
                        </a:rPr>
                        <a:t>87</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L20344.1</a:t>
                      </a:r>
                    </a:p>
                    <a:p>
                      <a:pPr marL="0" marR="0" algn="just">
                        <a:spcBef>
                          <a:spcPts val="0"/>
                        </a:spcBef>
                        <a:spcAft>
                          <a:spcPts val="0"/>
                        </a:spcAft>
                      </a:pPr>
                      <a:r>
                        <a:rPr lang="en-US" sz="1100">
                          <a:solidFill>
                            <a:srgbClr val="000000"/>
                          </a:solidFill>
                          <a:effectLst/>
                          <a:latin typeface="Century" pitchFamily="18" charset="0"/>
                          <a:ea typeface="Calibri"/>
                          <a:cs typeface="Times New Roman"/>
                        </a:rPr>
                        <a:t>AY297458.1</a:t>
                      </a:r>
                    </a:p>
                    <a:p>
                      <a:pPr marL="0" marR="0" algn="just">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AP017705.1</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816">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TR1</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spcBef>
                          <a:spcPts val="0"/>
                        </a:spcBef>
                        <a:spcAft>
                          <a:spcPts val="0"/>
                        </a:spcAft>
                        <a:buFont typeface="Symbol"/>
                        <a:buChar char=""/>
                      </a:pPr>
                      <a:r>
                        <a:rPr lang="en-US" sz="1100" dirty="0">
                          <a:solidFill>
                            <a:srgbClr val="000000"/>
                          </a:solidFill>
                          <a:effectLst/>
                          <a:latin typeface="Century" pitchFamily="18" charset="0"/>
                          <a:ea typeface="Calibri"/>
                          <a:cs typeface="Times New Roman"/>
                        </a:rPr>
                        <a:t>W. b nuclear Scaffold/matrix, attached region</a:t>
                      </a:r>
                    </a:p>
                    <a:p>
                      <a:pPr marL="342900" marR="0" lvl="0" indent="-342900" algn="just">
                        <a:spcBef>
                          <a:spcPts val="0"/>
                        </a:spcBef>
                        <a:spcAft>
                          <a:spcPts val="0"/>
                        </a:spcAft>
                        <a:buFont typeface="Symbol"/>
                        <a:buChar char=""/>
                      </a:pPr>
                      <a:r>
                        <a:rPr lang="en-US" sz="1100" dirty="0">
                          <a:solidFill>
                            <a:srgbClr val="000000"/>
                          </a:solidFill>
                          <a:effectLst/>
                          <a:latin typeface="Century" pitchFamily="18" charset="0"/>
                          <a:ea typeface="Calibri"/>
                          <a:cs typeface="Times New Roman"/>
                        </a:rPr>
                        <a:t>W. b Ssp 1 repeat DNA sequence</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1e-48</a:t>
                      </a:r>
                    </a:p>
                    <a:p>
                      <a:pPr marL="0" marR="0" algn="just">
                        <a:spcBef>
                          <a:spcPts val="0"/>
                        </a:spcBef>
                        <a:spcAft>
                          <a:spcPts val="0"/>
                        </a:spcAft>
                      </a:pPr>
                      <a:r>
                        <a:rPr lang="en-US" sz="1100" b="1">
                          <a:solidFill>
                            <a:srgbClr val="000000"/>
                          </a:solidFill>
                          <a:effectLst/>
                          <a:latin typeface="Century" pitchFamily="18" charset="0"/>
                          <a:ea typeface="Calibri"/>
                          <a:cs typeface="Times New Roman"/>
                        </a:rPr>
                        <a:t> </a:t>
                      </a:r>
                      <a:endParaRPr lang="en-US" sz="1100">
                        <a:solidFill>
                          <a:srgbClr val="000000"/>
                        </a:solidFill>
                        <a:effectLst/>
                        <a:latin typeface="Century" pitchFamily="18" charset="0"/>
                        <a:ea typeface="Calibri"/>
                        <a:cs typeface="Times New Roman"/>
                      </a:endParaRPr>
                    </a:p>
                    <a:p>
                      <a:pPr marL="0" marR="0" algn="just">
                        <a:spcBef>
                          <a:spcPts val="0"/>
                        </a:spcBef>
                        <a:spcAft>
                          <a:spcPts val="0"/>
                        </a:spcAft>
                      </a:pPr>
                      <a:r>
                        <a:rPr lang="en-US" sz="1100">
                          <a:solidFill>
                            <a:srgbClr val="000000"/>
                          </a:solidFill>
                          <a:effectLst/>
                          <a:latin typeface="Century" pitchFamily="18" charset="0"/>
                          <a:ea typeface="Calibri"/>
                          <a:cs typeface="Times New Roman"/>
                        </a:rPr>
                        <a:t>5e-47</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93</a:t>
                      </a:r>
                    </a:p>
                    <a:p>
                      <a:pPr marL="0" marR="0" algn="just">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94</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AY297458.1</a:t>
                      </a:r>
                    </a:p>
                    <a:p>
                      <a:pPr marL="0" marR="0" algn="just">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L20344.1</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10">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TR4</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spcBef>
                          <a:spcPts val="0"/>
                        </a:spcBef>
                        <a:spcAft>
                          <a:spcPts val="0"/>
                        </a:spcAft>
                        <a:buFont typeface="Symbol"/>
                        <a:buChar char=""/>
                      </a:pPr>
                      <a:r>
                        <a:rPr lang="en-US" sz="1100">
                          <a:solidFill>
                            <a:srgbClr val="000000"/>
                          </a:solidFill>
                          <a:effectLst/>
                          <a:latin typeface="Century" pitchFamily="18" charset="0"/>
                          <a:ea typeface="Calibri"/>
                          <a:cs typeface="Times New Roman"/>
                        </a:rPr>
                        <a:t>W. b nuclear Scaffold/matrix, attached region</a:t>
                      </a:r>
                    </a:p>
                    <a:p>
                      <a:pPr marL="342900" marR="0" lvl="0" indent="-342900" algn="just">
                        <a:spcBef>
                          <a:spcPts val="0"/>
                        </a:spcBef>
                        <a:spcAft>
                          <a:spcPts val="0"/>
                        </a:spcAft>
                        <a:buFont typeface="Symbol"/>
                        <a:buChar char=""/>
                      </a:pPr>
                      <a:r>
                        <a:rPr lang="en-US" sz="1100">
                          <a:solidFill>
                            <a:srgbClr val="000000"/>
                          </a:solidFill>
                          <a:effectLst/>
                          <a:latin typeface="Century" pitchFamily="18" charset="0"/>
                          <a:ea typeface="Calibri"/>
                          <a:cs typeface="Times New Roman"/>
                        </a:rPr>
                        <a:t>W. b Ssp 1 repeat DNA sequence</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1e-45</a:t>
                      </a:r>
                    </a:p>
                    <a:p>
                      <a:pPr marL="0" marR="0" algn="just">
                        <a:spcBef>
                          <a:spcPts val="0"/>
                        </a:spcBef>
                        <a:spcAft>
                          <a:spcPts val="0"/>
                        </a:spcAft>
                      </a:pPr>
                      <a:r>
                        <a:rPr lang="en-US" sz="1100" b="1">
                          <a:solidFill>
                            <a:srgbClr val="000000"/>
                          </a:solidFill>
                          <a:effectLst/>
                          <a:latin typeface="Century" pitchFamily="18" charset="0"/>
                          <a:ea typeface="Calibri"/>
                          <a:cs typeface="Times New Roman"/>
                        </a:rPr>
                        <a:t> </a:t>
                      </a:r>
                      <a:endParaRPr lang="en-US" sz="1100">
                        <a:solidFill>
                          <a:srgbClr val="000000"/>
                        </a:solidFill>
                        <a:effectLst/>
                        <a:latin typeface="Century" pitchFamily="18" charset="0"/>
                        <a:ea typeface="Calibri"/>
                        <a:cs typeface="Times New Roman"/>
                      </a:endParaRPr>
                    </a:p>
                    <a:p>
                      <a:pPr marL="0" marR="0" algn="just">
                        <a:spcBef>
                          <a:spcPts val="0"/>
                        </a:spcBef>
                        <a:spcAft>
                          <a:spcPts val="0"/>
                        </a:spcAft>
                      </a:pPr>
                      <a:r>
                        <a:rPr lang="en-US" sz="1100">
                          <a:solidFill>
                            <a:srgbClr val="000000"/>
                          </a:solidFill>
                          <a:effectLst/>
                          <a:latin typeface="Century" pitchFamily="18" charset="0"/>
                          <a:ea typeface="Calibri"/>
                          <a:cs typeface="Times New Roman"/>
                        </a:rPr>
                        <a:t>6e</a:t>
                      </a:r>
                      <a:r>
                        <a:rPr lang="en-US" sz="1100" b="1">
                          <a:solidFill>
                            <a:srgbClr val="000000"/>
                          </a:solidFill>
                          <a:effectLst/>
                          <a:latin typeface="Century" pitchFamily="18" charset="0"/>
                          <a:ea typeface="Calibri"/>
                          <a:cs typeface="Times New Roman"/>
                        </a:rPr>
                        <a:t>-</a:t>
                      </a:r>
                      <a:r>
                        <a:rPr lang="en-US" sz="1100">
                          <a:solidFill>
                            <a:srgbClr val="000000"/>
                          </a:solidFill>
                          <a:effectLst/>
                          <a:latin typeface="Century" pitchFamily="18" charset="0"/>
                          <a:ea typeface="Calibri"/>
                          <a:cs typeface="Times New Roman"/>
                        </a:rPr>
                        <a:t>46</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93</a:t>
                      </a:r>
                    </a:p>
                    <a:p>
                      <a:pPr marL="0" marR="0" algn="just">
                        <a:spcBef>
                          <a:spcPts val="0"/>
                        </a:spcBef>
                        <a:spcAft>
                          <a:spcPts val="0"/>
                        </a:spcAft>
                      </a:pPr>
                      <a:r>
                        <a:rPr lang="en-US" sz="1100" b="1">
                          <a:solidFill>
                            <a:srgbClr val="000000"/>
                          </a:solidFill>
                          <a:effectLst/>
                          <a:latin typeface="Century" pitchFamily="18" charset="0"/>
                          <a:ea typeface="Calibri"/>
                          <a:cs typeface="Times New Roman"/>
                        </a:rPr>
                        <a:t> </a:t>
                      </a:r>
                      <a:endParaRPr lang="en-US" sz="1100">
                        <a:solidFill>
                          <a:srgbClr val="000000"/>
                        </a:solidFill>
                        <a:effectLst/>
                        <a:latin typeface="Century" pitchFamily="18" charset="0"/>
                        <a:ea typeface="Calibri"/>
                        <a:cs typeface="Times New Roman"/>
                      </a:endParaRPr>
                    </a:p>
                    <a:p>
                      <a:pPr marL="0" marR="0" algn="just">
                        <a:spcBef>
                          <a:spcPts val="0"/>
                        </a:spcBef>
                        <a:spcAft>
                          <a:spcPts val="0"/>
                        </a:spcAft>
                      </a:pPr>
                      <a:r>
                        <a:rPr lang="en-US" sz="1100">
                          <a:solidFill>
                            <a:srgbClr val="000000"/>
                          </a:solidFill>
                          <a:effectLst/>
                          <a:latin typeface="Century" pitchFamily="18" charset="0"/>
                          <a:ea typeface="Calibri"/>
                          <a:cs typeface="Times New Roman"/>
                        </a:rPr>
                        <a:t>94</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AY297458.1</a:t>
                      </a:r>
                    </a:p>
                    <a:p>
                      <a:pPr marL="0" marR="0">
                        <a:spcBef>
                          <a:spcPts val="0"/>
                        </a:spcBef>
                        <a:spcAft>
                          <a:spcPts val="0"/>
                        </a:spcAft>
                      </a:pPr>
                      <a:r>
                        <a:rPr lang="en-US" sz="110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a:solidFill>
                            <a:srgbClr val="000000"/>
                          </a:solidFill>
                          <a:effectLst/>
                          <a:latin typeface="Century" pitchFamily="18" charset="0"/>
                          <a:ea typeface="Calibri"/>
                          <a:cs typeface="Times New Roman"/>
                        </a:rPr>
                        <a:t>L20344.1</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660">
                <a:tc>
                  <a:txBody>
                    <a:bodyPr/>
                    <a:lstStyle/>
                    <a:p>
                      <a:pPr marL="0" marR="0" algn="just">
                        <a:spcBef>
                          <a:spcPts val="0"/>
                        </a:spcBef>
                        <a:spcAft>
                          <a:spcPts val="0"/>
                        </a:spcAft>
                      </a:pPr>
                      <a:r>
                        <a:rPr lang="en-US" sz="1100" dirty="0">
                          <a:solidFill>
                            <a:srgbClr val="000000"/>
                          </a:solidFill>
                          <a:effectLst/>
                          <a:latin typeface="Century" pitchFamily="18" charset="0"/>
                          <a:ea typeface="Calibri"/>
                          <a:cs typeface="Times New Roman"/>
                        </a:rPr>
                        <a:t>TR6</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spcBef>
                          <a:spcPts val="0"/>
                        </a:spcBef>
                        <a:spcAft>
                          <a:spcPts val="0"/>
                        </a:spcAft>
                        <a:buFont typeface="Symbol"/>
                        <a:buChar char=""/>
                      </a:pPr>
                      <a:r>
                        <a:rPr lang="en-US" sz="1100" dirty="0">
                          <a:solidFill>
                            <a:srgbClr val="000000"/>
                          </a:solidFill>
                          <a:effectLst/>
                          <a:latin typeface="Century" pitchFamily="18" charset="0"/>
                          <a:ea typeface="Calibri"/>
                          <a:cs typeface="Times New Roman"/>
                        </a:rPr>
                        <a:t>W. b nuclear Scaffold/matrix, attached </a:t>
                      </a:r>
                      <a:r>
                        <a:rPr lang="en-US" sz="1100" dirty="0" smtClean="0">
                          <a:solidFill>
                            <a:srgbClr val="000000"/>
                          </a:solidFill>
                          <a:effectLst/>
                          <a:latin typeface="Century" pitchFamily="18" charset="0"/>
                          <a:ea typeface="Calibri"/>
                          <a:cs typeface="Times New Roman"/>
                        </a:rPr>
                        <a:t>region</a:t>
                      </a:r>
                    </a:p>
                    <a:p>
                      <a:pPr marL="0" marR="0" lvl="0" indent="0" algn="just">
                        <a:spcBef>
                          <a:spcPts val="0"/>
                        </a:spcBef>
                        <a:spcAft>
                          <a:spcPts val="0"/>
                        </a:spcAft>
                        <a:buFont typeface="Symbol"/>
                        <a:buNone/>
                      </a:pPr>
                      <a:endParaRPr lang="en-US" sz="1100" dirty="0">
                        <a:solidFill>
                          <a:srgbClr val="000000"/>
                        </a:solidFill>
                        <a:effectLst/>
                        <a:latin typeface="Century" pitchFamily="18" charset="0"/>
                        <a:ea typeface="Calibri"/>
                        <a:cs typeface="Times New Roman"/>
                      </a:endParaRPr>
                    </a:p>
                    <a:p>
                      <a:pPr marL="342900" marR="0" lvl="0" indent="-342900" algn="just">
                        <a:spcBef>
                          <a:spcPts val="0"/>
                        </a:spcBef>
                        <a:spcAft>
                          <a:spcPts val="0"/>
                        </a:spcAft>
                        <a:buFont typeface="Symbol"/>
                        <a:buChar char=""/>
                      </a:pPr>
                      <a:r>
                        <a:rPr lang="en-US" sz="1100" dirty="0">
                          <a:solidFill>
                            <a:srgbClr val="000000"/>
                          </a:solidFill>
                          <a:effectLst/>
                          <a:latin typeface="Century" pitchFamily="18" charset="0"/>
                          <a:ea typeface="Calibri"/>
                          <a:cs typeface="Times New Roman"/>
                        </a:rPr>
                        <a:t>W. b Ssp 1 repeat DNA sequence</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2e</a:t>
                      </a:r>
                      <a:r>
                        <a:rPr lang="en-US" sz="1100" b="1">
                          <a:solidFill>
                            <a:srgbClr val="000000"/>
                          </a:solidFill>
                          <a:effectLst/>
                          <a:latin typeface="Century" pitchFamily="18" charset="0"/>
                          <a:ea typeface="Calibri"/>
                          <a:cs typeface="Times New Roman"/>
                        </a:rPr>
                        <a:t>-</a:t>
                      </a:r>
                      <a:r>
                        <a:rPr lang="en-US" sz="1100">
                          <a:solidFill>
                            <a:srgbClr val="000000"/>
                          </a:solidFill>
                          <a:effectLst/>
                          <a:latin typeface="Century" pitchFamily="18" charset="0"/>
                          <a:ea typeface="Calibri"/>
                          <a:cs typeface="Times New Roman"/>
                        </a:rPr>
                        <a:t>52</a:t>
                      </a:r>
                    </a:p>
                    <a:p>
                      <a:pPr marL="0" marR="0" algn="just">
                        <a:spcBef>
                          <a:spcPts val="0"/>
                        </a:spcBef>
                        <a:spcAft>
                          <a:spcPts val="0"/>
                        </a:spcAft>
                      </a:pPr>
                      <a:r>
                        <a:rPr lang="en-US" sz="1100" b="1">
                          <a:solidFill>
                            <a:srgbClr val="000000"/>
                          </a:solidFill>
                          <a:effectLst/>
                          <a:latin typeface="Century" pitchFamily="18" charset="0"/>
                          <a:ea typeface="Calibri"/>
                          <a:cs typeface="Times New Roman"/>
                        </a:rPr>
                        <a:t> </a:t>
                      </a:r>
                      <a:endParaRPr lang="en-US" sz="1100">
                        <a:solidFill>
                          <a:srgbClr val="000000"/>
                        </a:solidFill>
                        <a:effectLst/>
                        <a:latin typeface="Century" pitchFamily="18" charset="0"/>
                        <a:ea typeface="Calibri"/>
                        <a:cs typeface="Times New Roman"/>
                      </a:endParaRPr>
                    </a:p>
                    <a:p>
                      <a:pPr marL="0" marR="0" algn="just">
                        <a:spcBef>
                          <a:spcPts val="0"/>
                        </a:spcBef>
                        <a:spcAft>
                          <a:spcPts val="0"/>
                        </a:spcAft>
                      </a:pPr>
                      <a:r>
                        <a:rPr lang="en-US" sz="1100">
                          <a:solidFill>
                            <a:srgbClr val="000000"/>
                          </a:solidFill>
                          <a:effectLst/>
                          <a:latin typeface="Century" pitchFamily="18" charset="0"/>
                          <a:ea typeface="Calibri"/>
                          <a:cs typeface="Times New Roman"/>
                        </a:rPr>
                        <a:t>4e</a:t>
                      </a:r>
                      <a:r>
                        <a:rPr lang="en-US" sz="1100" b="1">
                          <a:solidFill>
                            <a:srgbClr val="000000"/>
                          </a:solidFill>
                          <a:effectLst/>
                          <a:latin typeface="Century" pitchFamily="18" charset="0"/>
                          <a:ea typeface="Calibri"/>
                          <a:cs typeface="Times New Roman"/>
                        </a:rPr>
                        <a:t>-</a:t>
                      </a:r>
                      <a:r>
                        <a:rPr lang="en-US" sz="1100">
                          <a:solidFill>
                            <a:srgbClr val="000000"/>
                          </a:solidFill>
                          <a:effectLst/>
                          <a:latin typeface="Century" pitchFamily="18" charset="0"/>
                          <a:ea typeface="Calibri"/>
                          <a:cs typeface="Times New Roman"/>
                        </a:rPr>
                        <a:t>48</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effectLst/>
                          <a:latin typeface="Century" pitchFamily="18" charset="0"/>
                          <a:ea typeface="Calibri"/>
                          <a:cs typeface="Times New Roman"/>
                        </a:rPr>
                        <a:t>92</a:t>
                      </a:r>
                    </a:p>
                    <a:p>
                      <a:pPr marL="0" marR="0" algn="just">
                        <a:spcBef>
                          <a:spcPts val="0"/>
                        </a:spcBef>
                        <a:spcAft>
                          <a:spcPts val="0"/>
                        </a:spcAft>
                      </a:pPr>
                      <a:r>
                        <a:rPr lang="en-US" sz="1100" b="1">
                          <a:solidFill>
                            <a:srgbClr val="000000"/>
                          </a:solidFill>
                          <a:effectLst/>
                          <a:latin typeface="Century" pitchFamily="18" charset="0"/>
                          <a:ea typeface="Calibri"/>
                          <a:cs typeface="Times New Roman"/>
                        </a:rPr>
                        <a:t> </a:t>
                      </a:r>
                      <a:endParaRPr lang="en-US" sz="1100">
                        <a:solidFill>
                          <a:srgbClr val="000000"/>
                        </a:solidFill>
                        <a:effectLst/>
                        <a:latin typeface="Century" pitchFamily="18" charset="0"/>
                        <a:ea typeface="Calibri"/>
                        <a:cs typeface="Times New Roman"/>
                      </a:endParaRPr>
                    </a:p>
                    <a:p>
                      <a:pPr marL="0" marR="0" algn="just">
                        <a:spcBef>
                          <a:spcPts val="0"/>
                        </a:spcBef>
                        <a:spcAft>
                          <a:spcPts val="0"/>
                        </a:spcAft>
                      </a:pPr>
                      <a:r>
                        <a:rPr lang="en-US" sz="1100">
                          <a:solidFill>
                            <a:srgbClr val="000000"/>
                          </a:solidFill>
                          <a:effectLst/>
                          <a:latin typeface="Century" pitchFamily="18" charset="0"/>
                          <a:ea typeface="Calibri"/>
                          <a:cs typeface="Times New Roman"/>
                        </a:rPr>
                        <a:t>91</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solidFill>
                            <a:srgbClr val="000000"/>
                          </a:solidFill>
                          <a:effectLst/>
                          <a:latin typeface="Century" pitchFamily="18" charset="0"/>
                          <a:ea typeface="Calibri"/>
                          <a:cs typeface="Times New Roman"/>
                        </a:rPr>
                        <a:t>AY297458.1</a:t>
                      </a:r>
                    </a:p>
                    <a:p>
                      <a:pPr marL="0" marR="0">
                        <a:spcBef>
                          <a:spcPts val="0"/>
                        </a:spcBef>
                        <a:spcAft>
                          <a:spcPts val="0"/>
                        </a:spcAft>
                      </a:pPr>
                      <a:r>
                        <a:rPr lang="en-US" sz="1100" dirty="0">
                          <a:solidFill>
                            <a:srgbClr val="000000"/>
                          </a:solidFill>
                          <a:effectLst/>
                          <a:latin typeface="Century" pitchFamily="18" charset="0"/>
                          <a:ea typeface="Calibri"/>
                          <a:cs typeface="Times New Roman"/>
                        </a:rPr>
                        <a:t> </a:t>
                      </a:r>
                    </a:p>
                    <a:p>
                      <a:pPr marL="0" marR="0" algn="just">
                        <a:spcBef>
                          <a:spcPts val="0"/>
                        </a:spcBef>
                        <a:spcAft>
                          <a:spcPts val="0"/>
                        </a:spcAft>
                      </a:pPr>
                      <a:r>
                        <a:rPr lang="en-US" sz="1100" dirty="0">
                          <a:solidFill>
                            <a:srgbClr val="000000"/>
                          </a:solidFill>
                          <a:effectLst/>
                          <a:latin typeface="Century" pitchFamily="18" charset="0"/>
                          <a:ea typeface="Calibri"/>
                          <a:cs typeface="Times New Roman"/>
                        </a:rPr>
                        <a:t>L20344.1</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50812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1917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0" y="6172200"/>
            <a:ext cx="4495270" cy="861774"/>
          </a:xfrm>
          <a:prstGeom prst="rect">
            <a:avLst/>
          </a:prstGeom>
        </p:spPr>
        <p:txBody>
          <a:bodyPr wrap="none">
            <a:spAutoFit/>
          </a:bodyPr>
          <a:lstStyle/>
          <a:p>
            <a:endParaRPr lang="it-IT" dirty="0" smtClean="0"/>
          </a:p>
          <a:p>
            <a:endParaRPr lang="it-IT" sz="1600" b="1" dirty="0" smtClean="0">
              <a:latin typeface="Century" pitchFamily="18" charset="0"/>
            </a:endParaRPr>
          </a:p>
          <a:p>
            <a:r>
              <a:rPr lang="it-IT" sz="1600" b="1" dirty="0" smtClean="0">
                <a:latin typeface="Century" pitchFamily="18" charset="0"/>
              </a:rPr>
              <a:t>Labels:  </a:t>
            </a:r>
            <a:r>
              <a:rPr lang="it-IT" sz="1600" dirty="0" smtClean="0">
                <a:latin typeface="Century" pitchFamily="18" charset="0"/>
              </a:rPr>
              <a:t>ML- Malindi Isolates, TR-Tana River</a:t>
            </a:r>
            <a:endParaRPr lang="it-IT" sz="1600" dirty="0">
              <a:latin typeface="Century" pitchFamily="18" charset="0"/>
            </a:endParaRPr>
          </a:p>
        </p:txBody>
      </p:sp>
    </p:spTree>
    <p:extLst>
      <p:ext uri="{BB962C8B-B14F-4D97-AF65-F5344CB8AC3E}">
        <p14:creationId xmlns:p14="http://schemas.microsoft.com/office/powerpoint/2010/main" val="982696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pitchFamily="18" charset="0"/>
              </a:rPr>
              <a:t>Results -3</a:t>
            </a:r>
            <a:br>
              <a:rPr lang="en-US" sz="2800" b="1" dirty="0" smtClean="0">
                <a:latin typeface="Century" pitchFamily="18" charset="0"/>
              </a:rPr>
            </a:br>
            <a:r>
              <a:rPr lang="en-US" sz="2800" b="1" dirty="0" smtClean="0">
                <a:latin typeface="Century" pitchFamily="18" charset="0"/>
              </a:rPr>
              <a:t>Figure 2; Evolutionally </a:t>
            </a:r>
            <a:r>
              <a:rPr lang="en-US" sz="2800" b="1" dirty="0" smtClean="0">
                <a:latin typeface="Century" pitchFamily="18" charset="0"/>
              </a:rPr>
              <a:t>divergence </a:t>
            </a:r>
            <a:endParaRPr lang="en-US" sz="2800" b="1" dirty="0">
              <a:latin typeface="Century"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65205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1654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612</TotalTime>
  <Words>1355</Words>
  <Application>Microsoft Office PowerPoint</Application>
  <PresentationFormat>On-screen Show (4:3)</PresentationFormat>
  <Paragraphs>350</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The 7th EAHSC Molecular Characterization and Phylogenetic analysis of Wuchereria bancrofti in human blood samples from Malindi and Tana River Delta, endemic regions in Kenya </vt:lpstr>
      <vt:lpstr>Background- 1; Lymphatic filariasis (LF) Disease </vt:lpstr>
      <vt:lpstr>Background-2 </vt:lpstr>
      <vt:lpstr>Background-3; Chronic symptoms</vt:lpstr>
      <vt:lpstr>Methodology-1</vt:lpstr>
      <vt:lpstr>Methodology-3;  Figure 1:</vt:lpstr>
      <vt:lpstr>Results-1:  PCR product </vt:lpstr>
      <vt:lpstr>Results-2  Table 1: Sequences BLAST results on NCBI</vt:lpstr>
      <vt:lpstr>Results -3 Figure 2; Evolutionally divergence </vt:lpstr>
      <vt:lpstr> Estimating Evolutionary distance using Paired wise distance </vt:lpstr>
      <vt:lpstr>Molecular Phylogenetic analysis of Malindi, Tana River Delta Isolates &amp; Genbank related sequences</vt:lpstr>
      <vt:lpstr>Discussion-1; W. b Genetic diversity </vt:lpstr>
      <vt:lpstr>Discussion 2</vt:lpstr>
      <vt:lpstr>Conclusion and Recommendations</vt:lpstr>
      <vt:lpstr>Acknowledgement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Characterization and Phylogenetic analysis of Wuchereria bancrofti in human blood samples from Malindi and Tana River Delta, endemic regions in Kenya  by   Nancy M Kinyatta, MSc. Researcher, Kenya Medical Research Institute</dc:title>
  <dc:creator>Nancy Kinyatta</dc:creator>
  <cp:lastModifiedBy>Nancy Kinyatta</cp:lastModifiedBy>
  <cp:revision>51</cp:revision>
  <dcterms:created xsi:type="dcterms:W3CDTF">2019-02-28T10:57:45Z</dcterms:created>
  <dcterms:modified xsi:type="dcterms:W3CDTF">2019-03-01T13:25:34Z</dcterms:modified>
</cp:coreProperties>
</file>