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3" r:id="rId2"/>
    <p:sldId id="414" r:id="rId3"/>
    <p:sldId id="419" r:id="rId4"/>
    <p:sldId id="418" r:id="rId5"/>
    <p:sldId id="417" r:id="rId6"/>
    <p:sldId id="426" r:id="rId7"/>
    <p:sldId id="420" r:id="rId8"/>
    <p:sldId id="416" r:id="rId9"/>
    <p:sldId id="421" r:id="rId10"/>
    <p:sldId id="422" r:id="rId11"/>
    <p:sldId id="423" r:id="rId12"/>
    <p:sldId id="424" r:id="rId13"/>
    <p:sldId id="425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A1BEC49-E256-4A1E-9025-44652B979EA4}">
          <p14:sldIdLst>
            <p14:sldId id="273"/>
            <p14:sldId id="414"/>
            <p14:sldId id="419"/>
            <p14:sldId id="418"/>
            <p14:sldId id="417"/>
            <p14:sldId id="426"/>
            <p14:sldId id="420"/>
            <p14:sldId id="416"/>
            <p14:sldId id="421"/>
            <p14:sldId id="422"/>
            <p14:sldId id="423"/>
            <p14:sldId id="424"/>
            <p14:sldId id="42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B73DA0"/>
    <a:srgbClr val="99CC00"/>
    <a:srgbClr val="669900"/>
    <a:srgbClr val="74B230"/>
    <a:srgbClr val="CCCC00"/>
    <a:srgbClr val="FFFFFF"/>
    <a:srgbClr val="808000"/>
    <a:srgbClr val="339933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0" autoAdjust="0"/>
    <p:restoredTop sz="96828" autoAdjust="0"/>
  </p:normalViewPr>
  <p:slideViewPr>
    <p:cSldViewPr snapToGrid="0">
      <p:cViewPr>
        <p:scale>
          <a:sx n="71" d="100"/>
          <a:sy n="71" d="100"/>
        </p:scale>
        <p:origin x="-546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90879-58A1-476B-9010-02B4EF9E7AA5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1B7D0-4BAC-45C1-8461-D17074861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14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040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1B7D0-4BAC-45C1-8461-D1707486124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13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98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2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64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76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08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13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22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77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05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92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57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A3A1A-8087-44DE-BC7C-9843D646DC06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CA0B-4824-461F-A2F9-929F0FD83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45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png"/><Relationship Id="rId9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ous-titre 2"/>
          <p:cNvSpPr txBox="1">
            <a:spLocks/>
          </p:cNvSpPr>
          <p:nvPr/>
        </p:nvSpPr>
        <p:spPr>
          <a:xfrm>
            <a:off x="1370897" y="2613500"/>
            <a:ext cx="9460359" cy="13937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Century Gothic" pitchFamily="34" charset="0"/>
                <a:cs typeface="Vijaya" panose="020B0604020202020204" pitchFamily="34" charset="0"/>
              </a:rPr>
              <a:t>Detection of human papillomavirus DNA in tumors from Rwandese breast cancer patients</a:t>
            </a:r>
            <a:endParaRPr lang="fr-FR" sz="2800" dirty="0">
              <a:solidFill>
                <a:srgbClr val="002060"/>
              </a:solidFill>
              <a:latin typeface="Century Gothic" pitchFamily="34" charset="0"/>
              <a:cs typeface="Vijaya" pitchFamily="34" charset="0"/>
            </a:endParaRPr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121023" y="4921625"/>
            <a:ext cx="10205215" cy="1680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entury Gothic" pitchFamily="34" charset="0"/>
              </a:rPr>
              <a:t>1. Biology </a:t>
            </a:r>
            <a:r>
              <a:rPr lang="en-US" sz="1600" dirty="0">
                <a:latin typeface="Century Gothic" pitchFamily="34" charset="0"/>
              </a:rPr>
              <a:t>and Medical Research Unit, Centre National de </a:t>
            </a:r>
            <a:r>
              <a:rPr lang="en-US" sz="1600" dirty="0" err="1">
                <a:latin typeface="Century Gothic" pitchFamily="34" charset="0"/>
              </a:rPr>
              <a:t>l'Energie</a:t>
            </a:r>
            <a:r>
              <a:rPr lang="en-US" sz="1600" dirty="0">
                <a:latin typeface="Century Gothic" pitchFamily="34" charset="0"/>
              </a:rPr>
              <a:t>, des Sciences et des Techniques </a:t>
            </a:r>
            <a:r>
              <a:rPr lang="en-US" sz="1600" dirty="0" err="1">
                <a:latin typeface="Century Gothic" pitchFamily="34" charset="0"/>
              </a:rPr>
              <a:t>Nucléaires</a:t>
            </a:r>
            <a:r>
              <a:rPr lang="en-US" sz="1600" dirty="0">
                <a:latin typeface="Century Gothic" pitchFamily="34" charset="0"/>
              </a:rPr>
              <a:t> (CNESTEN), Rabat, Morocco. 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entury Gothic" pitchFamily="34" charset="0"/>
              </a:rPr>
              <a:t>2. Biology </a:t>
            </a:r>
            <a:r>
              <a:rPr lang="en-US" sz="1600" dirty="0">
                <a:latin typeface="Century Gothic" pitchFamily="34" charset="0"/>
              </a:rPr>
              <a:t>of Human Pathologies Laboratory (</a:t>
            </a:r>
            <a:r>
              <a:rPr lang="en-US" sz="1600" dirty="0" err="1">
                <a:latin typeface="Century Gothic" pitchFamily="34" charset="0"/>
              </a:rPr>
              <a:t>BioPatH</a:t>
            </a:r>
            <a:r>
              <a:rPr lang="en-US" sz="1600" dirty="0">
                <a:latin typeface="Century Gothic" pitchFamily="34" charset="0"/>
              </a:rPr>
              <a:t>), Faculty of Science and Human Pathologies Center (</a:t>
            </a:r>
            <a:r>
              <a:rPr lang="en-US" sz="1600" dirty="0" err="1">
                <a:latin typeface="Century Gothic" pitchFamily="34" charset="0"/>
              </a:rPr>
              <a:t>GenoPatH</a:t>
            </a:r>
            <a:r>
              <a:rPr lang="en-US" sz="1600" dirty="0">
                <a:latin typeface="Century Gothic" pitchFamily="34" charset="0"/>
              </a:rPr>
              <a:t>), Mohammed V University (FSR - Mohammed V University), Rabat, Morocco. </a:t>
            </a:r>
            <a:endParaRPr lang="en-US" sz="1600" dirty="0" smtClean="0">
              <a:latin typeface="Century Gothic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entury Gothic" pitchFamily="34" charset="0"/>
              </a:rPr>
              <a:t>3. Biomedical </a:t>
            </a:r>
            <a:r>
              <a:rPr lang="en-US" sz="1600" dirty="0">
                <a:latin typeface="Century Gothic" pitchFamily="34" charset="0"/>
              </a:rPr>
              <a:t>Services Department, Rwanda Biomedical Center (RBC-BIOS),</a:t>
            </a:r>
            <a:endParaRPr lang="fr-FR" sz="1600" dirty="0">
              <a:latin typeface="Century Gothic" pitchFamily="34" charset="0"/>
              <a:cs typeface="Vijaya" panose="020B0604020202020204" pitchFamily="34" charset="0"/>
            </a:endParaRPr>
          </a:p>
        </p:txBody>
      </p:sp>
      <p:pic>
        <p:nvPicPr>
          <p:cNvPr id="2056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897" y="395287"/>
            <a:ext cx="9707434" cy="144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122225" y="1852100"/>
            <a:ext cx="222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entury Gothic" pitchFamily="34" charset="0"/>
              </a:rPr>
              <a:t>The 7</a:t>
            </a:r>
            <a:r>
              <a:rPr lang="en-US" sz="2400" b="1" baseline="30000" dirty="0">
                <a:latin typeface="Century Gothic" pitchFamily="34" charset="0"/>
              </a:rPr>
              <a:t>th</a:t>
            </a:r>
            <a:r>
              <a:rPr lang="en-US" sz="2400" b="1" dirty="0">
                <a:latin typeface="Century Gothic" pitchFamily="34" charset="0"/>
              </a:rPr>
              <a:t> EAHSC</a:t>
            </a:r>
            <a:endParaRPr lang="en-US" sz="2400" b="1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41494" y="4043050"/>
            <a:ext cx="77847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u="sng" dirty="0" smtClean="0">
                <a:latin typeface="Century Gothic" pitchFamily="34" charset="0"/>
                <a:cs typeface="Vijaya" panose="020B0604020202020204" pitchFamily="34" charset="0"/>
              </a:rPr>
              <a:t>Dr. Habyarimana </a:t>
            </a:r>
            <a:r>
              <a:rPr lang="fr-FR" sz="1600" b="1" u="sng" dirty="0">
                <a:latin typeface="Century Gothic" pitchFamily="34" charset="0"/>
                <a:cs typeface="Vijaya" panose="020B0604020202020204" pitchFamily="34" charset="0"/>
              </a:rPr>
              <a:t>T</a:t>
            </a:r>
            <a:r>
              <a:rPr lang="fr-FR" sz="1600" b="1" u="sng" baseline="30000" dirty="0">
                <a:latin typeface="Century Gothic" pitchFamily="34" charset="0"/>
                <a:cs typeface="Vijaya" panose="020B0604020202020204" pitchFamily="34" charset="0"/>
              </a:rPr>
              <a:t>1,2,3</a:t>
            </a:r>
            <a:r>
              <a:rPr lang="fr-FR" sz="1600" dirty="0">
                <a:latin typeface="Century Gothic" pitchFamily="34" charset="0"/>
                <a:cs typeface="Vijaya" panose="020B0604020202020204" pitchFamily="34" charset="0"/>
              </a:rPr>
              <a:t>, </a:t>
            </a:r>
            <a:r>
              <a:rPr lang="fr-FR" sz="1600" dirty="0" err="1">
                <a:latin typeface="Century Gothic" pitchFamily="34" charset="0"/>
                <a:cs typeface="Vijaya" panose="020B0604020202020204" pitchFamily="34" charset="0"/>
              </a:rPr>
              <a:t>Attaleb</a:t>
            </a:r>
            <a:r>
              <a:rPr lang="fr-FR" sz="1600" dirty="0">
                <a:latin typeface="Century Gothic" pitchFamily="34" charset="0"/>
                <a:cs typeface="Vijaya" panose="020B0604020202020204" pitchFamily="34" charset="0"/>
              </a:rPr>
              <a:t> M</a:t>
            </a:r>
            <a:r>
              <a:rPr lang="fr-FR" sz="1600" baseline="30000" dirty="0">
                <a:latin typeface="Century Gothic" pitchFamily="34" charset="0"/>
                <a:cs typeface="Vijaya" panose="020B0604020202020204" pitchFamily="34" charset="0"/>
              </a:rPr>
              <a:t>1</a:t>
            </a:r>
            <a:r>
              <a:rPr lang="fr-FR" sz="1600" dirty="0">
                <a:latin typeface="Century Gothic" pitchFamily="34" charset="0"/>
                <a:cs typeface="Vijaya" panose="020B0604020202020204" pitchFamily="34" charset="0"/>
              </a:rPr>
              <a:t>, </a:t>
            </a:r>
            <a:r>
              <a:rPr lang="fr-FR" sz="1600" dirty="0" err="1">
                <a:latin typeface="Century Gothic" pitchFamily="34" charset="0"/>
                <a:cs typeface="Vijaya" panose="020B0604020202020204" pitchFamily="34" charset="0"/>
              </a:rPr>
              <a:t>Mazarati</a:t>
            </a:r>
            <a:r>
              <a:rPr lang="fr-FR" sz="1600" dirty="0">
                <a:latin typeface="Century Gothic" pitchFamily="34" charset="0"/>
                <a:cs typeface="Vijaya" panose="020B0604020202020204" pitchFamily="34" charset="0"/>
              </a:rPr>
              <a:t> JB</a:t>
            </a:r>
            <a:r>
              <a:rPr lang="fr-FR" sz="1600" baseline="30000" dirty="0">
                <a:latin typeface="Century Gothic" pitchFamily="34" charset="0"/>
                <a:cs typeface="Vijaya" panose="020B0604020202020204" pitchFamily="34" charset="0"/>
              </a:rPr>
              <a:t>3</a:t>
            </a:r>
            <a:r>
              <a:rPr lang="fr-FR" sz="1600" dirty="0">
                <a:latin typeface="Century Gothic" pitchFamily="34" charset="0"/>
                <a:cs typeface="Vijaya" panose="020B0604020202020204" pitchFamily="34" charset="0"/>
              </a:rPr>
              <a:t>, Bakri Y</a:t>
            </a:r>
            <a:r>
              <a:rPr lang="fr-FR" sz="1600" baseline="30000" dirty="0">
                <a:latin typeface="Century Gothic" pitchFamily="34" charset="0"/>
                <a:cs typeface="Vijaya" panose="020B0604020202020204" pitchFamily="34" charset="0"/>
              </a:rPr>
              <a:t>2</a:t>
            </a:r>
            <a:r>
              <a:rPr lang="fr-FR" sz="1600" dirty="0">
                <a:latin typeface="Century Gothic" pitchFamily="34" charset="0"/>
                <a:cs typeface="Vijaya" panose="020B0604020202020204" pitchFamily="34" charset="0"/>
              </a:rPr>
              <a:t>, El </a:t>
            </a:r>
            <a:r>
              <a:rPr lang="fr-FR" sz="1600" dirty="0" err="1">
                <a:latin typeface="Century Gothic" pitchFamily="34" charset="0"/>
                <a:cs typeface="Vijaya" panose="020B0604020202020204" pitchFamily="34" charset="0"/>
              </a:rPr>
              <a:t>Mzibri</a:t>
            </a:r>
            <a:r>
              <a:rPr lang="fr-FR" sz="1600" dirty="0">
                <a:latin typeface="Century Gothic" pitchFamily="34" charset="0"/>
                <a:cs typeface="Vijaya" panose="020B0604020202020204" pitchFamily="34" charset="0"/>
              </a:rPr>
              <a:t> M</a:t>
            </a:r>
            <a:r>
              <a:rPr lang="fr-FR" sz="1600" baseline="30000" dirty="0">
                <a:latin typeface="Century Gothic" pitchFamily="34" charset="0"/>
                <a:cs typeface="Vijaya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1564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836894" y="1149375"/>
            <a:ext cx="4978159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buSzPct val="70000"/>
            </a:pPr>
            <a:r>
              <a:rPr lang="en-US" sz="1600" b="1" dirty="0" smtClean="0">
                <a:latin typeface="Century Gothic" pitchFamily="34" charset="0"/>
                <a:cs typeface="Arabic Typesetting" pitchFamily="66" charset="-78"/>
              </a:rPr>
              <a:t>46.81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%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of </a:t>
            </a: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BC cases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were HPV </a:t>
            </a: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positive with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HPV16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 the most predominant </a:t>
            </a: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(</a:t>
            </a:r>
            <a:r>
              <a:rPr lang="en-US" sz="1600" b="1" dirty="0" smtClean="0">
                <a:latin typeface="Century Gothic" pitchFamily="34" charset="0"/>
                <a:cs typeface="Arabic Typesetting" pitchFamily="66" charset="-78"/>
              </a:rPr>
              <a:t>77.27%)</a:t>
            </a: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 </a:t>
            </a:r>
            <a:endParaRPr lang="en-US" sz="1600" dirty="0" smtClean="0">
              <a:latin typeface="Century Gothic" pitchFamily="34" charset="0"/>
              <a:cs typeface="Arabic Typesetting" pitchFamily="66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81077" y="2595279"/>
            <a:ext cx="4368994" cy="78406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The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prevalence reported in </a:t>
            </a: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other  studies, ranged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from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12 to 23%</a:t>
            </a:r>
          </a:p>
        </p:txBody>
      </p:sp>
      <p:pic>
        <p:nvPicPr>
          <p:cNvPr id="26" name="Picture 5" descr="Image result for fle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5325975" y="2595279"/>
            <a:ext cx="568571" cy="145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84702" y="4240850"/>
            <a:ext cx="6096000" cy="7834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latin typeface="Century Gothic" pitchFamily="34" charset="0"/>
              </a:rPr>
              <a:t>HR-HPV</a:t>
            </a:r>
            <a:r>
              <a:rPr lang="en-US" sz="1600" dirty="0">
                <a:latin typeface="Century Gothic" pitchFamily="34" charset="0"/>
              </a:rPr>
              <a:t> infections could be a risk factor associated with </a:t>
            </a:r>
            <a:r>
              <a:rPr lang="en-US" sz="1600" b="1" dirty="0">
                <a:latin typeface="Century Gothic" pitchFamily="34" charset="0"/>
              </a:rPr>
              <a:t>human BC development</a:t>
            </a:r>
            <a:endParaRPr lang="en-US" sz="1600" b="1" dirty="0">
              <a:latin typeface="Century Gothic" pitchFamily="34" charset="0"/>
            </a:endParaRPr>
          </a:p>
        </p:txBody>
      </p:sp>
      <p:sp>
        <p:nvSpPr>
          <p:cNvPr id="28" name="ZoneTexte 37"/>
          <p:cNvSpPr txBox="1">
            <a:spLocks noChangeArrowheads="1"/>
          </p:cNvSpPr>
          <p:nvPr/>
        </p:nvSpPr>
        <p:spPr bwMode="auto">
          <a:xfrm>
            <a:off x="4894730" y="100210"/>
            <a:ext cx="70651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Conclusion and Future </a:t>
            </a:r>
            <a:r>
              <a:rPr lang="fr-FR" sz="2800" dirty="0" smtClean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directions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8701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ZoneTexte 37"/>
          <p:cNvSpPr txBox="1">
            <a:spLocks noChangeArrowheads="1"/>
          </p:cNvSpPr>
          <p:nvPr/>
        </p:nvSpPr>
        <p:spPr bwMode="auto">
          <a:xfrm>
            <a:off x="4894730" y="100210"/>
            <a:ext cx="70651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Conclusion and Future </a:t>
            </a:r>
            <a:r>
              <a:rPr lang="fr-FR" sz="2800" dirty="0" smtClean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directions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40874" y="1185639"/>
            <a:ext cx="95167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An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improved understanding of </a:t>
            </a: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potential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biomarkers should provide promising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 BC biomarkers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for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better stratification Rwandese population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and allow a better design and implementation of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national BC program.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784638" y="2960199"/>
            <a:ext cx="83080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1600" b="1" dirty="0" smtClean="0">
                <a:latin typeface="Century Gothic" pitchFamily="34" charset="0"/>
                <a:cs typeface="Arabic Typesetting" pitchFamily="66" charset="-78"/>
              </a:rPr>
              <a:t>Effective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biomarkers </a:t>
            </a: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could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enhance </a:t>
            </a:r>
            <a:endParaRPr lang="en-US" sz="1600" dirty="0" smtClean="0">
              <a:latin typeface="Century Gothic" pitchFamily="34" charset="0"/>
              <a:cs typeface="Arabic Typesetting" pitchFamily="66" charset="-78"/>
            </a:endParaRPr>
          </a:p>
          <a:p>
            <a:pPr marL="457200" indent="-457200" algn="just">
              <a:lnSpc>
                <a:spcPct val="200000"/>
              </a:lnSpc>
              <a:buFontTx/>
              <a:buChar char="-"/>
            </a:pPr>
            <a:r>
              <a:rPr lang="en-US" sz="1600" b="1" dirty="0" smtClean="0">
                <a:latin typeface="Century Gothic" pitchFamily="34" charset="0"/>
                <a:cs typeface="Arabic Typesetting" pitchFamily="66" charset="-78"/>
              </a:rPr>
              <a:t>Tertiary  prevention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through the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reduction of morbidity </a:t>
            </a: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 </a:t>
            </a:r>
            <a:endParaRPr lang="en-US" sz="1600" dirty="0" smtClean="0">
              <a:latin typeface="Century Gothic" pitchFamily="34" charset="0"/>
              <a:cs typeface="Arabic Typesetting" pitchFamily="66" charset="-78"/>
            </a:endParaRPr>
          </a:p>
          <a:p>
            <a:pPr marL="457200" indent="-457200" algn="just">
              <a:lnSpc>
                <a:spcPct val="200000"/>
              </a:lnSpc>
              <a:buFontTx/>
              <a:buChar char="-"/>
            </a:pPr>
            <a:r>
              <a:rPr lang="en-US" sz="1600" b="1" dirty="0" smtClean="0">
                <a:latin typeface="Century Gothic" pitchFamily="34" charset="0"/>
                <a:cs typeface="Arabic Typesetting" pitchFamily="66" charset="-78"/>
              </a:rPr>
              <a:t>Secondary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prevention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through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early detection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of disease, and </a:t>
            </a:r>
            <a:endParaRPr lang="en-US" sz="1600" dirty="0" smtClean="0">
              <a:latin typeface="Century Gothic" pitchFamily="34" charset="0"/>
              <a:cs typeface="Arabic Typesetting" pitchFamily="66" charset="-78"/>
            </a:endParaRPr>
          </a:p>
          <a:p>
            <a:pPr marL="457200" indent="-457200" algn="just">
              <a:lnSpc>
                <a:spcPct val="200000"/>
              </a:lnSpc>
              <a:buFontTx/>
              <a:buChar char="-"/>
            </a:pPr>
            <a:r>
              <a:rPr lang="en-US" sz="1600" b="1" dirty="0" smtClean="0">
                <a:latin typeface="Century Gothic" pitchFamily="34" charset="0"/>
                <a:cs typeface="Arabic Typesetting" pitchFamily="66" charset="-78"/>
              </a:rPr>
              <a:t>Primary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prevention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as a risk marker to </a:t>
            </a:r>
            <a:r>
              <a:rPr lang="en-US" sz="1600" b="1" dirty="0">
                <a:latin typeface="Century Gothic" pitchFamily="34" charset="0"/>
                <a:cs typeface="Arabic Typesetting" pitchFamily="66" charset="-78"/>
              </a:rPr>
              <a:t>reduce overall BC incidence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02316" y="5484282"/>
            <a:ext cx="79787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Further </a:t>
            </a:r>
            <a:r>
              <a:rPr lang="en-GB" sz="1600" b="1" dirty="0" smtClean="0">
                <a:latin typeface="Century Gothic" pitchFamily="34" charset="0"/>
                <a:cs typeface="Arabic Typesetting" pitchFamily="66" charset="-78"/>
              </a:rPr>
              <a:t>large-scale studies </a:t>
            </a:r>
            <a:r>
              <a:rPr lang="en-GB" sz="1600" dirty="0" smtClean="0">
                <a:latin typeface="Century Gothic" pitchFamily="34" charset="0"/>
                <a:cs typeface="Arabic Typesetting" pitchFamily="66" charset="-78"/>
              </a:rPr>
              <a:t>and </a:t>
            </a:r>
            <a:r>
              <a:rPr lang="en-GB" sz="1600" b="1" dirty="0" smtClean="0">
                <a:latin typeface="Century Gothic" pitchFamily="34" charset="0"/>
                <a:cs typeface="Arabic Typesetting" pitchFamily="66" charset="-78"/>
              </a:rPr>
              <a:t>multivariate</a:t>
            </a:r>
            <a:r>
              <a:rPr lang="en-GB" sz="1600" dirty="0" smtClean="0">
                <a:latin typeface="Century Gothic" pitchFamily="34" charset="0"/>
                <a:cs typeface="Arabic Typesetting" pitchFamily="66" charset="-78"/>
              </a:rPr>
              <a:t> </a:t>
            </a: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are needed to provide more consistent conclusions and recommendations.</a:t>
            </a:r>
            <a:endParaRPr lang="en-US" sz="1600" dirty="0">
              <a:latin typeface="Century Gothic" pitchFamily="34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49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861" y="1037847"/>
            <a:ext cx="6974821" cy="5410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ZoneTexte 37"/>
          <p:cNvSpPr txBox="1">
            <a:spLocks noChangeArrowheads="1"/>
          </p:cNvSpPr>
          <p:nvPr/>
        </p:nvSpPr>
        <p:spPr bwMode="auto">
          <a:xfrm>
            <a:off x="4894730" y="100210"/>
            <a:ext cx="70651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Conclusion and Future </a:t>
            </a:r>
            <a:r>
              <a:rPr lang="fr-FR" sz="2800" dirty="0" smtClean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directions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672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rbc.gov.rw/fileadmin/templates/rbc/images/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384" y="1761781"/>
            <a:ext cx="3109678" cy="1164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efmmin.com/4/wp-content/uploads/cneste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16" y="3886469"/>
            <a:ext cx="2557743" cy="2557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http://www.recaonline.org/wp-content/uploads/2015/07/chuk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734" y="4078412"/>
            <a:ext cx="1833101" cy="183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mage result for king faisal hospital kigal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1821" y="4240089"/>
            <a:ext cx="1671423" cy="167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 descr="Related image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41" y="1402520"/>
            <a:ext cx="2704873" cy="16585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" descr="Master de Biologie des Pathologies Humaines Spécialité Sciences du Cancer «BioPatH-SCan»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11"/>
          <a:stretch/>
        </p:blipFill>
        <p:spPr bwMode="auto">
          <a:xfrm>
            <a:off x="2894514" y="1214261"/>
            <a:ext cx="1966816" cy="1524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Image 9" descr="logo INES ver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502" y="3103460"/>
            <a:ext cx="1570371" cy="189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ZoneTexte 37"/>
          <p:cNvSpPr txBox="1">
            <a:spLocks noChangeArrowheads="1"/>
          </p:cNvSpPr>
          <p:nvPr/>
        </p:nvSpPr>
        <p:spPr bwMode="auto">
          <a:xfrm>
            <a:off x="4894730" y="100210"/>
            <a:ext cx="70651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 err="1" smtClean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Acknowledgements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294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62" name="ZoneTexte 37"/>
          <p:cNvSpPr txBox="1">
            <a:spLocks noChangeArrowheads="1"/>
          </p:cNvSpPr>
          <p:nvPr/>
        </p:nvSpPr>
        <p:spPr bwMode="auto">
          <a:xfrm>
            <a:off x="7772400" y="100210"/>
            <a:ext cx="41874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Background 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601413" y="1267483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u="sng" dirty="0" smtClean="0">
                <a:latin typeface="Century Gothic" pitchFamily="34" charset="0"/>
              </a:rPr>
              <a:t>Incidence </a:t>
            </a:r>
            <a:endParaRPr lang="en-US" sz="1600" b="1" u="sng" dirty="0">
              <a:latin typeface="Century Gothic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Century Gothic" pitchFamily="34" charset="0"/>
              </a:rPr>
              <a:t>North Africa</a:t>
            </a:r>
            <a:r>
              <a:rPr lang="en-US" sz="1600" dirty="0">
                <a:latin typeface="Century Gothic" pitchFamily="34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latin typeface="Century Gothic" pitchFamily="34" charset="0"/>
              </a:rPr>
              <a:t>34.4 per 100,000 </a:t>
            </a:r>
            <a:r>
              <a:rPr lang="en-US" sz="1600" dirty="0" smtClean="0">
                <a:latin typeface="Century Gothic" pitchFamily="34" charset="0"/>
              </a:rPr>
              <a:t>women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Century Gothic" pitchFamily="34" charset="0"/>
              </a:rPr>
              <a:t>Central Africa: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>
                <a:latin typeface="Century Gothic" pitchFamily="34" charset="0"/>
              </a:rPr>
              <a:t>26.8 </a:t>
            </a:r>
            <a:r>
              <a:rPr lang="en-US" sz="1600" dirty="0" smtClean="0">
                <a:latin typeface="Century Gothic" pitchFamily="34" charset="0"/>
              </a:rPr>
              <a:t>per </a:t>
            </a:r>
            <a:r>
              <a:rPr lang="en-US" sz="1600" dirty="0">
                <a:latin typeface="Century Gothic" pitchFamily="34" charset="0"/>
              </a:rPr>
              <a:t>100,000 </a:t>
            </a:r>
            <a:r>
              <a:rPr lang="en-US" sz="1600" dirty="0" smtClean="0">
                <a:latin typeface="Century Gothic" pitchFamily="34" charset="0"/>
              </a:rPr>
              <a:t>women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Century Gothic" pitchFamily="34" charset="0"/>
              </a:rPr>
              <a:t>Western Africa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latin typeface="Century Gothic" pitchFamily="34" charset="0"/>
              </a:rPr>
              <a:t>38.6 </a:t>
            </a:r>
            <a:r>
              <a:rPr lang="en-US" sz="1600" dirty="0" smtClean="0">
                <a:latin typeface="Century Gothic" pitchFamily="34" charset="0"/>
              </a:rPr>
              <a:t>per </a:t>
            </a:r>
            <a:r>
              <a:rPr lang="en-US" sz="1600" dirty="0">
                <a:latin typeface="Century Gothic" pitchFamily="34" charset="0"/>
              </a:rPr>
              <a:t>100,000 women</a:t>
            </a:r>
            <a:endParaRPr lang="en-US" sz="1600" dirty="0" smtClean="0">
              <a:latin typeface="Century Gothic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b="1" dirty="0" smtClean="0">
                <a:latin typeface="Century Gothic" pitchFamily="34" charset="0"/>
              </a:rPr>
              <a:t>Eastern Africa</a:t>
            </a:r>
          </a:p>
          <a:p>
            <a:pPr lvl="1">
              <a:lnSpc>
                <a:spcPct val="150000"/>
              </a:lnSpc>
            </a:pPr>
            <a:r>
              <a:rPr lang="en-US" sz="1600" b="1" dirty="0">
                <a:latin typeface="Century Gothic" pitchFamily="34" charset="0"/>
              </a:rPr>
              <a:t>30.4 </a:t>
            </a:r>
            <a:r>
              <a:rPr lang="en-US" sz="1600" b="1" dirty="0" smtClean="0">
                <a:latin typeface="Century Gothic" pitchFamily="34" charset="0"/>
              </a:rPr>
              <a:t>per </a:t>
            </a:r>
            <a:r>
              <a:rPr lang="en-US" sz="1600" b="1" dirty="0">
                <a:latin typeface="Century Gothic" pitchFamily="34" charset="0"/>
              </a:rPr>
              <a:t>100,000 </a:t>
            </a:r>
            <a:r>
              <a:rPr lang="en-US" sz="1600" b="1" dirty="0" smtClean="0">
                <a:latin typeface="Century Gothic" pitchFamily="34" charset="0"/>
              </a:rPr>
              <a:t>women</a:t>
            </a:r>
            <a:endParaRPr lang="en-US" sz="1600" b="1" dirty="0">
              <a:latin typeface="Century Gothic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Century Gothic" pitchFamily="34" charset="0"/>
              </a:rPr>
              <a:t>Southern Africa 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latin typeface="Century Gothic" pitchFamily="34" charset="0"/>
              </a:rPr>
              <a:t>38.9 per 100,000 </a:t>
            </a:r>
            <a:r>
              <a:rPr lang="en-US" sz="1600" dirty="0" smtClean="0">
                <a:latin typeface="Century Gothic" pitchFamily="34" charset="0"/>
              </a:rPr>
              <a:t>women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414480" y="5709967"/>
            <a:ext cx="88810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dirty="0">
                <a:latin typeface="Century Gothic" pitchFamily="34" charset="0"/>
              </a:rPr>
              <a:t>The incidence of BC in </a:t>
            </a:r>
            <a:r>
              <a:rPr lang="en-US" sz="1600" b="1" dirty="0">
                <a:latin typeface="Century Gothic" pitchFamily="34" charset="0"/>
              </a:rPr>
              <a:t>Africa is expected to double by </a:t>
            </a:r>
            <a:r>
              <a:rPr lang="en-US" sz="1600" b="1" dirty="0" smtClean="0">
                <a:latin typeface="Century Gothic" pitchFamily="34" charset="0"/>
              </a:rPr>
              <a:t>2050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dirty="0" smtClean="0">
                <a:latin typeface="Century Gothic" pitchFamily="34" charset="0"/>
              </a:rPr>
              <a:t>Precise </a:t>
            </a:r>
            <a:r>
              <a:rPr lang="en-US" sz="1600" dirty="0">
                <a:latin typeface="Century Gothic" pitchFamily="34" charset="0"/>
              </a:rPr>
              <a:t>incidence figures in Africa are lacking </a:t>
            </a:r>
            <a:r>
              <a:rPr lang="en-US" sz="1600" dirty="0" smtClean="0">
                <a:latin typeface="Century Gothic" pitchFamily="34" charset="0"/>
              </a:rPr>
              <a:t>in </a:t>
            </a:r>
            <a:r>
              <a:rPr lang="en-US" sz="1600" dirty="0">
                <a:latin typeface="Century Gothic" pitchFamily="34" charset="0"/>
              </a:rPr>
              <a:t>most countries.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772401" y="1279660"/>
            <a:ext cx="432032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u="sng" dirty="0" smtClean="0">
                <a:latin typeface="Century Gothic" pitchFamily="34" charset="0"/>
              </a:rPr>
              <a:t>Mortality  </a:t>
            </a:r>
            <a:endParaRPr lang="en-US" sz="1600" b="1" u="sng" dirty="0">
              <a:latin typeface="Century Gothic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Century Gothic" pitchFamily="34" charset="0"/>
              </a:rPr>
              <a:t>North Africa</a:t>
            </a:r>
            <a:r>
              <a:rPr lang="en-US" sz="1600" dirty="0">
                <a:latin typeface="Century Gothic" pitchFamily="34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latin typeface="Century Gothic" pitchFamily="34" charset="0"/>
              </a:rPr>
              <a:t>17.4 </a:t>
            </a:r>
            <a:r>
              <a:rPr lang="en-US" sz="1600" dirty="0">
                <a:latin typeface="Century Gothic" pitchFamily="34" charset="0"/>
              </a:rPr>
              <a:t>per 100,000 </a:t>
            </a:r>
            <a:r>
              <a:rPr lang="en-US" sz="1600" dirty="0" smtClean="0">
                <a:latin typeface="Century Gothic" pitchFamily="34" charset="0"/>
              </a:rPr>
              <a:t>women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Century Gothic" pitchFamily="34" charset="0"/>
              </a:rPr>
              <a:t>Central </a:t>
            </a:r>
            <a:r>
              <a:rPr lang="en-US" sz="1600" dirty="0" smtClean="0">
                <a:latin typeface="Century Gothic" pitchFamily="34" charset="0"/>
              </a:rPr>
              <a:t>Africa</a:t>
            </a:r>
            <a:endParaRPr lang="en-US" sz="1600" dirty="0" smtClean="0">
              <a:latin typeface="Century Gothic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latin typeface="Century Gothic" pitchFamily="34" charset="0"/>
              </a:rPr>
              <a:t> 14.9 per </a:t>
            </a:r>
            <a:r>
              <a:rPr lang="en-US" sz="1600" dirty="0">
                <a:latin typeface="Century Gothic" pitchFamily="34" charset="0"/>
              </a:rPr>
              <a:t>100,000 </a:t>
            </a:r>
            <a:r>
              <a:rPr lang="en-US" sz="1600" dirty="0" smtClean="0">
                <a:latin typeface="Century Gothic" pitchFamily="34" charset="0"/>
              </a:rPr>
              <a:t>women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Century Gothic" pitchFamily="34" charset="0"/>
              </a:rPr>
              <a:t>Western Africa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latin typeface="Century Gothic" pitchFamily="34" charset="0"/>
              </a:rPr>
              <a:t>20.0 per </a:t>
            </a:r>
            <a:r>
              <a:rPr lang="en-US" sz="1600" dirty="0">
                <a:latin typeface="Century Gothic" pitchFamily="34" charset="0"/>
              </a:rPr>
              <a:t>100,000 women</a:t>
            </a:r>
            <a:endParaRPr lang="en-US" sz="1600" dirty="0" smtClean="0">
              <a:latin typeface="Century Gothic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b="1" dirty="0" smtClean="0">
                <a:latin typeface="Century Gothic" pitchFamily="34" charset="0"/>
              </a:rPr>
              <a:t>Eastern Africa</a:t>
            </a:r>
          </a:p>
          <a:p>
            <a:pPr lvl="1">
              <a:lnSpc>
                <a:spcPct val="150000"/>
              </a:lnSpc>
            </a:pPr>
            <a:r>
              <a:rPr lang="en-US" sz="1600" b="1" dirty="0" smtClean="0">
                <a:latin typeface="Century Gothic" pitchFamily="34" charset="0"/>
              </a:rPr>
              <a:t>15.6 per </a:t>
            </a:r>
            <a:r>
              <a:rPr lang="en-US" sz="1600" b="1" dirty="0">
                <a:latin typeface="Century Gothic" pitchFamily="34" charset="0"/>
              </a:rPr>
              <a:t>100,000 </a:t>
            </a:r>
            <a:r>
              <a:rPr lang="en-US" sz="1600" b="1" dirty="0" smtClean="0">
                <a:latin typeface="Century Gothic" pitchFamily="34" charset="0"/>
              </a:rPr>
              <a:t>women</a:t>
            </a:r>
            <a:endParaRPr lang="en-US" sz="1600" b="1" dirty="0">
              <a:latin typeface="Century Gothic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Century Gothic" pitchFamily="34" charset="0"/>
              </a:rPr>
              <a:t>Southern Africa 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latin typeface="Century Gothic" pitchFamily="34" charset="0"/>
              </a:rPr>
              <a:t>15.5 </a:t>
            </a:r>
            <a:r>
              <a:rPr lang="en-US" sz="1600" dirty="0">
                <a:latin typeface="Century Gothic" pitchFamily="34" charset="0"/>
              </a:rPr>
              <a:t>per 100,000 </a:t>
            </a:r>
            <a:r>
              <a:rPr lang="en-US" sz="1600" dirty="0" smtClean="0">
                <a:latin typeface="Century Gothic" pitchFamily="34" charset="0"/>
              </a:rPr>
              <a:t>women</a:t>
            </a:r>
          </a:p>
        </p:txBody>
      </p:sp>
      <p:pic>
        <p:nvPicPr>
          <p:cNvPr id="35" name="Picture 8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74153" y="5736861"/>
            <a:ext cx="840327" cy="721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3768128" y="912041"/>
            <a:ext cx="3283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fr-FR" sz="2400" b="1" u="sng" dirty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Epidemiology of </a:t>
            </a:r>
            <a:r>
              <a:rPr lang="fr-FR" sz="2400" b="1" u="sng" dirty="0" smtClean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BC </a:t>
            </a:r>
            <a:endParaRPr lang="fr-FR" sz="2400" b="1" dirty="0">
              <a:solidFill>
                <a:srgbClr val="00000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  <p:pic>
        <p:nvPicPr>
          <p:cNvPr id="37" name="Picture 20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33" y="1655415"/>
            <a:ext cx="3268538" cy="311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22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2" name="ZoneTexte 37"/>
          <p:cNvSpPr txBox="1">
            <a:spLocks noChangeArrowheads="1"/>
          </p:cNvSpPr>
          <p:nvPr/>
        </p:nvSpPr>
        <p:spPr bwMode="auto">
          <a:xfrm>
            <a:off x="7772400" y="100210"/>
            <a:ext cx="41874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Background 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4274677" y="912041"/>
            <a:ext cx="2270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fr-FR" sz="2400" b="1" u="sng" dirty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BC </a:t>
            </a:r>
            <a:r>
              <a:rPr lang="fr-FR" sz="2400" b="1" u="sng" dirty="0" err="1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risk</a:t>
            </a:r>
            <a:r>
              <a:rPr lang="fr-FR" sz="2400" b="1" u="sng" dirty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 </a:t>
            </a:r>
            <a:r>
              <a:rPr lang="fr-FR" sz="2400" b="1" u="sng" dirty="0" err="1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factors</a:t>
            </a:r>
            <a:endParaRPr lang="fr-FR" sz="2400" b="1" u="sng" dirty="0">
              <a:solidFill>
                <a:srgbClr val="00000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158328" y="5003717"/>
            <a:ext cx="1473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itchFamily="34" charset="0"/>
              </a:rPr>
              <a:t>33% in Africa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127228" y="2405807"/>
            <a:ext cx="46826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entury Gothic" pitchFamily="34" charset="0"/>
              </a:rPr>
              <a:t>Exogenous </a:t>
            </a:r>
            <a:r>
              <a:rPr lang="en-US" sz="1600" dirty="0">
                <a:latin typeface="Century Gothic" pitchFamily="34" charset="0"/>
              </a:rPr>
              <a:t>factors involved in </a:t>
            </a:r>
            <a:r>
              <a:rPr lang="en-US" sz="1600" dirty="0" smtClean="0">
                <a:latin typeface="Century Gothic" pitchFamily="34" charset="0"/>
              </a:rPr>
              <a:t>carcinogenesis</a:t>
            </a:r>
            <a:endParaRPr lang="en-US" sz="1600" dirty="0">
              <a:latin typeface="Century Gothic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480186" y="4018938"/>
            <a:ext cx="28170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Century Gothic" pitchFamily="34" charset="0"/>
              </a:rPr>
              <a:t>12</a:t>
            </a:r>
            <a:r>
              <a:rPr lang="en-US" sz="1600" b="1" dirty="0">
                <a:latin typeface="Century Gothic" pitchFamily="34" charset="0"/>
              </a:rPr>
              <a:t>% </a:t>
            </a:r>
            <a:r>
              <a:rPr lang="en-US" sz="1600" b="1" dirty="0" smtClean="0">
                <a:latin typeface="Century Gothic" pitchFamily="34" charset="0"/>
              </a:rPr>
              <a:t>viral </a:t>
            </a:r>
            <a:r>
              <a:rPr lang="en-US" sz="1600" dirty="0" smtClean="0">
                <a:latin typeface="Century Gothic" pitchFamily="34" charset="0"/>
              </a:rPr>
              <a:t>infections</a:t>
            </a:r>
            <a:endParaRPr lang="en-US" sz="1600" dirty="0">
              <a:latin typeface="Century Gothic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46354" y="3145890"/>
            <a:ext cx="31168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entury Gothic" pitchFamily="34" charset="0"/>
              </a:rPr>
              <a:t>18% </a:t>
            </a:r>
            <a:r>
              <a:rPr lang="en-US" sz="1600" dirty="0" smtClean="0">
                <a:latin typeface="Century Gothic" pitchFamily="34" charset="0"/>
              </a:rPr>
              <a:t>infectious </a:t>
            </a:r>
            <a:r>
              <a:rPr lang="en-US" sz="1600" dirty="0">
                <a:latin typeface="Century Gothic" pitchFamily="34" charset="0"/>
              </a:rPr>
              <a:t>agents </a:t>
            </a:r>
          </a:p>
        </p:txBody>
      </p:sp>
      <p:pic>
        <p:nvPicPr>
          <p:cNvPr id="43" name="Picture 5" descr="Image result for fle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560255" y="2783830"/>
            <a:ext cx="328442" cy="36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77437" y="4960316"/>
            <a:ext cx="415158" cy="35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5" descr="Image result for fle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545578" y="3501775"/>
            <a:ext cx="328442" cy="36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5" descr="Image result for fle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560255" y="4420147"/>
            <a:ext cx="328442" cy="36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155575" y="2247607"/>
            <a:ext cx="5251759" cy="7834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 smtClean="0">
                <a:latin typeface="Century Gothic" pitchFamily="34" charset="0"/>
              </a:rPr>
              <a:t>Endogenous risk factors </a:t>
            </a:r>
            <a:r>
              <a:rPr lang="en-US" sz="1600" dirty="0">
                <a:latin typeface="Century Gothic" pitchFamily="34" charset="0"/>
              </a:rPr>
              <a:t>involved in </a:t>
            </a:r>
            <a:r>
              <a:rPr lang="en-US" sz="1600" dirty="0" smtClean="0">
                <a:latin typeface="Century Gothic" pitchFamily="34" charset="0"/>
              </a:rPr>
              <a:t>carcinogenesis</a:t>
            </a:r>
          </a:p>
          <a:p>
            <a:pPr algn="ctr">
              <a:lnSpc>
                <a:spcPct val="150000"/>
              </a:lnSpc>
            </a:pPr>
            <a:r>
              <a:rPr lang="fr-FR" sz="1600" u="sng" dirty="0" smtClean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(</a:t>
            </a:r>
            <a:r>
              <a:rPr lang="fr-FR" sz="1600" u="sng" dirty="0" err="1" smtClean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Genetic</a:t>
            </a:r>
            <a:r>
              <a:rPr lang="fr-FR" sz="1600" u="sng" dirty="0" smtClean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 </a:t>
            </a:r>
            <a:r>
              <a:rPr lang="fr-FR" sz="1600" u="sng" dirty="0" err="1" smtClean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susceptibility</a:t>
            </a:r>
            <a:r>
              <a:rPr lang="fr-FR" sz="1600" u="sng" dirty="0" smtClean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)</a:t>
            </a:r>
            <a:endParaRPr lang="en-US" sz="1600" dirty="0">
              <a:latin typeface="Century Gothic" pitchFamily="34" charset="0"/>
            </a:endParaRPr>
          </a:p>
        </p:txBody>
      </p:sp>
      <p:cxnSp>
        <p:nvCxnSpPr>
          <p:cNvPr id="3" name="Connecteur droit avec flèche 2"/>
          <p:cNvCxnSpPr>
            <a:stCxn id="36" idx="2"/>
            <a:endCxn id="47" idx="0"/>
          </p:cNvCxnSpPr>
          <p:nvPr/>
        </p:nvCxnSpPr>
        <p:spPr>
          <a:xfrm flipH="1">
            <a:off x="2781455" y="1373706"/>
            <a:ext cx="2628309" cy="87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>
            <a:stCxn id="36" idx="2"/>
            <a:endCxn id="40" idx="0"/>
          </p:cNvCxnSpPr>
          <p:nvPr/>
        </p:nvCxnSpPr>
        <p:spPr>
          <a:xfrm>
            <a:off x="5409764" y="1373706"/>
            <a:ext cx="4058810" cy="1032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1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62" name="ZoneTexte 37"/>
          <p:cNvSpPr txBox="1">
            <a:spLocks noChangeArrowheads="1"/>
          </p:cNvSpPr>
          <p:nvPr/>
        </p:nvSpPr>
        <p:spPr bwMode="auto">
          <a:xfrm>
            <a:off x="7772400" y="100210"/>
            <a:ext cx="41874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Background 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2649421" y="5871447"/>
            <a:ext cx="1545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LR–HPV:</a:t>
            </a:r>
          </a:p>
          <a:p>
            <a:r>
              <a:rPr lang="en-US" sz="1600" dirty="0">
                <a:latin typeface="Comic Sans MS" pitchFamily="66" charset="0"/>
              </a:rPr>
              <a:t>6, 11, 40, </a:t>
            </a:r>
            <a:r>
              <a:rPr lang="en-US" sz="1600" dirty="0" smtClean="0">
                <a:latin typeface="Comic Sans MS" pitchFamily="66" charset="0"/>
              </a:rPr>
              <a:t>42… </a:t>
            </a:r>
            <a:endParaRPr lang="en-US" sz="1600" dirty="0">
              <a:latin typeface="Comic Sans MS" pitchFamily="66" charset="0"/>
            </a:endParaRPr>
          </a:p>
        </p:txBody>
      </p:sp>
      <p:pic>
        <p:nvPicPr>
          <p:cNvPr id="49" name="Picture 5" descr="Image result for fle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9082" flipH="1">
            <a:off x="2731788" y="5022996"/>
            <a:ext cx="422058" cy="77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Rectangle 49"/>
          <p:cNvSpPr/>
          <p:nvPr/>
        </p:nvSpPr>
        <p:spPr>
          <a:xfrm>
            <a:off x="8538526" y="2504665"/>
            <a:ext cx="2958354" cy="78406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>
                <a:latin typeface="Century Gothic" pitchFamily="34" charset="0"/>
              </a:rPr>
              <a:t>The oncogenic mechanisms used by </a:t>
            </a:r>
            <a:r>
              <a:rPr lang="en-US" sz="1600" b="1" dirty="0">
                <a:latin typeface="Century Gothic" pitchFamily="34" charset="0"/>
              </a:rPr>
              <a:t>HPV to induce CC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9588766" y="4045822"/>
            <a:ext cx="1763869" cy="79015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smtClean="0">
                <a:latin typeface="Comic Sans MS" pitchFamily="66" charset="0"/>
              </a:rPr>
              <a:t>Model </a:t>
            </a:r>
            <a:r>
              <a:rPr lang="en-US" sz="1600" b="1" dirty="0">
                <a:latin typeface="Comic Sans MS" pitchFamily="66" charset="0"/>
              </a:rPr>
              <a:t>for </a:t>
            </a:r>
            <a:r>
              <a:rPr lang="en-US" sz="1600" b="1" dirty="0" smtClean="0">
                <a:latin typeface="Comic Sans MS" pitchFamily="66" charset="0"/>
              </a:rPr>
              <a:t>HPV in BC</a:t>
            </a:r>
            <a:endParaRPr lang="en-US" sz="1600" b="1" dirty="0">
              <a:latin typeface="Comic Sans MS" pitchFamily="66" charset="0"/>
            </a:endParaRPr>
          </a:p>
        </p:txBody>
      </p:sp>
      <p:pic>
        <p:nvPicPr>
          <p:cNvPr id="52" name="Picture 5" descr="Image result for flech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10048643" y="3370862"/>
            <a:ext cx="422058" cy="715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" descr="C:\Users\dell\Desktop\jhjbjhvhvjhv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524" y="1441422"/>
            <a:ext cx="5228356" cy="223007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65"/>
          <p:cNvSpPr/>
          <p:nvPr/>
        </p:nvSpPr>
        <p:spPr>
          <a:xfrm>
            <a:off x="22822" y="5871446"/>
            <a:ext cx="18990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HR-HPV:</a:t>
            </a:r>
          </a:p>
          <a:p>
            <a:r>
              <a:rPr lang="en-US" sz="1600" b="1" dirty="0">
                <a:latin typeface="Comic Sans MS" pitchFamily="66" charset="0"/>
              </a:rPr>
              <a:t>16</a:t>
            </a:r>
            <a:r>
              <a:rPr lang="en-US" sz="1600" dirty="0">
                <a:latin typeface="Comic Sans MS" pitchFamily="66" charset="0"/>
              </a:rPr>
              <a:t>, </a:t>
            </a:r>
            <a:r>
              <a:rPr lang="en-US" sz="1600" b="1" dirty="0">
                <a:latin typeface="Comic Sans MS" pitchFamily="66" charset="0"/>
              </a:rPr>
              <a:t>18</a:t>
            </a:r>
            <a:r>
              <a:rPr lang="en-US" sz="1600" dirty="0">
                <a:latin typeface="Comic Sans MS" pitchFamily="66" charset="0"/>
              </a:rPr>
              <a:t>, 31, </a:t>
            </a:r>
            <a:r>
              <a:rPr lang="en-US" sz="1600" dirty="0" smtClean="0">
                <a:latin typeface="Comic Sans MS" pitchFamily="66" charset="0"/>
              </a:rPr>
              <a:t>33…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220979" y="912041"/>
            <a:ext cx="2377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fr-FR" sz="2400" b="1" u="sng" dirty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HPV </a:t>
            </a:r>
            <a:r>
              <a:rPr lang="fr-FR" sz="2400" b="1" u="sng" dirty="0" smtClean="0">
                <a:solidFill>
                  <a:srgbClr val="000000"/>
                </a:solidFill>
                <a:latin typeface="Century Gothic" pitchFamily="34" charset="0"/>
                <a:cs typeface="Arabic Typesetting" pitchFamily="66" charset="-78"/>
              </a:rPr>
              <a:t> in cancer</a:t>
            </a:r>
            <a:endParaRPr lang="fr-FR" sz="2400" b="1" u="sng" dirty="0">
              <a:solidFill>
                <a:srgbClr val="00000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287262" y="2235569"/>
            <a:ext cx="16991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omic Sans MS" pitchFamily="66" charset="0"/>
              </a:rPr>
              <a:t>HPV in </a:t>
            </a:r>
            <a:r>
              <a:rPr lang="en-US" sz="1600" dirty="0">
                <a:latin typeface="Comic Sans MS" pitchFamily="66" charset="0"/>
              </a:rPr>
              <a:t>cervical cancer </a:t>
            </a:r>
          </a:p>
        </p:txBody>
      </p:sp>
      <p:pic>
        <p:nvPicPr>
          <p:cNvPr id="82" name="Picture 5" descr="Image result for flech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02688" flipH="1">
            <a:off x="1841847" y="2832027"/>
            <a:ext cx="422058" cy="51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Rectangle 82"/>
          <p:cNvSpPr/>
          <p:nvPr/>
        </p:nvSpPr>
        <p:spPr>
          <a:xfrm>
            <a:off x="1313325" y="3341389"/>
            <a:ext cx="17397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omic Sans MS" pitchFamily="66" charset="0"/>
              </a:rPr>
              <a:t>Alpha </a:t>
            </a:r>
            <a:r>
              <a:rPr lang="en-US" sz="1600" dirty="0">
                <a:latin typeface="Comic Sans MS" pitchFamily="66" charset="0"/>
              </a:rPr>
              <a:t>group </a:t>
            </a:r>
            <a:r>
              <a:rPr lang="en-US" sz="16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1600" dirty="0" smtClean="0">
                <a:latin typeface="Comic Sans MS" pitchFamily="66" charset="0"/>
              </a:rPr>
              <a:t>5</a:t>
            </a:r>
            <a:r>
              <a:rPr lang="en-US" sz="1600" dirty="0">
                <a:latin typeface="Comic Sans MS" pitchFamily="66" charset="0"/>
              </a:rPr>
              <a:t>, 6, 7, 9 and </a:t>
            </a:r>
            <a:r>
              <a:rPr lang="en-US" sz="1600" dirty="0" smtClean="0">
                <a:latin typeface="Comic Sans MS" pitchFamily="66" charset="0"/>
              </a:rPr>
              <a:t>11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287262" y="4666698"/>
            <a:ext cx="18791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30 HPV </a:t>
            </a:r>
            <a:r>
              <a:rPr lang="en-US" sz="1600" dirty="0" smtClean="0">
                <a:latin typeface="Comic Sans MS" pitchFamily="66" charset="0"/>
              </a:rPr>
              <a:t>types</a:t>
            </a:r>
            <a:endParaRPr lang="en-US" sz="1600" dirty="0">
              <a:latin typeface="Comic Sans MS" pitchFamily="66" charset="0"/>
            </a:endParaRPr>
          </a:p>
        </p:txBody>
      </p:sp>
      <p:pic>
        <p:nvPicPr>
          <p:cNvPr id="85" name="Picture 5" descr="Image result for flech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02688" flipH="1">
            <a:off x="1925827" y="4098137"/>
            <a:ext cx="422058" cy="51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5" descr="Image result for fle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34800" flipH="1">
            <a:off x="1032597" y="5056113"/>
            <a:ext cx="422058" cy="77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5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62" name="ZoneTexte 37"/>
          <p:cNvSpPr txBox="1">
            <a:spLocks noChangeArrowheads="1"/>
          </p:cNvSpPr>
          <p:nvPr/>
        </p:nvSpPr>
        <p:spPr bwMode="auto">
          <a:xfrm>
            <a:off x="7772400" y="100210"/>
            <a:ext cx="41874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Objective</a:t>
            </a:r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1319112" y="2292666"/>
            <a:ext cx="99239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50000"/>
              </a:lnSpc>
            </a:pPr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The study aimed 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to assess the presence of HPV DNA in breast cancer cases from Rwanda and to evaluate the association between HPV infection and </a:t>
            </a:r>
            <a:r>
              <a:rPr lang="en-US" sz="1600" dirty="0" err="1">
                <a:latin typeface="Century Gothic" pitchFamily="34" charset="0"/>
                <a:cs typeface="Arabic Typesetting" pitchFamily="66" charset="-78"/>
              </a:rPr>
              <a:t>clinico</a:t>
            </a:r>
            <a:r>
              <a:rPr lang="en-US" sz="1600" dirty="0">
                <a:latin typeface="Century Gothic" pitchFamily="34" charset="0"/>
                <a:cs typeface="Arabic Typesetting" pitchFamily="66" charset="-78"/>
              </a:rPr>
              <a:t>-pathological features.</a:t>
            </a:r>
            <a:endParaRPr lang="en-US" sz="1600" dirty="0">
              <a:latin typeface="Century Gothic" pitchFamily="34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366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62" name="ZoneTexte 37"/>
          <p:cNvSpPr txBox="1">
            <a:spLocks noChangeArrowheads="1"/>
          </p:cNvSpPr>
          <p:nvPr/>
        </p:nvSpPr>
        <p:spPr bwMode="auto">
          <a:xfrm>
            <a:off x="7772400" y="100210"/>
            <a:ext cx="41874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 err="1" smtClean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Materials</a:t>
            </a:r>
            <a:r>
              <a:rPr lang="fr-FR" sz="2800" dirty="0" smtClean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 &amp; </a:t>
            </a:r>
            <a:r>
              <a:rPr lang="fr-FR" sz="2800" dirty="0" err="1" smtClean="0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Methods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947190" y="891556"/>
            <a:ext cx="5868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entury Gothic" pitchFamily="34" charset="0"/>
              </a:rPr>
              <a:t>47 </a:t>
            </a:r>
            <a:r>
              <a:rPr lang="en-US" sz="1600" dirty="0">
                <a:latin typeface="Century Gothic" pitchFamily="34" charset="0"/>
              </a:rPr>
              <a:t>archived BC FFPE </a:t>
            </a:r>
            <a:r>
              <a:rPr lang="en-US" sz="1600" dirty="0" smtClean="0">
                <a:latin typeface="Century Gothic" pitchFamily="34" charset="0"/>
              </a:rPr>
              <a:t>tissues </a:t>
            </a:r>
            <a:r>
              <a:rPr lang="en-US" sz="1600" dirty="0" smtClean="0">
                <a:latin typeface="Comic Sans MS" pitchFamily="66" charset="0"/>
                <a:ea typeface="Calibri"/>
                <a:cs typeface="Times New Roman"/>
              </a:rPr>
              <a:t>(25-74 years old)</a:t>
            </a:r>
            <a:r>
              <a:rPr lang="en-US" sz="1600" dirty="0" smtClean="0">
                <a:latin typeface="Century Gothic" pitchFamily="34" charset="0"/>
              </a:rPr>
              <a:t>  </a:t>
            </a:r>
            <a:endParaRPr lang="en-US" sz="1600" dirty="0">
              <a:latin typeface="Century Gothic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30984" y="1568358"/>
            <a:ext cx="16257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entury Gothic" pitchFamily="34" charset="0"/>
              </a:rPr>
              <a:t>HPV detection</a:t>
            </a:r>
          </a:p>
        </p:txBody>
      </p:sp>
      <p:pic>
        <p:nvPicPr>
          <p:cNvPr id="34" name="Picture 5" descr="Image result for fle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2194370" y="1253276"/>
            <a:ext cx="422058" cy="25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5" name="Tableau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952950"/>
              </p:ext>
            </p:extLst>
          </p:nvPr>
        </p:nvGraphicFramePr>
        <p:xfrm>
          <a:off x="244288" y="1943911"/>
          <a:ext cx="6290983" cy="1828800"/>
        </p:xfrm>
        <a:graphic>
          <a:graphicData uri="http://schemas.openxmlformats.org/drawingml/2006/table">
            <a:tbl>
              <a:tblPr firstRow="1" firstCol="1" bandRow="1" bandCol="1">
                <a:tableStyleId>{E8B1032C-EA38-4F05-BA0D-38AFFFC7BED3}</a:tableStyleId>
              </a:tblPr>
              <a:tblGrid>
                <a:gridCol w="818030"/>
                <a:gridCol w="995082"/>
                <a:gridCol w="3469341"/>
                <a:gridCol w="1008530"/>
              </a:tblGrid>
              <a:tr h="1736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Gene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Primer</a:t>
                      </a:r>
                      <a:endParaRPr lang="en-US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Sequence 5’→3’</a:t>
                      </a:r>
                      <a:endParaRPr lang="en-US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Size (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Bp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)</a:t>
                      </a:r>
                      <a:endParaRPr lang="en-US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Century Gothic" pitchFamily="34" charset="0"/>
                        </a:rPr>
                        <a:t>L1</a:t>
                      </a:r>
                      <a:endParaRPr lang="en-US" sz="1400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MY09</a:t>
                      </a:r>
                      <a:endParaRPr lang="en-US" sz="14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CGTCCMARRGGAWACTGATC</a:t>
                      </a:r>
                      <a:endParaRPr lang="en-US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450</a:t>
                      </a:r>
                      <a:endParaRPr lang="en-US" sz="14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MY11</a:t>
                      </a:r>
                      <a:endParaRPr lang="en-US" sz="14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GCMCAGGGWCATAAYAATGG</a:t>
                      </a:r>
                      <a:endParaRPr lang="en-US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GP5</a:t>
                      </a:r>
                      <a:r>
                        <a:rPr lang="en-US" sz="1600" baseline="30000">
                          <a:effectLst/>
                          <a:latin typeface="Century Gothic" pitchFamily="34" charset="0"/>
                        </a:rPr>
                        <a:t>+</a:t>
                      </a:r>
                      <a:endParaRPr lang="en-US" sz="14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TTTGTTACTGTGGTAGATACTAC</a:t>
                      </a:r>
                      <a:endParaRPr lang="en-US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150</a:t>
                      </a:r>
                      <a:endParaRPr lang="en-US" sz="14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GP6</a:t>
                      </a:r>
                      <a:r>
                        <a:rPr lang="en-US" sz="1600" baseline="30000" dirty="0">
                          <a:effectLst/>
                          <a:latin typeface="Century Gothic" pitchFamily="34" charset="0"/>
                        </a:rPr>
                        <a:t>+</a:t>
                      </a:r>
                      <a:endParaRPr lang="en-US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CTTATACTAAATGTCAAATAAAAA</a:t>
                      </a:r>
                      <a:endParaRPr lang="en-US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6" name="Picture 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418" y="1227010"/>
            <a:ext cx="3061498" cy="2724346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7" name="Rectangle 36"/>
          <p:cNvSpPr/>
          <p:nvPr/>
        </p:nvSpPr>
        <p:spPr>
          <a:xfrm>
            <a:off x="6070488" y="5098004"/>
            <a:ext cx="19207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abic Typesetting" pitchFamily="66" charset="-78"/>
                <a:cs typeface="Arabic Typesetting" pitchFamily="66" charset="-78"/>
              </a:rPr>
              <a:t>HPV Genotyping </a:t>
            </a:r>
          </a:p>
          <a:p>
            <a:r>
              <a:rPr lang="en-US" sz="2400" b="1" dirty="0" smtClean="0">
                <a:latin typeface="Arabic Typesetting" pitchFamily="66" charset="-78"/>
                <a:cs typeface="Arabic Typesetting" pitchFamily="66" charset="-78"/>
              </a:rPr>
              <a:t>by DNA </a:t>
            </a:r>
            <a:r>
              <a:rPr lang="en-US" sz="2400" b="1" dirty="0">
                <a:latin typeface="Arabic Typesetting" pitchFamily="66" charset="-78"/>
                <a:cs typeface="Arabic Typesetting" pitchFamily="66" charset="-78"/>
              </a:rPr>
              <a:t>sequencing</a:t>
            </a:r>
          </a:p>
        </p:txBody>
      </p:sp>
      <p:pic>
        <p:nvPicPr>
          <p:cNvPr id="38" name="Picture 5" descr="Image result for flech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5954">
            <a:off x="8328606" y="4313077"/>
            <a:ext cx="443751" cy="94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Image result for DNA sequenci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19"/>
          <a:stretch/>
        </p:blipFill>
        <p:spPr bwMode="auto">
          <a:xfrm>
            <a:off x="2063923" y="4629102"/>
            <a:ext cx="3981992" cy="1906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5" descr="Image result for flech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966393" y="2486853"/>
            <a:ext cx="347891" cy="107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7664844" y="2829300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Nested PCR</a:t>
            </a:r>
            <a:endParaRPr lang="en-US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62" name="ZoneTexte 37"/>
          <p:cNvSpPr txBox="1">
            <a:spLocks noChangeArrowheads="1"/>
          </p:cNvSpPr>
          <p:nvPr/>
        </p:nvSpPr>
        <p:spPr bwMode="auto">
          <a:xfrm>
            <a:off x="7772400" y="100210"/>
            <a:ext cx="41874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 err="1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Results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394977"/>
              </p:ext>
            </p:extLst>
          </p:nvPr>
        </p:nvGraphicFramePr>
        <p:xfrm>
          <a:off x="1477410" y="1233353"/>
          <a:ext cx="8264207" cy="1114063"/>
        </p:xfrm>
        <a:graphic>
          <a:graphicData uri="http://schemas.openxmlformats.org/drawingml/2006/table">
            <a:tbl>
              <a:tblPr firstRow="1" firstCol="1" bandRow="1" bandCol="1">
                <a:tableStyleId>{E8B1032C-EA38-4F05-BA0D-38AFFFC7BED3}</a:tableStyleId>
              </a:tblPr>
              <a:tblGrid>
                <a:gridCol w="957962"/>
                <a:gridCol w="1358303"/>
                <a:gridCol w="1510315"/>
                <a:gridCol w="1573403"/>
                <a:gridCol w="1420391"/>
                <a:gridCol w="1443833"/>
              </a:tblGrid>
              <a:tr h="341497">
                <a:tc rowSpan="2"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HPV – 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HPV + 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HPV</a:t>
                      </a:r>
                      <a:r>
                        <a:rPr lang="en-US" sz="1600" baseline="0" dirty="0" smtClean="0">
                          <a:effectLst/>
                          <a:latin typeface="Century Gothic" pitchFamily="34" charset="0"/>
                        </a:rPr>
                        <a:t> types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</a:endParaRPr>
                    </a:p>
                  </a:txBody>
                  <a:tcPr marL="68580" marR="68580" marT="0" marB="0"/>
                </a:tc>
              </a:tr>
              <a:tr h="119480">
                <a:tc vMerge="1"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HPV16 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HPV31</a:t>
                      </a:r>
                      <a:endParaRPr lang="en-US" sz="1600" dirty="0"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HPV33</a:t>
                      </a:r>
                      <a:endParaRPr lang="en-US" sz="1600" dirty="0"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/>
                </a:tc>
              </a:tr>
              <a:tr h="453161">
                <a:tc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N=47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25 (53.19%)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entury Gothic" pitchFamily="34" charset="0"/>
                        </a:rPr>
                        <a:t>22 (46.81%)</a:t>
                      </a:r>
                      <a:endParaRPr lang="en-US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17 (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77.27%) 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2 (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9.09% </a:t>
                      </a: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)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3 (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13.64% </a:t>
                      </a: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)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4037082" y="758962"/>
            <a:ext cx="3735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smtClean="0">
                <a:latin typeface="Century Gothic" pitchFamily="34" charset="0"/>
                <a:cs typeface="Arabic Typesetting" pitchFamily="66" charset="-78"/>
              </a:rPr>
              <a:t>Prevalence of HPV DNA</a:t>
            </a:r>
            <a:endParaRPr lang="en-US" sz="2400" u="sng" dirty="0">
              <a:latin typeface="Century Gothic" pitchFamily="34" charset="0"/>
              <a:cs typeface="Arabic Typesetting" pitchFamily="66" charset="-78"/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866238"/>
              </p:ext>
            </p:extLst>
          </p:nvPr>
        </p:nvGraphicFramePr>
        <p:xfrm>
          <a:off x="2609416" y="3092824"/>
          <a:ext cx="5785044" cy="329243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339294"/>
                <a:gridCol w="2733292"/>
                <a:gridCol w="1712458"/>
              </a:tblGrid>
              <a:tr h="4177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HPV</a:t>
                      </a:r>
                      <a:r>
                        <a:rPr lang="fr-FR" sz="1600" baseline="0" dirty="0" smtClean="0"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Types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NCBI accession Number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Identity (%)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  <a:tr h="237502">
                <a:tc row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Century Gothic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Century Gothic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Century Gothic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16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Century Gothic" pitchFamily="34" charset="0"/>
                        </a:rPr>
                        <a:t>DQ448212.1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98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  <a:tr h="23750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Century Gothic" pitchFamily="34" charset="0"/>
                        </a:rPr>
                        <a:t>JN617890.1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100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  <a:tr h="23750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Century Gothic" pitchFamily="34" charset="0"/>
                        </a:rPr>
                        <a:t>AF548831.1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99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  <a:tr h="23750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Century Gothic" pitchFamily="34" charset="0"/>
                        </a:rPr>
                        <a:t>KF921508.1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100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  <a:tr h="23750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Century Gothic" pitchFamily="34" charset="0"/>
                        </a:rPr>
                        <a:t>KU961844.1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100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  <a:tr h="23750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Century Gothic" pitchFamily="34" charset="0"/>
                        </a:rPr>
                        <a:t>LC155223.1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100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  <a:tr h="23750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Century Gothic" pitchFamily="34" charset="0"/>
                        </a:rPr>
                        <a:t>HM596509.1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100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  <a:tr h="2375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31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DQ448212.1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98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  <a:tr h="2375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33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DQ448213.1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99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1692" marR="61692" marT="0" marB="0"/>
                </a:tc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4530437" y="2603577"/>
            <a:ext cx="23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u="sng" dirty="0">
                <a:latin typeface="Century Gothic" pitchFamily="34" charset="0"/>
              </a:rPr>
              <a:t>BLAST analysis </a:t>
            </a:r>
            <a:endParaRPr lang="en-US" sz="2400" u="sng" dirty="0">
              <a:latin typeface="Century Gothic" pitchFamily="34" charset="0"/>
            </a:endParaRPr>
          </a:p>
        </p:txBody>
      </p:sp>
      <p:sp>
        <p:nvSpPr>
          <p:cNvPr id="27" name="Cadre 26"/>
          <p:cNvSpPr/>
          <p:nvPr/>
        </p:nvSpPr>
        <p:spPr>
          <a:xfrm>
            <a:off x="3788050" y="1892666"/>
            <a:ext cx="1484774" cy="411482"/>
          </a:xfrm>
          <a:prstGeom prst="frame">
            <a:avLst>
              <a:gd name="adj1" fmla="val 1548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8" name="Cadre 27"/>
          <p:cNvSpPr/>
          <p:nvPr/>
        </p:nvSpPr>
        <p:spPr>
          <a:xfrm>
            <a:off x="5384362" y="1881032"/>
            <a:ext cx="1335147" cy="411482"/>
          </a:xfrm>
          <a:prstGeom prst="frame">
            <a:avLst>
              <a:gd name="adj1" fmla="val 1548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9" name="Cadre 28"/>
          <p:cNvSpPr/>
          <p:nvPr/>
        </p:nvSpPr>
        <p:spPr>
          <a:xfrm>
            <a:off x="6719508" y="3704892"/>
            <a:ext cx="1653989" cy="2743440"/>
          </a:xfrm>
          <a:prstGeom prst="frame">
            <a:avLst>
              <a:gd name="adj1" fmla="val 572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242394" y="4804040"/>
            <a:ext cx="6976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entury Gothic" pitchFamily="34" charset="0"/>
                <a:cs typeface="Arabic Typesetting" pitchFamily="66" charset="-78"/>
              </a:rPr>
              <a:t>In BC</a:t>
            </a:r>
            <a:endParaRPr lang="en-US" sz="1600" dirty="0">
              <a:latin typeface="Century Gothic" pitchFamily="34" charset="0"/>
              <a:cs typeface="Arabic Typesetting" pitchFamily="66" charset="-78"/>
            </a:endParaRPr>
          </a:p>
        </p:txBody>
      </p:sp>
      <p:pic>
        <p:nvPicPr>
          <p:cNvPr id="31" name="Picture 5" descr="Image result for fle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8669802" y="4758067"/>
            <a:ext cx="422058" cy="51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33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824776" y="912211"/>
            <a:ext cx="10227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entury Gothic" pitchFamily="34" charset="0"/>
                <a:cs typeface="Arabic Typesetting" pitchFamily="66" charset="-78"/>
              </a:rPr>
              <a:t>Distribution of HPV status according to </a:t>
            </a:r>
            <a:r>
              <a:rPr lang="en-US" sz="2400" dirty="0" err="1">
                <a:latin typeface="Century Gothic" pitchFamily="34" charset="0"/>
                <a:cs typeface="Arabic Typesetting" pitchFamily="66" charset="-78"/>
              </a:rPr>
              <a:t>clinico</a:t>
            </a:r>
            <a:r>
              <a:rPr lang="en-US" sz="2400" dirty="0">
                <a:latin typeface="Century Gothic" pitchFamily="34" charset="0"/>
                <a:cs typeface="Arabic Typesetting" pitchFamily="66" charset="-78"/>
              </a:rPr>
              <a:t>-pathological features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691" y="1516697"/>
            <a:ext cx="6634908" cy="486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ZoneTexte 37"/>
          <p:cNvSpPr txBox="1">
            <a:spLocks noChangeArrowheads="1"/>
          </p:cNvSpPr>
          <p:nvPr/>
        </p:nvSpPr>
        <p:spPr bwMode="auto">
          <a:xfrm>
            <a:off x="7772400" y="100210"/>
            <a:ext cx="41874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 err="1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Results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66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1563244" y="6295932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11781572" y="6461779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699000" y="6237312"/>
            <a:ext cx="2133600" cy="365125"/>
          </a:xfrm>
        </p:spPr>
        <p:txBody>
          <a:bodyPr/>
          <a:lstStyle/>
          <a:p>
            <a:pPr>
              <a:defRPr/>
            </a:pPr>
            <a:fld id="{4AFEF03B-BB45-45A5-B10A-E95894E762DB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6" name="AutoShape 10" descr="Image result for WORLD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5"/>
          <p:cNvSpPr>
            <a:spLocks noChangeShapeType="1"/>
          </p:cNvSpPr>
          <p:nvPr/>
        </p:nvSpPr>
        <p:spPr bwMode="auto">
          <a:xfrm flipV="1">
            <a:off x="88713" y="6497645"/>
            <a:ext cx="11487979" cy="76192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602316" y="749275"/>
            <a:ext cx="11357523" cy="16669"/>
          </a:xfrm>
          <a:prstGeom prst="line">
            <a:avLst/>
          </a:prstGeom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8713" y="735828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613" y="607241"/>
            <a:ext cx="311150" cy="304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+mn-cs"/>
            </a:endParaRPr>
          </a:p>
        </p:txBody>
      </p:sp>
      <p:pic>
        <p:nvPicPr>
          <p:cNvPr id="18" name="Picture 8" descr="menu image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5" y="2619"/>
            <a:ext cx="4385940" cy="6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763956"/>
              </p:ext>
            </p:extLst>
          </p:nvPr>
        </p:nvGraphicFramePr>
        <p:xfrm>
          <a:off x="2380401" y="1855566"/>
          <a:ext cx="6545916" cy="2477917"/>
        </p:xfrm>
        <a:graphic>
          <a:graphicData uri="http://schemas.openxmlformats.org/drawingml/2006/table">
            <a:tbl>
              <a:tblPr firstRow="1" firstCol="1" bandRow="1" bandCol="1">
                <a:tableStyleId>{E8B1032C-EA38-4F05-BA0D-38AFFFC7BED3}</a:tableStyleId>
              </a:tblPr>
              <a:tblGrid>
                <a:gridCol w="2309610"/>
                <a:gridCol w="957831"/>
                <a:gridCol w="1257981"/>
                <a:gridCol w="1257981"/>
                <a:gridCol w="762513"/>
              </a:tblGrid>
              <a:tr h="86087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Total 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HPV – </a:t>
                      </a: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(N=25)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HPV + </a:t>
                      </a:r>
                      <a:r>
                        <a:rPr lang="en-US" sz="1600" dirty="0" smtClean="0">
                          <a:effectLst/>
                          <a:latin typeface="Century Gothic" pitchFamily="34" charset="0"/>
                        </a:rPr>
                        <a:t>(N=22)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P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34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Luminal A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21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9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12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0.39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34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Luminal B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10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7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3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4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TNBC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9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5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4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4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Her 2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6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3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3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4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Unknown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1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pitchFamily="34" charset="0"/>
                        </a:rPr>
                        <a:t>1</a:t>
                      </a:r>
                      <a:endParaRPr lang="en-US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0</a:t>
                      </a:r>
                      <a:endParaRPr lang="en-US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Cadre 22"/>
          <p:cNvSpPr/>
          <p:nvPr/>
        </p:nvSpPr>
        <p:spPr>
          <a:xfrm>
            <a:off x="4676021" y="2702442"/>
            <a:ext cx="962593" cy="417277"/>
          </a:xfrm>
          <a:prstGeom prst="frame">
            <a:avLst>
              <a:gd name="adj1" fmla="val 1539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4776" y="912211"/>
            <a:ext cx="10227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entury Gothic" pitchFamily="34" charset="0"/>
                <a:cs typeface="Arabic Typesetting" pitchFamily="66" charset="-78"/>
              </a:rPr>
              <a:t>Distribution of HPV status according to intrinsic molecular subtypes</a:t>
            </a:r>
          </a:p>
        </p:txBody>
      </p:sp>
      <p:sp>
        <p:nvSpPr>
          <p:cNvPr id="25" name="ZoneTexte 37"/>
          <p:cNvSpPr txBox="1">
            <a:spLocks noChangeArrowheads="1"/>
          </p:cNvSpPr>
          <p:nvPr/>
        </p:nvSpPr>
        <p:spPr bwMode="auto">
          <a:xfrm>
            <a:off x="7772400" y="100210"/>
            <a:ext cx="41874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fr-FR" sz="2800" dirty="0" err="1">
                <a:solidFill>
                  <a:srgbClr val="0070C0"/>
                </a:solidFill>
                <a:latin typeface="Century Gothic" pitchFamily="34" charset="0"/>
                <a:cs typeface="Arabic Typesetting" pitchFamily="66" charset="-78"/>
              </a:rPr>
              <a:t>Results</a:t>
            </a:r>
            <a:endParaRPr lang="fr-FR" sz="2800" dirty="0">
              <a:solidFill>
                <a:srgbClr val="0070C0"/>
              </a:solidFill>
              <a:latin typeface="Century Gothic" pitchFamily="34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164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44043</TotalTime>
  <Words>638</Words>
  <Application>Microsoft Office PowerPoint</Application>
  <PresentationFormat>Personnalisé</PresentationFormat>
  <Paragraphs>187</Paragraphs>
  <Slides>13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</dc:creator>
  <cp:lastModifiedBy>dell</cp:lastModifiedBy>
  <cp:revision>778</cp:revision>
  <dcterms:created xsi:type="dcterms:W3CDTF">2016-11-15T12:03:06Z</dcterms:created>
  <dcterms:modified xsi:type="dcterms:W3CDTF">2019-03-01T18:22:15Z</dcterms:modified>
</cp:coreProperties>
</file>