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63" r:id="rId3"/>
    <p:sldId id="261" r:id="rId4"/>
    <p:sldId id="264" r:id="rId5"/>
    <p:sldId id="265" r:id="rId6"/>
    <p:sldId id="275" r:id="rId7"/>
    <p:sldId id="274" r:id="rId8"/>
    <p:sldId id="267" r:id="rId9"/>
    <p:sldId id="262" r:id="rId10"/>
    <p:sldId id="266" r:id="rId11"/>
    <p:sldId id="268" r:id="rId12"/>
    <p:sldId id="269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n" initials="MSB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0E57"/>
    <a:srgbClr val="555654"/>
    <a:srgbClr val="9296AF"/>
    <a:srgbClr val="212C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72" autoAdjust="0"/>
    <p:restoredTop sz="92277" autoAdjust="0"/>
  </p:normalViewPr>
  <p:slideViewPr>
    <p:cSldViewPr>
      <p:cViewPr varScale="1">
        <p:scale>
          <a:sx n="118" d="100"/>
          <a:sy n="118" d="100"/>
        </p:scale>
        <p:origin x="113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B4835-6F04-4FFA-99A2-4AAA9E47A9E6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4262B-F9FE-4F21-B2CF-E734764E21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5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04262B-F9FE-4F21-B2CF-E734764E217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Kili_transparen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85800" y="655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600200"/>
            <a:ext cx="7772400" cy="3657600"/>
          </a:xfrm>
          <a:ln w="38100">
            <a:noFill/>
          </a:ln>
        </p:spPr>
        <p:txBody>
          <a:bodyPr anchor="t"/>
          <a:lstStyle>
            <a:lvl1pPr algn="l">
              <a:defRPr sz="4000" b="1" cap="all">
                <a:solidFill>
                  <a:srgbClr val="555654"/>
                </a:solidFill>
              </a:defRPr>
            </a:lvl1pPr>
          </a:lstStyle>
          <a:p>
            <a:r>
              <a:rPr lang="en-US" dirty="0"/>
              <a:t>Click to edit title of presentation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09800" y="5943600"/>
            <a:ext cx="6934200" cy="838200"/>
          </a:xfrm>
          <a:solidFill>
            <a:srgbClr val="212C6B"/>
          </a:solidFill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  <a:latin typeface="Arial Narrow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author(s)</a:t>
            </a:r>
          </a:p>
        </p:txBody>
      </p:sp>
      <p:pic>
        <p:nvPicPr>
          <p:cNvPr id="12" name="Picture 11" descr="KCRI_logo_cut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200" y="5973538"/>
            <a:ext cx="2057400" cy="8083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69342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ili_transparen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555654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0" y="6031706"/>
            <a:ext cx="6934200" cy="750094"/>
          </a:xfrm>
          <a:solidFill>
            <a:srgbClr val="212C6B"/>
          </a:solidFill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  <a:latin typeface="Arial Narrow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KCRI_logo_cut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200" y="5973538"/>
            <a:ext cx="2057400" cy="8083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alphaModFix amt="27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A963F-5048-4E04-9E7B-1A15D817FAB8}" type="datetimeFigureOut">
              <a:rPr lang="en-US" smtClean="0"/>
              <a:pPr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49400-6DB0-4E86-A577-2FC466AD4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1066800"/>
            <a:ext cx="8458200" cy="76200"/>
          </a:xfrm>
          <a:prstGeom prst="rect">
            <a:avLst/>
          </a:prstGeom>
          <a:solidFill>
            <a:srgbClr val="212C6B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/>
            <a:endParaRPr kumimoji="0" lang="en-US" dirty="0">
              <a:solidFill>
                <a:srgbClr val="212C6B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066800"/>
            <a:ext cx="577850" cy="76200"/>
          </a:xfrm>
          <a:prstGeom prst="rect">
            <a:avLst/>
          </a:prstGeom>
          <a:solidFill>
            <a:srgbClr val="9296A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/>
            <a:endParaRPr kumimoji="0" lang="en-US"/>
          </a:p>
        </p:txBody>
      </p:sp>
      <p:pic>
        <p:nvPicPr>
          <p:cNvPr id="13" name="Picture 12" descr="KCRI_logo_cut.jpg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0" y="62493"/>
            <a:ext cx="2209800" cy="8682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212C6B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3"/>
        </a:buBlip>
        <a:defRPr sz="3200" kern="1200">
          <a:solidFill>
            <a:srgbClr val="212C6B"/>
          </a:solidFill>
          <a:latin typeface="Arial Narrow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rgbClr val="F00E57"/>
          </a:solidFill>
          <a:latin typeface="Arial Narrow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00E57"/>
          </a:solidFill>
          <a:latin typeface="Arial Narrow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00E57"/>
          </a:solidFill>
          <a:latin typeface="Arial Narrow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00E57"/>
          </a:solidFill>
          <a:latin typeface="Arial Narrow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09800" y="5257800"/>
            <a:ext cx="6934200" cy="1524000"/>
          </a:xfrm>
        </p:spPr>
        <p:txBody>
          <a:bodyPr>
            <a:normAutofit fontScale="85000" lnSpcReduction="10000"/>
          </a:bodyPr>
          <a:lstStyle/>
          <a:p>
            <a:r>
              <a:rPr lang="en-US" sz="1600" b="1" dirty="0">
                <a:latin typeface="Century Gothic" panose="020B0502020202020204" pitchFamily="34" charset="0"/>
              </a:rPr>
              <a:t>Marion Sumari-de Boer</a:t>
            </a:r>
            <a:r>
              <a:rPr lang="en-US" sz="1600" dirty="0">
                <a:latin typeface="Century Gothic" panose="020B0502020202020204" pitchFamily="34" charset="0"/>
              </a:rPr>
              <a:t>, Kennedy Ngowi, Elizabeth </a:t>
            </a:r>
            <a:r>
              <a:rPr lang="en-US" sz="1600" dirty="0" err="1">
                <a:latin typeface="Century Gothic" panose="020B0502020202020204" pitchFamily="34" charset="0"/>
              </a:rPr>
              <a:t>Moirana</a:t>
            </a:r>
            <a:r>
              <a:rPr lang="en-US" sz="1600" dirty="0">
                <a:latin typeface="Century Gothic" panose="020B0502020202020204" pitchFamily="34" charset="0"/>
              </a:rPr>
              <a:t>, Pythia Nieuwkerk, Francis Pima, Benson Mtesha, Blandina T. Mmbaga, Eva Muro, Rob Aarnoutse</a:t>
            </a:r>
          </a:p>
          <a:p>
            <a:r>
              <a:rPr lang="en-US" sz="1600" i="1" dirty="0">
                <a:latin typeface="Century Gothic" panose="020B0502020202020204" pitchFamily="34" charset="0"/>
              </a:rPr>
              <a:t>Kilimanjaro Clinical Research Institute, Moshi, Tanzania</a:t>
            </a:r>
          </a:p>
          <a:p>
            <a:r>
              <a:rPr lang="en-US" sz="1600" i="1" dirty="0">
                <a:latin typeface="Century Gothic" panose="020B0502020202020204" pitchFamily="34" charset="0"/>
              </a:rPr>
              <a:t>Kilimanjaro Christian Medical Centre, Moshi, Tanzania</a:t>
            </a:r>
          </a:p>
          <a:p>
            <a:r>
              <a:rPr lang="en-US" sz="1600" i="1" dirty="0">
                <a:latin typeface="Century Gothic" panose="020B0502020202020204" pitchFamily="34" charset="0"/>
              </a:rPr>
              <a:t>UMC Amsterdam – Location AMC, the Netherlands</a:t>
            </a:r>
          </a:p>
          <a:p>
            <a:r>
              <a:rPr lang="en-US" sz="1600" i="1" dirty="0">
                <a:latin typeface="Century Gothic" panose="020B0502020202020204" pitchFamily="34" charset="0"/>
              </a:rPr>
              <a:t>Radboud University Nijmegen, the Netherlands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Pharmacy refill counts and self-reported adherence overestimate  adherence to antiretroviral treatment among people living with HIV in Kilimanjaro, Tanzania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09E9E6-C3B8-504A-92C3-A159A446748E}"/>
              </a:ext>
            </a:extLst>
          </p:cNvPr>
          <p:cNvSpPr txBox="1"/>
          <p:nvPr/>
        </p:nvSpPr>
        <p:spPr>
          <a:xfrm>
            <a:off x="3276600" y="762000"/>
            <a:ext cx="2590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The 7</a:t>
            </a:r>
            <a:r>
              <a:rPr lang="en-US" sz="2800" baseline="30000" dirty="0">
                <a:latin typeface="Century Gothic" panose="020B0502020202020204" pitchFamily="34" charset="0"/>
              </a:rPr>
              <a:t>th</a:t>
            </a:r>
            <a:r>
              <a:rPr lang="en-US" sz="2800" dirty="0">
                <a:latin typeface="Century Gothic" panose="020B0502020202020204" pitchFamily="34" charset="0"/>
              </a:rPr>
              <a:t> EAHSC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ECEC9-C5DF-634B-90BE-D2C2F980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Results (2)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14DF2B-68E6-EF48-AA5D-65989906E7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251349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7671460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45125128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22477006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958618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Pharmacy refill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Self-report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RTMM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508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Pharmacy refill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0.14 (0.15)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0.08 (0.62)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945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 Gothic" panose="020B0502020202020204" pitchFamily="34" charset="0"/>
                        </a:rPr>
                        <a:t>Self-report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0.14 (0.15)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0.22 (0.14)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12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RTMM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0.08 (0.62)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0.22 (0.14)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346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40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87495-CA04-EA4E-9EC1-95893D8C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7CEE3-00A9-544C-BD0B-DC42AACBB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Each measures different aspects of adherence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Self-report: overestimation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Pharmacy refill counts: overestimation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Sharing of pills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Pills getting lost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Forgetting to take pills for refill count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Others</a:t>
            </a:r>
          </a:p>
          <a:p>
            <a:endParaRPr lang="en-US" sz="28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RTMM adherence could be underestimation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Bulk of pills taken out of the box</a:t>
            </a:r>
          </a:p>
        </p:txBody>
      </p:sp>
    </p:spTree>
    <p:extLst>
      <p:ext uri="{BB962C8B-B14F-4D97-AF65-F5344CB8AC3E}">
        <p14:creationId xmlns:p14="http://schemas.microsoft.com/office/powerpoint/2010/main" val="2590294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6B3F5-71FA-2349-B21F-4617CFB44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D53AF-BF50-7A4E-8898-BA807D71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Assessment of adherence needs combined methods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Improved instructions on pharmacy refill counts are needed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RTMM is a promising way of getting more comprehensive determination</a:t>
            </a:r>
          </a:p>
        </p:txBody>
      </p:sp>
    </p:spTree>
    <p:extLst>
      <p:ext uri="{BB962C8B-B14F-4D97-AF65-F5344CB8AC3E}">
        <p14:creationId xmlns:p14="http://schemas.microsoft.com/office/powerpoint/2010/main" val="2407362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F35E2-5C5F-404E-9BB1-5A451A084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D881E-1F92-D044-A635-C44A67AA4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Study coordinator: Kennedy Ngowi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Study team, specifically study nurses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Participants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KCMC &amp; KCRI administration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EDCTP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C82E8D-29F7-A349-A1AB-0A2290BC09BD}"/>
              </a:ext>
            </a:extLst>
          </p:cNvPr>
          <p:cNvGrpSpPr/>
          <p:nvPr/>
        </p:nvGrpSpPr>
        <p:grpSpPr>
          <a:xfrm>
            <a:off x="192305" y="5988349"/>
            <a:ext cx="11570009" cy="926303"/>
            <a:chOff x="192305" y="5988349"/>
            <a:chExt cx="11570009" cy="92630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6A6B97-82DF-EA41-975D-8A0EDB5167AF}"/>
                </a:ext>
              </a:extLst>
            </p:cNvPr>
            <p:cNvSpPr/>
            <p:nvPr/>
          </p:nvSpPr>
          <p:spPr>
            <a:xfrm>
              <a:off x="1740949" y="6329877"/>
              <a:ext cx="100213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6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The EDCTP2 </a:t>
              </a:r>
              <a:r>
                <a:rPr lang="en-US" sz="1600" dirty="0" err="1">
                  <a:solidFill>
                    <a:srgbClr val="002060"/>
                  </a:solidFill>
                  <a:latin typeface="Century Gothic" panose="020B0502020202020204" pitchFamily="34" charset="0"/>
                </a:rPr>
                <a:t>programme</a:t>
              </a:r>
              <a:r>
                <a:rPr lang="en-US" sz="16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 is supported under Horizon 2020, the European </a:t>
              </a:r>
            </a:p>
            <a:p>
              <a:pPr lvl="0"/>
              <a:r>
                <a:rPr lang="en-US" sz="16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Union’s Framework Programme for Research and Innovation.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240F2FF-AC39-2E41-8F02-449ED62DBEAD}"/>
                </a:ext>
              </a:extLst>
            </p:cNvPr>
            <p:cNvCxnSpPr/>
            <p:nvPr/>
          </p:nvCxnSpPr>
          <p:spPr>
            <a:xfrm>
              <a:off x="1828800" y="6246564"/>
              <a:ext cx="3635566" cy="0"/>
            </a:xfrm>
            <a:prstGeom prst="line">
              <a:avLst/>
            </a:prstGeom>
            <a:ln w="19050">
              <a:solidFill>
                <a:srgbClr val="2FB7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C2FA004-8BAD-5F45-9194-2F323160E726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305" y="5988349"/>
              <a:ext cx="707746" cy="6830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B9873E4-EB8C-0E4A-8334-8057E7AF8C42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5136" y="6148483"/>
              <a:ext cx="785813" cy="52292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07126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6806D-18E6-B443-A428-73C5298D1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CF83-8703-F044-A979-9B2EA4B7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Adherence to ARV is challenging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&gt;95% of doses is needed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Prevent drug resistance and treatment failure</a:t>
            </a:r>
          </a:p>
          <a:p>
            <a:pPr lvl="1"/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Early detection of limited adherence is needed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Health care staff needs to have good insight in adherence to ARV treatment</a:t>
            </a:r>
          </a:p>
        </p:txBody>
      </p:sp>
    </p:spTree>
    <p:extLst>
      <p:ext uri="{BB962C8B-B14F-4D97-AF65-F5344CB8AC3E}">
        <p14:creationId xmlns:p14="http://schemas.microsoft.com/office/powerpoint/2010/main" val="357945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5EB2-CC32-A24D-8090-501D5A92D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DD7AE-B749-4D4A-9E57-F25300C9B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Adherence measurement challenging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Direct: drug levels in blood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Indirect</a:t>
            </a:r>
          </a:p>
          <a:p>
            <a:pPr lvl="2"/>
            <a:r>
              <a:rPr lang="en-US" sz="1600" dirty="0">
                <a:latin typeface="Century Gothic" panose="020B0502020202020204" pitchFamily="34" charset="0"/>
              </a:rPr>
              <a:t>Self-report</a:t>
            </a:r>
          </a:p>
          <a:p>
            <a:pPr lvl="2"/>
            <a:r>
              <a:rPr lang="en-US" sz="1600" dirty="0">
                <a:latin typeface="Century Gothic" panose="020B0502020202020204" pitchFamily="34" charset="0"/>
              </a:rPr>
              <a:t>Pharmacy refill counts</a:t>
            </a:r>
          </a:p>
          <a:p>
            <a:pPr lvl="2"/>
            <a:r>
              <a:rPr lang="en-US" sz="1600" dirty="0">
                <a:latin typeface="Century Gothic" panose="020B0502020202020204" pitchFamily="34" charset="0"/>
              </a:rPr>
              <a:t>Visual analogue scales</a:t>
            </a:r>
          </a:p>
          <a:p>
            <a:pPr lvl="2"/>
            <a:r>
              <a:rPr lang="en-US" sz="1600" dirty="0">
                <a:latin typeface="Century Gothic" panose="020B0502020202020204" pitchFamily="34" charset="0"/>
              </a:rPr>
              <a:t>Real Time Medication Monitoring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No Golden standard</a:t>
            </a:r>
          </a:p>
        </p:txBody>
      </p:sp>
    </p:spTree>
    <p:extLst>
      <p:ext uri="{BB962C8B-B14F-4D97-AF65-F5344CB8AC3E}">
        <p14:creationId xmlns:p14="http://schemas.microsoft.com/office/powerpoint/2010/main" val="249455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69BBD-BA2E-8049-A560-D770310FF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77AA9-AAF3-B14F-A703-3396AD27C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To what extent do pharmacy refill counts represent true levels of medication intake?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	1. What is the relationship between 	pharmacy 	refill counts adherence and self-	reported 	adherence?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	2. What is the relationship between	 	pharmacy 	refill counts adherence and 	adherence 	measured with real time 	medication monitors?</a:t>
            </a:r>
          </a:p>
        </p:txBody>
      </p:sp>
    </p:spTree>
    <p:extLst>
      <p:ext uri="{BB962C8B-B14F-4D97-AF65-F5344CB8AC3E}">
        <p14:creationId xmlns:p14="http://schemas.microsoft.com/office/powerpoint/2010/main" val="2262224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771C4-5D7B-7247-81D5-9F18D87E2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Methodology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9ABBA-AE71-364E-A9C6-CE67308A0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Data from randomized Clinical Trial: REMIND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To investigate improvement of adherence and treatment outcome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3 arms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RTMM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SMS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Control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dirty="0">
                <a:latin typeface="Century Gothic" panose="020B0502020202020204" pitchFamily="34" charset="0"/>
              </a:rPr>
              <a:t>Outcomes: adherence and viral load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262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CE0D8-2EF5-C341-A197-D8DB7F589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RTMM: Wisepill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B9F44-03FE-B245-9598-11D8441D1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>
              <a:latin typeface="Century Gothic" panose="020B0502020202020204" pitchFamily="34" charset="0"/>
            </a:endParaRPr>
          </a:p>
        </p:txBody>
      </p:sp>
      <p:pic>
        <p:nvPicPr>
          <p:cNvPr id="4" name="Afbeelding 1">
            <a:extLst>
              <a:ext uri="{FF2B5EF4-FFF2-40B4-BE49-F238E27FC236}">
                <a16:creationId xmlns:a16="http://schemas.microsoft.com/office/drawing/2014/main" id="{103A0940-3613-964B-8E6A-E7CED92966F4}"/>
              </a:ext>
            </a:extLst>
          </p:cNvPr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71600"/>
            <a:ext cx="83820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0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Processes in RTMM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rocess RTMM.pn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1371600"/>
            <a:ext cx="81534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7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B78AB-996C-F744-976B-13F660B3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Methodology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DC9D-55D2-A74F-89F5-6B316B81E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entury Gothic" panose="020B0502020202020204" pitchFamily="34" charset="0"/>
              </a:rPr>
              <a:t>Data from screening, enrolment and first follow-up visit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Adherence measurements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Self-report: Reported missed pills in the past month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Pharmacy refills: number of days with pills taken divided by the number of days between visits  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RTMM: number of days with pills taken divided by the number of days between visits 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Missing pharmacy refill counts: assumption is 100%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Spearman correlation coefficients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315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0804C-ACB5-094F-AF45-EC242F6D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Results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18C74-9C70-9F43-814D-941385F7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42 PLHIV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Mean adherence</a:t>
            </a:r>
          </a:p>
          <a:p>
            <a:pPr lvl="1"/>
            <a:r>
              <a:rPr lang="en-US" sz="1700" dirty="0">
                <a:latin typeface="Century Gothic" panose="020B0502020202020204" pitchFamily="34" charset="0"/>
              </a:rPr>
              <a:t>Pharmacy refill: 91% (SD 20.4)</a:t>
            </a:r>
          </a:p>
          <a:p>
            <a:pPr lvl="1"/>
            <a:r>
              <a:rPr lang="en-US" sz="1700" dirty="0">
                <a:latin typeface="Century Gothic" panose="020B0502020202020204" pitchFamily="34" charset="0"/>
              </a:rPr>
              <a:t>Self-report: 97% (SD 31.2)</a:t>
            </a:r>
          </a:p>
          <a:p>
            <a:pPr lvl="1"/>
            <a:r>
              <a:rPr lang="en-US" sz="1700" dirty="0">
                <a:latin typeface="Century Gothic" panose="020B0502020202020204" pitchFamily="34" charset="0"/>
              </a:rPr>
              <a:t>RTMM: 84% (SD 28.2)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Adherence less than 95%</a:t>
            </a:r>
          </a:p>
          <a:p>
            <a:pPr lvl="1"/>
            <a:r>
              <a:rPr lang="en-US" sz="1700" dirty="0">
                <a:latin typeface="Century Gothic" panose="020B0502020202020204" pitchFamily="34" charset="0"/>
              </a:rPr>
              <a:t>Pharmacy refill: 19%</a:t>
            </a:r>
          </a:p>
          <a:p>
            <a:pPr lvl="1"/>
            <a:r>
              <a:rPr lang="en-US" sz="1700" dirty="0">
                <a:latin typeface="Century Gothic" panose="020B0502020202020204" pitchFamily="34" charset="0"/>
              </a:rPr>
              <a:t>Self-report: 17%</a:t>
            </a:r>
          </a:p>
          <a:p>
            <a:pPr lvl="1"/>
            <a:r>
              <a:rPr lang="en-US" sz="1700" dirty="0">
                <a:latin typeface="Century Gothic" panose="020B0502020202020204" pitchFamily="34" charset="0"/>
              </a:rPr>
              <a:t>RTMM: 48%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67% had less than 95% adherence in any of the methods </a:t>
            </a:r>
          </a:p>
        </p:txBody>
      </p:sp>
    </p:spTree>
    <p:extLst>
      <p:ext uri="{BB962C8B-B14F-4D97-AF65-F5344CB8AC3E}">
        <p14:creationId xmlns:p14="http://schemas.microsoft.com/office/powerpoint/2010/main" val="2469880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481</Words>
  <Application>Microsoft Macintosh PowerPoint</Application>
  <PresentationFormat>On-screen Show (4:3)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Century Gothic</vt:lpstr>
      <vt:lpstr>Courier New</vt:lpstr>
      <vt:lpstr>Trebuchet MS</vt:lpstr>
      <vt:lpstr>Office Theme</vt:lpstr>
      <vt:lpstr>Pharmacy refill counts and self-reported adherence overestimate  adherence to antiretroviral treatment among people living with HIV in Kilimanjaro, Tanzania </vt:lpstr>
      <vt:lpstr>Background (1)</vt:lpstr>
      <vt:lpstr>Background (2)</vt:lpstr>
      <vt:lpstr>Objectives</vt:lpstr>
      <vt:lpstr>Methodology (1)</vt:lpstr>
      <vt:lpstr>RTMM: Wisepill</vt:lpstr>
      <vt:lpstr>Processes in RTMM</vt:lpstr>
      <vt:lpstr>Methodology (2)</vt:lpstr>
      <vt:lpstr>Results (1)</vt:lpstr>
      <vt:lpstr>Results (2)</vt:lpstr>
      <vt:lpstr>Discussion</vt:lpstr>
      <vt:lpstr>Recommendation</vt:lpstr>
      <vt:lpstr>Acknowledgements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Marion</dc:creator>
  <cp:lastModifiedBy>Microsoft Office User</cp:lastModifiedBy>
  <cp:revision>211</cp:revision>
  <dcterms:created xsi:type="dcterms:W3CDTF">2013-07-18T09:09:35Z</dcterms:created>
  <dcterms:modified xsi:type="dcterms:W3CDTF">2019-03-01T11:17:01Z</dcterms:modified>
</cp:coreProperties>
</file>