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Override5.xml" ContentType="application/vnd.openxmlformats-officedocument.themeOverrid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Override3.xml" ContentType="application/vnd.openxmlformats-officedocument.themeOverride+xml"/>
  <Override PartName="/ppt/theme/themeOverride4.xml" ContentType="application/vnd.openxmlformats-officedocument.themeOverr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charts/chart6.xml" ContentType="application/vnd.openxmlformats-officedocument.drawingml.chart+xml"/>
  <Override PartName="/ppt/charts/chart7.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7" r:id="rId4"/>
    <p:sldId id="258" r:id="rId5"/>
    <p:sldId id="259" r:id="rId6"/>
    <p:sldId id="268" r:id="rId7"/>
    <p:sldId id="260" r:id="rId8"/>
    <p:sldId id="261" r:id="rId9"/>
    <p:sldId id="262" r:id="rId10"/>
    <p:sldId id="263" r:id="rId11"/>
    <p:sldId id="264" r:id="rId12"/>
    <p:sldId id="269" r:id="rId13"/>
    <p:sldId id="270" r:id="rId14"/>
    <p:sldId id="265" r:id="rId15"/>
    <p:sldId id="271"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2" Type="http://schemas.openxmlformats.org/officeDocument/2006/relationships/oleObject" Target="file:///C:\Users\arnek\Documents\Baby%20Studie\Baby%20Questioners\Baby%20nurse%20questionnaire%20graphs.xlsx"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oleObject" Target="file:///C:\Users\arnek\Documents\Baby%20Studie\Baby%20Questioners\Baby%20nurse%20questionnaire%20graphs.xlsx" TargetMode="External"/><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oleObject" Target="file:///C:\Users\arnek\Documents\Baby%20Studie\Baby%20Questioners\Baby%20nurse%20questionnaire%20graphs.xlsx" TargetMode="External"/><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2" Type="http://schemas.openxmlformats.org/officeDocument/2006/relationships/oleObject" Target="file:///C:\Users\arnek\Documents\Baby%20Studie\Baby%20Questioners\Baby%20nurse%20questionnaire%20graphs.xlsx" TargetMode="External"/><Relationship Id="rId1" Type="http://schemas.openxmlformats.org/officeDocument/2006/relationships/themeOverride" Target="../theme/themeOverride4.xml"/></Relationships>
</file>

<file path=ppt/charts/_rels/chart5.xml.rels><?xml version="1.0" encoding="UTF-8" standalone="yes"?>
<Relationships xmlns="http://schemas.openxmlformats.org/package/2006/relationships"><Relationship Id="rId2" Type="http://schemas.openxmlformats.org/officeDocument/2006/relationships/oleObject" Target="file:///C:\Users\arnek\Documents\Baby%20Studie\Baby%20Questioners\Baby%20nurse%20questionnaire%20graphs.xlsx" TargetMode="External"/><Relationship Id="rId1" Type="http://schemas.openxmlformats.org/officeDocument/2006/relationships/themeOverride" Target="../theme/themeOverride5.xml"/></Relationships>
</file>

<file path=ppt/charts/_rels/chart6.xml.rels><?xml version="1.0" encoding="UTF-8" standalone="yes"?>
<Relationships xmlns="http://schemas.openxmlformats.org/package/2006/relationships"><Relationship Id="rId1" Type="http://schemas.openxmlformats.org/officeDocument/2006/relationships/oleObject" Target="file:///C:\Users\arnek\Documents\Baby%20Studie\Baby%20Questioners\Baby%20nurse%20questionnaire%20graphs.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arnek\Documents\Baby%20Studie\Baby%20Questioners\Baby%20nurse%20questionnaire%20graph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100" b="0" i="0" u="none" strike="noStrike" kern="1200" spc="0" baseline="0">
                <a:solidFill>
                  <a:schemeClr val="tx1">
                    <a:lumMod val="65000"/>
                    <a:lumOff val="35000"/>
                  </a:schemeClr>
                </a:solidFill>
                <a:latin typeface="+mn-lt"/>
                <a:ea typeface="+mn-ea"/>
                <a:cs typeface="+mn-cs"/>
              </a:defRPr>
            </a:pPr>
            <a:r>
              <a:rPr lang="de-DE" sz="1100" b="0" i="0" u="none" strike="noStrike" baseline="0" smtClean="0"/>
              <a:t> 2A. Did you have access to the GeneXpert user manual </a:t>
            </a:r>
          </a:p>
        </c:rich>
      </c:tx>
      <c:layout/>
      <c:spPr>
        <a:noFill/>
        <a:ln>
          <a:noFill/>
        </a:ln>
        <a:effectLst/>
      </c:spPr>
    </c:title>
    <c:plotArea>
      <c:layout/>
      <c:barChart>
        <c:barDir val="bar"/>
        <c:grouping val="percentStacked"/>
        <c:ser>
          <c:idx val="0"/>
          <c:order val="0"/>
          <c:tx>
            <c:strRef>
              <c:f>'user manual'!$B$4</c:f>
              <c:strCache>
                <c:ptCount val="1"/>
                <c:pt idx="0">
                  <c:v>Yes</c:v>
                </c:pt>
              </c:strCache>
            </c:strRef>
          </c:tx>
          <c:spPr>
            <a:solidFill>
              <a:schemeClr val="accent1"/>
            </a:solidFill>
            <a:ln>
              <a:solidFill>
                <a:srgbClr val="C0504D">
                  <a:lumMod val="60000"/>
                  <a:lumOff val="40000"/>
                </a:srgbClr>
              </a:solidFill>
            </a:ln>
            <a:effectLst/>
          </c:spPr>
          <c:cat>
            <c:strRef>
              <c:f>'user manual'!$C$3:$E$3</c:f>
              <c:strCache>
                <c:ptCount val="3"/>
                <c:pt idx="0">
                  <c:v>Laboratory staffs, N=4</c:v>
                </c:pt>
                <c:pt idx="1">
                  <c:v>Clinic staff secondary health facility, N=11</c:v>
                </c:pt>
                <c:pt idx="2">
                  <c:v>Clinic staff primary health facility, N=13</c:v>
                </c:pt>
              </c:strCache>
            </c:strRef>
          </c:cat>
          <c:val>
            <c:numRef>
              <c:f>'user manual'!$C$4:$E$4</c:f>
              <c:numCache>
                <c:formatCode>0.0</c:formatCode>
                <c:ptCount val="3"/>
                <c:pt idx="0">
                  <c:v>100</c:v>
                </c:pt>
                <c:pt idx="1">
                  <c:v>54.55</c:v>
                </c:pt>
                <c:pt idx="2">
                  <c:v>30.77</c:v>
                </c:pt>
              </c:numCache>
            </c:numRef>
          </c:val>
        </c:ser>
        <c:ser>
          <c:idx val="1"/>
          <c:order val="1"/>
          <c:tx>
            <c:strRef>
              <c:f>'user manual'!$B$5</c:f>
              <c:strCache>
                <c:ptCount val="1"/>
                <c:pt idx="0">
                  <c:v>No</c:v>
                </c:pt>
              </c:strCache>
            </c:strRef>
          </c:tx>
          <c:spPr>
            <a:solidFill>
              <a:schemeClr val="accent2"/>
            </a:solidFill>
            <a:ln>
              <a:noFill/>
            </a:ln>
            <a:effectLst/>
          </c:spPr>
          <c:cat>
            <c:strRef>
              <c:f>'user manual'!$C$3:$E$3</c:f>
              <c:strCache>
                <c:ptCount val="3"/>
                <c:pt idx="0">
                  <c:v>Laboratory staffs, N=4</c:v>
                </c:pt>
                <c:pt idx="1">
                  <c:v>Clinic staff secondary health facility, N=11</c:v>
                </c:pt>
                <c:pt idx="2">
                  <c:v>Clinic staff primary health facility, N=13</c:v>
                </c:pt>
              </c:strCache>
            </c:strRef>
          </c:cat>
          <c:val>
            <c:numRef>
              <c:f>'user manual'!$C$5:$E$5</c:f>
              <c:numCache>
                <c:formatCode>0.0</c:formatCode>
                <c:ptCount val="3"/>
                <c:pt idx="0">
                  <c:v>0</c:v>
                </c:pt>
                <c:pt idx="1">
                  <c:v>45.449999999999996</c:v>
                </c:pt>
                <c:pt idx="2">
                  <c:v>69.23</c:v>
                </c:pt>
              </c:numCache>
            </c:numRef>
          </c:val>
        </c:ser>
        <c:overlap val="100"/>
        <c:axId val="73724288"/>
        <c:axId val="73734016"/>
      </c:barChart>
      <c:catAx>
        <c:axId val="73724288"/>
        <c:scaling>
          <c:orientation val="minMax"/>
        </c:scaling>
        <c:axPos val="l"/>
        <c:numFmt formatCode="General" sourceLinked="1"/>
        <c:majorTickMark val="none"/>
        <c:tickLblPos val="nextTo"/>
        <c:spPr>
          <a:noFill/>
          <a:ln w="9525" cap="flat" cmpd="sng" algn="ctr">
            <a:solidFill>
              <a:srgbClr val="C0504D">
                <a:lumMod val="60000"/>
                <a:lumOff val="40000"/>
              </a:srgb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3734016"/>
        <c:crosses val="autoZero"/>
        <c:auto val="1"/>
        <c:lblAlgn val="ctr"/>
        <c:lblOffset val="100"/>
      </c:catAx>
      <c:valAx>
        <c:axId val="73734016"/>
        <c:scaling>
          <c:orientation val="minMax"/>
        </c:scaling>
        <c:axPos val="b"/>
        <c:majorGridlines>
          <c:spPr>
            <a:ln w="9525" cap="flat" cmpd="sng" algn="ctr">
              <a:solidFill>
                <a:schemeClr val="tx1">
                  <a:lumMod val="15000"/>
                  <a:lumOff val="85000"/>
                </a:schemeClr>
              </a:solidFill>
              <a:round/>
            </a:ln>
            <a:effectLst/>
          </c:spPr>
        </c:majorGridlines>
        <c:numFmt formatCode="0%" sourceLinked="1"/>
        <c:maj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3724288"/>
        <c:crosses val="autoZero"/>
        <c:crossBetween val="between"/>
      </c:valAx>
      <c:spPr>
        <a:noFill/>
        <a:ln>
          <a:noFill/>
        </a:ln>
        <a:effectLst/>
      </c:spPr>
    </c:plotArea>
    <c:legend>
      <c:legendPos val="r"/>
      <c:layout/>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chart>
  <c:spPr>
    <a:solidFill>
      <a:schemeClr val="bg1"/>
    </a:solidFill>
    <a:ln w="9525" cap="flat" cmpd="sng" algn="ctr">
      <a:solidFill>
        <a:srgbClr val="C0504D">
          <a:lumMod val="60000"/>
          <a:lumOff val="40000"/>
        </a:srgbClr>
      </a:solidFill>
      <a:round/>
    </a:ln>
    <a:effectLst/>
  </c:spPr>
  <c:txPr>
    <a:bodyPr/>
    <a:lstStyle/>
    <a:p>
      <a:pPr>
        <a:defRPr/>
      </a:pPr>
      <a:endParaRPr lang="en-US"/>
    </a:p>
  </c:txPr>
  <c:externalData r:id="rId2"/>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100" b="0" i="0" u="none" strike="noStrike" kern="1200" spc="0" baseline="0">
                <a:solidFill>
                  <a:schemeClr val="tx1">
                    <a:lumMod val="65000"/>
                    <a:lumOff val="35000"/>
                  </a:schemeClr>
                </a:solidFill>
                <a:latin typeface="+mn-lt"/>
                <a:ea typeface="+mn-ea"/>
                <a:cs typeface="+mn-cs"/>
              </a:defRPr>
            </a:pPr>
            <a:r>
              <a:rPr lang="de-DE" sz="1100" b="0" i="0" u="none" strike="noStrike" baseline="0" smtClean="0"/>
              <a:t> 2B. Did you use the GeneXpert user manual 	</a:t>
            </a:r>
          </a:p>
        </c:rich>
      </c:tx>
      <c:layout/>
      <c:spPr>
        <a:noFill/>
        <a:ln>
          <a:noFill/>
        </a:ln>
        <a:effectLst/>
      </c:spPr>
    </c:title>
    <c:plotArea>
      <c:layout/>
      <c:barChart>
        <c:barDir val="bar"/>
        <c:grouping val="percentStacked"/>
        <c:ser>
          <c:idx val="0"/>
          <c:order val="0"/>
          <c:tx>
            <c:strRef>
              <c:f>'user manual'!$B$11</c:f>
              <c:strCache>
                <c:ptCount val="1"/>
                <c:pt idx="0">
                  <c:v>often</c:v>
                </c:pt>
              </c:strCache>
            </c:strRef>
          </c:tx>
          <c:spPr>
            <a:solidFill>
              <a:schemeClr val="accent1"/>
            </a:solidFill>
            <a:ln>
              <a:noFill/>
            </a:ln>
            <a:effectLst/>
          </c:spPr>
          <c:cat>
            <c:strRef>
              <c:f>'user manual'!$C$10:$E$10</c:f>
              <c:strCache>
                <c:ptCount val="3"/>
                <c:pt idx="0">
                  <c:v>Laboratory staffs, N=4</c:v>
                </c:pt>
                <c:pt idx="1">
                  <c:v>Clinic staff secondary health facility, N=11</c:v>
                </c:pt>
                <c:pt idx="2">
                  <c:v>Clinic staff primary health facility, N=13</c:v>
                </c:pt>
              </c:strCache>
            </c:strRef>
          </c:cat>
          <c:val>
            <c:numRef>
              <c:f>'user manual'!$C$11:$E$11</c:f>
              <c:numCache>
                <c:formatCode>0.0</c:formatCode>
                <c:ptCount val="3"/>
                <c:pt idx="0">
                  <c:v>100</c:v>
                </c:pt>
                <c:pt idx="1">
                  <c:v>18.18</c:v>
                </c:pt>
                <c:pt idx="2">
                  <c:v>0</c:v>
                </c:pt>
              </c:numCache>
            </c:numRef>
          </c:val>
        </c:ser>
        <c:ser>
          <c:idx val="1"/>
          <c:order val="1"/>
          <c:tx>
            <c:strRef>
              <c:f>'user manual'!$B$12</c:f>
              <c:strCache>
                <c:ptCount val="1"/>
                <c:pt idx="0">
                  <c:v>sometimes</c:v>
                </c:pt>
              </c:strCache>
            </c:strRef>
          </c:tx>
          <c:spPr>
            <a:solidFill>
              <a:schemeClr val="accent2"/>
            </a:solidFill>
            <a:ln>
              <a:noFill/>
            </a:ln>
            <a:effectLst/>
          </c:spPr>
          <c:cat>
            <c:strRef>
              <c:f>'user manual'!$C$10:$E$10</c:f>
              <c:strCache>
                <c:ptCount val="3"/>
                <c:pt idx="0">
                  <c:v>Laboratory staffs, N=4</c:v>
                </c:pt>
                <c:pt idx="1">
                  <c:v>Clinic staff secondary health facility, N=11</c:v>
                </c:pt>
                <c:pt idx="2">
                  <c:v>Clinic staff primary health facility, N=13</c:v>
                </c:pt>
              </c:strCache>
            </c:strRef>
          </c:cat>
          <c:val>
            <c:numRef>
              <c:f>'user manual'!$C$12:$E$12</c:f>
              <c:numCache>
                <c:formatCode>0.0</c:formatCode>
                <c:ptCount val="3"/>
                <c:pt idx="0">
                  <c:v>0</c:v>
                </c:pt>
                <c:pt idx="1">
                  <c:v>18.18</c:v>
                </c:pt>
                <c:pt idx="2">
                  <c:v>15.38</c:v>
                </c:pt>
              </c:numCache>
            </c:numRef>
          </c:val>
        </c:ser>
        <c:ser>
          <c:idx val="2"/>
          <c:order val="2"/>
          <c:tx>
            <c:strRef>
              <c:f>'user manual'!$B$13</c:f>
              <c:strCache>
                <c:ptCount val="1"/>
                <c:pt idx="0">
                  <c:v>rarely</c:v>
                </c:pt>
              </c:strCache>
            </c:strRef>
          </c:tx>
          <c:spPr>
            <a:solidFill>
              <a:srgbClr val="FFC000"/>
            </a:solidFill>
            <a:ln>
              <a:noFill/>
            </a:ln>
            <a:effectLst/>
          </c:spPr>
          <c:cat>
            <c:strRef>
              <c:f>'user manual'!$C$10:$E$10</c:f>
              <c:strCache>
                <c:ptCount val="3"/>
                <c:pt idx="0">
                  <c:v>Laboratory staffs, N=4</c:v>
                </c:pt>
                <c:pt idx="1">
                  <c:v>Clinic staff secondary health facility, N=11</c:v>
                </c:pt>
                <c:pt idx="2">
                  <c:v>Clinic staff primary health facility, N=13</c:v>
                </c:pt>
              </c:strCache>
            </c:strRef>
          </c:cat>
          <c:val>
            <c:numRef>
              <c:f>'user manual'!$C$13:$E$13</c:f>
              <c:numCache>
                <c:formatCode>0.0</c:formatCode>
                <c:ptCount val="3"/>
                <c:pt idx="0">
                  <c:v>0</c:v>
                </c:pt>
                <c:pt idx="1">
                  <c:v>18.18</c:v>
                </c:pt>
                <c:pt idx="2">
                  <c:v>15.38</c:v>
                </c:pt>
              </c:numCache>
            </c:numRef>
          </c:val>
        </c:ser>
        <c:ser>
          <c:idx val="3"/>
          <c:order val="3"/>
          <c:tx>
            <c:strRef>
              <c:f>'user manual'!$B$14</c:f>
              <c:strCache>
                <c:ptCount val="1"/>
                <c:pt idx="0">
                  <c:v>never</c:v>
                </c:pt>
              </c:strCache>
            </c:strRef>
          </c:tx>
          <c:spPr>
            <a:solidFill>
              <a:sysClr val="windowText" lastClr="000000">
                <a:lumMod val="50000"/>
                <a:lumOff val="50000"/>
              </a:sysClr>
            </a:solidFill>
            <a:ln>
              <a:noFill/>
            </a:ln>
            <a:effectLst/>
          </c:spPr>
          <c:cat>
            <c:strRef>
              <c:f>'user manual'!$C$10:$E$10</c:f>
              <c:strCache>
                <c:ptCount val="3"/>
                <c:pt idx="0">
                  <c:v>Laboratory staffs, N=4</c:v>
                </c:pt>
                <c:pt idx="1">
                  <c:v>Clinic staff secondary health facility, N=11</c:v>
                </c:pt>
                <c:pt idx="2">
                  <c:v>Clinic staff primary health facility, N=13</c:v>
                </c:pt>
              </c:strCache>
            </c:strRef>
          </c:cat>
          <c:val>
            <c:numRef>
              <c:f>'user manual'!$C$14:$E$14</c:f>
              <c:numCache>
                <c:formatCode>0.0</c:formatCode>
                <c:ptCount val="3"/>
                <c:pt idx="0">
                  <c:v>0</c:v>
                </c:pt>
                <c:pt idx="1">
                  <c:v>45.449999999999996</c:v>
                </c:pt>
                <c:pt idx="2">
                  <c:v>69.23</c:v>
                </c:pt>
              </c:numCache>
            </c:numRef>
          </c:val>
        </c:ser>
        <c:overlap val="100"/>
        <c:axId val="73709056"/>
        <c:axId val="91604480"/>
      </c:barChart>
      <c:catAx>
        <c:axId val="73709056"/>
        <c:scaling>
          <c:orientation val="minMax"/>
        </c:scaling>
        <c:axPos val="l"/>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91604480"/>
        <c:crosses val="autoZero"/>
        <c:auto val="1"/>
        <c:lblAlgn val="ctr"/>
        <c:lblOffset val="100"/>
      </c:catAx>
      <c:valAx>
        <c:axId val="91604480"/>
        <c:scaling>
          <c:orientation val="minMax"/>
        </c:scaling>
        <c:axPos val="b"/>
        <c:majorGridlines>
          <c:spPr>
            <a:ln w="9525" cap="flat" cmpd="sng" algn="ctr">
              <a:solidFill>
                <a:schemeClr val="tx1">
                  <a:lumMod val="15000"/>
                  <a:lumOff val="85000"/>
                </a:schemeClr>
              </a:solidFill>
              <a:round/>
            </a:ln>
            <a:effectLst/>
          </c:spPr>
        </c:majorGridlines>
        <c:numFmt formatCode="0%" sourceLinked="1"/>
        <c:maj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3709056"/>
        <c:crosses val="autoZero"/>
        <c:crossBetween val="between"/>
      </c:valAx>
      <c:spPr>
        <a:noFill/>
        <a:ln>
          <a:noFill/>
        </a:ln>
        <a:effectLst/>
      </c:spPr>
    </c:plotArea>
    <c:legend>
      <c:legendPos val="r"/>
      <c:layout/>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chart>
  <c:spPr>
    <a:solidFill>
      <a:schemeClr val="bg1"/>
    </a:solidFill>
    <a:ln w="9525" cap="flat" cmpd="sng" algn="ctr">
      <a:solidFill>
        <a:srgbClr val="C0504D">
          <a:lumMod val="60000"/>
          <a:lumOff val="40000"/>
        </a:srgbClr>
      </a:solidFill>
      <a:round/>
    </a:ln>
    <a:effectLst/>
  </c:spPr>
  <c:txPr>
    <a:bodyPr/>
    <a:lstStyle/>
    <a:p>
      <a:pPr>
        <a:defRPr/>
      </a:pPr>
      <a:endParaRPr lang="en-US"/>
    </a:p>
  </c:txPr>
  <c:externalData r:id="rId2"/>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100" b="0" i="0" u="none" strike="noStrike" kern="1200" spc="0" baseline="0">
                <a:solidFill>
                  <a:schemeClr val="tx1">
                    <a:lumMod val="65000"/>
                    <a:lumOff val="35000"/>
                  </a:schemeClr>
                </a:solidFill>
                <a:latin typeface="+mn-lt"/>
                <a:ea typeface="+mn-ea"/>
                <a:cs typeface="+mn-cs"/>
              </a:defRPr>
            </a:pPr>
            <a:r>
              <a:rPr lang="de-DE" sz="1100" b="0" i="0" u="none" strike="noStrike" baseline="0" smtClean="0"/>
              <a:t> 2C. The GeneXpert user manual is easy to understand 	</a:t>
            </a:r>
          </a:p>
        </c:rich>
      </c:tx>
      <c:layout/>
      <c:spPr>
        <a:noFill/>
        <a:ln>
          <a:noFill/>
        </a:ln>
        <a:effectLst/>
      </c:spPr>
    </c:title>
    <c:plotArea>
      <c:layout/>
      <c:barChart>
        <c:barDir val="bar"/>
        <c:grouping val="percentStacked"/>
        <c:ser>
          <c:idx val="0"/>
          <c:order val="0"/>
          <c:tx>
            <c:strRef>
              <c:f>'user manual'!$B$20</c:f>
              <c:strCache>
                <c:ptCount val="1"/>
                <c:pt idx="0">
                  <c:v>strongly agree </c:v>
                </c:pt>
              </c:strCache>
            </c:strRef>
          </c:tx>
          <c:spPr>
            <a:solidFill>
              <a:schemeClr val="accent1"/>
            </a:solidFill>
            <a:ln>
              <a:noFill/>
            </a:ln>
            <a:effectLst/>
          </c:spPr>
          <c:cat>
            <c:strRef>
              <c:f>'user manual'!$C$19:$E$19</c:f>
              <c:strCache>
                <c:ptCount val="3"/>
                <c:pt idx="0">
                  <c:v>Laboratory staffs, N=4</c:v>
                </c:pt>
                <c:pt idx="1">
                  <c:v>Clinic staff secondary health facility, N=7</c:v>
                </c:pt>
                <c:pt idx="2">
                  <c:v>Clinic staff primary health facility, N=8</c:v>
                </c:pt>
              </c:strCache>
            </c:strRef>
          </c:cat>
          <c:val>
            <c:numRef>
              <c:f>'user manual'!$C$20:$E$20</c:f>
              <c:numCache>
                <c:formatCode>0.0</c:formatCode>
                <c:ptCount val="3"/>
                <c:pt idx="0">
                  <c:v>100</c:v>
                </c:pt>
                <c:pt idx="1">
                  <c:v>28.57</c:v>
                </c:pt>
                <c:pt idx="2">
                  <c:v>12.5</c:v>
                </c:pt>
              </c:numCache>
            </c:numRef>
          </c:val>
        </c:ser>
        <c:ser>
          <c:idx val="1"/>
          <c:order val="1"/>
          <c:tx>
            <c:strRef>
              <c:f>'user manual'!$B$21</c:f>
              <c:strCache>
                <c:ptCount val="1"/>
                <c:pt idx="0">
                  <c:v>agree </c:v>
                </c:pt>
              </c:strCache>
            </c:strRef>
          </c:tx>
          <c:spPr>
            <a:solidFill>
              <a:schemeClr val="accent2"/>
            </a:solidFill>
            <a:ln>
              <a:solidFill>
                <a:srgbClr val="C0504D">
                  <a:lumMod val="60000"/>
                  <a:lumOff val="40000"/>
                </a:srgbClr>
              </a:solidFill>
            </a:ln>
            <a:effectLst/>
          </c:spPr>
          <c:cat>
            <c:strRef>
              <c:f>'user manual'!$C$19:$E$19</c:f>
              <c:strCache>
                <c:ptCount val="3"/>
                <c:pt idx="0">
                  <c:v>Laboratory staffs, N=4</c:v>
                </c:pt>
                <c:pt idx="1">
                  <c:v>Clinic staff secondary health facility, N=7</c:v>
                </c:pt>
                <c:pt idx="2">
                  <c:v>Clinic staff primary health facility, N=8</c:v>
                </c:pt>
              </c:strCache>
            </c:strRef>
          </c:cat>
          <c:val>
            <c:numRef>
              <c:f>'user manual'!$C$21:$E$21</c:f>
              <c:numCache>
                <c:formatCode>0.0</c:formatCode>
                <c:ptCount val="3"/>
                <c:pt idx="0">
                  <c:v>0</c:v>
                </c:pt>
                <c:pt idx="1">
                  <c:v>57.14</c:v>
                </c:pt>
                <c:pt idx="2">
                  <c:v>50</c:v>
                </c:pt>
              </c:numCache>
            </c:numRef>
          </c:val>
        </c:ser>
        <c:ser>
          <c:idx val="2"/>
          <c:order val="2"/>
          <c:tx>
            <c:strRef>
              <c:f>'user manual'!$B$22</c:f>
              <c:strCache>
                <c:ptCount val="1"/>
                <c:pt idx="0">
                  <c:v>disagree </c:v>
                </c:pt>
              </c:strCache>
            </c:strRef>
          </c:tx>
          <c:spPr>
            <a:solidFill>
              <a:srgbClr val="FFC000"/>
            </a:solidFill>
            <a:ln>
              <a:noFill/>
            </a:ln>
            <a:effectLst/>
          </c:spPr>
          <c:cat>
            <c:strRef>
              <c:f>'user manual'!$C$19:$E$19</c:f>
              <c:strCache>
                <c:ptCount val="3"/>
                <c:pt idx="0">
                  <c:v>Laboratory staffs, N=4</c:v>
                </c:pt>
                <c:pt idx="1">
                  <c:v>Clinic staff secondary health facility, N=7</c:v>
                </c:pt>
                <c:pt idx="2">
                  <c:v>Clinic staff primary health facility, N=8</c:v>
                </c:pt>
              </c:strCache>
            </c:strRef>
          </c:cat>
          <c:val>
            <c:numRef>
              <c:f>'user manual'!$C$22:$E$22</c:f>
              <c:numCache>
                <c:formatCode>0.0</c:formatCode>
                <c:ptCount val="3"/>
                <c:pt idx="0">
                  <c:v>0</c:v>
                </c:pt>
                <c:pt idx="1">
                  <c:v>14.29</c:v>
                </c:pt>
                <c:pt idx="2">
                  <c:v>37.5</c:v>
                </c:pt>
              </c:numCache>
            </c:numRef>
          </c:val>
        </c:ser>
        <c:ser>
          <c:idx val="3"/>
          <c:order val="3"/>
          <c:tx>
            <c:strRef>
              <c:f>'user manual'!$B$23</c:f>
              <c:strCache>
                <c:ptCount val="1"/>
                <c:pt idx="0">
                  <c:v>strongly disagree</c:v>
                </c:pt>
              </c:strCache>
            </c:strRef>
          </c:tx>
          <c:spPr>
            <a:solidFill>
              <a:sysClr val="windowText" lastClr="000000">
                <a:lumMod val="50000"/>
                <a:lumOff val="50000"/>
              </a:sysClr>
            </a:solidFill>
            <a:ln>
              <a:noFill/>
            </a:ln>
            <a:effectLst/>
          </c:spPr>
          <c:cat>
            <c:strRef>
              <c:f>'user manual'!$C$19:$E$19</c:f>
              <c:strCache>
                <c:ptCount val="3"/>
                <c:pt idx="0">
                  <c:v>Laboratory staffs, N=4</c:v>
                </c:pt>
                <c:pt idx="1">
                  <c:v>Clinic staff secondary health facility, N=7</c:v>
                </c:pt>
                <c:pt idx="2">
                  <c:v>Clinic staff primary health facility, N=8</c:v>
                </c:pt>
              </c:strCache>
            </c:strRef>
          </c:cat>
          <c:val>
            <c:numRef>
              <c:f>'user manual'!$C$23:$E$23</c:f>
              <c:numCache>
                <c:formatCode>0.0</c:formatCode>
                <c:ptCount val="3"/>
                <c:pt idx="0">
                  <c:v>0</c:v>
                </c:pt>
                <c:pt idx="1">
                  <c:v>0</c:v>
                </c:pt>
                <c:pt idx="2">
                  <c:v>0</c:v>
                </c:pt>
              </c:numCache>
            </c:numRef>
          </c:val>
        </c:ser>
        <c:overlap val="100"/>
        <c:axId val="94920704"/>
        <c:axId val="94923392"/>
      </c:barChart>
      <c:catAx>
        <c:axId val="94920704"/>
        <c:scaling>
          <c:orientation val="minMax"/>
        </c:scaling>
        <c:axPos val="l"/>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94923392"/>
        <c:crosses val="autoZero"/>
        <c:auto val="1"/>
        <c:lblAlgn val="ctr"/>
        <c:lblOffset val="100"/>
      </c:catAx>
      <c:valAx>
        <c:axId val="94923392"/>
        <c:scaling>
          <c:orientation val="minMax"/>
        </c:scaling>
        <c:axPos val="b"/>
        <c:majorGridlines>
          <c:spPr>
            <a:ln w="9525" cap="flat" cmpd="sng" algn="ctr">
              <a:solidFill>
                <a:schemeClr val="tx1">
                  <a:lumMod val="15000"/>
                  <a:lumOff val="85000"/>
                </a:schemeClr>
              </a:solidFill>
              <a:round/>
            </a:ln>
            <a:effectLst/>
          </c:spPr>
        </c:majorGridlines>
        <c:numFmt formatCode="0%" sourceLinked="1"/>
        <c:maj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94920704"/>
        <c:crosses val="autoZero"/>
        <c:crossBetween val="between"/>
      </c:valAx>
      <c:spPr>
        <a:noFill/>
        <a:ln>
          <a:noFill/>
        </a:ln>
        <a:effectLst/>
      </c:spPr>
    </c:plotArea>
    <c:legend>
      <c:legendPos val="r"/>
      <c:layout/>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chart>
  <c:spPr>
    <a:solidFill>
      <a:schemeClr val="bg1"/>
    </a:solidFill>
    <a:ln w="9525" cap="flat" cmpd="sng" algn="ctr">
      <a:solidFill>
        <a:srgbClr val="C0504D">
          <a:lumMod val="60000"/>
          <a:lumOff val="40000"/>
        </a:srgbClr>
      </a:solidFill>
      <a:round/>
    </a:ln>
    <a:effectLst/>
  </c:spPr>
  <c:txPr>
    <a:bodyPr/>
    <a:lstStyle/>
    <a:p>
      <a:pPr>
        <a:defRPr/>
      </a:pPr>
      <a:endParaRPr lang="en-US"/>
    </a:p>
  </c:txPr>
  <c:externalData r:id="rId2"/>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de-DE" sz="1100" b="0" i="0" u="none" strike="noStrike" baseline="0" smtClean="0"/>
              <a:t> 2D. The GeneXpert user manual is helpful if there is a problem</a:t>
            </a:r>
            <a:endParaRPr lang="de-DE" sz="1800" b="0" i="0" u="none" strike="noStrike" baseline="0" smtClean="0"/>
          </a:p>
        </c:rich>
      </c:tx>
      <c:layout>
        <c:manualLayout>
          <c:xMode val="edge"/>
          <c:yMode val="edge"/>
          <c:x val="0.27873456790123458"/>
          <c:y val="0"/>
        </c:manualLayout>
      </c:layout>
      <c:spPr>
        <a:noFill/>
        <a:ln>
          <a:noFill/>
        </a:ln>
        <a:effectLst/>
      </c:spPr>
    </c:title>
    <c:plotArea>
      <c:layout>
        <c:manualLayout>
          <c:layoutTarget val="inner"/>
          <c:xMode val="edge"/>
          <c:yMode val="edge"/>
          <c:x val="0.25153409643239039"/>
          <c:y val="0.17488505747126437"/>
          <c:w val="0.58570890444250023"/>
          <c:h val="0.67455018553715274"/>
        </c:manualLayout>
      </c:layout>
      <c:barChart>
        <c:barDir val="bar"/>
        <c:grouping val="percentStacked"/>
        <c:ser>
          <c:idx val="0"/>
          <c:order val="0"/>
          <c:tx>
            <c:strRef>
              <c:f>'user manual'!$B$27</c:f>
              <c:strCache>
                <c:ptCount val="1"/>
                <c:pt idx="0">
                  <c:v>strongly agree </c:v>
                </c:pt>
              </c:strCache>
            </c:strRef>
          </c:tx>
          <c:spPr>
            <a:solidFill>
              <a:schemeClr val="accent1"/>
            </a:solidFill>
            <a:ln>
              <a:noFill/>
            </a:ln>
            <a:effectLst/>
          </c:spPr>
          <c:cat>
            <c:strRef>
              <c:f>'user manual'!$C$26:$E$26</c:f>
              <c:strCache>
                <c:ptCount val="3"/>
                <c:pt idx="0">
                  <c:v>Laboratory staffs, N=4</c:v>
                </c:pt>
                <c:pt idx="1">
                  <c:v>Clinic staff secondary health facility, N=7</c:v>
                </c:pt>
                <c:pt idx="2">
                  <c:v>Clinic staff primary health facility, N=8</c:v>
                </c:pt>
              </c:strCache>
            </c:strRef>
          </c:cat>
          <c:val>
            <c:numRef>
              <c:f>'user manual'!$C$27:$E$27</c:f>
              <c:numCache>
                <c:formatCode>0.0</c:formatCode>
                <c:ptCount val="3"/>
                <c:pt idx="0">
                  <c:v>100</c:v>
                </c:pt>
                <c:pt idx="1">
                  <c:v>42.86</c:v>
                </c:pt>
                <c:pt idx="2">
                  <c:v>12.5</c:v>
                </c:pt>
              </c:numCache>
            </c:numRef>
          </c:val>
        </c:ser>
        <c:ser>
          <c:idx val="1"/>
          <c:order val="1"/>
          <c:tx>
            <c:strRef>
              <c:f>'user manual'!$B$28</c:f>
              <c:strCache>
                <c:ptCount val="1"/>
                <c:pt idx="0">
                  <c:v>agree </c:v>
                </c:pt>
              </c:strCache>
            </c:strRef>
          </c:tx>
          <c:spPr>
            <a:solidFill>
              <a:schemeClr val="accent2"/>
            </a:solidFill>
            <a:ln>
              <a:noFill/>
            </a:ln>
            <a:effectLst/>
          </c:spPr>
          <c:cat>
            <c:strRef>
              <c:f>'user manual'!$C$26:$E$26</c:f>
              <c:strCache>
                <c:ptCount val="3"/>
                <c:pt idx="0">
                  <c:v>Laboratory staffs, N=4</c:v>
                </c:pt>
                <c:pt idx="1">
                  <c:v>Clinic staff secondary health facility, N=7</c:v>
                </c:pt>
                <c:pt idx="2">
                  <c:v>Clinic staff primary health facility, N=8</c:v>
                </c:pt>
              </c:strCache>
            </c:strRef>
          </c:cat>
          <c:val>
            <c:numRef>
              <c:f>'user manual'!$C$28:$E$28</c:f>
              <c:numCache>
                <c:formatCode>0.0</c:formatCode>
                <c:ptCount val="3"/>
                <c:pt idx="0">
                  <c:v>0</c:v>
                </c:pt>
                <c:pt idx="1">
                  <c:v>42.86</c:v>
                </c:pt>
                <c:pt idx="2">
                  <c:v>50</c:v>
                </c:pt>
              </c:numCache>
            </c:numRef>
          </c:val>
        </c:ser>
        <c:ser>
          <c:idx val="2"/>
          <c:order val="2"/>
          <c:tx>
            <c:strRef>
              <c:f>'user manual'!$B$29</c:f>
              <c:strCache>
                <c:ptCount val="1"/>
                <c:pt idx="0">
                  <c:v>disagree </c:v>
                </c:pt>
              </c:strCache>
            </c:strRef>
          </c:tx>
          <c:spPr>
            <a:solidFill>
              <a:srgbClr val="FFC000"/>
            </a:solidFill>
            <a:ln>
              <a:noFill/>
            </a:ln>
            <a:effectLst/>
          </c:spPr>
          <c:cat>
            <c:strRef>
              <c:f>'user manual'!$C$26:$E$26</c:f>
              <c:strCache>
                <c:ptCount val="3"/>
                <c:pt idx="0">
                  <c:v>Laboratory staffs, N=4</c:v>
                </c:pt>
                <c:pt idx="1">
                  <c:v>Clinic staff secondary health facility, N=7</c:v>
                </c:pt>
                <c:pt idx="2">
                  <c:v>Clinic staff primary health facility, N=8</c:v>
                </c:pt>
              </c:strCache>
            </c:strRef>
          </c:cat>
          <c:val>
            <c:numRef>
              <c:f>'user manual'!$C$29:$E$29</c:f>
              <c:numCache>
                <c:formatCode>0.0</c:formatCode>
                <c:ptCount val="3"/>
                <c:pt idx="0">
                  <c:v>0</c:v>
                </c:pt>
                <c:pt idx="1">
                  <c:v>14.29</c:v>
                </c:pt>
                <c:pt idx="2">
                  <c:v>37.5</c:v>
                </c:pt>
              </c:numCache>
            </c:numRef>
          </c:val>
        </c:ser>
        <c:ser>
          <c:idx val="3"/>
          <c:order val="3"/>
          <c:tx>
            <c:strRef>
              <c:f>'user manual'!$B$30</c:f>
              <c:strCache>
                <c:ptCount val="1"/>
                <c:pt idx="0">
                  <c:v>strongly disagree</c:v>
                </c:pt>
              </c:strCache>
            </c:strRef>
          </c:tx>
          <c:spPr>
            <a:solidFill>
              <a:sysClr val="windowText" lastClr="000000">
                <a:lumMod val="50000"/>
                <a:lumOff val="50000"/>
              </a:sysClr>
            </a:solidFill>
            <a:ln>
              <a:noFill/>
            </a:ln>
            <a:effectLst/>
          </c:spPr>
          <c:cat>
            <c:strRef>
              <c:f>'user manual'!$C$26:$E$26</c:f>
              <c:strCache>
                <c:ptCount val="3"/>
                <c:pt idx="0">
                  <c:v>Laboratory staffs, N=4</c:v>
                </c:pt>
                <c:pt idx="1">
                  <c:v>Clinic staff secondary health facility, N=7</c:v>
                </c:pt>
                <c:pt idx="2">
                  <c:v>Clinic staff primary health facility, N=8</c:v>
                </c:pt>
              </c:strCache>
            </c:strRef>
          </c:cat>
          <c:val>
            <c:numRef>
              <c:f>'user manual'!$C$30:$E$30</c:f>
              <c:numCache>
                <c:formatCode>0.0</c:formatCode>
                <c:ptCount val="3"/>
                <c:pt idx="0">
                  <c:v>0</c:v>
                </c:pt>
                <c:pt idx="1">
                  <c:v>0</c:v>
                </c:pt>
                <c:pt idx="2">
                  <c:v>0</c:v>
                </c:pt>
              </c:numCache>
            </c:numRef>
          </c:val>
        </c:ser>
        <c:overlap val="100"/>
        <c:axId val="93468928"/>
        <c:axId val="94044544"/>
      </c:barChart>
      <c:catAx>
        <c:axId val="93468928"/>
        <c:scaling>
          <c:orientation val="minMax"/>
        </c:scaling>
        <c:axPos val="l"/>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94044544"/>
        <c:crosses val="autoZero"/>
        <c:auto val="1"/>
        <c:lblAlgn val="ctr"/>
        <c:lblOffset val="100"/>
      </c:catAx>
      <c:valAx>
        <c:axId val="94044544"/>
        <c:scaling>
          <c:orientation val="minMax"/>
        </c:scaling>
        <c:axPos val="b"/>
        <c:majorGridlines>
          <c:spPr>
            <a:ln w="9525" cap="flat" cmpd="sng" algn="ctr">
              <a:solidFill>
                <a:schemeClr val="tx1">
                  <a:lumMod val="15000"/>
                  <a:lumOff val="85000"/>
                </a:schemeClr>
              </a:solidFill>
              <a:round/>
            </a:ln>
            <a:effectLst/>
          </c:spPr>
        </c:majorGridlines>
        <c:numFmt formatCode="0%" sourceLinked="1"/>
        <c:maj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93468928"/>
        <c:crosses val="autoZero"/>
        <c:crossBetween val="between"/>
      </c:valAx>
      <c:spPr>
        <a:noFill/>
        <a:ln>
          <a:noFill/>
        </a:ln>
        <a:effectLst/>
      </c:spPr>
    </c:plotArea>
    <c:legend>
      <c:legendPos val="r"/>
      <c:layout/>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2"/>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de-DE" sz="1100" b="0" i="0" u="none" strike="noStrike" baseline="0" smtClean="0"/>
              <a:t> 3. About how many times have you used the Xpert PoC test during the study	</a:t>
            </a:r>
          </a:p>
        </c:rich>
      </c:tx>
      <c:layout/>
      <c:spPr>
        <a:noFill/>
        <a:ln>
          <a:noFill/>
        </a:ln>
        <a:effectLst/>
      </c:spPr>
    </c:title>
    <c:plotArea>
      <c:layout/>
      <c:barChart>
        <c:barDir val="bar"/>
        <c:grouping val="percentStacked"/>
        <c:ser>
          <c:idx val="0"/>
          <c:order val="0"/>
          <c:tx>
            <c:strRef>
              <c:f>'Xpert handling'!$B$3</c:f>
              <c:strCache>
                <c:ptCount val="1"/>
                <c:pt idx="0">
                  <c:v>&lt;10 tests</c:v>
                </c:pt>
              </c:strCache>
            </c:strRef>
          </c:tx>
          <c:spPr>
            <a:solidFill>
              <a:schemeClr val="accent1"/>
            </a:solidFill>
            <a:ln>
              <a:noFill/>
            </a:ln>
            <a:effectLst/>
          </c:spPr>
          <c:cat>
            <c:strRef>
              <c:f>'Xpert handling'!$C$2:$E$2</c:f>
              <c:strCache>
                <c:ptCount val="3"/>
                <c:pt idx="0">
                  <c:v>Laboratory staffs, N=4</c:v>
                </c:pt>
                <c:pt idx="1">
                  <c:v>Clinic staff secondary health facility, N=11</c:v>
                </c:pt>
                <c:pt idx="2">
                  <c:v>Clinic staff primary health facility, N=13</c:v>
                </c:pt>
              </c:strCache>
            </c:strRef>
          </c:cat>
          <c:val>
            <c:numRef>
              <c:f>'Xpert handling'!$C$3:$E$3</c:f>
              <c:numCache>
                <c:formatCode>0.0</c:formatCode>
                <c:ptCount val="3"/>
                <c:pt idx="0">
                  <c:v>0</c:v>
                </c:pt>
                <c:pt idx="1">
                  <c:v>27.27</c:v>
                </c:pt>
                <c:pt idx="2">
                  <c:v>30.77</c:v>
                </c:pt>
              </c:numCache>
            </c:numRef>
          </c:val>
        </c:ser>
        <c:ser>
          <c:idx val="1"/>
          <c:order val="1"/>
          <c:tx>
            <c:strRef>
              <c:f>'Xpert handling'!$B$4</c:f>
              <c:strCache>
                <c:ptCount val="1"/>
                <c:pt idx="0">
                  <c:v>10-20 tests</c:v>
                </c:pt>
              </c:strCache>
            </c:strRef>
          </c:tx>
          <c:spPr>
            <a:solidFill>
              <a:schemeClr val="accent2"/>
            </a:solidFill>
            <a:ln>
              <a:noFill/>
            </a:ln>
            <a:effectLst/>
          </c:spPr>
          <c:cat>
            <c:strRef>
              <c:f>'Xpert handling'!$C$2:$E$2</c:f>
              <c:strCache>
                <c:ptCount val="3"/>
                <c:pt idx="0">
                  <c:v>Laboratory staffs, N=4</c:v>
                </c:pt>
                <c:pt idx="1">
                  <c:v>Clinic staff secondary health facility, N=11</c:v>
                </c:pt>
                <c:pt idx="2">
                  <c:v>Clinic staff primary health facility, N=13</c:v>
                </c:pt>
              </c:strCache>
            </c:strRef>
          </c:cat>
          <c:val>
            <c:numRef>
              <c:f>'Xpert handling'!$C$4:$E$4</c:f>
              <c:numCache>
                <c:formatCode>0.0</c:formatCode>
                <c:ptCount val="3"/>
                <c:pt idx="0">
                  <c:v>0</c:v>
                </c:pt>
                <c:pt idx="1">
                  <c:v>45.449999999999996</c:v>
                </c:pt>
                <c:pt idx="2">
                  <c:v>23.08</c:v>
                </c:pt>
              </c:numCache>
            </c:numRef>
          </c:val>
        </c:ser>
        <c:ser>
          <c:idx val="2"/>
          <c:order val="2"/>
          <c:tx>
            <c:strRef>
              <c:f>'Xpert handling'!$B$5</c:f>
              <c:strCache>
                <c:ptCount val="1"/>
                <c:pt idx="0">
                  <c:v>&gt;20-50 tests</c:v>
                </c:pt>
              </c:strCache>
            </c:strRef>
          </c:tx>
          <c:spPr>
            <a:solidFill>
              <a:srgbClr val="FFC000"/>
            </a:solidFill>
            <a:ln>
              <a:noFill/>
            </a:ln>
            <a:effectLst/>
          </c:spPr>
          <c:cat>
            <c:strRef>
              <c:f>'Xpert handling'!$C$2:$E$2</c:f>
              <c:strCache>
                <c:ptCount val="3"/>
                <c:pt idx="0">
                  <c:v>Laboratory staffs, N=4</c:v>
                </c:pt>
                <c:pt idx="1">
                  <c:v>Clinic staff secondary health facility, N=11</c:v>
                </c:pt>
                <c:pt idx="2">
                  <c:v>Clinic staff primary health facility, N=13</c:v>
                </c:pt>
              </c:strCache>
            </c:strRef>
          </c:cat>
          <c:val>
            <c:numRef>
              <c:f>'Xpert handling'!$C$5:$E$5</c:f>
              <c:numCache>
                <c:formatCode>0.0</c:formatCode>
                <c:ptCount val="3"/>
                <c:pt idx="0">
                  <c:v>0</c:v>
                </c:pt>
                <c:pt idx="1">
                  <c:v>9.09</c:v>
                </c:pt>
                <c:pt idx="2">
                  <c:v>23.08</c:v>
                </c:pt>
              </c:numCache>
            </c:numRef>
          </c:val>
        </c:ser>
        <c:ser>
          <c:idx val="3"/>
          <c:order val="3"/>
          <c:tx>
            <c:strRef>
              <c:f>'Xpert handling'!$B$6</c:f>
              <c:strCache>
                <c:ptCount val="1"/>
                <c:pt idx="0">
                  <c:v>&gt;50 tests</c:v>
                </c:pt>
              </c:strCache>
            </c:strRef>
          </c:tx>
          <c:spPr>
            <a:solidFill>
              <a:sysClr val="windowText" lastClr="000000">
                <a:lumMod val="50000"/>
                <a:lumOff val="50000"/>
              </a:sysClr>
            </a:solidFill>
            <a:ln>
              <a:solidFill>
                <a:srgbClr val="C0504D">
                  <a:lumMod val="60000"/>
                  <a:lumOff val="40000"/>
                </a:srgbClr>
              </a:solidFill>
            </a:ln>
            <a:effectLst/>
          </c:spPr>
          <c:cat>
            <c:strRef>
              <c:f>'Xpert handling'!$C$2:$E$2</c:f>
              <c:strCache>
                <c:ptCount val="3"/>
                <c:pt idx="0">
                  <c:v>Laboratory staffs, N=4</c:v>
                </c:pt>
                <c:pt idx="1">
                  <c:v>Clinic staff secondary health facility, N=11</c:v>
                </c:pt>
                <c:pt idx="2">
                  <c:v>Clinic staff primary health facility, N=13</c:v>
                </c:pt>
              </c:strCache>
            </c:strRef>
          </c:cat>
          <c:val>
            <c:numRef>
              <c:f>'Xpert handling'!$C$6:$E$6</c:f>
              <c:numCache>
                <c:formatCode>0.0</c:formatCode>
                <c:ptCount val="3"/>
                <c:pt idx="0">
                  <c:v>100</c:v>
                </c:pt>
                <c:pt idx="1">
                  <c:v>18.18</c:v>
                </c:pt>
                <c:pt idx="2">
                  <c:v>23.08</c:v>
                </c:pt>
              </c:numCache>
            </c:numRef>
          </c:val>
        </c:ser>
        <c:overlap val="100"/>
        <c:axId val="94055808"/>
        <c:axId val="94069888"/>
      </c:barChart>
      <c:catAx>
        <c:axId val="94055808"/>
        <c:scaling>
          <c:orientation val="minMax"/>
        </c:scaling>
        <c:axPos val="l"/>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94069888"/>
        <c:crosses val="autoZero"/>
        <c:auto val="1"/>
        <c:lblAlgn val="ctr"/>
        <c:lblOffset val="100"/>
      </c:catAx>
      <c:valAx>
        <c:axId val="94069888"/>
        <c:scaling>
          <c:orientation val="minMax"/>
        </c:scaling>
        <c:axPos val="b"/>
        <c:majorGridlines>
          <c:spPr>
            <a:ln w="9525" cap="flat" cmpd="sng" algn="ctr">
              <a:solidFill>
                <a:schemeClr val="tx1">
                  <a:lumMod val="15000"/>
                  <a:lumOff val="85000"/>
                </a:schemeClr>
              </a:solidFill>
              <a:round/>
            </a:ln>
            <a:effectLst/>
          </c:spPr>
        </c:majorGridlines>
        <c:numFmt formatCode="0%" sourceLinked="1"/>
        <c:maj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94055808"/>
        <c:crosses val="autoZero"/>
        <c:crossBetween val="between"/>
      </c:valAx>
      <c:spPr>
        <a:noFill/>
        <a:ln>
          <a:noFill/>
        </a:ln>
        <a:effectLst/>
      </c:spPr>
    </c:plotArea>
    <c:legend>
      <c:legendPos val="r"/>
      <c:layout/>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chart>
  <c:spPr>
    <a:solidFill>
      <a:schemeClr val="bg1"/>
    </a:solidFill>
    <a:ln w="9525" cap="flat" cmpd="sng" algn="ctr">
      <a:solidFill>
        <a:srgbClr val="C0504D">
          <a:lumMod val="60000"/>
          <a:lumOff val="40000"/>
        </a:srgbClr>
      </a:solidFill>
      <a:round/>
    </a:ln>
    <a:effectLst/>
  </c:spPr>
  <c:txPr>
    <a:bodyPr/>
    <a:lstStyle/>
    <a:p>
      <a:pPr>
        <a:defRPr/>
      </a:pPr>
      <a:endParaRPr lang="en-US"/>
    </a:p>
  </c:txPr>
  <c:externalData r:id="rId2"/>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barChart>
        <c:barDir val="col"/>
        <c:grouping val="stacked"/>
        <c:ser>
          <c:idx val="4"/>
          <c:order val="0"/>
          <c:tx>
            <c:strRef>
              <c:f>'Xpert problems'!$B$7</c:f>
              <c:strCache>
                <c:ptCount val="1"/>
                <c:pt idx="0">
                  <c:v>never</c:v>
                </c:pt>
              </c:strCache>
            </c:strRef>
          </c:tx>
          <c:spPr>
            <a:solidFill>
              <a:schemeClr val="accent5"/>
            </a:solidFill>
            <a:ln>
              <a:noFill/>
            </a:ln>
            <a:effectLst/>
          </c:spPr>
          <c:cat>
            <c:strRef>
              <c:f>'Xpert problems'!$C$2:$J$2</c:f>
              <c:strCache>
                <c:ptCount val="8"/>
                <c:pt idx="0">
                  <c:v>invalid test results/error message</c:v>
                </c:pt>
                <c:pt idx="1">
                  <c:v>power cut</c:v>
                </c:pt>
                <c:pt idx="2">
                  <c:v>not enough sample</c:v>
                </c:pt>
                <c:pt idx="3">
                  <c:v>problem unclear</c:v>
                </c:pt>
                <c:pt idx="4">
                  <c:v>referred sample to other health facility</c:v>
                </c:pt>
                <c:pt idx="5">
                  <c:v>repeated sample analysis</c:v>
                </c:pt>
                <c:pt idx="6">
                  <c:v>repeated heel pricks</c:v>
                </c:pt>
                <c:pt idx="7">
                  <c:v>skipped HIV testing</c:v>
                </c:pt>
              </c:strCache>
            </c:strRef>
          </c:cat>
          <c:val>
            <c:numRef>
              <c:f>'Xpert problems'!$C$7:$J$7</c:f>
              <c:numCache>
                <c:formatCode>0.0</c:formatCode>
                <c:ptCount val="8"/>
                <c:pt idx="0">
                  <c:v>29.17</c:v>
                </c:pt>
                <c:pt idx="1">
                  <c:v>66.669999999999987</c:v>
                </c:pt>
                <c:pt idx="2">
                  <c:v>29.17</c:v>
                </c:pt>
                <c:pt idx="3">
                  <c:v>66.669999999999987</c:v>
                </c:pt>
                <c:pt idx="4">
                  <c:v>70.83</c:v>
                </c:pt>
                <c:pt idx="5">
                  <c:v>66.669999999999987</c:v>
                </c:pt>
                <c:pt idx="6">
                  <c:v>41.67</c:v>
                </c:pt>
                <c:pt idx="7">
                  <c:v>95.83</c:v>
                </c:pt>
              </c:numCache>
            </c:numRef>
          </c:val>
        </c:ser>
        <c:ser>
          <c:idx val="3"/>
          <c:order val="1"/>
          <c:tx>
            <c:strRef>
              <c:f>'Xpert problems'!$B$6</c:f>
              <c:strCache>
                <c:ptCount val="1"/>
                <c:pt idx="0">
                  <c:v>rarely</c:v>
                </c:pt>
              </c:strCache>
            </c:strRef>
          </c:tx>
          <c:spPr>
            <a:solidFill>
              <a:schemeClr val="accent1">
                <a:lumMod val="40000"/>
                <a:lumOff val="60000"/>
              </a:schemeClr>
            </a:solidFill>
            <a:ln>
              <a:noFill/>
            </a:ln>
            <a:effectLst/>
          </c:spPr>
          <c:cat>
            <c:strRef>
              <c:f>'Xpert problems'!$C$2:$J$2</c:f>
              <c:strCache>
                <c:ptCount val="8"/>
                <c:pt idx="0">
                  <c:v>invalid test results/error message</c:v>
                </c:pt>
                <c:pt idx="1">
                  <c:v>power cut</c:v>
                </c:pt>
                <c:pt idx="2">
                  <c:v>not enough sample</c:v>
                </c:pt>
                <c:pt idx="3">
                  <c:v>problem unclear</c:v>
                </c:pt>
                <c:pt idx="4">
                  <c:v>referred sample to other health facility</c:v>
                </c:pt>
                <c:pt idx="5">
                  <c:v>repeated sample analysis</c:v>
                </c:pt>
                <c:pt idx="6">
                  <c:v>repeated heel pricks</c:v>
                </c:pt>
                <c:pt idx="7">
                  <c:v>skipped HIV testing</c:v>
                </c:pt>
              </c:strCache>
            </c:strRef>
          </c:cat>
          <c:val>
            <c:numRef>
              <c:f>'Xpert problems'!$C$6:$J$6</c:f>
              <c:numCache>
                <c:formatCode>0.0</c:formatCode>
                <c:ptCount val="8"/>
                <c:pt idx="0">
                  <c:v>45.83</c:v>
                </c:pt>
                <c:pt idx="1">
                  <c:v>12.5</c:v>
                </c:pt>
                <c:pt idx="2">
                  <c:v>50</c:v>
                </c:pt>
                <c:pt idx="3">
                  <c:v>16.670000000000005</c:v>
                </c:pt>
                <c:pt idx="4">
                  <c:v>8.33</c:v>
                </c:pt>
                <c:pt idx="5">
                  <c:v>29.17</c:v>
                </c:pt>
                <c:pt idx="6">
                  <c:v>41.67</c:v>
                </c:pt>
                <c:pt idx="7">
                  <c:v>4.17</c:v>
                </c:pt>
              </c:numCache>
            </c:numRef>
          </c:val>
        </c:ser>
        <c:ser>
          <c:idx val="2"/>
          <c:order val="2"/>
          <c:tx>
            <c:strRef>
              <c:f>'Xpert problems'!$B$5</c:f>
              <c:strCache>
                <c:ptCount val="1"/>
                <c:pt idx="0">
                  <c:v>sometimes</c:v>
                </c:pt>
              </c:strCache>
            </c:strRef>
          </c:tx>
          <c:spPr>
            <a:solidFill>
              <a:schemeClr val="bg2">
                <a:lumMod val="75000"/>
              </a:schemeClr>
            </a:solidFill>
            <a:ln>
              <a:noFill/>
            </a:ln>
            <a:effectLst/>
          </c:spPr>
          <c:cat>
            <c:strRef>
              <c:f>'Xpert problems'!$C$2:$J$2</c:f>
              <c:strCache>
                <c:ptCount val="8"/>
                <c:pt idx="0">
                  <c:v>invalid test results/error message</c:v>
                </c:pt>
                <c:pt idx="1">
                  <c:v>power cut</c:v>
                </c:pt>
                <c:pt idx="2">
                  <c:v>not enough sample</c:v>
                </c:pt>
                <c:pt idx="3">
                  <c:v>problem unclear</c:v>
                </c:pt>
                <c:pt idx="4">
                  <c:v>referred sample to other health facility</c:v>
                </c:pt>
                <c:pt idx="5">
                  <c:v>repeated sample analysis</c:v>
                </c:pt>
                <c:pt idx="6">
                  <c:v>repeated heel pricks</c:v>
                </c:pt>
                <c:pt idx="7">
                  <c:v>skipped HIV testing</c:v>
                </c:pt>
              </c:strCache>
            </c:strRef>
          </c:cat>
          <c:val>
            <c:numRef>
              <c:f>'Xpert problems'!$C$5:$J$5</c:f>
              <c:numCache>
                <c:formatCode>0.0</c:formatCode>
                <c:ptCount val="8"/>
                <c:pt idx="0">
                  <c:v>12.5</c:v>
                </c:pt>
                <c:pt idx="1">
                  <c:v>0</c:v>
                </c:pt>
                <c:pt idx="2">
                  <c:v>8.33</c:v>
                </c:pt>
                <c:pt idx="3">
                  <c:v>4.17</c:v>
                </c:pt>
                <c:pt idx="4">
                  <c:v>12.5</c:v>
                </c:pt>
                <c:pt idx="5">
                  <c:v>0</c:v>
                </c:pt>
                <c:pt idx="6">
                  <c:v>4.17</c:v>
                </c:pt>
                <c:pt idx="7">
                  <c:v>0</c:v>
                </c:pt>
              </c:numCache>
            </c:numRef>
          </c:val>
        </c:ser>
        <c:ser>
          <c:idx val="1"/>
          <c:order val="3"/>
          <c:tx>
            <c:strRef>
              <c:f>'Xpert problems'!$B$4</c:f>
              <c:strCache>
                <c:ptCount val="1"/>
                <c:pt idx="0">
                  <c:v>often</c:v>
                </c:pt>
              </c:strCache>
            </c:strRef>
          </c:tx>
          <c:spPr>
            <a:solidFill>
              <a:schemeClr val="accent2"/>
            </a:solidFill>
            <a:ln>
              <a:noFill/>
            </a:ln>
            <a:effectLst/>
          </c:spPr>
          <c:cat>
            <c:strRef>
              <c:f>'Xpert problems'!$C$2:$J$2</c:f>
              <c:strCache>
                <c:ptCount val="8"/>
                <c:pt idx="0">
                  <c:v>invalid test results/error message</c:v>
                </c:pt>
                <c:pt idx="1">
                  <c:v>power cut</c:v>
                </c:pt>
                <c:pt idx="2">
                  <c:v>not enough sample</c:v>
                </c:pt>
                <c:pt idx="3">
                  <c:v>problem unclear</c:v>
                </c:pt>
                <c:pt idx="4">
                  <c:v>referred sample to other health facility</c:v>
                </c:pt>
                <c:pt idx="5">
                  <c:v>repeated sample analysis</c:v>
                </c:pt>
                <c:pt idx="6">
                  <c:v>repeated heel pricks</c:v>
                </c:pt>
                <c:pt idx="7">
                  <c:v>skipped HIV testing</c:v>
                </c:pt>
              </c:strCache>
            </c:strRef>
          </c:cat>
          <c:val>
            <c:numRef>
              <c:f>'Xpert problems'!$C$4:$J$4</c:f>
              <c:numCache>
                <c:formatCode>0.0</c:formatCode>
                <c:ptCount val="8"/>
                <c:pt idx="0">
                  <c:v>12.5</c:v>
                </c:pt>
                <c:pt idx="1">
                  <c:v>12.5</c:v>
                </c:pt>
                <c:pt idx="2">
                  <c:v>4.17</c:v>
                </c:pt>
                <c:pt idx="3">
                  <c:v>8.33</c:v>
                </c:pt>
                <c:pt idx="4">
                  <c:v>8.33</c:v>
                </c:pt>
                <c:pt idx="5">
                  <c:v>4.17</c:v>
                </c:pt>
                <c:pt idx="6">
                  <c:v>4.17</c:v>
                </c:pt>
                <c:pt idx="7">
                  <c:v>0</c:v>
                </c:pt>
              </c:numCache>
            </c:numRef>
          </c:val>
        </c:ser>
        <c:ser>
          <c:idx val="0"/>
          <c:order val="4"/>
          <c:tx>
            <c:strRef>
              <c:f>'Xpert problems'!$B$3</c:f>
              <c:strCache>
                <c:ptCount val="1"/>
                <c:pt idx="0">
                  <c:v>very often</c:v>
                </c:pt>
              </c:strCache>
            </c:strRef>
          </c:tx>
          <c:spPr>
            <a:solidFill>
              <a:srgbClr val="FF0000"/>
            </a:solidFill>
            <a:ln>
              <a:noFill/>
            </a:ln>
            <a:effectLst/>
          </c:spPr>
          <c:cat>
            <c:strRef>
              <c:f>'Xpert problems'!$C$2:$J$2</c:f>
              <c:strCache>
                <c:ptCount val="8"/>
                <c:pt idx="0">
                  <c:v>invalid test results/error message</c:v>
                </c:pt>
                <c:pt idx="1">
                  <c:v>power cut</c:v>
                </c:pt>
                <c:pt idx="2">
                  <c:v>not enough sample</c:v>
                </c:pt>
                <c:pt idx="3">
                  <c:v>problem unclear</c:v>
                </c:pt>
                <c:pt idx="4">
                  <c:v>referred sample to other health facility</c:v>
                </c:pt>
                <c:pt idx="5">
                  <c:v>repeated sample analysis</c:v>
                </c:pt>
                <c:pt idx="6">
                  <c:v>repeated heel pricks</c:v>
                </c:pt>
                <c:pt idx="7">
                  <c:v>skipped HIV testing</c:v>
                </c:pt>
              </c:strCache>
            </c:strRef>
          </c:cat>
          <c:val>
            <c:numRef>
              <c:f>'Xpert problems'!$C$3:$J$3</c:f>
              <c:numCache>
                <c:formatCode>0.0</c:formatCode>
                <c:ptCount val="8"/>
                <c:pt idx="0">
                  <c:v>0</c:v>
                </c:pt>
                <c:pt idx="1">
                  <c:v>8.33</c:v>
                </c:pt>
                <c:pt idx="2">
                  <c:v>8.33</c:v>
                </c:pt>
                <c:pt idx="3">
                  <c:v>4.17</c:v>
                </c:pt>
                <c:pt idx="4">
                  <c:v>0</c:v>
                </c:pt>
                <c:pt idx="5">
                  <c:v>0</c:v>
                </c:pt>
                <c:pt idx="6">
                  <c:v>8.33</c:v>
                </c:pt>
                <c:pt idx="7">
                  <c:v>0</c:v>
                </c:pt>
              </c:numCache>
            </c:numRef>
          </c:val>
        </c:ser>
        <c:overlap val="100"/>
        <c:axId val="93464064"/>
        <c:axId val="93465600"/>
      </c:barChart>
      <c:catAx>
        <c:axId val="93464064"/>
        <c:scaling>
          <c:orientation val="minMax"/>
        </c:scaling>
        <c:axPos val="b"/>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93465600"/>
        <c:crosses val="autoZero"/>
        <c:auto val="1"/>
        <c:lblAlgn val="ctr"/>
        <c:lblOffset val="100"/>
      </c:catAx>
      <c:valAx>
        <c:axId val="93465600"/>
        <c:scaling>
          <c:orientation val="minMax"/>
          <c:max val="100"/>
        </c:scaling>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solidFill>
                    <a:latin typeface="+mn-lt"/>
                    <a:ea typeface="+mn-ea"/>
                    <a:cs typeface="+mn-cs"/>
                  </a:defRPr>
                </a:pPr>
                <a:r>
                  <a:rPr lang="de-DE">
                    <a:solidFill>
                      <a:schemeClr val="tx1"/>
                    </a:solidFill>
                  </a:rPr>
                  <a:t>%</a:t>
                </a:r>
                <a:r>
                  <a:rPr lang="de-DE" baseline="0">
                    <a:solidFill>
                      <a:schemeClr val="tx1"/>
                    </a:solidFill>
                  </a:rPr>
                  <a:t> of events</a:t>
                </a:r>
                <a:endParaRPr lang="de-DE">
                  <a:solidFill>
                    <a:schemeClr val="tx1"/>
                  </a:solidFill>
                </a:endParaRPr>
              </a:p>
            </c:rich>
          </c:tx>
          <c:layout/>
          <c:spPr>
            <a:noFill/>
            <a:ln>
              <a:noFill/>
            </a:ln>
            <a:effectLst/>
          </c:spPr>
        </c:title>
        <c:numFmt formatCode="#,##0" sourceLinked="0"/>
        <c:maj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93464064"/>
        <c:crosses val="autoZero"/>
        <c:crossBetween val="between"/>
        <c:majorUnit val="10"/>
      </c:valAx>
      <c:spPr>
        <a:noFill/>
        <a:ln>
          <a:noFill/>
        </a:ln>
        <a:effectLst/>
      </c:spPr>
    </c:plotArea>
    <c:legend>
      <c:legendPos val="r"/>
      <c:layout>
        <c:manualLayout>
          <c:xMode val="edge"/>
          <c:yMode val="edge"/>
          <c:x val="0.88885363424966612"/>
          <c:y val="0.19276135151693974"/>
          <c:w val="0.1025066767969796"/>
          <c:h val="0.40526220245524081"/>
        </c:manualLayout>
      </c:layout>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legend>
    <c:plotVisOnly val="1"/>
    <c:dispBlanksAs val="gap"/>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barChart>
        <c:barDir val="col"/>
        <c:grouping val="clustered"/>
        <c:ser>
          <c:idx val="0"/>
          <c:order val="0"/>
          <c:tx>
            <c:strRef>
              <c:f>'overall impression'!$B$15</c:f>
              <c:strCache>
                <c:ptCount val="1"/>
                <c:pt idx="0">
                  <c:v>strongly agree </c:v>
                </c:pt>
              </c:strCache>
            </c:strRef>
          </c:tx>
          <c:spPr>
            <a:solidFill>
              <a:srgbClr val="0070C0"/>
            </a:solidFill>
            <a:ln>
              <a:noFill/>
            </a:ln>
            <a:effectLst/>
          </c:spP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Val val="1"/>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'overall impression'!$C$14:$F$14</c:f>
              <c:strCache>
                <c:ptCount val="4"/>
                <c:pt idx="0">
                  <c:v>easy to learn</c:v>
                </c:pt>
                <c:pt idx="1">
                  <c:v>should be used everywhere</c:v>
                </c:pt>
                <c:pt idx="2">
                  <c:v>adds additional burden to my workload</c:v>
                </c:pt>
                <c:pt idx="3">
                  <c:v>HIV PoC testing &amp; ART initiation can be done by nurses</c:v>
                </c:pt>
              </c:strCache>
            </c:strRef>
          </c:cat>
          <c:val>
            <c:numRef>
              <c:f>'overall impression'!$C$15:$F$15</c:f>
              <c:numCache>
                <c:formatCode>0.0</c:formatCode>
                <c:ptCount val="4"/>
                <c:pt idx="0">
                  <c:v>70.83</c:v>
                </c:pt>
                <c:pt idx="1">
                  <c:v>83.33</c:v>
                </c:pt>
                <c:pt idx="2">
                  <c:v>20.830000000000005</c:v>
                </c:pt>
                <c:pt idx="3">
                  <c:v>66.669999999999987</c:v>
                </c:pt>
              </c:numCache>
            </c:numRef>
          </c:val>
        </c:ser>
        <c:ser>
          <c:idx val="1"/>
          <c:order val="1"/>
          <c:tx>
            <c:strRef>
              <c:f>'overall impression'!$B$16</c:f>
              <c:strCache>
                <c:ptCount val="1"/>
                <c:pt idx="0">
                  <c:v>agree </c:v>
                </c:pt>
              </c:strCache>
            </c:strRef>
          </c:tx>
          <c:spPr>
            <a:solidFill>
              <a:srgbClr val="00B0F0"/>
            </a:solidFill>
            <a:ln>
              <a:noFill/>
            </a:ln>
            <a:effectLst/>
          </c:spP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Val val="1"/>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'overall impression'!$C$14:$F$14</c:f>
              <c:strCache>
                <c:ptCount val="4"/>
                <c:pt idx="0">
                  <c:v>easy to learn</c:v>
                </c:pt>
                <c:pt idx="1">
                  <c:v>should be used everywhere</c:v>
                </c:pt>
                <c:pt idx="2">
                  <c:v>adds additional burden to my workload</c:v>
                </c:pt>
                <c:pt idx="3">
                  <c:v>HIV PoC testing &amp; ART initiation can be done by nurses</c:v>
                </c:pt>
              </c:strCache>
            </c:strRef>
          </c:cat>
          <c:val>
            <c:numRef>
              <c:f>'overall impression'!$C$16:$F$16</c:f>
              <c:numCache>
                <c:formatCode>0.0</c:formatCode>
                <c:ptCount val="4"/>
                <c:pt idx="0">
                  <c:v>25</c:v>
                </c:pt>
                <c:pt idx="1">
                  <c:v>16.670000000000005</c:v>
                </c:pt>
                <c:pt idx="2">
                  <c:v>25</c:v>
                </c:pt>
                <c:pt idx="3">
                  <c:v>25</c:v>
                </c:pt>
              </c:numCache>
            </c:numRef>
          </c:val>
        </c:ser>
        <c:ser>
          <c:idx val="2"/>
          <c:order val="2"/>
          <c:tx>
            <c:strRef>
              <c:f>'overall impression'!$B$17</c:f>
              <c:strCache>
                <c:ptCount val="1"/>
                <c:pt idx="0">
                  <c:v>disagree </c:v>
                </c:pt>
              </c:strCache>
            </c:strRef>
          </c:tx>
          <c:spPr>
            <a:solidFill>
              <a:srgbClr val="FFC000"/>
            </a:solidFill>
            <a:ln>
              <a:noFill/>
            </a:ln>
            <a:effectLst/>
          </c:spPr>
          <c:dLbls>
            <c:dLbl>
              <c:idx val="1"/>
              <c:delete val="1"/>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Val val="1"/>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'overall impression'!$C$14:$F$14</c:f>
              <c:strCache>
                <c:ptCount val="4"/>
                <c:pt idx="0">
                  <c:v>easy to learn</c:v>
                </c:pt>
                <c:pt idx="1">
                  <c:v>should be used everywhere</c:v>
                </c:pt>
                <c:pt idx="2">
                  <c:v>adds additional burden to my workload</c:v>
                </c:pt>
                <c:pt idx="3">
                  <c:v>HIV PoC testing &amp; ART initiation can be done by nurses</c:v>
                </c:pt>
              </c:strCache>
            </c:strRef>
          </c:cat>
          <c:val>
            <c:numRef>
              <c:f>'overall impression'!$C$17:$F$17</c:f>
              <c:numCache>
                <c:formatCode>0.0</c:formatCode>
                <c:ptCount val="4"/>
                <c:pt idx="0">
                  <c:v>4.17</c:v>
                </c:pt>
                <c:pt idx="1">
                  <c:v>0</c:v>
                </c:pt>
                <c:pt idx="2">
                  <c:v>25</c:v>
                </c:pt>
                <c:pt idx="3">
                  <c:v>8.33</c:v>
                </c:pt>
              </c:numCache>
            </c:numRef>
          </c:val>
        </c:ser>
        <c:ser>
          <c:idx val="3"/>
          <c:order val="3"/>
          <c:tx>
            <c:strRef>
              <c:f>'overall impression'!$B$18</c:f>
              <c:strCache>
                <c:ptCount val="1"/>
                <c:pt idx="0">
                  <c:v>strongly disagree</c:v>
                </c:pt>
              </c:strCache>
            </c:strRef>
          </c:tx>
          <c:spPr>
            <a:solidFill>
              <a:srgbClr val="FF0000"/>
            </a:solidFill>
            <a:ln>
              <a:noFill/>
            </a:ln>
            <a:effectLst/>
          </c:spPr>
          <c:dLbls>
            <c:dLbl>
              <c:idx val="0"/>
              <c:delete val="1"/>
              <c:extLst>
                <c:ext xmlns:c15="http://schemas.microsoft.com/office/drawing/2012/chart" uri="{CE6537A1-D6FC-4f65-9D91-7224C49458BB}"/>
              </c:extLst>
            </c:dLbl>
            <c:dLbl>
              <c:idx val="1"/>
              <c:delete val="1"/>
              <c:extLst>
                <c:ext xmlns:c15="http://schemas.microsoft.com/office/drawing/2012/chart" uri="{CE6537A1-D6FC-4f65-9D91-7224C49458BB}"/>
              </c:extLst>
            </c:dLbl>
            <c:dLbl>
              <c:idx val="3"/>
              <c:delete val="1"/>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Val val="1"/>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'overall impression'!$C$14:$F$14</c:f>
              <c:strCache>
                <c:ptCount val="4"/>
                <c:pt idx="0">
                  <c:v>easy to learn</c:v>
                </c:pt>
                <c:pt idx="1">
                  <c:v>should be used everywhere</c:v>
                </c:pt>
                <c:pt idx="2">
                  <c:v>adds additional burden to my workload</c:v>
                </c:pt>
                <c:pt idx="3">
                  <c:v>HIV PoC testing &amp; ART initiation can be done by nurses</c:v>
                </c:pt>
              </c:strCache>
            </c:strRef>
          </c:cat>
          <c:val>
            <c:numRef>
              <c:f>'overall impression'!$C$18:$F$18</c:f>
              <c:numCache>
                <c:formatCode>0.0</c:formatCode>
                <c:ptCount val="4"/>
                <c:pt idx="0">
                  <c:v>0</c:v>
                </c:pt>
                <c:pt idx="1">
                  <c:v>0</c:v>
                </c:pt>
                <c:pt idx="2">
                  <c:v>29.17</c:v>
                </c:pt>
                <c:pt idx="3">
                  <c:v>0</c:v>
                </c:pt>
              </c:numCache>
            </c:numRef>
          </c:val>
        </c:ser>
        <c:dLbls>
          <c:showVal val="1"/>
        </c:dLbls>
        <c:gapWidth val="219"/>
        <c:overlap val="-27"/>
        <c:axId val="127013632"/>
        <c:axId val="127305216"/>
      </c:barChart>
      <c:catAx>
        <c:axId val="127013632"/>
        <c:scaling>
          <c:orientation val="minMax"/>
        </c:scaling>
        <c:axPos val="b"/>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en-US"/>
          </a:p>
        </c:txPr>
        <c:crossAx val="127305216"/>
        <c:crosses val="autoZero"/>
        <c:auto val="1"/>
        <c:lblAlgn val="ctr"/>
        <c:lblOffset val="100"/>
      </c:catAx>
      <c:valAx>
        <c:axId val="127305216"/>
        <c:scaling>
          <c:orientation val="minMax"/>
        </c:scaling>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1" i="0" u="none" strike="noStrike" kern="1200" baseline="0">
                    <a:solidFill>
                      <a:sysClr val="windowText" lastClr="000000"/>
                    </a:solidFill>
                    <a:latin typeface="+mn-lt"/>
                    <a:ea typeface="+mn-ea"/>
                    <a:cs typeface="+mn-cs"/>
                  </a:defRPr>
                </a:pPr>
                <a:r>
                  <a:rPr lang="de-DE" b="1">
                    <a:solidFill>
                      <a:sysClr val="windowText" lastClr="000000"/>
                    </a:solidFill>
                  </a:rPr>
                  <a:t>% responses</a:t>
                </a:r>
              </a:p>
            </c:rich>
          </c:tx>
          <c:layout/>
          <c:spPr>
            <a:noFill/>
            <a:ln>
              <a:noFill/>
            </a:ln>
            <a:effectLst/>
          </c:spPr>
        </c:title>
        <c:numFmt formatCode="0" sourceLinked="0"/>
        <c:maj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en-US"/>
          </a:p>
        </c:txPr>
        <c:crossAx val="127013632"/>
        <c:crosses val="autoZero"/>
        <c:crossBetween val="between"/>
      </c:valAx>
      <c:spPr>
        <a:noFill/>
        <a:ln>
          <a:noFill/>
        </a:ln>
        <a:effectLst/>
      </c:spPr>
    </c:plotArea>
    <c:legend>
      <c:legendPos val="b"/>
      <c:layout/>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en-US"/>
        </a:p>
      </c:txPr>
    </c:legend>
    <c:plotVisOnly val="1"/>
    <c:dispBlanksAs val="gap"/>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0759EF59-2F59-4DF4-ABBC-BB3ABF6E012F}" type="datetimeFigureOut">
              <a:rPr lang="en-US" smtClean="0"/>
              <a:t>15/03/2019</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7FEC1992-5BD9-4B38-871E-2A6CFFB3995F}"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759EF59-2F59-4DF4-ABBC-BB3ABF6E012F}" type="datetimeFigureOut">
              <a:rPr lang="en-US" smtClean="0"/>
              <a:t>15/03/2019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EC1992-5BD9-4B38-871E-2A6CFFB3995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759EF59-2F59-4DF4-ABBC-BB3ABF6E012F}" type="datetimeFigureOut">
              <a:rPr lang="en-US" smtClean="0"/>
              <a:t>15/03/2019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EC1992-5BD9-4B38-871E-2A6CFFB3995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759EF59-2F59-4DF4-ABBC-BB3ABF6E012F}" type="datetimeFigureOut">
              <a:rPr lang="en-US" smtClean="0"/>
              <a:t>15/03/2019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EC1992-5BD9-4B38-871E-2A6CFFB3995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759EF59-2F59-4DF4-ABBC-BB3ABF6E012F}" type="datetimeFigureOut">
              <a:rPr lang="en-US" smtClean="0"/>
              <a:t>15/03/2019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EC1992-5BD9-4B38-871E-2A6CFFB3995F}"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759EF59-2F59-4DF4-ABBC-BB3ABF6E012F}" type="datetimeFigureOut">
              <a:rPr lang="en-US" smtClean="0"/>
              <a:t>15/03/2019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EC1992-5BD9-4B38-871E-2A6CFFB3995F}"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759EF59-2F59-4DF4-ABBC-BB3ABF6E012F}" type="datetimeFigureOut">
              <a:rPr lang="en-US" smtClean="0"/>
              <a:t>15/03/2019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EC1992-5BD9-4B38-871E-2A6CFFB3995F}"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759EF59-2F59-4DF4-ABBC-BB3ABF6E012F}" type="datetimeFigureOut">
              <a:rPr lang="en-US" smtClean="0"/>
              <a:t>15/03/2019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EC1992-5BD9-4B38-871E-2A6CFFB3995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59EF59-2F59-4DF4-ABBC-BB3ABF6E012F}" type="datetimeFigureOut">
              <a:rPr lang="en-US" smtClean="0"/>
              <a:t>15/03/2019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EC1992-5BD9-4B38-871E-2A6CFFB3995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759EF59-2F59-4DF4-ABBC-BB3ABF6E012F}" type="datetimeFigureOut">
              <a:rPr lang="en-US" smtClean="0"/>
              <a:t>15/03/2019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EC1992-5BD9-4B38-871E-2A6CFFB3995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759EF59-2F59-4DF4-ABBC-BB3ABF6E012F}" type="datetimeFigureOut">
              <a:rPr lang="en-US" smtClean="0"/>
              <a:t>15/03/2019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7FEC1992-5BD9-4B38-871E-2A6CFFB3995F}"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759EF59-2F59-4DF4-ABBC-BB3ABF6E012F}" type="datetimeFigureOut">
              <a:rPr lang="en-US" smtClean="0"/>
              <a:t>15/03/2019</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FEC1992-5BD9-4B38-871E-2A6CFFB3995F}"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image" Target="../media/image12.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4.png"/><Relationship Id="rId7" Type="http://schemas.openxmlformats.org/officeDocument/2006/relationships/image" Target="../media/image18.jpeg"/><Relationship Id="rId2" Type="http://schemas.openxmlformats.org/officeDocument/2006/relationships/image" Target="../media/image13.png"/><Relationship Id="rId1" Type="http://schemas.openxmlformats.org/officeDocument/2006/relationships/slideLayout" Target="../slideLayouts/slideLayout7.xml"/><Relationship Id="rId6" Type="http://schemas.openxmlformats.org/officeDocument/2006/relationships/image" Target="../media/image17.jpeg"/><Relationship Id="rId5" Type="http://schemas.openxmlformats.org/officeDocument/2006/relationships/image" Target="../media/image16.png"/><Relationship Id="rId4" Type="http://schemas.openxmlformats.org/officeDocument/2006/relationships/image" Target="../media/image15.pn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7" Type="http://schemas.openxmlformats.org/officeDocument/2006/relationships/image" Target="../media/image9.jpeg"/><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_rels/slide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1.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4876800"/>
            <a:ext cx="6400800" cy="762000"/>
          </a:xfrm>
        </p:spPr>
        <p:txBody>
          <a:bodyPr>
            <a:normAutofit/>
          </a:bodyPr>
          <a:lstStyle/>
          <a:p>
            <a:pPr algn="ctr"/>
            <a:r>
              <a:rPr lang="en-US" sz="1600" dirty="0" err="1" smtClean="0">
                <a:latin typeface="Century Gothic" pitchFamily="34" charset="0"/>
              </a:rPr>
              <a:t>Hellen</a:t>
            </a:r>
            <a:r>
              <a:rPr lang="en-US" sz="1600" dirty="0" smtClean="0">
                <a:latin typeface="Century Gothic" pitchFamily="34" charset="0"/>
              </a:rPr>
              <a:t> </a:t>
            </a:r>
            <a:r>
              <a:rPr lang="en-US" sz="1600" dirty="0" err="1" smtClean="0">
                <a:latin typeface="Century Gothic" pitchFamily="34" charset="0"/>
              </a:rPr>
              <a:t>Mahiga</a:t>
            </a:r>
            <a:r>
              <a:rPr lang="en-US" sz="1600" dirty="0" smtClean="0">
                <a:latin typeface="Century Gothic" pitchFamily="34" charset="0"/>
              </a:rPr>
              <a:t>, Study Clinician</a:t>
            </a:r>
            <a:endParaRPr lang="en-US" sz="1600" dirty="0">
              <a:latin typeface="Century Gothic" pitchFamily="34" charset="0"/>
            </a:endParaRPr>
          </a:p>
        </p:txBody>
      </p:sp>
      <p:sp>
        <p:nvSpPr>
          <p:cNvPr id="4" name="Title 3"/>
          <p:cNvSpPr>
            <a:spLocks noGrp="1"/>
          </p:cNvSpPr>
          <p:nvPr>
            <p:ph type="ctrTitle"/>
          </p:nvPr>
        </p:nvSpPr>
        <p:spPr>
          <a:xfrm>
            <a:off x="0" y="838200"/>
            <a:ext cx="9144000" cy="2743200"/>
          </a:xfrm>
        </p:spPr>
        <p:txBody>
          <a:bodyPr>
            <a:normAutofit/>
          </a:bodyPr>
          <a:lstStyle/>
          <a:p>
            <a:pPr algn="ctr"/>
            <a:r>
              <a:rPr lang="en-US" sz="2800" dirty="0" smtClean="0">
                <a:effectLst>
                  <a:outerShdw blurRad="38100" dist="38100" dir="2700000" algn="tl">
                    <a:srgbClr val="000000">
                      <a:alpha val="43137"/>
                    </a:srgbClr>
                  </a:outerShdw>
                </a:effectLst>
                <a:latin typeface="Century Gothic" pitchFamily="34" charset="0"/>
              </a:rPr>
              <a:t>THE 7</a:t>
            </a:r>
            <a:r>
              <a:rPr lang="en-US" sz="2800" baseline="30000" dirty="0" smtClean="0">
                <a:effectLst>
                  <a:outerShdw blurRad="38100" dist="38100" dir="2700000" algn="tl">
                    <a:srgbClr val="000000">
                      <a:alpha val="43137"/>
                    </a:srgbClr>
                  </a:outerShdw>
                </a:effectLst>
                <a:latin typeface="Century Gothic" pitchFamily="34" charset="0"/>
              </a:rPr>
              <a:t>TH</a:t>
            </a:r>
            <a:r>
              <a:rPr lang="en-US" sz="2800" dirty="0" smtClean="0">
                <a:effectLst>
                  <a:outerShdw blurRad="38100" dist="38100" dir="2700000" algn="tl">
                    <a:srgbClr val="000000">
                      <a:alpha val="43137"/>
                    </a:srgbClr>
                  </a:outerShdw>
                </a:effectLst>
                <a:latin typeface="Century Gothic" pitchFamily="34" charset="0"/>
              </a:rPr>
              <a:t> EAHSC</a:t>
            </a:r>
            <a:br>
              <a:rPr lang="en-US" sz="2800" dirty="0" smtClean="0">
                <a:effectLst>
                  <a:outerShdw blurRad="38100" dist="38100" dir="2700000" algn="tl">
                    <a:srgbClr val="000000">
                      <a:alpha val="43137"/>
                    </a:srgbClr>
                  </a:outerShdw>
                </a:effectLst>
                <a:latin typeface="Century Gothic" pitchFamily="34" charset="0"/>
              </a:rPr>
            </a:br>
            <a:r>
              <a:rPr lang="en-US" sz="2800" dirty="0" smtClean="0">
                <a:latin typeface="Century Gothic" pitchFamily="34" charset="0"/>
              </a:rPr>
              <a:t>Site personnel survey on practical and training aspect related to the implementation of Point of Care test for HIV Early Infant Diagnosis</a:t>
            </a:r>
            <a:br>
              <a:rPr lang="en-US" sz="2800" dirty="0" smtClean="0">
                <a:latin typeface="Century Gothic" pitchFamily="34" charset="0"/>
              </a:rPr>
            </a:br>
            <a:r>
              <a:rPr lang="en-US" sz="2800" dirty="0" smtClean="0">
                <a:effectLst>
                  <a:outerShdw blurRad="38100" dist="38100" dir="2700000" algn="tl">
                    <a:srgbClr val="000000">
                      <a:alpha val="43137"/>
                    </a:srgbClr>
                  </a:outerShdw>
                </a:effectLst>
                <a:latin typeface="Century Gothic" pitchFamily="34" charset="0"/>
              </a:rPr>
              <a:t/>
            </a:r>
            <a:br>
              <a:rPr lang="en-US" sz="2800" dirty="0" smtClean="0">
                <a:effectLst>
                  <a:outerShdw blurRad="38100" dist="38100" dir="2700000" algn="tl">
                    <a:srgbClr val="000000">
                      <a:alpha val="43137"/>
                    </a:srgbClr>
                  </a:outerShdw>
                </a:effectLst>
                <a:latin typeface="Century Gothic" pitchFamily="34" charset="0"/>
              </a:rPr>
            </a:br>
            <a:endParaRPr lang="en-US" sz="2800" dirty="0">
              <a:effectLst>
                <a:outerShdw blurRad="38100" dist="38100" dir="2700000" algn="tl">
                  <a:srgbClr val="000000">
                    <a:alpha val="43137"/>
                  </a:srgbClr>
                </a:outerShdw>
              </a:effectLst>
              <a:latin typeface="Century Gothic"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305800" cy="457200"/>
          </a:xfrm>
        </p:spPr>
        <p:txBody>
          <a:bodyPr>
            <a:normAutofit/>
          </a:bodyPr>
          <a:lstStyle/>
          <a:p>
            <a:r>
              <a:rPr lang="en-US" sz="2400" dirty="0" smtClean="0">
                <a:latin typeface="Century Gothic" pitchFamily="34" charset="0"/>
              </a:rPr>
              <a:t>Overview results cont</a:t>
            </a:r>
            <a:endParaRPr lang="en-US" sz="2400" dirty="0">
              <a:latin typeface="Century Gothic" pitchFamily="34" charset="0"/>
            </a:endParaRPr>
          </a:p>
        </p:txBody>
      </p:sp>
      <p:graphicFrame>
        <p:nvGraphicFramePr>
          <p:cNvPr id="3" name="Diagramm 14"/>
          <p:cNvGraphicFramePr>
            <a:graphicFrameLocks/>
          </p:cNvGraphicFramePr>
          <p:nvPr/>
        </p:nvGraphicFramePr>
        <p:xfrm>
          <a:off x="533400" y="1143000"/>
          <a:ext cx="8229600" cy="24384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4" name="Diagramm 16"/>
          <p:cNvGraphicFramePr>
            <a:graphicFrameLocks/>
          </p:cNvGraphicFramePr>
          <p:nvPr/>
        </p:nvGraphicFramePr>
        <p:xfrm>
          <a:off x="533400" y="3733800"/>
          <a:ext cx="8229600" cy="2697163"/>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305800" cy="457200"/>
          </a:xfrm>
        </p:spPr>
        <p:txBody>
          <a:bodyPr>
            <a:normAutofit/>
          </a:bodyPr>
          <a:lstStyle/>
          <a:p>
            <a:r>
              <a:rPr lang="en-US" sz="2400" dirty="0" smtClean="0">
                <a:latin typeface="Century Gothic" pitchFamily="34" charset="0"/>
              </a:rPr>
              <a:t>Overview results </a:t>
            </a:r>
            <a:r>
              <a:rPr lang="en-US" sz="2400" dirty="0" smtClean="0">
                <a:latin typeface="Century Gothic" pitchFamily="34" charset="0"/>
              </a:rPr>
              <a:t>cont……</a:t>
            </a:r>
            <a:endParaRPr lang="en-US" sz="2400" dirty="0">
              <a:latin typeface="Century Gothic" pitchFamily="34" charset="0"/>
            </a:endParaRPr>
          </a:p>
        </p:txBody>
      </p:sp>
      <p:pic>
        <p:nvPicPr>
          <p:cNvPr id="3" name="Content Placeholder 3"/>
          <p:cNvPicPr>
            <a:picLocks/>
          </p:cNvPicPr>
          <p:nvPr/>
        </p:nvPicPr>
        <p:blipFill>
          <a:blip r:embed="rId2" cstate="print">
            <a:extLst>
              <a:ext uri="{28A0092B-C50C-407E-A947-70E740481C1C}">
                <a14:useLocalDpi xmlns=""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pic="http://schemas.openxmlformats.org/drawingml/2006/picture" xmlns:lc="http://schemas.openxmlformats.org/drawingml/2006/lockedCanvas" val="0"/>
              </a:ext>
            </a:extLst>
          </a:blip>
          <a:srcRect/>
          <a:stretch>
            <a:fillRect/>
          </a:stretch>
        </p:blipFill>
        <p:spPr bwMode="auto">
          <a:xfrm>
            <a:off x="457200" y="1066800"/>
            <a:ext cx="8229600" cy="2209800"/>
          </a:xfrm>
          <a:prstGeom prst="rect">
            <a:avLst/>
          </a:prstGeom>
          <a:noFill/>
          <a:ln>
            <a:solidFill>
              <a:schemeClr val="accent2">
                <a:lumMod val="60000"/>
                <a:lumOff val="40000"/>
              </a:schemeClr>
            </a:solidFill>
          </a:ln>
        </p:spPr>
      </p:pic>
      <p:graphicFrame>
        <p:nvGraphicFramePr>
          <p:cNvPr id="4" name="Diagramm 2"/>
          <p:cNvGraphicFramePr>
            <a:graphicFrameLocks/>
          </p:cNvGraphicFramePr>
          <p:nvPr/>
        </p:nvGraphicFramePr>
        <p:xfrm>
          <a:off x="457200" y="3429000"/>
          <a:ext cx="8229600" cy="2895601"/>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704088"/>
            <a:ext cx="8305800" cy="819912"/>
          </a:xfrm>
        </p:spPr>
        <p:txBody>
          <a:bodyPr>
            <a:normAutofit/>
          </a:bodyPr>
          <a:lstStyle/>
          <a:p>
            <a:r>
              <a:rPr lang="en-US" sz="2400" dirty="0" smtClean="0">
                <a:latin typeface="Century Gothic" pitchFamily="34" charset="0"/>
              </a:rPr>
              <a:t>Overview results cont…</a:t>
            </a:r>
            <a:endParaRPr lang="en-US" sz="2400" dirty="0">
              <a:latin typeface="Century Gothic" pitchFamily="34" charset="0"/>
            </a:endParaRPr>
          </a:p>
        </p:txBody>
      </p:sp>
      <p:graphicFrame>
        <p:nvGraphicFramePr>
          <p:cNvPr id="6" name="Content Placeholder 3"/>
          <p:cNvGraphicFramePr>
            <a:graphicFrameLocks/>
          </p:cNvGraphicFramePr>
          <p:nvPr>
            <p:extLst>
              <p:ext uri="{D42A27DB-BD31-4B8C-83A1-F6EECF244321}">
                <p14:modId xmlns="" xmlns:p14="http://schemas.microsoft.com/office/powerpoint/2010/main" val="643816705"/>
              </p:ext>
            </p:extLst>
          </p:nvPr>
        </p:nvGraphicFramePr>
        <p:xfrm>
          <a:off x="457200" y="1828799"/>
          <a:ext cx="8153400" cy="4768149"/>
        </p:xfrm>
        <a:graphic>
          <a:graphicData uri="http://schemas.openxmlformats.org/drawingml/2006/table">
            <a:tbl>
              <a:tblPr firstRow="1" firstCol="1" bandRow="1">
                <a:tableStyleId>{5C22544A-7EE6-4342-B048-85BDC9FD1C3A}</a:tableStyleId>
              </a:tblPr>
              <a:tblGrid>
                <a:gridCol w="5916413"/>
                <a:gridCol w="2236987"/>
              </a:tblGrid>
              <a:tr h="434594">
                <a:tc gridSpan="2">
                  <a:txBody>
                    <a:bodyPr/>
                    <a:lstStyle/>
                    <a:p>
                      <a:pPr>
                        <a:lnSpc>
                          <a:spcPct val="107000"/>
                        </a:lnSpc>
                        <a:spcAft>
                          <a:spcPts val="0"/>
                        </a:spcAft>
                      </a:pPr>
                      <a:r>
                        <a:rPr lang="en-GB" sz="1600" b="1" kern="1200" dirty="0" err="1" smtClean="0">
                          <a:solidFill>
                            <a:schemeClr val="tx1"/>
                          </a:solidFill>
                          <a:effectLst/>
                          <a:latin typeface="Century Gothic" pitchFamily="34" charset="0"/>
                          <a:ea typeface="+mn-ea"/>
                          <a:cs typeface="+mn-cs"/>
                        </a:rPr>
                        <a:t>Xpert</a:t>
                      </a:r>
                      <a:r>
                        <a:rPr lang="en-GB" sz="1600" b="1" kern="1200" dirty="0" smtClean="0">
                          <a:solidFill>
                            <a:schemeClr val="tx1"/>
                          </a:solidFill>
                          <a:effectLst/>
                          <a:latin typeface="Century Gothic" pitchFamily="34" charset="0"/>
                          <a:ea typeface="+mn-ea"/>
                          <a:cs typeface="+mn-cs"/>
                        </a:rPr>
                        <a:t> </a:t>
                      </a:r>
                      <a:r>
                        <a:rPr lang="en-GB" sz="1600" b="1" kern="1200" dirty="0" err="1" smtClean="0">
                          <a:solidFill>
                            <a:schemeClr val="tx1"/>
                          </a:solidFill>
                          <a:effectLst/>
                          <a:latin typeface="Century Gothic" pitchFamily="34" charset="0"/>
                          <a:ea typeface="+mn-ea"/>
                          <a:cs typeface="+mn-cs"/>
                        </a:rPr>
                        <a:t>PoC</a:t>
                      </a:r>
                      <a:r>
                        <a:rPr lang="en-GB" sz="1600" b="1" kern="1200" dirty="0" smtClean="0">
                          <a:solidFill>
                            <a:schemeClr val="tx1"/>
                          </a:solidFill>
                          <a:effectLst/>
                          <a:latin typeface="Century Gothic" pitchFamily="34" charset="0"/>
                          <a:ea typeface="+mn-ea"/>
                          <a:cs typeface="+mn-cs"/>
                        </a:rPr>
                        <a:t> test performance at the health facilities (data extracted from the study database)</a:t>
                      </a:r>
                      <a:endParaRPr lang="en-US" sz="1600" dirty="0">
                        <a:solidFill>
                          <a:schemeClr val="tx1"/>
                        </a:solidFill>
                        <a:effectLst/>
                        <a:latin typeface="Century Gothic" pitchFamily="34" charset="0"/>
                        <a:ea typeface="Calibri"/>
                        <a:cs typeface="Times New Roman"/>
                      </a:endParaRPr>
                    </a:p>
                  </a:txBody>
                  <a:tcPr marL="68580" marR="68580" marT="0" marB="0">
                    <a:noFill/>
                  </a:tcPr>
                </a:tc>
                <a:tc hMerge="1">
                  <a:txBody>
                    <a:bodyPr/>
                    <a:lstStyle/>
                    <a:p>
                      <a:pPr>
                        <a:lnSpc>
                          <a:spcPct val="107000"/>
                        </a:lnSpc>
                        <a:spcAft>
                          <a:spcPts val="0"/>
                        </a:spcAft>
                      </a:pPr>
                      <a:endParaRPr lang="en-US" sz="1100" dirty="0">
                        <a:effectLst/>
                        <a:latin typeface="Calibri"/>
                        <a:ea typeface="Calibri"/>
                        <a:cs typeface="Times New Roman"/>
                      </a:endParaRPr>
                    </a:p>
                  </a:txBody>
                  <a:tcPr marL="68580" marR="68580" marT="0" marB="0"/>
                </a:tc>
              </a:tr>
              <a:tr h="387927">
                <a:tc>
                  <a:txBody>
                    <a:bodyPr/>
                    <a:lstStyle/>
                    <a:p>
                      <a:pPr>
                        <a:lnSpc>
                          <a:spcPct val="107000"/>
                        </a:lnSpc>
                        <a:spcAft>
                          <a:spcPts val="0"/>
                        </a:spcAft>
                      </a:pPr>
                      <a:r>
                        <a:rPr lang="en-GB" sz="1600" dirty="0" err="1">
                          <a:effectLst/>
                          <a:latin typeface="Century Gothic" pitchFamily="34" charset="0"/>
                        </a:rPr>
                        <a:t>PoC</a:t>
                      </a:r>
                      <a:r>
                        <a:rPr lang="en-GB" sz="1600" dirty="0">
                          <a:effectLst/>
                          <a:latin typeface="Century Gothic" pitchFamily="34" charset="0"/>
                        </a:rPr>
                        <a:t> test performed</a:t>
                      </a:r>
                      <a:endParaRPr lang="en-US" sz="1600" dirty="0">
                        <a:effectLst/>
                        <a:latin typeface="Century Gothic" pitchFamily="34" charset="0"/>
                        <a:ea typeface="Calibri"/>
                        <a:cs typeface="Times New Roman"/>
                      </a:endParaRPr>
                    </a:p>
                  </a:txBody>
                  <a:tcPr marL="68580" marR="68580" marT="0" marB="0"/>
                </a:tc>
                <a:tc>
                  <a:txBody>
                    <a:bodyPr/>
                    <a:lstStyle/>
                    <a:p>
                      <a:pPr>
                        <a:lnSpc>
                          <a:spcPct val="107000"/>
                        </a:lnSpc>
                        <a:spcAft>
                          <a:spcPts val="0"/>
                        </a:spcAft>
                      </a:pPr>
                      <a:r>
                        <a:rPr lang="de-DE" sz="1600" dirty="0">
                          <a:effectLst/>
                          <a:latin typeface="Century Gothic" pitchFamily="34" charset="0"/>
                        </a:rPr>
                        <a:t>N=2736</a:t>
                      </a:r>
                      <a:endParaRPr lang="en-US" sz="1600" dirty="0">
                        <a:effectLst/>
                        <a:latin typeface="Century Gothic" pitchFamily="34" charset="0"/>
                        <a:ea typeface="Calibri"/>
                        <a:cs typeface="Times New Roman"/>
                      </a:endParaRPr>
                    </a:p>
                  </a:txBody>
                  <a:tcPr marL="68580" marR="68580" marT="0" marB="0"/>
                </a:tc>
              </a:tr>
              <a:tr h="387927">
                <a:tc>
                  <a:txBody>
                    <a:bodyPr/>
                    <a:lstStyle/>
                    <a:p>
                      <a:pPr>
                        <a:lnSpc>
                          <a:spcPct val="107000"/>
                        </a:lnSpc>
                        <a:spcAft>
                          <a:spcPts val="0"/>
                        </a:spcAft>
                      </a:pPr>
                      <a:r>
                        <a:rPr lang="en-GB" sz="1600" dirty="0">
                          <a:effectLst/>
                          <a:latin typeface="Century Gothic" pitchFamily="34" charset="0"/>
                        </a:rPr>
                        <a:t>Valid test result obtained</a:t>
                      </a:r>
                      <a:endParaRPr lang="en-US" sz="1600" dirty="0">
                        <a:effectLst/>
                        <a:latin typeface="Century Gothic" pitchFamily="34" charset="0"/>
                        <a:ea typeface="Calibri"/>
                        <a:cs typeface="Times New Roman"/>
                      </a:endParaRPr>
                    </a:p>
                  </a:txBody>
                  <a:tcPr marL="68580" marR="68580" marT="0" marB="0"/>
                </a:tc>
                <a:tc>
                  <a:txBody>
                    <a:bodyPr/>
                    <a:lstStyle/>
                    <a:p>
                      <a:pPr>
                        <a:lnSpc>
                          <a:spcPct val="107000"/>
                        </a:lnSpc>
                        <a:spcAft>
                          <a:spcPts val="0"/>
                        </a:spcAft>
                      </a:pPr>
                      <a:r>
                        <a:rPr lang="en-GB" sz="1600" dirty="0">
                          <a:effectLst/>
                          <a:latin typeface="Century Gothic" pitchFamily="34" charset="0"/>
                        </a:rPr>
                        <a:t>2673 (97.7%)</a:t>
                      </a:r>
                      <a:endParaRPr lang="en-US" sz="1600" dirty="0">
                        <a:effectLst/>
                        <a:latin typeface="Century Gothic" pitchFamily="34" charset="0"/>
                        <a:ea typeface="Calibri"/>
                        <a:cs typeface="Times New Roman"/>
                      </a:endParaRPr>
                    </a:p>
                  </a:txBody>
                  <a:tcPr marL="68580" marR="68580" marT="0" marB="0"/>
                </a:tc>
              </a:tr>
              <a:tr h="387927">
                <a:tc>
                  <a:txBody>
                    <a:bodyPr/>
                    <a:lstStyle/>
                    <a:p>
                      <a:pPr>
                        <a:lnSpc>
                          <a:spcPct val="107000"/>
                        </a:lnSpc>
                        <a:spcAft>
                          <a:spcPts val="0"/>
                        </a:spcAft>
                      </a:pPr>
                      <a:r>
                        <a:rPr lang="en-GB" sz="1600" dirty="0">
                          <a:effectLst/>
                          <a:latin typeface="Century Gothic" pitchFamily="34" charset="0"/>
                        </a:rPr>
                        <a:t>No valid test result obtained</a:t>
                      </a:r>
                      <a:endParaRPr lang="en-US" sz="1600" dirty="0">
                        <a:effectLst/>
                        <a:latin typeface="Century Gothic" pitchFamily="34" charset="0"/>
                        <a:ea typeface="Calibri"/>
                        <a:cs typeface="Times New Roman"/>
                      </a:endParaRPr>
                    </a:p>
                  </a:txBody>
                  <a:tcPr marL="68580" marR="68580" marT="0" marB="0"/>
                </a:tc>
                <a:tc>
                  <a:txBody>
                    <a:bodyPr/>
                    <a:lstStyle/>
                    <a:p>
                      <a:pPr>
                        <a:lnSpc>
                          <a:spcPct val="107000"/>
                        </a:lnSpc>
                        <a:spcAft>
                          <a:spcPts val="0"/>
                        </a:spcAft>
                      </a:pPr>
                      <a:r>
                        <a:rPr lang="en-GB" sz="1600" dirty="0">
                          <a:effectLst/>
                          <a:latin typeface="Century Gothic" pitchFamily="34" charset="0"/>
                        </a:rPr>
                        <a:t>63 (2.3%)</a:t>
                      </a:r>
                      <a:endParaRPr lang="en-US" sz="1600" dirty="0">
                        <a:effectLst/>
                        <a:latin typeface="Century Gothic" pitchFamily="34" charset="0"/>
                        <a:ea typeface="Calibri"/>
                        <a:cs typeface="Times New Roman"/>
                      </a:endParaRPr>
                    </a:p>
                  </a:txBody>
                  <a:tcPr marL="68580" marR="68580" marT="0" marB="0"/>
                </a:tc>
              </a:tr>
              <a:tr h="387927">
                <a:tc>
                  <a:txBody>
                    <a:bodyPr/>
                    <a:lstStyle/>
                    <a:p>
                      <a:pPr>
                        <a:lnSpc>
                          <a:spcPct val="107000"/>
                        </a:lnSpc>
                        <a:spcAft>
                          <a:spcPts val="0"/>
                        </a:spcAft>
                      </a:pPr>
                      <a:r>
                        <a:rPr lang="en-GB" sz="1600" dirty="0" err="1">
                          <a:effectLst/>
                          <a:latin typeface="Century Gothic" pitchFamily="34" charset="0"/>
                        </a:rPr>
                        <a:t>PoC</a:t>
                      </a:r>
                      <a:r>
                        <a:rPr lang="en-GB" sz="1600" dirty="0">
                          <a:effectLst/>
                          <a:latin typeface="Century Gothic" pitchFamily="34" charset="0"/>
                        </a:rPr>
                        <a:t> test problem reported by nurses</a:t>
                      </a:r>
                      <a:endParaRPr lang="en-US" sz="1600" dirty="0">
                        <a:effectLst/>
                        <a:latin typeface="Century Gothic" pitchFamily="34" charset="0"/>
                        <a:ea typeface="Calibri"/>
                        <a:cs typeface="Times New Roman"/>
                      </a:endParaRPr>
                    </a:p>
                  </a:txBody>
                  <a:tcPr marL="68580" marR="68580" marT="0" marB="0"/>
                </a:tc>
                <a:tc>
                  <a:txBody>
                    <a:bodyPr/>
                    <a:lstStyle/>
                    <a:p>
                      <a:pPr>
                        <a:lnSpc>
                          <a:spcPct val="107000"/>
                        </a:lnSpc>
                        <a:spcAft>
                          <a:spcPts val="0"/>
                        </a:spcAft>
                      </a:pPr>
                      <a:r>
                        <a:rPr lang="en-GB" sz="1600" dirty="0">
                          <a:effectLst/>
                          <a:latin typeface="Century Gothic" pitchFamily="34" charset="0"/>
                        </a:rPr>
                        <a:t>183 (6.7%)</a:t>
                      </a:r>
                      <a:endParaRPr lang="en-US" sz="1600" dirty="0">
                        <a:effectLst/>
                        <a:latin typeface="Century Gothic" pitchFamily="34" charset="0"/>
                        <a:ea typeface="Calibri"/>
                        <a:cs typeface="Times New Roman"/>
                      </a:endParaRPr>
                    </a:p>
                  </a:txBody>
                  <a:tcPr marL="68580" marR="68580" marT="0" marB="0"/>
                </a:tc>
              </a:tr>
              <a:tr h="387927">
                <a:tc>
                  <a:txBody>
                    <a:bodyPr/>
                    <a:lstStyle/>
                    <a:p>
                      <a:pPr marL="342900" lvl="0" indent="-342900">
                        <a:lnSpc>
                          <a:spcPct val="107000"/>
                        </a:lnSpc>
                        <a:spcAft>
                          <a:spcPts val="0"/>
                        </a:spcAft>
                        <a:buFont typeface="Calibri"/>
                        <a:buChar char="-"/>
                      </a:pPr>
                      <a:r>
                        <a:rPr lang="en-GB" sz="1600" dirty="0">
                          <a:effectLst/>
                          <a:latin typeface="Century Gothic" pitchFamily="34" charset="0"/>
                        </a:rPr>
                        <a:t>Early terminated analysis because of power cut</a:t>
                      </a:r>
                      <a:endParaRPr lang="en-US" sz="1600" dirty="0">
                        <a:effectLst/>
                        <a:latin typeface="Century Gothic" pitchFamily="34" charset="0"/>
                        <a:ea typeface="Calibri"/>
                        <a:cs typeface="Calibri"/>
                      </a:endParaRPr>
                    </a:p>
                  </a:txBody>
                  <a:tcPr marL="68580" marR="68580" marT="0" marB="0"/>
                </a:tc>
                <a:tc>
                  <a:txBody>
                    <a:bodyPr/>
                    <a:lstStyle/>
                    <a:p>
                      <a:pPr marL="342900" lvl="0" indent="-342900">
                        <a:lnSpc>
                          <a:spcPct val="107000"/>
                        </a:lnSpc>
                        <a:spcAft>
                          <a:spcPts val="0"/>
                        </a:spcAft>
                        <a:buFont typeface="Calibri"/>
                        <a:buChar char="-"/>
                      </a:pPr>
                      <a:r>
                        <a:rPr lang="en-GB" sz="1600" dirty="0">
                          <a:effectLst/>
                          <a:latin typeface="Century Gothic" pitchFamily="34" charset="0"/>
                        </a:rPr>
                        <a:t>106 (57.9%)</a:t>
                      </a:r>
                      <a:endParaRPr lang="en-US" sz="1600" dirty="0">
                        <a:effectLst/>
                        <a:latin typeface="Century Gothic" pitchFamily="34" charset="0"/>
                        <a:ea typeface="Calibri"/>
                        <a:cs typeface="Calibri"/>
                      </a:endParaRPr>
                    </a:p>
                  </a:txBody>
                  <a:tcPr marL="68580" marR="68580" marT="0" marB="0"/>
                </a:tc>
              </a:tr>
              <a:tr h="387927">
                <a:tc>
                  <a:txBody>
                    <a:bodyPr/>
                    <a:lstStyle/>
                    <a:p>
                      <a:pPr marL="342900" lvl="0" indent="-342900">
                        <a:lnSpc>
                          <a:spcPct val="107000"/>
                        </a:lnSpc>
                        <a:spcAft>
                          <a:spcPts val="0"/>
                        </a:spcAft>
                        <a:buFont typeface="Calibri"/>
                        <a:buChar char="-"/>
                      </a:pPr>
                      <a:r>
                        <a:rPr lang="en-GB" sz="1600" dirty="0">
                          <a:effectLst/>
                          <a:latin typeface="Century Gothic" pitchFamily="34" charset="0"/>
                        </a:rPr>
                        <a:t>Error/invalid result message</a:t>
                      </a:r>
                      <a:endParaRPr lang="en-US" sz="1600" dirty="0">
                        <a:effectLst/>
                        <a:latin typeface="Century Gothic" pitchFamily="34" charset="0"/>
                        <a:ea typeface="Calibri"/>
                        <a:cs typeface="Calibri"/>
                      </a:endParaRPr>
                    </a:p>
                  </a:txBody>
                  <a:tcPr marL="68580" marR="68580" marT="0" marB="0"/>
                </a:tc>
                <a:tc>
                  <a:txBody>
                    <a:bodyPr/>
                    <a:lstStyle/>
                    <a:p>
                      <a:pPr marL="342900" lvl="0" indent="-342900">
                        <a:lnSpc>
                          <a:spcPct val="107000"/>
                        </a:lnSpc>
                        <a:spcAft>
                          <a:spcPts val="0"/>
                        </a:spcAft>
                        <a:buFont typeface="Calibri"/>
                        <a:buChar char="-"/>
                      </a:pPr>
                      <a:r>
                        <a:rPr lang="en-GB" sz="1600" dirty="0">
                          <a:effectLst/>
                          <a:latin typeface="Century Gothic" pitchFamily="34" charset="0"/>
                        </a:rPr>
                        <a:t>61 (33.3%)</a:t>
                      </a:r>
                      <a:endParaRPr lang="en-US" sz="1600" dirty="0">
                        <a:effectLst/>
                        <a:latin typeface="Century Gothic" pitchFamily="34" charset="0"/>
                        <a:ea typeface="Calibri"/>
                        <a:cs typeface="Calibri"/>
                      </a:endParaRPr>
                    </a:p>
                  </a:txBody>
                  <a:tcPr marL="68580" marR="68580" marT="0" marB="0"/>
                </a:tc>
              </a:tr>
              <a:tr h="387927">
                <a:tc>
                  <a:txBody>
                    <a:bodyPr/>
                    <a:lstStyle/>
                    <a:p>
                      <a:pPr marL="342900" lvl="0" indent="-342900">
                        <a:lnSpc>
                          <a:spcPct val="107000"/>
                        </a:lnSpc>
                        <a:spcAft>
                          <a:spcPts val="0"/>
                        </a:spcAft>
                        <a:buFont typeface="Calibri"/>
                        <a:buChar char="-"/>
                      </a:pPr>
                      <a:r>
                        <a:rPr lang="en-GB" sz="1600" dirty="0">
                          <a:effectLst/>
                          <a:latin typeface="Century Gothic" pitchFamily="34" charset="0"/>
                        </a:rPr>
                        <a:t>Problem with computer or analyser handling</a:t>
                      </a:r>
                      <a:endParaRPr lang="en-US" sz="1600" dirty="0">
                        <a:effectLst/>
                        <a:latin typeface="Century Gothic" pitchFamily="34" charset="0"/>
                        <a:ea typeface="Calibri"/>
                        <a:cs typeface="Calibri"/>
                      </a:endParaRPr>
                    </a:p>
                  </a:txBody>
                  <a:tcPr marL="68580" marR="68580" marT="0" marB="0"/>
                </a:tc>
                <a:tc>
                  <a:txBody>
                    <a:bodyPr/>
                    <a:lstStyle/>
                    <a:p>
                      <a:pPr marL="342900" lvl="0" indent="-342900">
                        <a:lnSpc>
                          <a:spcPct val="107000"/>
                        </a:lnSpc>
                        <a:spcAft>
                          <a:spcPts val="0"/>
                        </a:spcAft>
                        <a:buFont typeface="Calibri"/>
                        <a:buChar char="-"/>
                      </a:pPr>
                      <a:r>
                        <a:rPr lang="en-GB" sz="1600" dirty="0">
                          <a:effectLst/>
                          <a:latin typeface="Century Gothic" pitchFamily="34" charset="0"/>
                        </a:rPr>
                        <a:t>4 (2.2%)</a:t>
                      </a:r>
                      <a:endParaRPr lang="en-US" sz="1600" dirty="0">
                        <a:effectLst/>
                        <a:latin typeface="Century Gothic" pitchFamily="34" charset="0"/>
                        <a:ea typeface="Calibri"/>
                        <a:cs typeface="Calibri"/>
                      </a:endParaRPr>
                    </a:p>
                  </a:txBody>
                  <a:tcPr marL="68580" marR="68580" marT="0" marB="0"/>
                </a:tc>
              </a:tr>
              <a:tr h="387927">
                <a:tc>
                  <a:txBody>
                    <a:bodyPr/>
                    <a:lstStyle/>
                    <a:p>
                      <a:pPr marL="342900" lvl="0" indent="-342900">
                        <a:lnSpc>
                          <a:spcPct val="107000"/>
                        </a:lnSpc>
                        <a:spcAft>
                          <a:spcPts val="0"/>
                        </a:spcAft>
                        <a:buFont typeface="Calibri"/>
                        <a:buChar char="-"/>
                      </a:pPr>
                      <a:r>
                        <a:rPr lang="en-GB" sz="1600" dirty="0">
                          <a:effectLst/>
                          <a:latin typeface="Century Gothic" pitchFamily="34" charset="0"/>
                        </a:rPr>
                        <a:t>Clotted blood</a:t>
                      </a:r>
                      <a:endParaRPr lang="en-US" sz="1600" dirty="0">
                        <a:effectLst/>
                        <a:latin typeface="Century Gothic" pitchFamily="34" charset="0"/>
                        <a:ea typeface="Calibri"/>
                        <a:cs typeface="Calibri"/>
                      </a:endParaRPr>
                    </a:p>
                  </a:txBody>
                  <a:tcPr marL="68580" marR="68580" marT="0" marB="0"/>
                </a:tc>
                <a:tc>
                  <a:txBody>
                    <a:bodyPr/>
                    <a:lstStyle/>
                    <a:p>
                      <a:pPr marL="342900" lvl="0" indent="-342900">
                        <a:lnSpc>
                          <a:spcPct val="107000"/>
                        </a:lnSpc>
                        <a:spcAft>
                          <a:spcPts val="0"/>
                        </a:spcAft>
                        <a:buFont typeface="Calibri"/>
                        <a:buChar char="-"/>
                      </a:pPr>
                      <a:r>
                        <a:rPr lang="en-GB" sz="1600" dirty="0">
                          <a:effectLst/>
                          <a:latin typeface="Century Gothic" pitchFamily="34" charset="0"/>
                        </a:rPr>
                        <a:t>2 (1.1%)</a:t>
                      </a:r>
                      <a:endParaRPr lang="en-US" sz="1600" dirty="0">
                        <a:effectLst/>
                        <a:latin typeface="Century Gothic" pitchFamily="34" charset="0"/>
                        <a:ea typeface="Calibri"/>
                        <a:cs typeface="Calibri"/>
                      </a:endParaRPr>
                    </a:p>
                  </a:txBody>
                  <a:tcPr marL="68580" marR="68580" marT="0" marB="0"/>
                </a:tc>
              </a:tr>
              <a:tr h="387927">
                <a:tc>
                  <a:txBody>
                    <a:bodyPr/>
                    <a:lstStyle/>
                    <a:p>
                      <a:pPr marL="342900" lvl="0" indent="-342900">
                        <a:lnSpc>
                          <a:spcPct val="107000"/>
                        </a:lnSpc>
                        <a:spcAft>
                          <a:spcPts val="0"/>
                        </a:spcAft>
                        <a:buFont typeface="Calibri"/>
                        <a:buChar char="-"/>
                      </a:pPr>
                      <a:r>
                        <a:rPr lang="en-GB" sz="1600" dirty="0">
                          <a:effectLst/>
                          <a:latin typeface="Century Gothic" pitchFamily="34" charset="0"/>
                        </a:rPr>
                        <a:t>No reason indicated </a:t>
                      </a:r>
                      <a:endParaRPr lang="en-US" sz="1600" dirty="0">
                        <a:effectLst/>
                        <a:latin typeface="Century Gothic" pitchFamily="34" charset="0"/>
                        <a:ea typeface="Calibri"/>
                        <a:cs typeface="Calibri"/>
                      </a:endParaRPr>
                    </a:p>
                  </a:txBody>
                  <a:tcPr marL="68580" marR="68580" marT="0" marB="0"/>
                </a:tc>
                <a:tc>
                  <a:txBody>
                    <a:bodyPr/>
                    <a:lstStyle/>
                    <a:p>
                      <a:pPr marL="342900" lvl="0" indent="-342900">
                        <a:lnSpc>
                          <a:spcPct val="107000"/>
                        </a:lnSpc>
                        <a:spcAft>
                          <a:spcPts val="0"/>
                        </a:spcAft>
                        <a:buFont typeface="Calibri"/>
                        <a:buChar char="-"/>
                      </a:pPr>
                      <a:r>
                        <a:rPr lang="en-GB" sz="1600" dirty="0">
                          <a:effectLst/>
                          <a:latin typeface="Century Gothic" pitchFamily="34" charset="0"/>
                        </a:rPr>
                        <a:t>10 (5.5%)</a:t>
                      </a:r>
                      <a:endParaRPr lang="en-US" sz="1600" dirty="0">
                        <a:effectLst/>
                        <a:latin typeface="Century Gothic" pitchFamily="34" charset="0"/>
                        <a:ea typeface="Calibri"/>
                        <a:cs typeface="Calibri"/>
                      </a:endParaRPr>
                    </a:p>
                  </a:txBody>
                  <a:tcPr marL="68580" marR="68580" marT="0" marB="0"/>
                </a:tc>
              </a:tr>
              <a:tr h="387927">
                <a:tc>
                  <a:txBody>
                    <a:bodyPr/>
                    <a:lstStyle/>
                    <a:p>
                      <a:pPr>
                        <a:lnSpc>
                          <a:spcPct val="107000"/>
                        </a:lnSpc>
                        <a:spcAft>
                          <a:spcPts val="0"/>
                        </a:spcAft>
                      </a:pPr>
                      <a:r>
                        <a:rPr lang="en-GB" sz="1600" dirty="0" err="1">
                          <a:effectLst/>
                          <a:latin typeface="Century Gothic" pitchFamily="34" charset="0"/>
                        </a:rPr>
                        <a:t>PoC</a:t>
                      </a:r>
                      <a:r>
                        <a:rPr lang="en-GB" sz="1600" dirty="0">
                          <a:effectLst/>
                          <a:latin typeface="Century Gothic" pitchFamily="34" charset="0"/>
                        </a:rPr>
                        <a:t> testing had to be repeated</a:t>
                      </a:r>
                      <a:endParaRPr lang="en-US" sz="1600" dirty="0">
                        <a:effectLst/>
                        <a:latin typeface="Century Gothic" pitchFamily="34" charset="0"/>
                        <a:ea typeface="Calibri"/>
                        <a:cs typeface="Times New Roman"/>
                      </a:endParaRPr>
                    </a:p>
                  </a:txBody>
                  <a:tcPr marL="68580" marR="68580" marT="0" marB="0"/>
                </a:tc>
                <a:tc>
                  <a:txBody>
                    <a:bodyPr/>
                    <a:lstStyle/>
                    <a:p>
                      <a:pPr>
                        <a:lnSpc>
                          <a:spcPct val="107000"/>
                        </a:lnSpc>
                        <a:spcAft>
                          <a:spcPts val="0"/>
                        </a:spcAft>
                      </a:pPr>
                      <a:r>
                        <a:rPr lang="en-GB" sz="1600" dirty="0">
                          <a:effectLst/>
                          <a:latin typeface="Century Gothic" pitchFamily="34" charset="0"/>
                        </a:rPr>
                        <a:t>132 (4.8%)</a:t>
                      </a:r>
                      <a:endParaRPr lang="en-US" sz="1600" dirty="0">
                        <a:effectLst/>
                        <a:latin typeface="Century Gothic" pitchFamily="34" charset="0"/>
                        <a:ea typeface="Calibri"/>
                        <a:cs typeface="Times New Roman"/>
                      </a:endParaRPr>
                    </a:p>
                  </a:txBody>
                  <a:tcPr marL="68580" marR="68580" marT="0" marB="0"/>
                </a:tc>
              </a:tr>
              <a:tr h="387927">
                <a:tc>
                  <a:txBody>
                    <a:bodyPr/>
                    <a:lstStyle/>
                    <a:p>
                      <a:pPr>
                        <a:lnSpc>
                          <a:spcPct val="107000"/>
                        </a:lnSpc>
                        <a:spcAft>
                          <a:spcPts val="0"/>
                        </a:spcAft>
                      </a:pPr>
                      <a:r>
                        <a:rPr lang="en-GB" sz="1600" dirty="0" err="1">
                          <a:effectLst/>
                          <a:latin typeface="Century Gothic" pitchFamily="34" charset="0"/>
                        </a:rPr>
                        <a:t>PoC</a:t>
                      </a:r>
                      <a:r>
                        <a:rPr lang="en-GB" sz="1600" dirty="0">
                          <a:effectLst/>
                          <a:latin typeface="Century Gothic" pitchFamily="34" charset="0"/>
                        </a:rPr>
                        <a:t> testing performed at other site (sample transferred)</a:t>
                      </a:r>
                      <a:endParaRPr lang="en-US" sz="1600" dirty="0">
                        <a:effectLst/>
                        <a:latin typeface="Century Gothic" pitchFamily="34" charset="0"/>
                        <a:ea typeface="Calibri"/>
                        <a:cs typeface="Times New Roman"/>
                      </a:endParaRPr>
                    </a:p>
                  </a:txBody>
                  <a:tcPr marL="68580" marR="68580" marT="0" marB="0"/>
                </a:tc>
                <a:tc>
                  <a:txBody>
                    <a:bodyPr/>
                    <a:lstStyle/>
                    <a:p>
                      <a:pPr>
                        <a:lnSpc>
                          <a:spcPct val="107000"/>
                        </a:lnSpc>
                        <a:spcAft>
                          <a:spcPts val="0"/>
                        </a:spcAft>
                      </a:pPr>
                      <a:r>
                        <a:rPr lang="en-GB" sz="1600" dirty="0">
                          <a:effectLst/>
                          <a:latin typeface="Century Gothic" pitchFamily="34" charset="0"/>
                        </a:rPr>
                        <a:t>210 (7.7%)</a:t>
                      </a:r>
                      <a:endParaRPr lang="en-US" sz="1600" dirty="0">
                        <a:effectLst/>
                        <a:latin typeface="Century Gothic" pitchFamily="34" charset="0"/>
                        <a:ea typeface="Calibri"/>
                        <a:cs typeface="Times New Roman"/>
                      </a:endParaRPr>
                    </a:p>
                  </a:txBody>
                  <a:tcPr marL="68580" marR="68580" marT="0" marB="0"/>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b="1" dirty="0" smtClean="0">
                <a:latin typeface="Century Gothic" pitchFamily="34" charset="0"/>
              </a:rPr>
              <a:t>Overall impression on the use of the HIV-1 </a:t>
            </a:r>
            <a:r>
              <a:rPr lang="en-GB" sz="2400" b="1" dirty="0" err="1" smtClean="0">
                <a:latin typeface="Century Gothic" pitchFamily="34" charset="0"/>
              </a:rPr>
              <a:t>Qual</a:t>
            </a:r>
            <a:r>
              <a:rPr lang="en-GB" sz="2400" b="1" dirty="0" smtClean="0">
                <a:latin typeface="Century Gothic" pitchFamily="34" charset="0"/>
              </a:rPr>
              <a:t> </a:t>
            </a:r>
            <a:r>
              <a:rPr lang="en-GB" sz="2400" b="1" dirty="0" err="1" smtClean="0">
                <a:latin typeface="Century Gothic" pitchFamily="34" charset="0"/>
              </a:rPr>
              <a:t>PoC</a:t>
            </a:r>
            <a:r>
              <a:rPr lang="en-GB" sz="2400" b="1" dirty="0" smtClean="0">
                <a:latin typeface="Century Gothic" pitchFamily="34" charset="0"/>
              </a:rPr>
              <a:t> system in the public setting by N=24 nurses</a:t>
            </a:r>
            <a:endParaRPr lang="en-US" sz="2400" dirty="0">
              <a:latin typeface="Century Gothic" pitchFamily="34" charset="0"/>
            </a:endParaRPr>
          </a:p>
        </p:txBody>
      </p:sp>
      <p:graphicFrame>
        <p:nvGraphicFramePr>
          <p:cNvPr id="3" name="Diagramm 4"/>
          <p:cNvGraphicFramePr>
            <a:graphicFrameLocks/>
          </p:cNvGraphicFramePr>
          <p:nvPr/>
        </p:nvGraphicFramePr>
        <p:xfrm>
          <a:off x="457200" y="2057400"/>
          <a:ext cx="8229600" cy="42672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2400" dirty="0" smtClean="0">
                <a:latin typeface="Century Gothic" pitchFamily="34" charset="0"/>
              </a:rPr>
              <a:t>Conclusion</a:t>
            </a:r>
            <a:endParaRPr lang="en-US" sz="2400" dirty="0">
              <a:latin typeface="Century Gothic" pitchFamily="34" charset="0"/>
            </a:endParaRPr>
          </a:p>
        </p:txBody>
      </p:sp>
      <p:sp>
        <p:nvSpPr>
          <p:cNvPr id="4" name="Content Placeholder 3"/>
          <p:cNvSpPr>
            <a:spLocks noGrp="1"/>
          </p:cNvSpPr>
          <p:nvPr>
            <p:ph idx="1"/>
          </p:nvPr>
        </p:nvSpPr>
        <p:spPr/>
        <p:txBody>
          <a:bodyPr>
            <a:normAutofit fontScale="62500" lnSpcReduction="20000"/>
          </a:bodyPr>
          <a:lstStyle/>
          <a:p>
            <a:r>
              <a:rPr lang="en-GB" dirty="0" smtClean="0">
                <a:latin typeface="Century Gothic" pitchFamily="34" charset="0"/>
              </a:rPr>
              <a:t>Overall, we observed a very good operational feasibility of the HIV-1 </a:t>
            </a:r>
            <a:r>
              <a:rPr lang="en-GB" dirty="0" err="1" smtClean="0">
                <a:latin typeface="Century Gothic" pitchFamily="34" charset="0"/>
              </a:rPr>
              <a:t>Xpert</a:t>
            </a:r>
            <a:r>
              <a:rPr lang="en-GB" dirty="0" smtClean="0">
                <a:latin typeface="Century Gothic" pitchFamily="34" charset="0"/>
              </a:rPr>
              <a:t> </a:t>
            </a:r>
            <a:r>
              <a:rPr lang="en-GB" dirty="0" err="1" smtClean="0">
                <a:latin typeface="Century Gothic" pitchFamily="34" charset="0"/>
              </a:rPr>
              <a:t>PoC</a:t>
            </a:r>
            <a:r>
              <a:rPr lang="en-GB" dirty="0" smtClean="0">
                <a:latin typeface="Century Gothic" pitchFamily="34" charset="0"/>
              </a:rPr>
              <a:t> system for the use of early HIV infant diagnosis at obstetric health facilities and at the laboratory. At the clinics, the system was perceived as easy to handle and provided valid test results in over 97% of tests. </a:t>
            </a:r>
            <a:endParaRPr lang="en-US" dirty="0" smtClean="0">
              <a:latin typeface="Century Gothic" pitchFamily="34" charset="0"/>
            </a:endParaRPr>
          </a:p>
          <a:p>
            <a:pPr>
              <a:buNone/>
            </a:pPr>
            <a:endParaRPr lang="en-US" dirty="0" smtClean="0">
              <a:latin typeface="Century Gothic" pitchFamily="34" charset="0"/>
            </a:endParaRPr>
          </a:p>
          <a:p>
            <a:r>
              <a:rPr lang="en-GB" dirty="0" smtClean="0">
                <a:latin typeface="Century Gothic" pitchFamily="34" charset="0"/>
              </a:rPr>
              <a:t>In this respect we also received responses indicating that </a:t>
            </a:r>
            <a:r>
              <a:rPr lang="en-GB" dirty="0" err="1" smtClean="0">
                <a:latin typeface="Century Gothic" pitchFamily="34" charset="0"/>
              </a:rPr>
              <a:t>Xpert</a:t>
            </a:r>
            <a:r>
              <a:rPr lang="en-GB" dirty="0" smtClean="0">
                <a:latin typeface="Century Gothic" pitchFamily="34" charset="0"/>
              </a:rPr>
              <a:t> system training might need to be improved, and they were especially related to nurses affiliated to primary health care facilities. These could be attributed to:</a:t>
            </a:r>
            <a:endParaRPr lang="en-US" dirty="0" smtClean="0">
              <a:latin typeface="Century Gothic" pitchFamily="34" charset="0"/>
            </a:endParaRPr>
          </a:p>
          <a:p>
            <a:pPr lvl="0"/>
            <a:r>
              <a:rPr lang="en-GB" dirty="0" smtClean="0">
                <a:latin typeface="Century Gothic" pitchFamily="34" charset="0"/>
              </a:rPr>
              <a:t>Decreased number of tests run on the instrument and user less accustomed to new diagnostic procedures/technologies.</a:t>
            </a:r>
            <a:endParaRPr lang="en-US" dirty="0" smtClean="0">
              <a:latin typeface="Century Gothic" pitchFamily="34" charset="0"/>
            </a:endParaRPr>
          </a:p>
          <a:p>
            <a:pPr lvl="0"/>
            <a:r>
              <a:rPr lang="en-GB" dirty="0" smtClean="0">
                <a:latin typeface="Century Gothic" pitchFamily="34" charset="0"/>
              </a:rPr>
              <a:t>User attendance -all training could not be attended due to workloads and previous work conflicts</a:t>
            </a:r>
            <a:endParaRPr lang="en-US" dirty="0" smtClean="0">
              <a:latin typeface="Century Gothic" pitchFamily="34" charset="0"/>
            </a:endParaRPr>
          </a:p>
          <a:p>
            <a:r>
              <a:rPr lang="en-GB" dirty="0" smtClean="0">
                <a:latin typeface="Century Gothic" pitchFamily="34" charset="0"/>
              </a:rPr>
              <a:t>Challenges raised above indicate that training sessions for primary health care facilities needs to be customized with increased hands on time ensuring user confidence in use of the technology/platform. Training tools can also include simplified workflows to simplify and streamline work in these facilities.</a:t>
            </a:r>
            <a:endParaRPr lang="en-US" dirty="0" smtClean="0">
              <a:latin typeface="Century Gothic" pitchFamily="34" charset="0"/>
            </a:endParaRPr>
          </a:p>
          <a:p>
            <a:r>
              <a:rPr lang="en-GB" dirty="0" smtClean="0">
                <a:latin typeface="Century Gothic" pitchFamily="34" charset="0"/>
              </a:rPr>
              <a:t>Overall, the results of this study demonstrated an excellent performance and operational feasibility of the </a:t>
            </a:r>
            <a:r>
              <a:rPr lang="en-GB" dirty="0" err="1" smtClean="0">
                <a:latin typeface="Century Gothic" pitchFamily="34" charset="0"/>
              </a:rPr>
              <a:t>Xpert</a:t>
            </a:r>
            <a:r>
              <a:rPr lang="en-GB" dirty="0" smtClean="0">
                <a:latin typeface="Century Gothic" pitchFamily="34" charset="0"/>
              </a:rPr>
              <a:t> HIV-1 </a:t>
            </a:r>
            <a:r>
              <a:rPr lang="en-GB" dirty="0" err="1" smtClean="0">
                <a:latin typeface="Century Gothic" pitchFamily="34" charset="0"/>
              </a:rPr>
              <a:t>PoC</a:t>
            </a:r>
            <a:r>
              <a:rPr lang="en-GB" dirty="0" smtClean="0">
                <a:latin typeface="Century Gothic" pitchFamily="34" charset="0"/>
              </a:rPr>
              <a:t> system. Deficiencies and their affiliated impact – especially related to sustained power supplies and trainings - could be identified and can be subject to improvements.</a:t>
            </a:r>
            <a:endParaRPr lang="en-US" dirty="0" smtClean="0">
              <a:latin typeface="Century Gothic" pitchFamily="34" charset="0"/>
            </a:endParaRPr>
          </a:p>
          <a:p>
            <a:pPr>
              <a:buNone/>
            </a:pPr>
            <a:endParaRPr lang="en-US"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p:cNvSpPr>
            <a:spLocks noChangeArrowheads="1"/>
          </p:cNvSpPr>
          <p:nvPr/>
        </p:nvSpPr>
        <p:spPr bwMode="auto">
          <a:xfrm>
            <a:off x="304800" y="762000"/>
            <a:ext cx="3829050" cy="33855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r>
              <a:rPr lang="en-US" altLang="en-US" sz="1600" b="1" dirty="0">
                <a:latin typeface="Century Gothic" pitchFamily="34" charset="0"/>
              </a:rPr>
              <a:t>Acknowledgment</a:t>
            </a:r>
          </a:p>
        </p:txBody>
      </p:sp>
      <p:pic>
        <p:nvPicPr>
          <p:cNvPr id="5" name="Picture 347"/>
          <p:cNvPicPr>
            <a:picLocks noChangeAspect="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5764213" y="130175"/>
            <a:ext cx="739775" cy="10096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nvGrpSpPr>
          <p:cNvPr id="6" name="Group 3"/>
          <p:cNvGrpSpPr>
            <a:grpSpLocks noChangeAspect="1"/>
          </p:cNvGrpSpPr>
          <p:nvPr/>
        </p:nvGrpSpPr>
        <p:grpSpPr bwMode="auto">
          <a:xfrm>
            <a:off x="6632575" y="0"/>
            <a:ext cx="1116013" cy="1282700"/>
            <a:chOff x="960" y="3550"/>
            <a:chExt cx="586" cy="556"/>
          </a:xfrm>
        </p:grpSpPr>
        <p:sp>
          <p:nvSpPr>
            <p:cNvPr id="7" name="Rectangle 101"/>
            <p:cNvSpPr>
              <a:spLocks noChangeArrowheads="1"/>
            </p:cNvSpPr>
            <p:nvPr/>
          </p:nvSpPr>
          <p:spPr bwMode="auto">
            <a:xfrm>
              <a:off x="960" y="3600"/>
              <a:ext cx="570" cy="50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endParaRPr lang="en-US" altLang="en-US">
                <a:latin typeface="Calibri" pitchFamily="34" charset="0"/>
              </a:endParaRPr>
            </a:p>
          </p:txBody>
        </p:sp>
        <p:pic>
          <p:nvPicPr>
            <p:cNvPr id="8" name="Picture 102"/>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976" y="3550"/>
              <a:ext cx="570" cy="50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pic>
        <p:nvPicPr>
          <p:cNvPr id="9" name="Picture 348"/>
          <p:cNvPicPr>
            <a:picLocks noChangeAspect="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7786688" y="163513"/>
            <a:ext cx="1020762" cy="8540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0" name="TextBox 6"/>
          <p:cNvSpPr txBox="1">
            <a:spLocks noChangeArrowheads="1"/>
          </p:cNvSpPr>
          <p:nvPr/>
        </p:nvSpPr>
        <p:spPr bwMode="auto">
          <a:xfrm>
            <a:off x="228600" y="1371601"/>
            <a:ext cx="3890962" cy="458587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ltLang="en-US" sz="1600" b="1" dirty="0" err="1">
                <a:latin typeface="Century Gothic" pitchFamily="34" charset="0"/>
              </a:rPr>
              <a:t>Mbeya</a:t>
            </a:r>
            <a:r>
              <a:rPr lang="en-GB" altLang="en-US" sz="1600" b="1" dirty="0">
                <a:latin typeface="Century Gothic" pitchFamily="34" charset="0"/>
              </a:rPr>
              <a:t> Medical Research </a:t>
            </a:r>
            <a:r>
              <a:rPr lang="en-GB" altLang="en-US" sz="1600" b="1" dirty="0" err="1">
                <a:latin typeface="Century Gothic" pitchFamily="34" charset="0"/>
              </a:rPr>
              <a:t>Center</a:t>
            </a:r>
            <a:r>
              <a:rPr lang="en-GB" altLang="en-US" sz="1600" b="1" dirty="0">
                <a:latin typeface="Century Gothic" pitchFamily="34" charset="0"/>
              </a:rPr>
              <a:t> </a:t>
            </a:r>
          </a:p>
          <a:p>
            <a:pPr eaLnBrk="1" hangingPunct="1"/>
            <a:r>
              <a:rPr lang="en-GB" altLang="en-US" sz="1600" b="1" dirty="0">
                <a:latin typeface="Century Gothic" pitchFamily="34" charset="0"/>
              </a:rPr>
              <a:t>&amp;  </a:t>
            </a:r>
            <a:r>
              <a:rPr lang="en-GB" altLang="en-US" sz="1600" b="1" dirty="0" err="1" smtClean="0">
                <a:latin typeface="Century Gothic" pitchFamily="34" charset="0"/>
              </a:rPr>
              <a:t>Mbeya</a:t>
            </a:r>
            <a:r>
              <a:rPr lang="en-GB" altLang="en-US" sz="1600" b="1" dirty="0" smtClean="0">
                <a:latin typeface="Century Gothic" pitchFamily="34" charset="0"/>
              </a:rPr>
              <a:t> </a:t>
            </a:r>
            <a:r>
              <a:rPr lang="en-GB" altLang="en-US" sz="1600" b="1" dirty="0" err="1" smtClean="0">
                <a:latin typeface="Century Gothic" pitchFamily="34" charset="0"/>
              </a:rPr>
              <a:t>Zonal</a:t>
            </a:r>
            <a:r>
              <a:rPr lang="en-GB" altLang="en-US" sz="1600" b="1" dirty="0" smtClean="0">
                <a:latin typeface="Century Gothic" pitchFamily="34" charset="0"/>
              </a:rPr>
              <a:t> </a:t>
            </a:r>
            <a:r>
              <a:rPr lang="en-GB" altLang="en-US" sz="1600" b="1" dirty="0">
                <a:latin typeface="Century Gothic" pitchFamily="34" charset="0"/>
              </a:rPr>
              <a:t>Referral Hospital</a:t>
            </a:r>
          </a:p>
          <a:p>
            <a:pPr eaLnBrk="1" hangingPunct="1">
              <a:spcBef>
                <a:spcPts val="1200"/>
              </a:spcBef>
            </a:pPr>
            <a:r>
              <a:rPr lang="en-GB" altLang="en-US" sz="1600" b="1" dirty="0">
                <a:latin typeface="Century Gothic" pitchFamily="34" charset="0"/>
              </a:rPr>
              <a:t>Clinic</a:t>
            </a:r>
          </a:p>
          <a:p>
            <a:pPr eaLnBrk="1" hangingPunct="1"/>
            <a:r>
              <a:rPr lang="en-GB" altLang="en-US" sz="1600" dirty="0">
                <a:latin typeface="Century Gothic" pitchFamily="34" charset="0"/>
              </a:rPr>
              <a:t>Issa Sabi (PI)</a:t>
            </a:r>
          </a:p>
          <a:p>
            <a:pPr eaLnBrk="1" hangingPunct="1"/>
            <a:r>
              <a:rPr lang="en-GB" altLang="en-US" sz="1600" dirty="0" err="1">
                <a:latin typeface="Century Gothic" pitchFamily="34" charset="0"/>
              </a:rPr>
              <a:t>Hellen</a:t>
            </a:r>
            <a:r>
              <a:rPr lang="en-GB" altLang="en-US" sz="1600" dirty="0">
                <a:latin typeface="Century Gothic" pitchFamily="34" charset="0"/>
              </a:rPr>
              <a:t> </a:t>
            </a:r>
            <a:r>
              <a:rPr lang="en-GB" altLang="en-US" sz="1600" dirty="0" err="1">
                <a:latin typeface="Century Gothic" pitchFamily="34" charset="0"/>
              </a:rPr>
              <a:t>Mahiga</a:t>
            </a:r>
            <a:r>
              <a:rPr lang="en-GB" altLang="en-US" sz="1600" dirty="0">
                <a:latin typeface="Century Gothic" pitchFamily="34" charset="0"/>
              </a:rPr>
              <a:t> (</a:t>
            </a:r>
            <a:r>
              <a:rPr lang="en-GB" altLang="en-US" sz="1600" dirty="0" err="1">
                <a:latin typeface="Century Gothic" pitchFamily="34" charset="0"/>
              </a:rPr>
              <a:t>cordinator</a:t>
            </a:r>
            <a:r>
              <a:rPr lang="en-GB" altLang="en-US" sz="1600" dirty="0">
                <a:latin typeface="Century Gothic" pitchFamily="34" charset="0"/>
              </a:rPr>
              <a:t>)</a:t>
            </a:r>
          </a:p>
          <a:p>
            <a:pPr eaLnBrk="1" hangingPunct="1"/>
            <a:r>
              <a:rPr lang="en-GB" altLang="en-US" sz="1600" dirty="0">
                <a:latin typeface="Century Gothic" pitchFamily="34" charset="0"/>
              </a:rPr>
              <a:t>Debora </a:t>
            </a:r>
            <a:r>
              <a:rPr lang="en-GB" altLang="en-US" sz="1600" dirty="0" err="1">
                <a:latin typeface="Century Gothic" pitchFamily="34" charset="0"/>
              </a:rPr>
              <a:t>Kikaro</a:t>
            </a:r>
            <a:r>
              <a:rPr lang="en-GB" altLang="en-US" sz="1600" dirty="0">
                <a:latin typeface="Century Gothic" pitchFamily="34" charset="0"/>
              </a:rPr>
              <a:t> (nurse)</a:t>
            </a:r>
          </a:p>
          <a:p>
            <a:pPr eaLnBrk="1" hangingPunct="1"/>
            <a:r>
              <a:rPr lang="en-GB" altLang="en-US" sz="1600" dirty="0">
                <a:latin typeface="Century Gothic" pitchFamily="34" charset="0"/>
              </a:rPr>
              <a:t>Sarah </a:t>
            </a:r>
            <a:r>
              <a:rPr lang="en-GB" altLang="en-US" sz="1600" dirty="0" err="1">
                <a:latin typeface="Century Gothic" pitchFamily="34" charset="0"/>
              </a:rPr>
              <a:t>Mlelwa</a:t>
            </a:r>
            <a:r>
              <a:rPr lang="en-GB" altLang="en-US" sz="1600" dirty="0">
                <a:latin typeface="Century Gothic" pitchFamily="34" charset="0"/>
              </a:rPr>
              <a:t> (nurse)</a:t>
            </a:r>
          </a:p>
          <a:p>
            <a:pPr eaLnBrk="1" hangingPunct="1"/>
            <a:r>
              <a:rPr lang="en-GB" altLang="en-US" sz="1600" dirty="0">
                <a:latin typeface="Century Gothic" pitchFamily="34" charset="0"/>
              </a:rPr>
              <a:t>John France (</a:t>
            </a:r>
            <a:r>
              <a:rPr lang="en-GB" altLang="en-US" sz="1600" dirty="0" err="1">
                <a:latin typeface="Century Gothic" pitchFamily="34" charset="0"/>
              </a:rPr>
              <a:t>HoD</a:t>
            </a:r>
            <a:r>
              <a:rPr lang="en-GB" altLang="en-US" sz="1600" dirty="0">
                <a:latin typeface="Century Gothic" pitchFamily="34" charset="0"/>
              </a:rPr>
              <a:t> </a:t>
            </a:r>
            <a:r>
              <a:rPr lang="en-GB" altLang="en-US" sz="1600" dirty="0" err="1">
                <a:latin typeface="Century Gothic" pitchFamily="34" charset="0"/>
              </a:rPr>
              <a:t>Obs</a:t>
            </a:r>
            <a:r>
              <a:rPr lang="en-GB" altLang="en-US" sz="1600" dirty="0">
                <a:latin typeface="Century Gothic" pitchFamily="34" charset="0"/>
              </a:rPr>
              <a:t> &amp; </a:t>
            </a:r>
            <a:r>
              <a:rPr lang="en-GB" altLang="en-US" sz="1600" dirty="0" err="1">
                <a:latin typeface="Century Gothic" pitchFamily="34" charset="0"/>
              </a:rPr>
              <a:t>Gyn</a:t>
            </a:r>
            <a:r>
              <a:rPr lang="en-GB" altLang="en-US" sz="1600" dirty="0">
                <a:latin typeface="Century Gothic" pitchFamily="34" charset="0"/>
              </a:rPr>
              <a:t> </a:t>
            </a:r>
            <a:r>
              <a:rPr lang="en-GB" altLang="en-US" sz="1600" dirty="0" smtClean="0">
                <a:latin typeface="Century Gothic" pitchFamily="34" charset="0"/>
              </a:rPr>
              <a:t>MZRH</a:t>
            </a:r>
            <a:r>
              <a:rPr lang="en-GB" altLang="en-US" sz="1600" dirty="0">
                <a:latin typeface="Century Gothic" pitchFamily="34" charset="0"/>
              </a:rPr>
              <a:t>)</a:t>
            </a:r>
          </a:p>
          <a:p>
            <a:pPr eaLnBrk="1" hangingPunct="1">
              <a:spcBef>
                <a:spcPts val="1200"/>
              </a:spcBef>
            </a:pPr>
            <a:r>
              <a:rPr lang="en-GB" altLang="en-US" sz="1600" b="1" dirty="0">
                <a:latin typeface="Century Gothic" pitchFamily="34" charset="0"/>
              </a:rPr>
              <a:t>Data Management</a:t>
            </a:r>
          </a:p>
          <a:p>
            <a:pPr eaLnBrk="1" hangingPunct="1"/>
            <a:r>
              <a:rPr lang="en-GB" altLang="en-US" sz="1600" dirty="0">
                <a:latin typeface="Century Gothic" pitchFamily="34" charset="0"/>
              </a:rPr>
              <a:t>Peter </a:t>
            </a:r>
            <a:r>
              <a:rPr lang="en-GB" altLang="en-US" sz="1600" dirty="0" err="1">
                <a:latin typeface="Century Gothic" pitchFamily="34" charset="0"/>
              </a:rPr>
              <a:t>Agrea</a:t>
            </a:r>
            <a:endParaRPr lang="en-GB" altLang="en-US" sz="1600" dirty="0">
              <a:latin typeface="Century Gothic" pitchFamily="34" charset="0"/>
            </a:endParaRPr>
          </a:p>
          <a:p>
            <a:pPr eaLnBrk="1" hangingPunct="1"/>
            <a:r>
              <a:rPr lang="en-GB" altLang="en-US" sz="1600" dirty="0" err="1">
                <a:latin typeface="Century Gothic" pitchFamily="34" charset="0"/>
              </a:rPr>
              <a:t>Willyhelmina</a:t>
            </a:r>
            <a:r>
              <a:rPr lang="en-GB" altLang="en-US" sz="1600" dirty="0">
                <a:latin typeface="Century Gothic" pitchFamily="34" charset="0"/>
              </a:rPr>
              <a:t> </a:t>
            </a:r>
            <a:r>
              <a:rPr lang="en-GB" altLang="en-US" sz="1600" dirty="0" err="1">
                <a:latin typeface="Century Gothic" pitchFamily="34" charset="0"/>
              </a:rPr>
              <a:t>Olomi</a:t>
            </a:r>
            <a:endParaRPr lang="en-GB" altLang="en-US" sz="1600" dirty="0">
              <a:latin typeface="Century Gothic" pitchFamily="34" charset="0"/>
            </a:endParaRPr>
          </a:p>
          <a:p>
            <a:pPr eaLnBrk="1" hangingPunct="1"/>
            <a:endParaRPr lang="en-GB" altLang="en-US" sz="1600" b="1" dirty="0">
              <a:latin typeface="Century Gothic" pitchFamily="34" charset="0"/>
            </a:endParaRPr>
          </a:p>
          <a:p>
            <a:pPr eaLnBrk="1" hangingPunct="1"/>
            <a:r>
              <a:rPr lang="en-GB" altLang="en-US" sz="1600" b="1" dirty="0">
                <a:latin typeface="Century Gothic" pitchFamily="34" charset="0"/>
              </a:rPr>
              <a:t>Lab</a:t>
            </a:r>
          </a:p>
          <a:p>
            <a:pPr eaLnBrk="1" hangingPunct="1"/>
            <a:r>
              <a:rPr lang="de-DE" altLang="en-US" sz="1600" dirty="0" smtClean="0">
                <a:latin typeface="Century Gothic" pitchFamily="34" charset="0"/>
              </a:rPr>
              <a:t>Lilian Njovu</a:t>
            </a:r>
          </a:p>
          <a:p>
            <a:pPr eaLnBrk="1" hangingPunct="1"/>
            <a:r>
              <a:rPr lang="de-DE" altLang="en-US" sz="1600" dirty="0" smtClean="0">
                <a:latin typeface="Century Gothic" pitchFamily="34" charset="0"/>
              </a:rPr>
              <a:t>Last Mwaipopo</a:t>
            </a:r>
          </a:p>
          <a:p>
            <a:pPr eaLnBrk="1" hangingPunct="1"/>
            <a:r>
              <a:rPr lang="de-DE" altLang="en-US" sz="1600" dirty="0" smtClean="0">
                <a:latin typeface="Century Gothic" pitchFamily="34" charset="0"/>
              </a:rPr>
              <a:t>Lucy Mesayi</a:t>
            </a:r>
          </a:p>
          <a:p>
            <a:pPr eaLnBrk="1" hangingPunct="1"/>
            <a:r>
              <a:rPr lang="de-DE" altLang="en-US" sz="1600" dirty="0" smtClean="0">
                <a:latin typeface="Century Gothic" pitchFamily="34" charset="0"/>
              </a:rPr>
              <a:t>Epifania Ndunguru</a:t>
            </a:r>
            <a:endParaRPr lang="de-DE" altLang="en-US" sz="1600" dirty="0">
              <a:latin typeface="Century Gothic" pitchFamily="34" charset="0"/>
            </a:endParaRPr>
          </a:p>
        </p:txBody>
      </p:sp>
      <p:sp>
        <p:nvSpPr>
          <p:cNvPr id="11" name="TextBox 6"/>
          <p:cNvSpPr txBox="1">
            <a:spLocks noChangeArrowheads="1"/>
          </p:cNvSpPr>
          <p:nvPr/>
        </p:nvSpPr>
        <p:spPr bwMode="auto">
          <a:xfrm>
            <a:off x="228600" y="5943600"/>
            <a:ext cx="2730500" cy="5847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ltLang="en-US" sz="1600" b="1" dirty="0">
                <a:latin typeface="Century Gothic" pitchFamily="34" charset="0"/>
              </a:rPr>
              <a:t>All nurses and midwives at the </a:t>
            </a:r>
            <a:r>
              <a:rPr lang="en-GB" altLang="en-US" sz="1600" b="1" dirty="0" err="1">
                <a:latin typeface="Century Gothic" pitchFamily="34" charset="0"/>
              </a:rPr>
              <a:t>Mbeya</a:t>
            </a:r>
            <a:r>
              <a:rPr lang="en-GB" altLang="en-US" sz="1600" b="1" dirty="0">
                <a:latin typeface="Century Gothic" pitchFamily="34" charset="0"/>
              </a:rPr>
              <a:t> study sites !</a:t>
            </a:r>
          </a:p>
        </p:txBody>
      </p:sp>
      <p:sp>
        <p:nvSpPr>
          <p:cNvPr id="12" name="Rechteck 6"/>
          <p:cNvSpPr>
            <a:spLocks noChangeArrowheads="1"/>
          </p:cNvSpPr>
          <p:nvPr/>
        </p:nvSpPr>
        <p:spPr bwMode="auto">
          <a:xfrm>
            <a:off x="4194175" y="1268413"/>
            <a:ext cx="4959350" cy="280076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r>
              <a:rPr lang="en-GB" altLang="en-US" sz="1600" b="1" dirty="0">
                <a:latin typeface="Century Gothic" pitchFamily="34" charset="0"/>
              </a:rPr>
              <a:t>LMU Munich</a:t>
            </a:r>
          </a:p>
          <a:p>
            <a:r>
              <a:rPr lang="en-GB" altLang="en-US" sz="1600" dirty="0">
                <a:latin typeface="Century Gothic" pitchFamily="34" charset="0"/>
              </a:rPr>
              <a:t>Arne </a:t>
            </a:r>
            <a:r>
              <a:rPr lang="en-GB" altLang="en-US" sz="1600" dirty="0" err="1">
                <a:latin typeface="Century Gothic" pitchFamily="34" charset="0"/>
              </a:rPr>
              <a:t>Kroidl</a:t>
            </a:r>
            <a:endParaRPr lang="en-GB" altLang="en-US" sz="1600" dirty="0">
              <a:latin typeface="Century Gothic" pitchFamily="34" charset="0"/>
            </a:endParaRPr>
          </a:p>
          <a:p>
            <a:r>
              <a:rPr lang="de-DE" altLang="en-US" sz="1600" dirty="0">
                <a:latin typeface="Century Gothic" pitchFamily="34" charset="0"/>
              </a:rPr>
              <a:t>Otto Geisenberger (monitoring)</a:t>
            </a:r>
          </a:p>
          <a:p>
            <a:r>
              <a:rPr lang="de-DE" altLang="en-US" sz="1600" dirty="0">
                <a:latin typeface="Century Gothic" pitchFamily="34" charset="0"/>
              </a:rPr>
              <a:t>Sabine Kastner  (monitoring)</a:t>
            </a:r>
          </a:p>
          <a:p>
            <a:r>
              <a:rPr lang="en-GB" altLang="en-US" sz="1600" dirty="0" err="1">
                <a:latin typeface="Century Gothic" pitchFamily="34" charset="0"/>
              </a:rPr>
              <a:t>Fidelina</a:t>
            </a:r>
            <a:r>
              <a:rPr lang="en-GB" altLang="en-US" sz="1600" dirty="0">
                <a:latin typeface="Century Gothic" pitchFamily="34" charset="0"/>
              </a:rPr>
              <a:t> </a:t>
            </a:r>
            <a:r>
              <a:rPr lang="en-GB" altLang="en-US" sz="1600" dirty="0" err="1">
                <a:latin typeface="Century Gothic" pitchFamily="34" charset="0"/>
              </a:rPr>
              <a:t>Zekoll</a:t>
            </a:r>
            <a:r>
              <a:rPr lang="en-GB" altLang="en-US" sz="1600" dirty="0">
                <a:latin typeface="Century Gothic" pitchFamily="34" charset="0"/>
              </a:rPr>
              <a:t> (data </a:t>
            </a:r>
            <a:r>
              <a:rPr lang="en-GB" altLang="en-US" sz="1600" dirty="0" err="1">
                <a:latin typeface="Century Gothic" pitchFamily="34" charset="0"/>
              </a:rPr>
              <a:t>managment</a:t>
            </a:r>
            <a:r>
              <a:rPr lang="en-GB" altLang="en-US" sz="1600" dirty="0">
                <a:latin typeface="Century Gothic" pitchFamily="34" charset="0"/>
              </a:rPr>
              <a:t>)</a:t>
            </a:r>
          </a:p>
          <a:p>
            <a:r>
              <a:rPr lang="en-GB" altLang="en-US" sz="1600" dirty="0" err="1">
                <a:latin typeface="Century Gothic" pitchFamily="34" charset="0"/>
              </a:rPr>
              <a:t>Conny</a:t>
            </a:r>
            <a:r>
              <a:rPr lang="en-GB" altLang="en-US" sz="1600" dirty="0">
                <a:latin typeface="Century Gothic" pitchFamily="34" charset="0"/>
              </a:rPr>
              <a:t> </a:t>
            </a:r>
            <a:r>
              <a:rPr lang="en-GB" altLang="en-US" sz="1600" dirty="0" err="1">
                <a:latin typeface="Century Gothic" pitchFamily="34" charset="0"/>
              </a:rPr>
              <a:t>Luer</a:t>
            </a:r>
            <a:r>
              <a:rPr lang="en-GB" altLang="en-US" sz="1600" dirty="0">
                <a:latin typeface="Century Gothic" pitchFamily="34" charset="0"/>
              </a:rPr>
              <a:t> (local lab management)</a:t>
            </a:r>
          </a:p>
          <a:p>
            <a:r>
              <a:rPr lang="en-GB" altLang="en-US" sz="1600" dirty="0">
                <a:latin typeface="Century Gothic" pitchFamily="34" charset="0"/>
              </a:rPr>
              <a:t>Michael </a:t>
            </a:r>
            <a:r>
              <a:rPr lang="en-GB" altLang="en-US" sz="1600" dirty="0" err="1">
                <a:latin typeface="Century Gothic" pitchFamily="34" charset="0"/>
              </a:rPr>
              <a:t>Hoelscher</a:t>
            </a:r>
            <a:endParaRPr lang="en-GB" altLang="en-US" sz="1600" dirty="0">
              <a:latin typeface="Century Gothic" pitchFamily="34" charset="0"/>
            </a:endParaRPr>
          </a:p>
          <a:p>
            <a:endParaRPr lang="de-DE" altLang="en-US" sz="1600" dirty="0">
              <a:latin typeface="Century Gothic" pitchFamily="34" charset="0"/>
            </a:endParaRPr>
          </a:p>
          <a:p>
            <a:r>
              <a:rPr lang="de-DE" altLang="en-US" sz="1600" b="1" dirty="0">
                <a:latin typeface="Century Gothic" pitchFamily="34" charset="0"/>
              </a:rPr>
              <a:t>Cepheid South Africa</a:t>
            </a:r>
          </a:p>
          <a:p>
            <a:r>
              <a:rPr lang="en-GB" altLang="en-US" sz="1600" dirty="0" err="1">
                <a:latin typeface="Century Gothic" pitchFamily="34" charset="0"/>
              </a:rPr>
              <a:t>Dipti</a:t>
            </a:r>
            <a:r>
              <a:rPr lang="en-GB" altLang="en-US" sz="1600" dirty="0">
                <a:latin typeface="Century Gothic" pitchFamily="34" charset="0"/>
              </a:rPr>
              <a:t> </a:t>
            </a:r>
            <a:r>
              <a:rPr lang="en-GB" altLang="en-US" sz="1600" dirty="0" err="1">
                <a:latin typeface="Century Gothic" pitchFamily="34" charset="0"/>
              </a:rPr>
              <a:t>Lallubhai</a:t>
            </a:r>
            <a:endParaRPr lang="en-GB" altLang="en-US" sz="1600" dirty="0">
              <a:latin typeface="Century Gothic" pitchFamily="34" charset="0"/>
            </a:endParaRPr>
          </a:p>
          <a:p>
            <a:r>
              <a:rPr lang="en-GB" altLang="en-US" sz="1600" dirty="0">
                <a:latin typeface="Century Gothic" pitchFamily="34" charset="0"/>
              </a:rPr>
              <a:t>Gwynn Stevens</a:t>
            </a:r>
          </a:p>
        </p:txBody>
      </p:sp>
      <p:pic>
        <p:nvPicPr>
          <p:cNvPr id="13" name="Picture 2"/>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7040562" y="3962400"/>
            <a:ext cx="2103438" cy="10144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5" name="Rechteck 16"/>
          <p:cNvSpPr>
            <a:spLocks noChangeArrowheads="1"/>
          </p:cNvSpPr>
          <p:nvPr/>
        </p:nvSpPr>
        <p:spPr bwMode="auto">
          <a:xfrm>
            <a:off x="7051675" y="4800600"/>
            <a:ext cx="2092325" cy="33855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r>
              <a:rPr lang="en-GB" altLang="en-US" sz="1600" b="1" dirty="0">
                <a:latin typeface="Century Gothic" pitchFamily="34" charset="0"/>
              </a:rPr>
              <a:t>Supported by:</a:t>
            </a:r>
          </a:p>
        </p:txBody>
      </p:sp>
      <p:pic>
        <p:nvPicPr>
          <p:cNvPr id="16" name="Picture 4" descr="https://upload.wikimedia.org/wikipedia/commons/f/fe/Cepheid_Inc._Logo.jpg"/>
          <p:cNvPicPr>
            <a:picLocks noChangeAspect="1" noChangeArrowheads="1"/>
          </p:cNvPicPr>
          <p:nvPr/>
        </p:nvPicPr>
        <p:blipFill>
          <a:blip r:embed="rId6" cstate="print">
            <a:extLst>
              <a:ext uri="{28A0092B-C50C-407E-A947-70E740481C1C}">
                <a14:useLocalDpi xmlns="" xmlns:a14="http://schemas.microsoft.com/office/drawing/2010/main" val="0"/>
              </a:ext>
            </a:extLst>
          </a:blip>
          <a:srcRect b="9721"/>
          <a:stretch>
            <a:fillRect/>
          </a:stretch>
        </p:blipFill>
        <p:spPr bwMode="auto">
          <a:xfrm>
            <a:off x="6781800" y="5181600"/>
            <a:ext cx="1485900" cy="13414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7" name="Picture 2" descr="D:\Users\arne\Documents\Baby Studie\Baby Photo\SIV III.jpg"/>
          <p:cNvPicPr>
            <a:picLocks noChangeAspect="1" noChangeArrowheads="1"/>
          </p:cNvPicPr>
          <p:nvPr/>
        </p:nvPicPr>
        <p:blipFill>
          <a:blip r:embed="rId7" cstate="print">
            <a:extLst>
              <a:ext uri="{28A0092B-C50C-407E-A947-70E740481C1C}">
                <a14:useLocalDpi xmlns="" xmlns:a14="http://schemas.microsoft.com/office/drawing/2010/main" val="0"/>
              </a:ext>
            </a:extLst>
          </a:blip>
          <a:srcRect/>
          <a:stretch>
            <a:fillRect/>
          </a:stretch>
        </p:blipFill>
        <p:spPr bwMode="auto">
          <a:xfrm>
            <a:off x="2987675" y="4551363"/>
            <a:ext cx="2952750" cy="2212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dirty="0" smtClean="0">
                <a:latin typeface="Century Gothic" pitchFamily="34" charset="0"/>
              </a:rPr>
              <a:t>Outline</a:t>
            </a:r>
            <a:endParaRPr lang="en-US" sz="2800" dirty="0">
              <a:latin typeface="Century Gothic" pitchFamily="34" charset="0"/>
            </a:endParaRPr>
          </a:p>
        </p:txBody>
      </p:sp>
      <p:sp>
        <p:nvSpPr>
          <p:cNvPr id="3" name="Content Placeholder 2"/>
          <p:cNvSpPr>
            <a:spLocks noGrp="1"/>
          </p:cNvSpPr>
          <p:nvPr>
            <p:ph idx="1"/>
          </p:nvPr>
        </p:nvSpPr>
        <p:spPr/>
        <p:txBody>
          <a:bodyPr>
            <a:normAutofit/>
          </a:bodyPr>
          <a:lstStyle/>
          <a:p>
            <a:r>
              <a:rPr lang="en-GB" sz="2400" dirty="0" smtClean="0">
                <a:latin typeface="Century Gothic" pitchFamily="34" charset="0"/>
              </a:rPr>
              <a:t>Introduction</a:t>
            </a:r>
          </a:p>
          <a:p>
            <a:r>
              <a:rPr lang="en-GB" sz="2400" dirty="0" smtClean="0">
                <a:latin typeface="Century Gothic" pitchFamily="34" charset="0"/>
              </a:rPr>
              <a:t>Objective</a:t>
            </a:r>
            <a:r>
              <a:rPr lang="en-GB" sz="2400" i="1" dirty="0" smtClean="0">
                <a:latin typeface="Century Gothic" pitchFamily="34" charset="0"/>
              </a:rPr>
              <a:t>	</a:t>
            </a:r>
            <a:endParaRPr lang="en-GB" sz="2400" dirty="0" smtClean="0">
              <a:latin typeface="Century Gothic" pitchFamily="34" charset="0"/>
            </a:endParaRPr>
          </a:p>
          <a:p>
            <a:r>
              <a:rPr lang="en-GB" sz="2400" dirty="0" smtClean="0">
                <a:latin typeface="Century Gothic" pitchFamily="34" charset="0"/>
              </a:rPr>
              <a:t>Method</a:t>
            </a:r>
            <a:r>
              <a:rPr lang="en-GB" sz="2400" i="1" dirty="0" smtClean="0">
                <a:latin typeface="Century Gothic" pitchFamily="34" charset="0"/>
              </a:rPr>
              <a:t>	</a:t>
            </a:r>
            <a:endParaRPr lang="en-US" sz="2400" i="1" dirty="0" smtClean="0">
              <a:latin typeface="Century Gothic" pitchFamily="34" charset="0"/>
            </a:endParaRPr>
          </a:p>
          <a:p>
            <a:r>
              <a:rPr lang="en-GB" sz="2400" dirty="0" smtClean="0">
                <a:latin typeface="Century Gothic" pitchFamily="34" charset="0"/>
              </a:rPr>
              <a:t>Results</a:t>
            </a:r>
          </a:p>
          <a:p>
            <a:r>
              <a:rPr lang="en-GB" sz="2400" dirty="0" smtClean="0">
                <a:latin typeface="Century Gothic" pitchFamily="34" charset="0"/>
              </a:rPr>
              <a:t>Conclusion</a:t>
            </a:r>
            <a:endParaRPr lang="en-US" sz="2400" dirty="0">
              <a:latin typeface="Century Gothic" pitchFamily="34" charset="0"/>
            </a:endParaRPr>
          </a:p>
        </p:txBody>
      </p:sp>
      <p:pic>
        <p:nvPicPr>
          <p:cNvPr id="4" name="Picture 2" descr="D:\Users\arne\Documents\Baby Studie\Baby Photo\DSCN0456.JP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5867400" y="1752600"/>
            <a:ext cx="2790598" cy="20923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5" name="Picture 3" descr="D:\Users\arne\Documents\Baby Studie\Baby Photo\DSCN0462.JPG"/>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5867400" y="4019550"/>
            <a:ext cx="2794000" cy="20955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latin typeface="Century Gothic" pitchFamily="34" charset="0"/>
              </a:rPr>
              <a:t>Introduction</a:t>
            </a:r>
            <a:endParaRPr lang="en-US" sz="2400" dirty="0"/>
          </a:p>
        </p:txBody>
      </p:sp>
      <p:sp>
        <p:nvSpPr>
          <p:cNvPr id="3" name="Content Placeholder 2"/>
          <p:cNvSpPr>
            <a:spLocks noGrp="1"/>
          </p:cNvSpPr>
          <p:nvPr>
            <p:ph idx="1"/>
          </p:nvPr>
        </p:nvSpPr>
        <p:spPr/>
        <p:txBody>
          <a:bodyPr>
            <a:normAutofit fontScale="32500" lnSpcReduction="20000"/>
          </a:bodyPr>
          <a:lstStyle/>
          <a:p>
            <a:pPr>
              <a:spcAft>
                <a:spcPts val="600"/>
              </a:spcAft>
            </a:pPr>
            <a:r>
              <a:rPr lang="en-US" sz="4000" dirty="0" smtClean="0">
                <a:latin typeface="Century Gothic" pitchFamily="34" charset="0"/>
              </a:rPr>
              <a:t>Point-of-Care (</a:t>
            </a:r>
            <a:r>
              <a:rPr lang="en-US" sz="4000" dirty="0" err="1" smtClean="0">
                <a:latin typeface="Century Gothic" pitchFamily="34" charset="0"/>
              </a:rPr>
              <a:t>PoC</a:t>
            </a:r>
            <a:r>
              <a:rPr lang="en-US" sz="4000" dirty="0" smtClean="0">
                <a:latin typeface="Century Gothic" pitchFamily="34" charset="0"/>
              </a:rPr>
              <a:t>) HIV testing for early infant diagnosis (EID) enables nurse-based, decentralized testing with the potential to replace centralized laboratory EID. </a:t>
            </a:r>
          </a:p>
          <a:p>
            <a:pPr>
              <a:spcAft>
                <a:spcPts val="600"/>
              </a:spcAft>
            </a:pPr>
            <a:r>
              <a:rPr lang="en-GB" sz="4000" dirty="0" err="1" smtClean="0">
                <a:latin typeface="Century Gothic" pitchFamily="34" charset="0"/>
              </a:rPr>
              <a:t>Xpert</a:t>
            </a:r>
            <a:r>
              <a:rPr lang="en-GB" sz="4000" dirty="0" smtClean="0">
                <a:latin typeface="Century Gothic" pitchFamily="34" charset="0"/>
              </a:rPr>
              <a:t> HIV-1 (Cepheid) is one of the recommended tests for EID in the latest 2016 WHO guidelines.</a:t>
            </a:r>
          </a:p>
          <a:p>
            <a:pPr>
              <a:spcAft>
                <a:spcPts val="600"/>
              </a:spcAft>
            </a:pPr>
            <a:r>
              <a:rPr lang="en-GB" sz="4000" dirty="0" err="1" smtClean="0">
                <a:latin typeface="Century Gothic" pitchFamily="34" charset="0"/>
              </a:rPr>
              <a:t>Xpert</a:t>
            </a:r>
            <a:r>
              <a:rPr lang="en-GB" sz="4000" dirty="0" smtClean="0">
                <a:latin typeface="Century Gothic" pitchFamily="34" charset="0"/>
              </a:rPr>
              <a:t>® HIV-1 </a:t>
            </a:r>
            <a:r>
              <a:rPr lang="en-GB" sz="4000" dirty="0" err="1" smtClean="0">
                <a:latin typeface="Century Gothic" pitchFamily="34" charset="0"/>
              </a:rPr>
              <a:t>Qual</a:t>
            </a:r>
            <a:r>
              <a:rPr lang="en-GB" sz="4000" dirty="0" smtClean="0">
                <a:latin typeface="Century Gothic" pitchFamily="34" charset="0"/>
              </a:rPr>
              <a:t> assays is simple to use test suitable for operators with limited experience and training. </a:t>
            </a:r>
          </a:p>
          <a:p>
            <a:pPr>
              <a:spcAft>
                <a:spcPts val="600"/>
              </a:spcAft>
            </a:pPr>
            <a:r>
              <a:rPr lang="en-GB" sz="4000" dirty="0" smtClean="0">
                <a:latin typeface="Century Gothic" pitchFamily="34" charset="0"/>
              </a:rPr>
              <a:t>Self-contained tests </a:t>
            </a:r>
          </a:p>
          <a:p>
            <a:pPr lvl="1">
              <a:spcAft>
                <a:spcPts val="600"/>
              </a:spcAft>
            </a:pPr>
            <a:r>
              <a:rPr lang="en-GB" sz="4000" dirty="0" smtClean="0">
                <a:latin typeface="Century Gothic" pitchFamily="34" charset="0"/>
              </a:rPr>
              <a:t>RT-PCR and PCR reagents and processes are hosted in single use, self-contained </a:t>
            </a:r>
            <a:r>
              <a:rPr lang="en-GB" sz="4000" dirty="0" err="1" smtClean="0">
                <a:latin typeface="Century Gothic" pitchFamily="34" charset="0"/>
              </a:rPr>
              <a:t>GeneXpert</a:t>
            </a:r>
            <a:r>
              <a:rPr lang="en-GB" sz="4000" dirty="0" smtClean="0">
                <a:latin typeface="Century Gothic" pitchFamily="34" charset="0"/>
              </a:rPr>
              <a:t> cartridges. </a:t>
            </a:r>
            <a:endParaRPr lang="en-US" sz="4000" dirty="0" smtClean="0">
              <a:latin typeface="Century Gothic" pitchFamily="34" charset="0"/>
            </a:endParaRPr>
          </a:p>
          <a:p>
            <a:pPr lvl="1">
              <a:spcAft>
                <a:spcPts val="600"/>
              </a:spcAft>
            </a:pPr>
            <a:r>
              <a:rPr lang="en-GB" sz="4000" dirty="0" smtClean="0">
                <a:latin typeface="Century Gothic" pitchFamily="34" charset="0"/>
              </a:rPr>
              <a:t>Operator intervention is not required during analysis steps. </a:t>
            </a:r>
          </a:p>
          <a:p>
            <a:pPr>
              <a:spcAft>
                <a:spcPts val="600"/>
              </a:spcAft>
            </a:pPr>
            <a:r>
              <a:rPr lang="en-GB" sz="4000" dirty="0" smtClean="0">
                <a:latin typeface="Century Gothic" pitchFamily="34" charset="0"/>
              </a:rPr>
              <a:t>Specialized training is not required for troubleshooting or error code interpretation and results are easy to interpret.</a:t>
            </a:r>
          </a:p>
          <a:p>
            <a:pPr algn="just">
              <a:spcBef>
                <a:spcPts val="1200"/>
              </a:spcBef>
              <a:spcAft>
                <a:spcPts val="1200"/>
              </a:spcAft>
            </a:pPr>
            <a:r>
              <a:rPr lang="en-GB" sz="4000" dirty="0" smtClean="0">
                <a:latin typeface="Century Gothic" pitchFamily="34" charset="0"/>
              </a:rPr>
              <a:t>The BABY Study was a prospective diagnostic cohort study in infants born from HIV infected mothers evaluating the accuracy  and operational feasibility of the </a:t>
            </a:r>
            <a:r>
              <a:rPr lang="en-GB" sz="4000" dirty="0" err="1" smtClean="0">
                <a:latin typeface="Century Gothic" pitchFamily="34" charset="0"/>
              </a:rPr>
              <a:t>Xpert</a:t>
            </a:r>
            <a:r>
              <a:rPr lang="en-GB" sz="4000" dirty="0" smtClean="0">
                <a:latin typeface="Century Gothic" pitchFamily="34" charset="0"/>
              </a:rPr>
              <a:t>® HIV-1 </a:t>
            </a:r>
            <a:r>
              <a:rPr lang="en-GB" sz="4000" dirty="0" err="1" smtClean="0">
                <a:latin typeface="Century Gothic" pitchFamily="34" charset="0"/>
              </a:rPr>
              <a:t>Qual</a:t>
            </a:r>
            <a:r>
              <a:rPr lang="en-GB" sz="4000" dirty="0" smtClean="0">
                <a:latin typeface="Century Gothic" pitchFamily="34" charset="0"/>
              </a:rPr>
              <a:t> </a:t>
            </a:r>
            <a:r>
              <a:rPr lang="en-GB" sz="4000" dirty="0" err="1" smtClean="0">
                <a:latin typeface="Century Gothic" pitchFamily="34" charset="0"/>
              </a:rPr>
              <a:t>PoC</a:t>
            </a:r>
            <a:r>
              <a:rPr lang="en-GB" sz="4000" dirty="0" smtClean="0">
                <a:latin typeface="Century Gothic" pitchFamily="34" charset="0"/>
              </a:rPr>
              <a:t> test at different time-points performed by nurses or midwives at five primary obstetric heath facilities in </a:t>
            </a:r>
            <a:r>
              <a:rPr lang="en-GB" sz="4000" dirty="0" err="1" smtClean="0">
                <a:latin typeface="Century Gothic" pitchFamily="34" charset="0"/>
              </a:rPr>
              <a:t>Mbeya</a:t>
            </a:r>
            <a:r>
              <a:rPr lang="en-GB" sz="4000" dirty="0" smtClean="0">
                <a:latin typeface="Century Gothic" pitchFamily="34" charset="0"/>
              </a:rPr>
              <a:t>. </a:t>
            </a:r>
          </a:p>
          <a:p>
            <a:pPr algn="just">
              <a:spcBef>
                <a:spcPts val="1200"/>
              </a:spcBef>
              <a:spcAft>
                <a:spcPts val="1200"/>
              </a:spcAft>
            </a:pPr>
            <a:r>
              <a:rPr lang="en-GB" sz="4000" dirty="0" smtClean="0">
                <a:latin typeface="Century Gothic" pitchFamily="34" charset="0"/>
              </a:rPr>
              <a:t>Recruitment period: June 2015 to Sep 2016.</a:t>
            </a:r>
            <a:endParaRPr lang="en-US" sz="4000" dirty="0" smtClean="0">
              <a:latin typeface="Century Gothic" pitchFamily="34" charset="0"/>
            </a:endParaRPr>
          </a:p>
          <a:p>
            <a:pPr algn="just"/>
            <a:r>
              <a:rPr lang="en-GB" sz="4000" dirty="0" smtClean="0">
                <a:latin typeface="Century Gothic" pitchFamily="34" charset="0"/>
              </a:rPr>
              <a:t>We observed a 100% sensitivity and specificity of </a:t>
            </a:r>
            <a:r>
              <a:rPr lang="en-GB" sz="4000" dirty="0" err="1" smtClean="0">
                <a:latin typeface="Century Gothic" pitchFamily="34" charset="0"/>
              </a:rPr>
              <a:t>Xpert</a:t>
            </a:r>
            <a:r>
              <a:rPr lang="en-GB" sz="4000" dirty="0" smtClean="0">
                <a:latin typeface="Century Gothic" pitchFamily="34" charset="0"/>
              </a:rPr>
              <a:t> HIV-1 </a:t>
            </a:r>
            <a:r>
              <a:rPr lang="en-GB" sz="4000" dirty="0" err="1" smtClean="0">
                <a:latin typeface="Century Gothic" pitchFamily="34" charset="0"/>
              </a:rPr>
              <a:t>Qual</a:t>
            </a:r>
            <a:r>
              <a:rPr lang="en-GB" sz="4000" dirty="0" smtClean="0">
                <a:latin typeface="Century Gothic" pitchFamily="34" charset="0"/>
              </a:rPr>
              <a:t> </a:t>
            </a:r>
            <a:r>
              <a:rPr lang="en-GB" sz="4000" dirty="0" err="1" smtClean="0">
                <a:latin typeface="Century Gothic" pitchFamily="34" charset="0"/>
              </a:rPr>
              <a:t>PoC</a:t>
            </a:r>
            <a:r>
              <a:rPr lang="en-GB" sz="4000" dirty="0" smtClean="0">
                <a:latin typeface="Century Gothic" pitchFamily="34" charset="0"/>
              </a:rPr>
              <a:t> from whole blood for the detection of neonatal HIV from birth until week 6.</a:t>
            </a:r>
            <a:endParaRPr lang="en-US" sz="4000" dirty="0" smtClean="0">
              <a:latin typeface="Century Gothic" pitchFamily="34" charset="0"/>
            </a:endParaRPr>
          </a:p>
          <a:p>
            <a:pPr>
              <a:spcAft>
                <a:spcPts val="600"/>
              </a:spcAft>
            </a:pPr>
            <a:endParaRPr lang="en-US" sz="2900" dirty="0" smtClean="0">
              <a:latin typeface="Century Gothic" pitchFamily="34" charset="0"/>
            </a:endParaRP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latin typeface="Century Gothic" pitchFamily="34" charset="0"/>
              </a:rPr>
              <a:t>Objective</a:t>
            </a:r>
            <a:endParaRPr lang="en-US" sz="2800" dirty="0">
              <a:latin typeface="Century Gothic" pitchFamily="34" charset="0"/>
            </a:endParaRPr>
          </a:p>
        </p:txBody>
      </p:sp>
      <p:sp>
        <p:nvSpPr>
          <p:cNvPr id="3" name="Content Placeholder 2"/>
          <p:cNvSpPr>
            <a:spLocks noGrp="1"/>
          </p:cNvSpPr>
          <p:nvPr>
            <p:ph idx="1"/>
          </p:nvPr>
        </p:nvSpPr>
        <p:spPr/>
        <p:txBody>
          <a:bodyPr>
            <a:normAutofit/>
          </a:bodyPr>
          <a:lstStyle/>
          <a:p>
            <a:r>
              <a:rPr lang="en-GB" sz="1600" dirty="0" smtClean="0">
                <a:latin typeface="Century Gothic" pitchFamily="34" charset="0"/>
              </a:rPr>
              <a:t>  To </a:t>
            </a:r>
            <a:r>
              <a:rPr lang="en-GB" sz="1600" dirty="0" smtClean="0">
                <a:latin typeface="Century Gothic" pitchFamily="34" charset="0"/>
              </a:rPr>
              <a:t>undertake a field based performance study to demonstrate that the results obtained by the intended user, nurses and lab technicians, are comparable with results obtained by a professional user (laboratory technologist) in a </a:t>
            </a:r>
            <a:r>
              <a:rPr lang="en-GB" sz="1600" dirty="0" smtClean="0">
                <a:latin typeface="Century Gothic" pitchFamily="34" charset="0"/>
              </a:rPr>
              <a:t>central </a:t>
            </a:r>
            <a:r>
              <a:rPr lang="en-GB" sz="1600" dirty="0" smtClean="0">
                <a:latin typeface="Century Gothic" pitchFamily="34" charset="0"/>
              </a:rPr>
              <a:t>testing facility and that % error/invalid results remains below 5</a:t>
            </a:r>
            <a:r>
              <a:rPr lang="en-GB" sz="1600" dirty="0" smtClean="0">
                <a:latin typeface="Century Gothic" pitchFamily="34" charset="0"/>
              </a:rPr>
              <a:t>%.</a:t>
            </a:r>
          </a:p>
          <a:p>
            <a:r>
              <a:rPr lang="en-US" sz="1600" dirty="0" smtClean="0">
                <a:latin typeface="Century Gothic" pitchFamily="34" charset="0"/>
              </a:rPr>
              <a:t>To assess training requirements to ensure competency at different end users skill levels in </a:t>
            </a:r>
            <a:r>
              <a:rPr lang="en-US" sz="1600" dirty="0" err="1" smtClean="0">
                <a:latin typeface="Century Gothic" pitchFamily="34" charset="0"/>
              </a:rPr>
              <a:t>Mbeya</a:t>
            </a:r>
            <a:r>
              <a:rPr lang="en-US" sz="1600" dirty="0" smtClean="0">
                <a:latin typeface="Century Gothic" pitchFamily="34" charset="0"/>
              </a:rPr>
              <a:t>, Tanzania</a:t>
            </a:r>
          </a:p>
          <a:p>
            <a:pPr>
              <a:buNone/>
            </a:pPr>
            <a:endParaRPr lang="en-US" sz="1600" dirty="0">
              <a:latin typeface="Century Gothic"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67512"/>
          </a:xfrm>
        </p:spPr>
        <p:txBody>
          <a:bodyPr>
            <a:normAutofit/>
          </a:bodyPr>
          <a:lstStyle/>
          <a:p>
            <a:r>
              <a:rPr lang="en-US" sz="2400" dirty="0" smtClean="0">
                <a:latin typeface="Century Gothic" pitchFamily="34" charset="0"/>
              </a:rPr>
              <a:t>Methods</a:t>
            </a:r>
            <a:endParaRPr lang="en-US" sz="2400" dirty="0">
              <a:latin typeface="Century Gothic" pitchFamily="34" charset="0"/>
            </a:endParaRPr>
          </a:p>
        </p:txBody>
      </p:sp>
      <p:sp>
        <p:nvSpPr>
          <p:cNvPr id="3" name="Content Placeholder 2"/>
          <p:cNvSpPr>
            <a:spLocks noGrp="1"/>
          </p:cNvSpPr>
          <p:nvPr>
            <p:ph idx="1"/>
          </p:nvPr>
        </p:nvSpPr>
        <p:spPr>
          <a:xfrm>
            <a:off x="457200" y="1524000"/>
            <a:ext cx="8229600" cy="4800600"/>
          </a:xfrm>
        </p:spPr>
        <p:txBody>
          <a:bodyPr>
            <a:normAutofit fontScale="62500" lnSpcReduction="20000"/>
          </a:bodyPr>
          <a:lstStyle/>
          <a:p>
            <a:pPr algn="just">
              <a:spcAft>
                <a:spcPts val="600"/>
              </a:spcAft>
            </a:pPr>
            <a:r>
              <a:rPr lang="en-GB" sz="2300" dirty="0" smtClean="0">
                <a:latin typeface="Century Gothic" pitchFamily="34" charset="0"/>
              </a:rPr>
              <a:t>HIV-infected pregnant mothers, were enrolled at the time of delivery. </a:t>
            </a:r>
          </a:p>
          <a:p>
            <a:pPr algn="just">
              <a:spcAft>
                <a:spcPts val="600"/>
              </a:spcAft>
            </a:pPr>
            <a:r>
              <a:rPr lang="en-GB" sz="2300" dirty="0" smtClean="0">
                <a:latin typeface="Century Gothic" pitchFamily="34" charset="0"/>
              </a:rPr>
              <a:t>Nurses/midwives performed EID procedures using the </a:t>
            </a:r>
            <a:r>
              <a:rPr lang="en-GB" sz="2300" dirty="0" err="1" smtClean="0">
                <a:latin typeface="Century Gothic" pitchFamily="34" charset="0"/>
              </a:rPr>
              <a:t>Xpert</a:t>
            </a:r>
            <a:r>
              <a:rPr lang="en-GB" sz="2300" dirty="0" smtClean="0">
                <a:latin typeface="Century Gothic" pitchFamily="34" charset="0"/>
              </a:rPr>
              <a:t> HIV-1 </a:t>
            </a:r>
            <a:r>
              <a:rPr lang="en-GB" sz="2300" dirty="0" err="1" smtClean="0">
                <a:latin typeface="Century Gothic" pitchFamily="34" charset="0"/>
              </a:rPr>
              <a:t>Qual</a:t>
            </a:r>
            <a:r>
              <a:rPr lang="en-GB" sz="2300" dirty="0" smtClean="0">
                <a:latin typeface="Century Gothic" pitchFamily="34" charset="0"/>
              </a:rPr>
              <a:t> </a:t>
            </a:r>
            <a:r>
              <a:rPr lang="en-GB" sz="2300" dirty="0" err="1" smtClean="0">
                <a:latin typeface="Century Gothic" pitchFamily="34" charset="0"/>
              </a:rPr>
              <a:t>PoC</a:t>
            </a:r>
            <a:r>
              <a:rPr lang="en-GB" sz="2300" dirty="0" smtClean="0">
                <a:latin typeface="Century Gothic" pitchFamily="34" charset="0"/>
              </a:rPr>
              <a:t> at these clinics. </a:t>
            </a:r>
            <a:endParaRPr lang="en-US" sz="2300" dirty="0" smtClean="0">
              <a:latin typeface="Century Gothic" pitchFamily="34" charset="0"/>
            </a:endParaRPr>
          </a:p>
          <a:p>
            <a:pPr algn="just">
              <a:spcAft>
                <a:spcPts val="600"/>
              </a:spcAft>
            </a:pPr>
            <a:r>
              <a:rPr lang="en-GB" sz="2300" dirty="0" smtClean="0">
                <a:latin typeface="Century Gothic" pitchFamily="34" charset="0"/>
              </a:rPr>
              <a:t>Infant HIV testing was retrospectively performed from stored infant DBS at the NIMR-MMRC lab by lab technicians using the </a:t>
            </a:r>
            <a:r>
              <a:rPr lang="en-GB" sz="2300" dirty="0" err="1" smtClean="0">
                <a:latin typeface="Century Gothic" pitchFamily="34" charset="0"/>
              </a:rPr>
              <a:t>Xpert</a:t>
            </a:r>
            <a:r>
              <a:rPr lang="en-GB" sz="2300" dirty="0" smtClean="0">
                <a:latin typeface="Century Gothic" pitchFamily="34" charset="0"/>
              </a:rPr>
              <a:t> HIV-1 </a:t>
            </a:r>
            <a:r>
              <a:rPr lang="en-GB" sz="2300" dirty="0" err="1" smtClean="0">
                <a:latin typeface="Century Gothic" pitchFamily="34" charset="0"/>
              </a:rPr>
              <a:t>Qual</a:t>
            </a:r>
            <a:r>
              <a:rPr lang="en-GB" sz="2300" dirty="0" smtClean="0">
                <a:latin typeface="Century Gothic" pitchFamily="34" charset="0"/>
              </a:rPr>
              <a:t> plus from collected maternal plasma samples using the </a:t>
            </a:r>
            <a:r>
              <a:rPr lang="en-GB" sz="2300" dirty="0" err="1" smtClean="0">
                <a:latin typeface="Century Gothic" pitchFamily="34" charset="0"/>
              </a:rPr>
              <a:t>Xpert</a:t>
            </a:r>
            <a:r>
              <a:rPr lang="en-GB" sz="2300" dirty="0" smtClean="0">
                <a:latin typeface="Century Gothic" pitchFamily="34" charset="0"/>
              </a:rPr>
              <a:t> HIV-1 VL for viral load measurements.</a:t>
            </a:r>
          </a:p>
          <a:p>
            <a:pPr algn="just">
              <a:spcAft>
                <a:spcPts val="600"/>
              </a:spcAft>
            </a:pPr>
            <a:r>
              <a:rPr lang="en-GB" sz="2300" dirty="0" err="1" smtClean="0">
                <a:latin typeface="Century Gothic" pitchFamily="34" charset="0"/>
              </a:rPr>
              <a:t>Xpert</a:t>
            </a:r>
            <a:r>
              <a:rPr lang="en-GB" sz="2300" dirty="0" smtClean="0">
                <a:latin typeface="Century Gothic" pitchFamily="34" charset="0"/>
              </a:rPr>
              <a:t> analyser training was performed prior to study procedures for involved clinic and laboratory personnel. </a:t>
            </a:r>
          </a:p>
          <a:p>
            <a:pPr algn="just">
              <a:spcAft>
                <a:spcPts val="600"/>
              </a:spcAft>
            </a:pPr>
            <a:r>
              <a:rPr lang="en-GB" sz="2300" dirty="0" smtClean="0">
                <a:latin typeface="Century Gothic" pitchFamily="34" charset="0"/>
              </a:rPr>
              <a:t>The training was conducted by Cepheid and included a three days centralized workshop including practical training, and in addition a training session performed at each site</a:t>
            </a:r>
            <a:r>
              <a:rPr lang="en-GB" sz="2300" dirty="0" smtClean="0">
                <a:latin typeface="Century Gothic" pitchFamily="34" charset="0"/>
              </a:rPr>
              <a:t>.</a:t>
            </a:r>
          </a:p>
          <a:p>
            <a:r>
              <a:rPr lang="en-GB" dirty="0" smtClean="0">
                <a:latin typeface="Century Gothic" pitchFamily="34" charset="0"/>
              </a:rPr>
              <a:t>The Cepheid </a:t>
            </a:r>
            <a:r>
              <a:rPr lang="en-GB" dirty="0" err="1" smtClean="0">
                <a:latin typeface="Century Gothic" pitchFamily="34" charset="0"/>
              </a:rPr>
              <a:t>Xpert</a:t>
            </a:r>
            <a:r>
              <a:rPr lang="en-GB" dirty="0" smtClean="0">
                <a:latin typeface="Century Gothic" pitchFamily="34" charset="0"/>
              </a:rPr>
              <a:t> user manual was provided to each site and the laboratory.</a:t>
            </a:r>
          </a:p>
          <a:p>
            <a:r>
              <a:rPr lang="en-GB" dirty="0" smtClean="0">
                <a:latin typeface="Century Gothic" pitchFamily="34" charset="0"/>
              </a:rPr>
              <a:t>Addition we created an adopted simplified user manual as a SOP.</a:t>
            </a:r>
          </a:p>
          <a:p>
            <a:pPr>
              <a:spcAft>
                <a:spcPts val="1200"/>
              </a:spcAft>
            </a:pPr>
            <a:r>
              <a:rPr lang="en-GB" dirty="0" smtClean="0">
                <a:latin typeface="Century Gothic" pitchFamily="34" charset="0"/>
              </a:rPr>
              <a:t>Overall, 25 clinical and 4 laboratory staffs were involved in the </a:t>
            </a:r>
            <a:r>
              <a:rPr lang="en-GB" dirty="0" err="1" smtClean="0">
                <a:latin typeface="Century Gothic" pitchFamily="34" charset="0"/>
              </a:rPr>
              <a:t>Xpert</a:t>
            </a:r>
            <a:r>
              <a:rPr lang="en-GB" dirty="0" smtClean="0">
                <a:latin typeface="Century Gothic" pitchFamily="34" charset="0"/>
              </a:rPr>
              <a:t> HIV-1 </a:t>
            </a:r>
            <a:r>
              <a:rPr lang="en-GB" dirty="0" err="1" smtClean="0">
                <a:latin typeface="Century Gothic" pitchFamily="34" charset="0"/>
              </a:rPr>
              <a:t>qual</a:t>
            </a:r>
            <a:r>
              <a:rPr lang="en-GB" dirty="0" smtClean="0">
                <a:latin typeface="Century Gothic" pitchFamily="34" charset="0"/>
              </a:rPr>
              <a:t> infants diagnostics.</a:t>
            </a:r>
          </a:p>
          <a:p>
            <a:pPr>
              <a:spcAft>
                <a:spcPts val="1200"/>
              </a:spcAft>
            </a:pPr>
            <a:r>
              <a:rPr lang="en-GB" dirty="0" smtClean="0">
                <a:latin typeface="Century Gothic" pitchFamily="34" charset="0"/>
              </a:rPr>
              <a:t>The structured questionnaire was provided to all staff members involved in the </a:t>
            </a:r>
            <a:r>
              <a:rPr lang="en-GB" dirty="0" err="1" smtClean="0">
                <a:latin typeface="Century Gothic" pitchFamily="34" charset="0"/>
              </a:rPr>
              <a:t>Xpert</a:t>
            </a:r>
            <a:r>
              <a:rPr lang="en-GB" dirty="0" smtClean="0">
                <a:latin typeface="Century Gothic" pitchFamily="34" charset="0"/>
              </a:rPr>
              <a:t> HIV-1 </a:t>
            </a:r>
            <a:r>
              <a:rPr lang="en-GB" dirty="0" err="1" smtClean="0">
                <a:latin typeface="Century Gothic" pitchFamily="34" charset="0"/>
              </a:rPr>
              <a:t>Qual</a:t>
            </a:r>
            <a:r>
              <a:rPr lang="en-GB" dirty="0" smtClean="0">
                <a:latin typeface="Century Gothic" pitchFamily="34" charset="0"/>
              </a:rPr>
              <a:t> testing, and all except one clinical officer (not available) provided responses.</a:t>
            </a:r>
          </a:p>
          <a:p>
            <a:pPr algn="just">
              <a:spcAft>
                <a:spcPts val="600"/>
              </a:spcAft>
              <a:buNone/>
            </a:pPr>
            <a:endParaRPr lang="en-GB" sz="2300" dirty="0" smtClean="0">
              <a:latin typeface="Century Gothic" pitchFamily="34" charset="0"/>
            </a:endParaRPr>
          </a:p>
          <a:p>
            <a:pPr>
              <a:spcAft>
                <a:spcPts val="600"/>
              </a:spcAft>
            </a:pPr>
            <a:endParaRPr lang="en-US" sz="2900" dirty="0" smtClean="0">
              <a:latin typeface="Century Gothic"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19912"/>
          </a:xfrm>
        </p:spPr>
        <p:txBody>
          <a:bodyPr>
            <a:normAutofit/>
          </a:bodyPr>
          <a:lstStyle/>
          <a:p>
            <a:r>
              <a:rPr lang="en-US" sz="2400" dirty="0" smtClean="0">
                <a:latin typeface="Century Gothic" pitchFamily="34" charset="0"/>
              </a:rPr>
              <a:t>Study location 5 Reproductive and Child Health (RCH) clinics in Mbeya,Tanzania</a:t>
            </a:r>
            <a:endParaRPr lang="en-US" sz="2400" dirty="0">
              <a:latin typeface="Century Gothic" pitchFamily="34" charset="0"/>
            </a:endParaRPr>
          </a:p>
        </p:txBody>
      </p:sp>
      <p:pic>
        <p:nvPicPr>
          <p:cNvPr id="4" name="Picture 2" descr="D:\Users\arne\Documents\Baby Studie\Baby Photo\A site Igawilo.jpg"/>
          <p:cNvPicPr>
            <a:picLocks noGrp="1" noChangeAspect="1" noChangeArrowheads="1"/>
          </p:cNvPicPr>
          <p:nvPr>
            <p:ph idx="1"/>
          </p:nvPr>
        </p:nvPicPr>
        <p:blipFill>
          <a:blip r:embed="rId2" cstate="print">
            <a:extLst>
              <a:ext uri="{28A0092B-C50C-407E-A947-70E740481C1C}">
                <a14:useLocalDpi xmlns="" xmlns:a14="http://schemas.microsoft.com/office/drawing/2010/main" val="0"/>
              </a:ext>
            </a:extLst>
          </a:blip>
          <a:srcRect/>
          <a:stretch>
            <a:fillRect/>
          </a:stretch>
        </p:blipFill>
        <p:spPr bwMode="auto">
          <a:xfrm>
            <a:off x="304800" y="1600200"/>
            <a:ext cx="2438400" cy="126353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5" name="Textfeld 1"/>
          <p:cNvSpPr txBox="1">
            <a:spLocks noChangeArrowheads="1"/>
          </p:cNvSpPr>
          <p:nvPr/>
        </p:nvSpPr>
        <p:spPr bwMode="auto">
          <a:xfrm>
            <a:off x="762000" y="2819400"/>
            <a:ext cx="1670050"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de-DE" altLang="en-US" dirty="0">
                <a:latin typeface="Calibri" pitchFamily="34" charset="0"/>
              </a:rPr>
              <a:t>Igawilo Hospital</a:t>
            </a:r>
            <a:endParaRPr lang="en-GB" altLang="en-US" dirty="0">
              <a:latin typeface="Calibri" pitchFamily="34" charset="0"/>
            </a:endParaRPr>
          </a:p>
        </p:txBody>
      </p:sp>
      <p:pic>
        <p:nvPicPr>
          <p:cNvPr id="6" name="Picture 4" descr="D:\Users\arne\Documents\Baby Studie\Baby Photo\A site Meta.jpg"/>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6477000" y="1600200"/>
            <a:ext cx="2155825" cy="12128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7" name="Textfeld 8"/>
          <p:cNvSpPr txBox="1">
            <a:spLocks noChangeArrowheads="1"/>
          </p:cNvSpPr>
          <p:nvPr/>
        </p:nvSpPr>
        <p:spPr bwMode="auto">
          <a:xfrm>
            <a:off x="6858000" y="2819400"/>
            <a:ext cx="1541463"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ltLang="en-US" dirty="0">
                <a:latin typeface="Calibri" pitchFamily="34" charset="0"/>
              </a:rPr>
              <a:t>META Hospital</a:t>
            </a:r>
          </a:p>
        </p:txBody>
      </p:sp>
      <p:pic>
        <p:nvPicPr>
          <p:cNvPr id="8" name="Picture 3391" descr="MMRP buildings and staff 104"/>
          <p:cNvPicPr>
            <a:picLocks noChangeAspect="1" noChangeArrowheads="1"/>
          </p:cNvPicPr>
          <p:nvPr/>
        </p:nvPicPr>
        <p:blipFill>
          <a:blip r:embed="rId4" cstate="print">
            <a:lum bright="-6000" contrast="12000"/>
            <a:extLst>
              <a:ext uri="{28A0092B-C50C-407E-A947-70E740481C1C}">
                <a14:useLocalDpi xmlns="" xmlns:a14="http://schemas.microsoft.com/office/drawing/2010/main" val="0"/>
              </a:ext>
            </a:extLst>
          </a:blip>
          <a:srcRect/>
          <a:stretch>
            <a:fillRect/>
          </a:stretch>
        </p:blipFill>
        <p:spPr bwMode="auto">
          <a:xfrm>
            <a:off x="2971800" y="1981200"/>
            <a:ext cx="3141663" cy="23526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9" name="Textfeld 1"/>
          <p:cNvSpPr txBox="1">
            <a:spLocks noChangeArrowheads="1"/>
          </p:cNvSpPr>
          <p:nvPr/>
        </p:nvSpPr>
        <p:spPr bwMode="auto">
          <a:xfrm>
            <a:off x="3733800" y="4343400"/>
            <a:ext cx="1454150"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de-DE" altLang="en-US" b="1" dirty="0">
                <a:latin typeface="Calibri" pitchFamily="34" charset="0"/>
              </a:rPr>
              <a:t>NIMR-MMRC</a:t>
            </a:r>
            <a:endParaRPr lang="en-GB" altLang="en-US" b="1" dirty="0">
              <a:latin typeface="Calibri" pitchFamily="34" charset="0"/>
            </a:endParaRPr>
          </a:p>
        </p:txBody>
      </p:sp>
      <p:pic>
        <p:nvPicPr>
          <p:cNvPr id="10" name="Picture 3" descr="D:\Users\arne\Documents\Baby Studie\Baby Photo\A site Kiwanjampaka.jpg"/>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457200" y="3657600"/>
            <a:ext cx="2362200" cy="1524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1" name="Textfeld 7"/>
          <p:cNvSpPr txBox="1">
            <a:spLocks noChangeArrowheads="1"/>
          </p:cNvSpPr>
          <p:nvPr/>
        </p:nvSpPr>
        <p:spPr bwMode="auto">
          <a:xfrm>
            <a:off x="304800" y="5181600"/>
            <a:ext cx="2901950"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de-DE" altLang="en-US" dirty="0">
                <a:latin typeface="Calibri" pitchFamily="34" charset="0"/>
              </a:rPr>
              <a:t>Kiwanjampaka Health Centre</a:t>
            </a:r>
            <a:endParaRPr lang="en-GB" altLang="en-US" dirty="0">
              <a:latin typeface="Calibri" pitchFamily="34" charset="0"/>
            </a:endParaRPr>
          </a:p>
        </p:txBody>
      </p:sp>
      <p:pic>
        <p:nvPicPr>
          <p:cNvPr id="12" name="Picture 10" descr="DSCN0467.JPG"/>
          <p:cNvPicPr>
            <a:picLocks noChangeAspect="1"/>
          </p:cNvPicPr>
          <p:nvPr/>
        </p:nvPicPr>
        <p:blipFill>
          <a:blip r:embed="rId6" cstate="print">
            <a:extLst>
              <a:ext uri="{28A0092B-C50C-407E-A947-70E740481C1C}">
                <a14:useLocalDpi xmlns="" xmlns:a14="http://schemas.microsoft.com/office/drawing/2010/main" val="0"/>
              </a:ext>
            </a:extLst>
          </a:blip>
          <a:srcRect/>
          <a:stretch>
            <a:fillRect/>
          </a:stretch>
        </p:blipFill>
        <p:spPr bwMode="auto">
          <a:xfrm>
            <a:off x="3429000" y="4876800"/>
            <a:ext cx="2438400" cy="1295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3" name="Textfeld 9"/>
          <p:cNvSpPr txBox="1">
            <a:spLocks noChangeArrowheads="1"/>
          </p:cNvSpPr>
          <p:nvPr/>
        </p:nvSpPr>
        <p:spPr bwMode="auto">
          <a:xfrm>
            <a:off x="3657600" y="6172200"/>
            <a:ext cx="2305050"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ltLang="en-US" dirty="0">
                <a:latin typeface="Calibri" pitchFamily="34" charset="0"/>
              </a:rPr>
              <a:t>Ruanda Health Centre </a:t>
            </a:r>
          </a:p>
        </p:txBody>
      </p:sp>
      <p:pic>
        <p:nvPicPr>
          <p:cNvPr id="14" name="Picture 13" descr="DSCN0469.JPG"/>
          <p:cNvPicPr>
            <a:picLocks noChangeAspect="1"/>
          </p:cNvPicPr>
          <p:nvPr/>
        </p:nvPicPr>
        <p:blipFill>
          <a:blip r:embed="rId7" cstate="print">
            <a:extLst>
              <a:ext uri="{28A0092B-C50C-407E-A947-70E740481C1C}">
                <a14:useLocalDpi xmlns="" xmlns:a14="http://schemas.microsoft.com/office/drawing/2010/main" val="0"/>
              </a:ext>
            </a:extLst>
          </a:blip>
          <a:srcRect/>
          <a:stretch>
            <a:fillRect/>
          </a:stretch>
        </p:blipFill>
        <p:spPr bwMode="auto">
          <a:xfrm>
            <a:off x="6477000" y="3657600"/>
            <a:ext cx="2209800" cy="1371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5" name="Textfeld 9"/>
          <p:cNvSpPr txBox="1">
            <a:spLocks noChangeArrowheads="1"/>
          </p:cNvSpPr>
          <p:nvPr/>
        </p:nvSpPr>
        <p:spPr bwMode="auto">
          <a:xfrm>
            <a:off x="6324600" y="5029200"/>
            <a:ext cx="2560638" cy="3714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ltLang="en-US" dirty="0" err="1">
                <a:latin typeface="Calibri" pitchFamily="34" charset="0"/>
              </a:rPr>
              <a:t>Mbeya</a:t>
            </a:r>
            <a:r>
              <a:rPr lang="en-GB" altLang="en-US" dirty="0">
                <a:latin typeface="Calibri" pitchFamily="34" charset="0"/>
              </a:rPr>
              <a:t> Regional Hospital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67512"/>
          </a:xfrm>
        </p:spPr>
        <p:txBody>
          <a:bodyPr>
            <a:normAutofit/>
          </a:bodyPr>
          <a:lstStyle/>
          <a:p>
            <a:r>
              <a:rPr lang="en-US" sz="2800" dirty="0" smtClean="0">
                <a:latin typeface="Century Gothic" pitchFamily="34" charset="0"/>
              </a:rPr>
              <a:t>Overview results</a:t>
            </a:r>
            <a:endParaRPr lang="en-US" sz="2800" dirty="0">
              <a:latin typeface="Century Gothic" pitchFamily="34" charset="0"/>
            </a:endParaRPr>
          </a:p>
        </p:txBody>
      </p:sp>
      <p:pic>
        <p:nvPicPr>
          <p:cNvPr id="4" name="Content Placeholder 5"/>
          <p:cNvPicPr>
            <a:picLocks noGrp="1"/>
          </p:cNvPicPr>
          <p:nvPr>
            <p:ph idx="1"/>
          </p:nvPr>
        </p:nvPicPr>
        <p:blipFill>
          <a:blip r:embed="rId2" cstate="print">
            <a:extLst>
              <a:ext uri="{28A0092B-C50C-407E-A947-70E740481C1C}">
                <a14:useLocalDpi xmlns=""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pic="http://schemas.openxmlformats.org/drawingml/2006/picture" xmlns:lc="http://schemas.openxmlformats.org/drawingml/2006/lockedCanvas" val="0"/>
              </a:ext>
            </a:extLst>
          </a:blip>
          <a:srcRect/>
          <a:stretch>
            <a:fillRect/>
          </a:stretch>
        </p:blipFill>
        <p:spPr bwMode="auto">
          <a:xfrm>
            <a:off x="228600" y="1371600"/>
            <a:ext cx="8077200" cy="2286000"/>
          </a:xfrm>
          <a:prstGeom prst="rect">
            <a:avLst/>
          </a:prstGeom>
          <a:noFill/>
          <a:ln>
            <a:solidFill>
              <a:schemeClr val="accent2">
                <a:lumMod val="60000"/>
                <a:lumOff val="40000"/>
              </a:schemeClr>
            </a:solidFill>
          </a:ln>
        </p:spPr>
      </p:pic>
      <p:graphicFrame>
        <p:nvGraphicFramePr>
          <p:cNvPr id="5" name="Content Placeholder 6"/>
          <p:cNvGraphicFramePr>
            <a:graphicFrameLocks/>
          </p:cNvGraphicFramePr>
          <p:nvPr/>
        </p:nvGraphicFramePr>
        <p:xfrm>
          <a:off x="228600" y="3733800"/>
          <a:ext cx="8229600" cy="1854200"/>
        </p:xfrm>
        <a:graphic>
          <a:graphicData uri="http://schemas.openxmlformats.org/drawingml/2006/table">
            <a:tbl>
              <a:tblPr firstRow="1" bandRow="1">
                <a:tableStyleId>{5C22544A-7EE6-4342-B048-85BDC9FD1C3A}</a:tableStyleId>
              </a:tblPr>
              <a:tblGrid>
                <a:gridCol w="1371600"/>
                <a:gridCol w="1371600"/>
                <a:gridCol w="1371600"/>
                <a:gridCol w="1371600"/>
                <a:gridCol w="1371600"/>
                <a:gridCol w="1371600"/>
              </a:tblGrid>
              <a:tr h="370840">
                <a:tc>
                  <a:txBody>
                    <a:bodyPr/>
                    <a:lstStyle/>
                    <a:p>
                      <a:pPr algn="ctr">
                        <a:lnSpc>
                          <a:spcPct val="115000"/>
                        </a:lnSpc>
                        <a:spcAft>
                          <a:spcPts val="0"/>
                        </a:spcAft>
                      </a:pPr>
                      <a:r>
                        <a:rPr lang="en-GB" sz="1100" b="1" dirty="0">
                          <a:solidFill>
                            <a:srgbClr val="000000"/>
                          </a:solidFill>
                          <a:latin typeface="Calibri"/>
                          <a:ea typeface="Times New Roman"/>
                          <a:cs typeface="Times New Roman"/>
                        </a:rPr>
                        <a:t>TRAINING</a:t>
                      </a:r>
                      <a:endParaRPr lang="en-US" sz="1100" dirty="0">
                        <a:latin typeface="Calibri"/>
                        <a:ea typeface="Calibri"/>
                        <a:cs typeface="Times New Roman"/>
                      </a:endParaRPr>
                    </a:p>
                  </a:txBody>
                  <a:tcPr marL="68580" marR="68580" marT="0" marB="0" anchor="b"/>
                </a:tc>
                <a:tc>
                  <a:txBody>
                    <a:bodyPr/>
                    <a:lstStyle/>
                    <a:p>
                      <a:pPr algn="ctr">
                        <a:lnSpc>
                          <a:spcPct val="115000"/>
                        </a:lnSpc>
                        <a:spcAft>
                          <a:spcPts val="0"/>
                        </a:spcAft>
                      </a:pPr>
                      <a:r>
                        <a:rPr lang="en-GB" sz="1100" b="1">
                          <a:solidFill>
                            <a:srgbClr val="000000"/>
                          </a:solidFill>
                          <a:latin typeface="Calibri"/>
                          <a:ea typeface="Times New Roman"/>
                          <a:cs typeface="Times New Roman"/>
                        </a:rPr>
                        <a:t>Strongly Agree</a:t>
                      </a:r>
                      <a:endParaRPr lang="en-US" sz="1100">
                        <a:latin typeface="Calibri"/>
                        <a:ea typeface="Calibri"/>
                        <a:cs typeface="Times New Roman"/>
                      </a:endParaRPr>
                    </a:p>
                  </a:txBody>
                  <a:tcPr marL="68580" marR="68580" marT="0" marB="0" anchor="b"/>
                </a:tc>
                <a:tc>
                  <a:txBody>
                    <a:bodyPr/>
                    <a:lstStyle/>
                    <a:p>
                      <a:pPr algn="ctr">
                        <a:lnSpc>
                          <a:spcPct val="115000"/>
                        </a:lnSpc>
                        <a:spcAft>
                          <a:spcPts val="0"/>
                        </a:spcAft>
                      </a:pPr>
                      <a:r>
                        <a:rPr lang="en-GB" sz="1100" b="1" dirty="0">
                          <a:solidFill>
                            <a:srgbClr val="000000"/>
                          </a:solidFill>
                          <a:latin typeface="Calibri"/>
                          <a:ea typeface="Times New Roman"/>
                          <a:cs typeface="Times New Roman"/>
                        </a:rPr>
                        <a:t>Agree</a:t>
                      </a:r>
                      <a:endParaRPr lang="en-US" sz="1100" dirty="0">
                        <a:latin typeface="Calibri"/>
                        <a:ea typeface="Calibri"/>
                        <a:cs typeface="Times New Roman"/>
                      </a:endParaRPr>
                    </a:p>
                  </a:txBody>
                  <a:tcPr marL="68580" marR="68580" marT="0" marB="0" anchor="b"/>
                </a:tc>
                <a:tc>
                  <a:txBody>
                    <a:bodyPr/>
                    <a:lstStyle/>
                    <a:p>
                      <a:pPr algn="ctr">
                        <a:lnSpc>
                          <a:spcPct val="115000"/>
                        </a:lnSpc>
                        <a:spcAft>
                          <a:spcPts val="0"/>
                        </a:spcAft>
                      </a:pPr>
                      <a:r>
                        <a:rPr lang="en-GB" sz="1100" b="1">
                          <a:solidFill>
                            <a:srgbClr val="000000"/>
                          </a:solidFill>
                          <a:latin typeface="Calibri"/>
                          <a:ea typeface="Times New Roman"/>
                          <a:cs typeface="Times New Roman"/>
                        </a:rPr>
                        <a:t>Disagree</a:t>
                      </a:r>
                      <a:endParaRPr lang="en-US" sz="1100">
                        <a:latin typeface="Calibri"/>
                        <a:ea typeface="Calibri"/>
                        <a:cs typeface="Times New Roman"/>
                      </a:endParaRPr>
                    </a:p>
                  </a:txBody>
                  <a:tcPr marL="68580" marR="68580" marT="0" marB="0" anchor="b"/>
                </a:tc>
                <a:tc>
                  <a:txBody>
                    <a:bodyPr/>
                    <a:lstStyle/>
                    <a:p>
                      <a:pPr algn="ctr">
                        <a:lnSpc>
                          <a:spcPct val="115000"/>
                        </a:lnSpc>
                        <a:spcAft>
                          <a:spcPts val="0"/>
                        </a:spcAft>
                      </a:pPr>
                      <a:r>
                        <a:rPr lang="en-GB" sz="1100" b="1">
                          <a:solidFill>
                            <a:srgbClr val="000000"/>
                          </a:solidFill>
                          <a:latin typeface="Calibri"/>
                          <a:ea typeface="Times New Roman"/>
                          <a:cs typeface="Times New Roman"/>
                        </a:rPr>
                        <a:t>Strongly disagree</a:t>
                      </a:r>
                      <a:endParaRPr lang="en-US" sz="1100">
                        <a:latin typeface="Calibri"/>
                        <a:ea typeface="Calibri"/>
                        <a:cs typeface="Times New Roman"/>
                      </a:endParaRPr>
                    </a:p>
                  </a:txBody>
                  <a:tcPr marL="68580" marR="68580" marT="0" marB="0" anchor="b"/>
                </a:tc>
                <a:tc>
                  <a:txBody>
                    <a:bodyPr/>
                    <a:lstStyle/>
                    <a:p>
                      <a:pPr algn="ctr">
                        <a:lnSpc>
                          <a:spcPct val="115000"/>
                        </a:lnSpc>
                        <a:spcAft>
                          <a:spcPts val="0"/>
                        </a:spcAft>
                      </a:pPr>
                      <a:r>
                        <a:rPr lang="en-GB" sz="1100" b="1">
                          <a:solidFill>
                            <a:srgbClr val="000000"/>
                          </a:solidFill>
                          <a:latin typeface="Calibri"/>
                          <a:ea typeface="Times New Roman"/>
                          <a:cs typeface="Times New Roman"/>
                        </a:rPr>
                        <a:t>Average Score</a:t>
                      </a:r>
                      <a:endParaRPr lang="en-US" sz="1100">
                        <a:latin typeface="Calibri"/>
                        <a:ea typeface="Calibri"/>
                        <a:cs typeface="Times New Roman"/>
                      </a:endParaRPr>
                    </a:p>
                  </a:txBody>
                  <a:tcPr marL="68580" marR="68580" marT="0" marB="0" anchor="b"/>
                </a:tc>
              </a:tr>
              <a:tr h="370840">
                <a:tc>
                  <a:txBody>
                    <a:bodyPr/>
                    <a:lstStyle/>
                    <a:p>
                      <a:pPr algn="ctr">
                        <a:lnSpc>
                          <a:spcPct val="115000"/>
                        </a:lnSpc>
                        <a:spcAft>
                          <a:spcPts val="0"/>
                        </a:spcAft>
                      </a:pPr>
                      <a:r>
                        <a:rPr lang="en-GB" sz="1100" b="1" dirty="0">
                          <a:solidFill>
                            <a:srgbClr val="000000"/>
                          </a:solidFill>
                          <a:latin typeface="Calibri"/>
                          <a:ea typeface="Times New Roman"/>
                          <a:cs typeface="Times New Roman"/>
                        </a:rPr>
                        <a:t> Training Adequacy</a:t>
                      </a:r>
                      <a:endParaRPr lang="en-US" sz="1100" dirty="0">
                        <a:latin typeface="Calibri"/>
                        <a:ea typeface="Calibri"/>
                        <a:cs typeface="Times New Roman"/>
                      </a:endParaRPr>
                    </a:p>
                  </a:txBody>
                  <a:tcPr marL="68580" marR="68580" marT="0" marB="0" anchor="b"/>
                </a:tc>
                <a:tc>
                  <a:txBody>
                    <a:bodyPr/>
                    <a:lstStyle/>
                    <a:p>
                      <a:pPr algn="ctr">
                        <a:lnSpc>
                          <a:spcPct val="115000"/>
                        </a:lnSpc>
                        <a:spcAft>
                          <a:spcPts val="0"/>
                        </a:spcAft>
                      </a:pPr>
                      <a:r>
                        <a:rPr lang="en-GB" sz="1100">
                          <a:solidFill>
                            <a:srgbClr val="000000"/>
                          </a:solidFill>
                          <a:latin typeface="Calibri"/>
                          <a:ea typeface="Times New Roman"/>
                          <a:cs typeface="Times New Roman"/>
                        </a:rPr>
                        <a:t>14</a:t>
                      </a:r>
                      <a:endParaRPr lang="en-US" sz="1100">
                        <a:latin typeface="Calibri"/>
                        <a:ea typeface="Calibri"/>
                        <a:cs typeface="Times New Roman"/>
                      </a:endParaRPr>
                    </a:p>
                  </a:txBody>
                  <a:tcPr marL="68580" marR="68580" marT="0" marB="0" anchor="b"/>
                </a:tc>
                <a:tc>
                  <a:txBody>
                    <a:bodyPr/>
                    <a:lstStyle/>
                    <a:p>
                      <a:pPr algn="ctr">
                        <a:lnSpc>
                          <a:spcPct val="115000"/>
                        </a:lnSpc>
                        <a:spcAft>
                          <a:spcPts val="0"/>
                        </a:spcAft>
                      </a:pPr>
                      <a:r>
                        <a:rPr lang="en-GB" sz="1100">
                          <a:solidFill>
                            <a:srgbClr val="000000"/>
                          </a:solidFill>
                          <a:latin typeface="Calibri"/>
                          <a:ea typeface="Times New Roman"/>
                          <a:cs typeface="Times New Roman"/>
                        </a:rPr>
                        <a:t>14</a:t>
                      </a:r>
                      <a:endParaRPr lang="en-US" sz="1100">
                        <a:latin typeface="Calibri"/>
                        <a:ea typeface="Calibri"/>
                        <a:cs typeface="Times New Roman"/>
                      </a:endParaRPr>
                    </a:p>
                  </a:txBody>
                  <a:tcPr marL="68580" marR="68580" marT="0" marB="0" anchor="b"/>
                </a:tc>
                <a:tc>
                  <a:txBody>
                    <a:bodyPr/>
                    <a:lstStyle/>
                    <a:p>
                      <a:pPr>
                        <a:lnSpc>
                          <a:spcPct val="115000"/>
                        </a:lnSpc>
                      </a:pPr>
                      <a:endParaRPr lang="en-US" sz="1100">
                        <a:latin typeface="Calibri"/>
                      </a:endParaRPr>
                    </a:p>
                  </a:txBody>
                  <a:tcPr marL="68580" marR="68580" marT="0" marB="0" anchor="b"/>
                </a:tc>
                <a:tc>
                  <a:txBody>
                    <a:bodyPr/>
                    <a:lstStyle/>
                    <a:p>
                      <a:pPr>
                        <a:lnSpc>
                          <a:spcPct val="115000"/>
                        </a:lnSpc>
                      </a:pPr>
                      <a:endParaRPr lang="en-US" sz="1100">
                        <a:latin typeface="Calibri"/>
                      </a:endParaRPr>
                    </a:p>
                  </a:txBody>
                  <a:tcPr marL="68580" marR="68580" marT="0" marB="0" anchor="b"/>
                </a:tc>
                <a:tc>
                  <a:txBody>
                    <a:bodyPr/>
                    <a:lstStyle/>
                    <a:p>
                      <a:pPr algn="ctr">
                        <a:lnSpc>
                          <a:spcPct val="115000"/>
                        </a:lnSpc>
                        <a:spcAft>
                          <a:spcPts val="0"/>
                        </a:spcAft>
                      </a:pPr>
                      <a:r>
                        <a:rPr lang="en-GB" sz="1100" b="1">
                          <a:solidFill>
                            <a:srgbClr val="000000"/>
                          </a:solidFill>
                          <a:latin typeface="Calibri"/>
                          <a:ea typeface="Times New Roman"/>
                          <a:cs typeface="Times New Roman"/>
                        </a:rPr>
                        <a:t>1.5</a:t>
                      </a:r>
                      <a:endParaRPr lang="en-US" sz="1100">
                        <a:latin typeface="Calibri"/>
                        <a:ea typeface="Calibri"/>
                        <a:cs typeface="Times New Roman"/>
                      </a:endParaRPr>
                    </a:p>
                  </a:txBody>
                  <a:tcPr marL="68580" marR="68580" marT="0" marB="0" anchor="b"/>
                </a:tc>
              </a:tr>
              <a:tr h="370840">
                <a:tc>
                  <a:txBody>
                    <a:bodyPr/>
                    <a:lstStyle/>
                    <a:p>
                      <a:pPr algn="ctr">
                        <a:lnSpc>
                          <a:spcPct val="115000"/>
                        </a:lnSpc>
                        <a:spcAft>
                          <a:spcPts val="0"/>
                        </a:spcAft>
                      </a:pPr>
                      <a:r>
                        <a:rPr lang="en-GB" sz="1100" b="1">
                          <a:solidFill>
                            <a:srgbClr val="000000"/>
                          </a:solidFill>
                          <a:latin typeface="Calibri"/>
                          <a:ea typeface="Times New Roman"/>
                          <a:cs typeface="Times New Roman"/>
                        </a:rPr>
                        <a:t>Time</a:t>
                      </a:r>
                      <a:endParaRPr lang="en-US" sz="1100">
                        <a:latin typeface="Calibri"/>
                        <a:ea typeface="Calibri"/>
                        <a:cs typeface="Times New Roman"/>
                      </a:endParaRPr>
                    </a:p>
                  </a:txBody>
                  <a:tcPr marL="68580" marR="68580" marT="0" marB="0" anchor="b"/>
                </a:tc>
                <a:tc>
                  <a:txBody>
                    <a:bodyPr/>
                    <a:lstStyle/>
                    <a:p>
                      <a:pPr algn="ctr">
                        <a:lnSpc>
                          <a:spcPct val="115000"/>
                        </a:lnSpc>
                        <a:spcAft>
                          <a:spcPts val="0"/>
                        </a:spcAft>
                      </a:pPr>
                      <a:r>
                        <a:rPr lang="en-GB" sz="1100" dirty="0">
                          <a:solidFill>
                            <a:srgbClr val="000000"/>
                          </a:solidFill>
                          <a:latin typeface="Calibri"/>
                          <a:ea typeface="Times New Roman"/>
                          <a:cs typeface="Times New Roman"/>
                        </a:rPr>
                        <a:t>7</a:t>
                      </a:r>
                      <a:endParaRPr lang="en-US" sz="1100" dirty="0">
                        <a:latin typeface="Calibri"/>
                        <a:ea typeface="Calibri"/>
                        <a:cs typeface="Times New Roman"/>
                      </a:endParaRPr>
                    </a:p>
                  </a:txBody>
                  <a:tcPr marL="68580" marR="68580" marT="0" marB="0" anchor="b"/>
                </a:tc>
                <a:tc>
                  <a:txBody>
                    <a:bodyPr/>
                    <a:lstStyle/>
                    <a:p>
                      <a:pPr algn="ctr">
                        <a:lnSpc>
                          <a:spcPct val="115000"/>
                        </a:lnSpc>
                        <a:spcAft>
                          <a:spcPts val="0"/>
                        </a:spcAft>
                      </a:pPr>
                      <a:r>
                        <a:rPr lang="en-GB" sz="1100">
                          <a:solidFill>
                            <a:srgbClr val="000000"/>
                          </a:solidFill>
                          <a:latin typeface="Calibri"/>
                          <a:ea typeface="Times New Roman"/>
                          <a:cs typeface="Times New Roman"/>
                        </a:rPr>
                        <a:t>15</a:t>
                      </a:r>
                      <a:endParaRPr lang="en-US" sz="1100">
                        <a:latin typeface="Calibri"/>
                        <a:ea typeface="Calibri"/>
                        <a:cs typeface="Times New Roman"/>
                      </a:endParaRPr>
                    </a:p>
                  </a:txBody>
                  <a:tcPr marL="68580" marR="68580" marT="0" marB="0" anchor="b"/>
                </a:tc>
                <a:tc>
                  <a:txBody>
                    <a:bodyPr/>
                    <a:lstStyle/>
                    <a:p>
                      <a:pPr algn="ctr">
                        <a:lnSpc>
                          <a:spcPct val="115000"/>
                        </a:lnSpc>
                        <a:spcAft>
                          <a:spcPts val="0"/>
                        </a:spcAft>
                      </a:pPr>
                      <a:r>
                        <a:rPr lang="en-GB" sz="1100">
                          <a:solidFill>
                            <a:srgbClr val="000000"/>
                          </a:solidFill>
                          <a:latin typeface="Calibri"/>
                          <a:ea typeface="Times New Roman"/>
                          <a:cs typeface="Times New Roman"/>
                        </a:rPr>
                        <a:t>6</a:t>
                      </a:r>
                      <a:endParaRPr lang="en-US" sz="1100">
                        <a:latin typeface="Calibri"/>
                        <a:ea typeface="Calibri"/>
                        <a:cs typeface="Times New Roman"/>
                      </a:endParaRPr>
                    </a:p>
                  </a:txBody>
                  <a:tcPr marL="68580" marR="68580" marT="0" marB="0" anchor="b"/>
                </a:tc>
                <a:tc>
                  <a:txBody>
                    <a:bodyPr/>
                    <a:lstStyle/>
                    <a:p>
                      <a:pPr>
                        <a:lnSpc>
                          <a:spcPct val="115000"/>
                        </a:lnSpc>
                      </a:pPr>
                      <a:endParaRPr lang="en-US" sz="1100">
                        <a:latin typeface="Calibri"/>
                      </a:endParaRPr>
                    </a:p>
                  </a:txBody>
                  <a:tcPr marL="68580" marR="68580" marT="0" marB="0" anchor="b"/>
                </a:tc>
                <a:tc>
                  <a:txBody>
                    <a:bodyPr/>
                    <a:lstStyle/>
                    <a:p>
                      <a:pPr algn="ctr">
                        <a:lnSpc>
                          <a:spcPct val="115000"/>
                        </a:lnSpc>
                        <a:spcAft>
                          <a:spcPts val="0"/>
                        </a:spcAft>
                      </a:pPr>
                      <a:r>
                        <a:rPr lang="en-GB" sz="1100" b="1">
                          <a:solidFill>
                            <a:srgbClr val="000000"/>
                          </a:solidFill>
                          <a:latin typeface="Calibri"/>
                          <a:ea typeface="Times New Roman"/>
                          <a:cs typeface="Times New Roman"/>
                        </a:rPr>
                        <a:t>1.96</a:t>
                      </a:r>
                      <a:endParaRPr lang="en-US" sz="1100">
                        <a:latin typeface="Calibri"/>
                        <a:ea typeface="Calibri"/>
                        <a:cs typeface="Times New Roman"/>
                      </a:endParaRPr>
                    </a:p>
                  </a:txBody>
                  <a:tcPr marL="68580" marR="68580" marT="0" marB="0" anchor="b"/>
                </a:tc>
              </a:tr>
              <a:tr h="370840">
                <a:tc>
                  <a:txBody>
                    <a:bodyPr/>
                    <a:lstStyle/>
                    <a:p>
                      <a:pPr algn="ctr">
                        <a:lnSpc>
                          <a:spcPct val="115000"/>
                        </a:lnSpc>
                        <a:spcAft>
                          <a:spcPts val="0"/>
                        </a:spcAft>
                      </a:pPr>
                      <a:r>
                        <a:rPr lang="en-GB" sz="1100" b="1">
                          <a:solidFill>
                            <a:srgbClr val="000000"/>
                          </a:solidFill>
                          <a:latin typeface="Calibri"/>
                          <a:ea typeface="Times New Roman"/>
                          <a:cs typeface="Times New Roman"/>
                        </a:rPr>
                        <a:t>Hands On Time</a:t>
                      </a:r>
                      <a:endParaRPr lang="en-US" sz="1100">
                        <a:latin typeface="Calibri"/>
                        <a:ea typeface="Calibri"/>
                        <a:cs typeface="Times New Roman"/>
                      </a:endParaRPr>
                    </a:p>
                  </a:txBody>
                  <a:tcPr marL="68580" marR="68580" marT="0" marB="0" anchor="b"/>
                </a:tc>
                <a:tc>
                  <a:txBody>
                    <a:bodyPr/>
                    <a:lstStyle/>
                    <a:p>
                      <a:pPr algn="ctr">
                        <a:lnSpc>
                          <a:spcPct val="115000"/>
                        </a:lnSpc>
                        <a:spcAft>
                          <a:spcPts val="0"/>
                        </a:spcAft>
                      </a:pPr>
                      <a:r>
                        <a:rPr lang="en-GB" sz="1100">
                          <a:solidFill>
                            <a:srgbClr val="000000"/>
                          </a:solidFill>
                          <a:latin typeface="Calibri"/>
                          <a:ea typeface="Times New Roman"/>
                          <a:cs typeface="Times New Roman"/>
                        </a:rPr>
                        <a:t>10</a:t>
                      </a:r>
                      <a:endParaRPr lang="en-US" sz="1100">
                        <a:latin typeface="Calibri"/>
                        <a:ea typeface="Calibri"/>
                        <a:cs typeface="Times New Roman"/>
                      </a:endParaRPr>
                    </a:p>
                  </a:txBody>
                  <a:tcPr marL="68580" marR="68580" marT="0" marB="0" anchor="b"/>
                </a:tc>
                <a:tc>
                  <a:txBody>
                    <a:bodyPr/>
                    <a:lstStyle/>
                    <a:p>
                      <a:pPr algn="ctr">
                        <a:lnSpc>
                          <a:spcPct val="115000"/>
                        </a:lnSpc>
                        <a:spcAft>
                          <a:spcPts val="0"/>
                        </a:spcAft>
                      </a:pPr>
                      <a:r>
                        <a:rPr lang="en-GB" sz="1100">
                          <a:solidFill>
                            <a:srgbClr val="000000"/>
                          </a:solidFill>
                          <a:latin typeface="Calibri"/>
                          <a:ea typeface="Times New Roman"/>
                          <a:cs typeface="Times New Roman"/>
                        </a:rPr>
                        <a:t>15</a:t>
                      </a:r>
                      <a:endParaRPr lang="en-US" sz="1100">
                        <a:latin typeface="Calibri"/>
                        <a:ea typeface="Calibri"/>
                        <a:cs typeface="Times New Roman"/>
                      </a:endParaRPr>
                    </a:p>
                  </a:txBody>
                  <a:tcPr marL="68580" marR="68580" marT="0" marB="0" anchor="b"/>
                </a:tc>
                <a:tc>
                  <a:txBody>
                    <a:bodyPr/>
                    <a:lstStyle/>
                    <a:p>
                      <a:pPr algn="ctr">
                        <a:lnSpc>
                          <a:spcPct val="115000"/>
                        </a:lnSpc>
                        <a:spcAft>
                          <a:spcPts val="0"/>
                        </a:spcAft>
                      </a:pPr>
                      <a:r>
                        <a:rPr lang="en-GB" sz="1100" dirty="0">
                          <a:solidFill>
                            <a:srgbClr val="000000"/>
                          </a:solidFill>
                          <a:latin typeface="Calibri"/>
                          <a:ea typeface="Times New Roman"/>
                          <a:cs typeface="Times New Roman"/>
                        </a:rPr>
                        <a:t>3</a:t>
                      </a:r>
                      <a:endParaRPr lang="en-US" sz="1100" dirty="0">
                        <a:latin typeface="Calibri"/>
                        <a:ea typeface="Calibri"/>
                        <a:cs typeface="Times New Roman"/>
                      </a:endParaRPr>
                    </a:p>
                  </a:txBody>
                  <a:tcPr marL="68580" marR="68580" marT="0" marB="0" anchor="b"/>
                </a:tc>
                <a:tc>
                  <a:txBody>
                    <a:bodyPr/>
                    <a:lstStyle/>
                    <a:p>
                      <a:pPr>
                        <a:lnSpc>
                          <a:spcPct val="115000"/>
                        </a:lnSpc>
                      </a:pPr>
                      <a:endParaRPr lang="en-US" sz="1100">
                        <a:latin typeface="Calibri"/>
                      </a:endParaRPr>
                    </a:p>
                  </a:txBody>
                  <a:tcPr marL="68580" marR="68580" marT="0" marB="0" anchor="b"/>
                </a:tc>
                <a:tc>
                  <a:txBody>
                    <a:bodyPr/>
                    <a:lstStyle/>
                    <a:p>
                      <a:pPr algn="ctr">
                        <a:lnSpc>
                          <a:spcPct val="115000"/>
                        </a:lnSpc>
                        <a:spcAft>
                          <a:spcPts val="0"/>
                        </a:spcAft>
                      </a:pPr>
                      <a:r>
                        <a:rPr lang="en-GB" sz="1100" b="1">
                          <a:solidFill>
                            <a:srgbClr val="000000"/>
                          </a:solidFill>
                          <a:latin typeface="Calibri"/>
                          <a:ea typeface="Times New Roman"/>
                          <a:cs typeface="Times New Roman"/>
                        </a:rPr>
                        <a:t>1.75</a:t>
                      </a:r>
                      <a:endParaRPr lang="en-US" sz="1100">
                        <a:latin typeface="Calibri"/>
                        <a:ea typeface="Calibri"/>
                        <a:cs typeface="Times New Roman"/>
                      </a:endParaRPr>
                    </a:p>
                  </a:txBody>
                  <a:tcPr marL="68580" marR="68580" marT="0" marB="0" anchor="b"/>
                </a:tc>
              </a:tr>
              <a:tr h="370840">
                <a:tc>
                  <a:txBody>
                    <a:bodyPr/>
                    <a:lstStyle/>
                    <a:p>
                      <a:pPr algn="ctr">
                        <a:lnSpc>
                          <a:spcPct val="115000"/>
                        </a:lnSpc>
                        <a:spcAft>
                          <a:spcPts val="0"/>
                        </a:spcAft>
                      </a:pPr>
                      <a:r>
                        <a:rPr lang="en-GB" sz="1100" b="1">
                          <a:solidFill>
                            <a:srgbClr val="000000"/>
                          </a:solidFill>
                          <a:latin typeface="Calibri"/>
                          <a:ea typeface="Times New Roman"/>
                          <a:cs typeface="Times New Roman"/>
                        </a:rPr>
                        <a:t>User Confidence</a:t>
                      </a:r>
                      <a:endParaRPr lang="en-US" sz="1100">
                        <a:latin typeface="Calibri"/>
                        <a:ea typeface="Calibri"/>
                        <a:cs typeface="Times New Roman"/>
                      </a:endParaRPr>
                    </a:p>
                  </a:txBody>
                  <a:tcPr marL="68580" marR="68580" marT="0" marB="0" anchor="b"/>
                </a:tc>
                <a:tc>
                  <a:txBody>
                    <a:bodyPr/>
                    <a:lstStyle/>
                    <a:p>
                      <a:pPr algn="ctr">
                        <a:lnSpc>
                          <a:spcPct val="115000"/>
                        </a:lnSpc>
                        <a:spcAft>
                          <a:spcPts val="0"/>
                        </a:spcAft>
                      </a:pPr>
                      <a:r>
                        <a:rPr lang="en-GB" sz="1100">
                          <a:solidFill>
                            <a:srgbClr val="000000"/>
                          </a:solidFill>
                          <a:latin typeface="Calibri"/>
                          <a:ea typeface="Times New Roman"/>
                          <a:cs typeface="Times New Roman"/>
                        </a:rPr>
                        <a:t>9</a:t>
                      </a:r>
                      <a:endParaRPr lang="en-US" sz="1100">
                        <a:latin typeface="Calibri"/>
                        <a:ea typeface="Calibri"/>
                        <a:cs typeface="Times New Roman"/>
                      </a:endParaRPr>
                    </a:p>
                  </a:txBody>
                  <a:tcPr marL="68580" marR="68580" marT="0" marB="0" anchor="b"/>
                </a:tc>
                <a:tc>
                  <a:txBody>
                    <a:bodyPr/>
                    <a:lstStyle/>
                    <a:p>
                      <a:pPr algn="ctr">
                        <a:lnSpc>
                          <a:spcPct val="115000"/>
                        </a:lnSpc>
                        <a:spcAft>
                          <a:spcPts val="0"/>
                        </a:spcAft>
                      </a:pPr>
                      <a:r>
                        <a:rPr lang="en-GB" sz="1100">
                          <a:solidFill>
                            <a:srgbClr val="000000"/>
                          </a:solidFill>
                          <a:latin typeface="Calibri"/>
                          <a:ea typeface="Times New Roman"/>
                          <a:cs typeface="Times New Roman"/>
                        </a:rPr>
                        <a:t>17</a:t>
                      </a:r>
                      <a:endParaRPr lang="en-US" sz="1100">
                        <a:latin typeface="Calibri"/>
                        <a:ea typeface="Calibri"/>
                        <a:cs typeface="Times New Roman"/>
                      </a:endParaRPr>
                    </a:p>
                  </a:txBody>
                  <a:tcPr marL="68580" marR="68580" marT="0" marB="0" anchor="b"/>
                </a:tc>
                <a:tc>
                  <a:txBody>
                    <a:bodyPr/>
                    <a:lstStyle/>
                    <a:p>
                      <a:pPr algn="ctr">
                        <a:lnSpc>
                          <a:spcPct val="115000"/>
                        </a:lnSpc>
                        <a:spcAft>
                          <a:spcPts val="0"/>
                        </a:spcAft>
                      </a:pPr>
                      <a:r>
                        <a:rPr lang="en-GB" sz="1100">
                          <a:solidFill>
                            <a:srgbClr val="000000"/>
                          </a:solidFill>
                          <a:latin typeface="Calibri"/>
                          <a:ea typeface="Times New Roman"/>
                          <a:cs typeface="Times New Roman"/>
                        </a:rPr>
                        <a:t>2</a:t>
                      </a:r>
                      <a:endParaRPr lang="en-US" sz="1100">
                        <a:latin typeface="Calibri"/>
                        <a:ea typeface="Calibri"/>
                        <a:cs typeface="Times New Roman"/>
                      </a:endParaRPr>
                    </a:p>
                  </a:txBody>
                  <a:tcPr marL="68580" marR="68580" marT="0" marB="0" anchor="b"/>
                </a:tc>
                <a:tc>
                  <a:txBody>
                    <a:bodyPr/>
                    <a:lstStyle/>
                    <a:p>
                      <a:pPr>
                        <a:lnSpc>
                          <a:spcPct val="115000"/>
                        </a:lnSpc>
                      </a:pPr>
                      <a:endParaRPr lang="en-US" sz="1100">
                        <a:latin typeface="Calibri"/>
                      </a:endParaRPr>
                    </a:p>
                  </a:txBody>
                  <a:tcPr marL="68580" marR="68580" marT="0" marB="0" anchor="b"/>
                </a:tc>
                <a:tc>
                  <a:txBody>
                    <a:bodyPr/>
                    <a:lstStyle/>
                    <a:p>
                      <a:pPr algn="ctr">
                        <a:lnSpc>
                          <a:spcPct val="115000"/>
                        </a:lnSpc>
                        <a:spcAft>
                          <a:spcPts val="0"/>
                        </a:spcAft>
                      </a:pPr>
                      <a:r>
                        <a:rPr lang="en-GB" sz="1100" b="1" dirty="0">
                          <a:solidFill>
                            <a:srgbClr val="000000"/>
                          </a:solidFill>
                          <a:latin typeface="Calibri"/>
                          <a:ea typeface="Times New Roman"/>
                          <a:cs typeface="Times New Roman"/>
                        </a:rPr>
                        <a:t>1.75</a:t>
                      </a:r>
                      <a:endParaRPr lang="en-US" sz="1100" dirty="0">
                        <a:latin typeface="Calibri"/>
                        <a:ea typeface="Calibri"/>
                        <a:cs typeface="Times New Roman"/>
                      </a:endParaRPr>
                    </a:p>
                  </a:txBody>
                  <a:tcPr marL="68580" marR="68580" marT="0" marB="0" anchor="b"/>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a:blip r:embed="rId2" cstate="print">
            <a:extLst>
              <a:ext uri="{28A0092B-C50C-407E-A947-70E740481C1C}">
                <a14:useLocalDpi xmlns=""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pic="http://schemas.openxmlformats.org/drawingml/2006/picture" xmlns:lc="http://schemas.openxmlformats.org/drawingml/2006/lockedCanvas" val="0"/>
              </a:ext>
            </a:extLst>
          </a:blip>
          <a:srcRect/>
          <a:stretch>
            <a:fillRect/>
          </a:stretch>
        </p:blipFill>
        <p:spPr bwMode="auto">
          <a:xfrm>
            <a:off x="381000" y="762000"/>
            <a:ext cx="8153400" cy="2755900"/>
          </a:xfrm>
          <a:prstGeom prst="rect">
            <a:avLst/>
          </a:prstGeom>
          <a:noFill/>
          <a:ln>
            <a:solidFill>
              <a:schemeClr val="accent2">
                <a:lumMod val="60000"/>
                <a:lumOff val="40000"/>
              </a:schemeClr>
            </a:solidFill>
          </a:ln>
        </p:spPr>
      </p:pic>
      <p:graphicFrame>
        <p:nvGraphicFramePr>
          <p:cNvPr id="5" name="Diagramm 11"/>
          <p:cNvGraphicFramePr>
            <a:graphicFrameLocks/>
          </p:cNvGraphicFramePr>
          <p:nvPr/>
        </p:nvGraphicFramePr>
        <p:xfrm>
          <a:off x="457200" y="3581400"/>
          <a:ext cx="8077200" cy="2743199"/>
        </p:xfrm>
        <a:graphic>
          <a:graphicData uri="http://schemas.openxmlformats.org/drawingml/2006/chart">
            <c:chart xmlns:c="http://schemas.openxmlformats.org/drawingml/2006/chart" xmlns:r="http://schemas.openxmlformats.org/officeDocument/2006/relationships" r:id="rId3"/>
          </a:graphicData>
        </a:graphic>
      </p:graphicFrame>
      <p:sp>
        <p:nvSpPr>
          <p:cNvPr id="6" name="Title 5"/>
          <p:cNvSpPr>
            <a:spLocks noGrp="1"/>
          </p:cNvSpPr>
          <p:nvPr>
            <p:ph type="title"/>
          </p:nvPr>
        </p:nvSpPr>
        <p:spPr>
          <a:xfrm>
            <a:off x="457200" y="304800"/>
            <a:ext cx="8305800" cy="685800"/>
          </a:xfrm>
        </p:spPr>
        <p:txBody>
          <a:bodyPr>
            <a:normAutofit fontScale="90000"/>
          </a:bodyPr>
          <a:lstStyle/>
          <a:p>
            <a:r>
              <a:rPr lang="en-US" dirty="0" smtClean="0"/>
              <a:t>Overview results cont</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704088"/>
            <a:ext cx="8305800" cy="515112"/>
          </a:xfrm>
        </p:spPr>
        <p:txBody>
          <a:bodyPr>
            <a:normAutofit/>
          </a:bodyPr>
          <a:lstStyle/>
          <a:p>
            <a:r>
              <a:rPr lang="en-US" sz="2400" dirty="0" smtClean="0">
                <a:latin typeface="Century Gothic" pitchFamily="34" charset="0"/>
              </a:rPr>
              <a:t>Overview results cont</a:t>
            </a:r>
            <a:endParaRPr lang="en-US" sz="2400" dirty="0">
              <a:latin typeface="Century Gothic" pitchFamily="34" charset="0"/>
            </a:endParaRPr>
          </a:p>
        </p:txBody>
      </p:sp>
      <p:graphicFrame>
        <p:nvGraphicFramePr>
          <p:cNvPr id="5" name="Diagramm 12"/>
          <p:cNvGraphicFramePr/>
          <p:nvPr/>
        </p:nvGraphicFramePr>
        <p:xfrm>
          <a:off x="381000" y="1219200"/>
          <a:ext cx="8229600" cy="25908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Diagramm 13"/>
          <p:cNvGraphicFramePr/>
          <p:nvPr/>
        </p:nvGraphicFramePr>
        <p:xfrm>
          <a:off x="533400" y="3962400"/>
          <a:ext cx="8229600" cy="26670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Flow</Template>
  <TotalTime>70</TotalTime>
  <Words>950</Words>
  <Application>Microsoft Office PowerPoint</Application>
  <PresentationFormat>On-screen Show (4:3)</PresentationFormat>
  <Paragraphs>140</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Flow</vt:lpstr>
      <vt:lpstr>THE 7TH EAHSC Site personnel survey on practical and training aspect related to the implementation of Point of Care test for HIV Early Infant Diagnosis  </vt:lpstr>
      <vt:lpstr>Outline</vt:lpstr>
      <vt:lpstr>Introduction</vt:lpstr>
      <vt:lpstr>Objective</vt:lpstr>
      <vt:lpstr>Methods</vt:lpstr>
      <vt:lpstr>Study location 5 Reproductive and Child Health (RCH) clinics in Mbeya,Tanzania</vt:lpstr>
      <vt:lpstr>Overview results</vt:lpstr>
      <vt:lpstr>Overview results cont</vt:lpstr>
      <vt:lpstr>Overview results cont</vt:lpstr>
      <vt:lpstr>Overview results cont</vt:lpstr>
      <vt:lpstr>Overview results cont……</vt:lpstr>
      <vt:lpstr>Overview results cont…</vt:lpstr>
      <vt:lpstr>Overall impression on the use of the HIV-1 Qual PoC system in the public setting by N=24 nurses</vt:lpstr>
      <vt:lpstr>Conclusion</vt:lpstr>
      <vt:lpstr>Slide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7TH EAHSC Site personnel survey on practical and training aspect related to the implementation of Point of Care test for HIV Early Infant Diagnosis</dc:title>
  <dc:creator>hmahiga</dc:creator>
  <cp:lastModifiedBy>hmahiga</cp:lastModifiedBy>
  <cp:revision>8</cp:revision>
  <dcterms:created xsi:type="dcterms:W3CDTF">2019-03-15T04:22:02Z</dcterms:created>
  <dcterms:modified xsi:type="dcterms:W3CDTF">2019-03-15T05:32:15Z</dcterms:modified>
</cp:coreProperties>
</file>