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74" r:id="rId3"/>
    <p:sldId id="257" r:id="rId4"/>
    <p:sldId id="262" r:id="rId5"/>
    <p:sldId id="259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CC1CE-6A34-4076-8BF8-A350342F2B61}" type="datetimeFigureOut">
              <a:rPr lang="en-US" smtClean="0"/>
              <a:pPr/>
              <a:t>28-Feb-19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115C2-A1D0-43AB-A42C-61215016C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ECE52E-12B8-44F4-BD5B-F335FD4FC0BF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17414-752C-4F8C-A053-C93EEB1B9221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DEE33-C787-4049-90DA-1FF1832A787A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62728-9F3C-4F7E-84E0-15E147903616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1566F-12C4-4EFE-B7AE-F598B9C0334F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690896-8A0E-4DD7-9D03-C084713550B7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1A8B95-E0AE-4CCA-A691-88D2721B1118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F3FC0-A01A-438A-AB20-95EB96B4CCCA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0C468-B0B8-489A-94C5-CD57A0771D2D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C636CC-5548-4EA1-B067-CB92AC79FFC5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20E4A0-DE87-4937-BF65-221A2AD7740F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31DF0C-47CD-49A7-A07D-6C2B3CB42B23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9EA509-48D1-4BD0-83BB-4AA574E5B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latin typeface="Century Gothic" pitchFamily="34" charset="0"/>
              </a:rPr>
              <a:t> 7</a:t>
            </a:r>
            <a:r>
              <a:rPr lang="en-US" sz="2800" baseline="30000" dirty="0" smtClean="0">
                <a:latin typeface="Century Gothic" pitchFamily="34" charset="0"/>
              </a:rPr>
              <a:t>th</a:t>
            </a:r>
            <a:r>
              <a:rPr lang="en-US" sz="2800" dirty="0" smtClean="0">
                <a:latin typeface="Century Gothic" pitchFamily="34" charset="0"/>
              </a:rPr>
              <a:t>  EAHSC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848600" cy="119970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Electronic Tuberculosis Surveillance System reporting in Bumula sub-County, Bungoma County, Kenya</a:t>
            </a:r>
          </a:p>
          <a:p>
            <a:pPr algn="ctr"/>
            <a:r>
              <a:rPr lang="en-US" sz="2800" dirty="0" smtClean="0">
                <a:latin typeface="Century Gothic" pitchFamily="34" charset="0"/>
              </a:rPr>
              <a:t>Author:</a:t>
            </a:r>
          </a:p>
          <a:p>
            <a:pPr algn="ctr"/>
            <a:r>
              <a:rPr lang="en-US" sz="2800" b="1" u="sng" dirty="0" smtClean="0">
                <a:latin typeface="Century Gothic" pitchFamily="34" charset="0"/>
              </a:rPr>
              <a:t>Mr. Magomere Robert</a:t>
            </a:r>
            <a:r>
              <a:rPr lang="en-US" sz="2800" b="1" u="sng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Century Gothic" pitchFamily="34" charset="0"/>
                <a:cs typeface="Arial" pitchFamily="34" charset="0"/>
              </a:rPr>
              <a:t>Bsc</a:t>
            </a:r>
            <a:endParaRPr lang="en-US" sz="2800" b="1" u="sng" dirty="0" smtClean="0">
              <a:latin typeface="Century Gothic" pitchFamily="34" charset="0"/>
            </a:endParaRPr>
          </a:p>
          <a:p>
            <a:pPr algn="ctr"/>
            <a:r>
              <a:rPr lang="en-US" sz="2800" dirty="0" smtClean="0">
                <a:latin typeface="Century Gothic" pitchFamily="34" charset="0"/>
              </a:rPr>
              <a:t>Mr. </a:t>
            </a:r>
            <a:r>
              <a:rPr lang="en-US" sz="2800" dirty="0" err="1" smtClean="0">
                <a:latin typeface="Century Gothic" pitchFamily="34" charset="0"/>
              </a:rPr>
              <a:t>Murima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Ng’ang’a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Bsc</a:t>
            </a:r>
            <a:r>
              <a:rPr lang="en-US" sz="2800" dirty="0" smtClean="0">
                <a:latin typeface="Century Gothic" pitchFamily="34" charset="0"/>
              </a:rPr>
              <a:t>, </a:t>
            </a:r>
            <a:r>
              <a:rPr lang="en-US" sz="2800" dirty="0" err="1" smtClean="0">
                <a:latin typeface="Century Gothic" pitchFamily="34" charset="0"/>
              </a:rPr>
              <a:t>MSc</a:t>
            </a:r>
            <a:endParaRPr lang="en-US" sz="28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Asante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Century Gothi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31D1-74CF-401D-B0AD-90029B657079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EA509-48D1-4BD0-83BB-4AA574E5B8D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sz="1600" dirty="0" smtClean="0">
                <a:latin typeface="Century Gothic" pitchFamily="34" charset="0"/>
              </a:rPr>
              <a:t>Introduction 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1600" dirty="0" smtClean="0">
                <a:latin typeface="Century Gothic" pitchFamily="34" charset="0"/>
              </a:rPr>
              <a:t>Objective 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1600" dirty="0" smtClean="0">
                <a:latin typeface="Century Gothic" pitchFamily="34" charset="0"/>
              </a:rPr>
              <a:t>Materials &amp; </a:t>
            </a:r>
            <a:r>
              <a:rPr lang="en-US" sz="1600" dirty="0" smtClean="0">
                <a:latin typeface="Century Gothic" pitchFamily="34" charset="0"/>
              </a:rPr>
              <a:t>Methods</a:t>
            </a:r>
            <a:r>
              <a:rPr lang="en-US" sz="1600" dirty="0" smtClean="0">
                <a:latin typeface="Century Gothic" pitchFamily="34" charset="0"/>
              </a:rPr>
              <a:t> </a:t>
            </a:r>
            <a:endParaRPr lang="en-US" sz="1600" dirty="0" smtClean="0">
              <a:latin typeface="Century Gothic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1600" dirty="0" smtClean="0">
                <a:latin typeface="Century Gothic" pitchFamily="34" charset="0"/>
              </a:rPr>
              <a:t>Results 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1600" dirty="0" smtClean="0">
                <a:latin typeface="Century Gothic" pitchFamily="34" charset="0"/>
              </a:rPr>
              <a:t>Conclusion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1600" dirty="0" smtClean="0">
                <a:latin typeface="Century Gothic" pitchFamily="34" charset="0"/>
              </a:rPr>
              <a:t>Recommendation  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Presentation outline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2257-B91F-449C-A941-CC201FF76243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76CE-B545-44FD-9B89-572A40ECF1B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Tuberculosis (TB) surveillance data are crucial to the effectiveness of TB Control Programs.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 World Health Organizing (WHO) </a:t>
            </a:r>
            <a:r>
              <a:rPr lang="en-US" sz="1600" dirty="0">
                <a:latin typeface="Century Gothic" pitchFamily="34" charset="0"/>
              </a:rPr>
              <a:t>recommends establishing and maintaining well-developed monitoring and </a:t>
            </a:r>
            <a:r>
              <a:rPr lang="en-US" sz="1600" dirty="0" smtClean="0">
                <a:latin typeface="Century Gothic" pitchFamily="34" charset="0"/>
              </a:rPr>
              <a:t>evaluation.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Electronic  </a:t>
            </a:r>
            <a:r>
              <a:rPr lang="en-US" sz="1600" dirty="0">
                <a:latin typeface="Century Gothic" pitchFamily="34" charset="0"/>
              </a:rPr>
              <a:t>recording and reporting systems can strengthen data quality </a:t>
            </a:r>
            <a:r>
              <a:rPr lang="en-US" sz="1600" dirty="0" smtClean="0">
                <a:latin typeface="Century Gothic" pitchFamily="34" charset="0"/>
              </a:rPr>
              <a:t>through: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 Automated validation </a:t>
            </a:r>
            <a:r>
              <a:rPr lang="en-US" sz="1600" dirty="0">
                <a:latin typeface="Century Gothic" pitchFamily="34" charset="0"/>
              </a:rPr>
              <a:t>checks, </a:t>
            </a:r>
            <a:endParaRPr lang="en-US" sz="1600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Accelerate  </a:t>
            </a:r>
            <a:r>
              <a:rPr lang="en-US" sz="1600" dirty="0">
                <a:latin typeface="Century Gothic" pitchFamily="34" charset="0"/>
              </a:rPr>
              <a:t>the availability of data for managers and decision-makers</a:t>
            </a:r>
            <a:r>
              <a:rPr lang="en-US" sz="1600" dirty="0" smtClean="0">
                <a:latin typeface="Century Gothic" pitchFamily="34" charset="0"/>
              </a:rPr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Facilitate  </a:t>
            </a:r>
            <a:r>
              <a:rPr lang="en-US" sz="1600" dirty="0">
                <a:latin typeface="Century Gothic" pitchFamily="34" charset="0"/>
              </a:rPr>
              <a:t>the </a:t>
            </a:r>
            <a:r>
              <a:rPr lang="en-US" sz="1600" dirty="0" smtClean="0">
                <a:latin typeface="Century Gothic" pitchFamily="34" charset="0"/>
              </a:rPr>
              <a:t>analysis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Kenya underwent the transition from a paper-based recording and reporting system to an electronic system, called Treatment Information from Basic Unit, (TIBU).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TIBU is a national case-based surveillance system that stores details on individual patient episodes of TB reported to the national TB program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Century Gothic" pitchFamily="34" charset="0"/>
              </a:rPr>
              <a:t>The system is able to capture patient-level data that includes demographic characteristics of the patients, type of TB, laboratory results and treatment outcome </a:t>
            </a:r>
            <a:r>
              <a:rPr lang="en-US" sz="1600" dirty="0" smtClean="0">
                <a:latin typeface="Century Gothic" pitchFamily="34" charset="0"/>
              </a:rPr>
              <a:t>data.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effectLst/>
                <a:latin typeface="Century Gothic" pitchFamily="34" charset="0"/>
              </a:rPr>
              <a:t>Introduction </a:t>
            </a:r>
            <a:endParaRPr lang="en-US" sz="2800" dirty="0">
              <a:effectLst/>
              <a:latin typeface="Century Gothi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B62B-92D8-4F0D-B49A-46A00647D3E2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EA509-48D1-4BD0-83BB-4AA574E5B8D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>
                <a:latin typeface="Century Gothic" pitchFamily="34" charset="0"/>
              </a:rPr>
              <a:t>Kenya is the first country in East Africa to implement a national case-based electronic surveillance system for </a:t>
            </a:r>
            <a:r>
              <a:rPr lang="en-US" sz="1600" dirty="0" smtClean="0">
                <a:latin typeface="Century Gothic" pitchFamily="34" charset="0"/>
              </a:rPr>
              <a:t>TB.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The </a:t>
            </a:r>
            <a:r>
              <a:rPr lang="en-US" sz="1600" dirty="0">
                <a:latin typeface="Century Gothic" pitchFamily="34" charset="0"/>
              </a:rPr>
              <a:t>system has several </a:t>
            </a:r>
            <a:r>
              <a:rPr lang="en-US" sz="1600" dirty="0" smtClean="0">
                <a:latin typeface="Century Gothic" pitchFamily="34" charset="0"/>
              </a:rPr>
              <a:t>merits including:</a:t>
            </a:r>
          </a:p>
          <a:p>
            <a:pPr lvl="1">
              <a:buFont typeface="Wingdings" pitchFamily="2" charset="2"/>
              <a:buChar char="Ø"/>
            </a:pP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600" dirty="0" smtClean="0">
                <a:latin typeface="Century Gothic" pitchFamily="34" charset="0"/>
              </a:rPr>
              <a:t>Ease in </a:t>
            </a:r>
            <a:r>
              <a:rPr lang="en-US" sz="1600" dirty="0">
                <a:latin typeface="Century Gothic" pitchFamily="34" charset="0"/>
              </a:rPr>
              <a:t>computing cohort </a:t>
            </a:r>
            <a:r>
              <a:rPr lang="en-US" sz="1600" dirty="0" smtClean="0">
                <a:latin typeface="Century Gothic" pitchFamily="34" charset="0"/>
              </a:rPr>
              <a:t>analysis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Reduced  </a:t>
            </a:r>
            <a:r>
              <a:rPr lang="en-US" sz="1600" dirty="0">
                <a:latin typeface="Century Gothic" pitchFamily="34" charset="0"/>
              </a:rPr>
              <a:t>time of reporting, no loss of data documents 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 Minimizing </a:t>
            </a:r>
            <a:r>
              <a:rPr lang="en-US" sz="1600" dirty="0">
                <a:latin typeface="Century Gothic" pitchFamily="34" charset="0"/>
              </a:rPr>
              <a:t>errors in calculations</a:t>
            </a:r>
            <a:r>
              <a:rPr lang="en-US" sz="1600" dirty="0" smtClean="0">
                <a:latin typeface="Century Gothic" pitchFamily="34" charset="0"/>
              </a:rPr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Materials  used in training healthcare workers and patients on care are incorporated in the system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 Patients failing to attend clinics are reminded through the system. In addition,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Patients  who are supported by the programme to attend clinics receive funds directly through their phones (</a:t>
            </a:r>
            <a:r>
              <a:rPr lang="en-US" sz="1600" dirty="0" err="1" smtClean="0">
                <a:latin typeface="Century Gothic" pitchFamily="34" charset="0"/>
              </a:rPr>
              <a:t>Mpesa</a:t>
            </a:r>
            <a:r>
              <a:rPr lang="en-US" sz="1600" dirty="0" smtClean="0">
                <a:latin typeface="Century Gothic" pitchFamily="34" charset="0"/>
              </a:rPr>
              <a:t> system). 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The  devices are also used to transmit scanned copies of documents and pictures.</a:t>
            </a:r>
            <a:endParaRPr lang="en-US" sz="1600" dirty="0">
              <a:latin typeface="Century Gothic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There  is need for  an advanced information technology infrastructure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There is also the need of good data quality</a:t>
            </a:r>
          </a:p>
          <a:p>
            <a:pPr>
              <a:buFont typeface="Wingdings" pitchFamily="2" charset="2"/>
              <a:buChar char="Ø"/>
            </a:pPr>
            <a:endParaRPr lang="en-US" sz="1600" dirty="0">
              <a:latin typeface="Century Gothic" pitchFamily="34" charset="0"/>
            </a:endParaRPr>
          </a:p>
          <a:p>
            <a:endParaRPr lang="en-US" sz="1600" dirty="0" smtClean="0">
              <a:latin typeface="Century Gothic" pitchFamily="34" charset="0"/>
            </a:endParaRPr>
          </a:p>
          <a:p>
            <a:endParaRPr lang="en-US" sz="1600" dirty="0">
              <a:latin typeface="Century Gothic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Introduction </a:t>
            </a:r>
            <a:endParaRPr lang="en-US" sz="2800" dirty="0">
              <a:latin typeface="Century Gothi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CC89-B458-479A-877A-FAEAB8658169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EA509-48D1-4BD0-83BB-4AA574E5B8D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>
                <a:latin typeface="Century Gothic" pitchFamily="34" charset="0"/>
              </a:rPr>
              <a:t>we conducted a review of data captured by TIBU by analyzing concordance between source documents at TB facilities and </a:t>
            </a:r>
            <a:r>
              <a:rPr lang="en-US" sz="1600" dirty="0" smtClean="0">
                <a:latin typeface="Century Gothic" pitchFamily="34" charset="0"/>
              </a:rPr>
              <a:t>TIBU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Completeness of data from TB register to TIBU was measured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Objective </a:t>
            </a:r>
            <a:endParaRPr lang="en-US" sz="2800" dirty="0">
              <a:latin typeface="Century Gothi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1B7-0C3C-460E-AA25-7DD7EF81AD94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EA509-48D1-4BD0-83BB-4AA574E5B8D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All the 10 facilities in </a:t>
            </a:r>
            <a:r>
              <a:rPr lang="en-US" sz="1600" dirty="0">
                <a:latin typeface="Century Gothic" pitchFamily="34" charset="0"/>
              </a:rPr>
              <a:t>B</a:t>
            </a:r>
            <a:r>
              <a:rPr lang="en-US" sz="1600" dirty="0" smtClean="0">
                <a:latin typeface="Century Gothic" pitchFamily="34" charset="0"/>
              </a:rPr>
              <a:t>umula were visited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 All cases recorded in TB facility registers in  the year 2017 and 2018 were reviewed.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 Data for these cases in TB facility registers and corresponding TB patient cards were assessed for concordance with data in TIBU.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 Calculation of concordance accounted for data recorded in one source and not recorded in another.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Century Gothic" pitchFamily="34" charset="0"/>
              </a:rPr>
              <a:t>Completeness for key data items were calculated using proportions</a:t>
            </a:r>
            <a:r>
              <a:rPr lang="en-US" sz="1600" dirty="0"/>
              <a:t>.</a:t>
            </a:r>
          </a:p>
          <a:p>
            <a:endParaRPr lang="en-US" sz="1600" dirty="0">
              <a:latin typeface="Century Gothic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Material and Methods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624B-C294-4138-8DE0-455256A6419B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EA509-48D1-4BD0-83BB-4AA574E5B8D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A total 320 </a:t>
            </a:r>
            <a:r>
              <a:rPr lang="en-US" sz="1600" dirty="0">
                <a:latin typeface="Century Gothic" pitchFamily="34" charset="0"/>
              </a:rPr>
              <a:t>cases reviewed from TB facility registers. </a:t>
            </a:r>
            <a:endParaRPr lang="en-US" sz="16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Only </a:t>
            </a:r>
            <a:r>
              <a:rPr lang="en-US" sz="1600" dirty="0">
                <a:latin typeface="Century Gothic" pitchFamily="34" charset="0"/>
              </a:rPr>
              <a:t>224 (70%) cases had a corresponding TB patient card, </a:t>
            </a:r>
            <a:endParaRPr lang="en-US" sz="16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A total 316 </a:t>
            </a:r>
            <a:r>
              <a:rPr lang="en-US" sz="1600" dirty="0">
                <a:latin typeface="Century Gothic" pitchFamily="34" charset="0"/>
              </a:rPr>
              <a:t>(99%) were present in TIBU. </a:t>
            </a:r>
            <a:endParaRPr lang="en-US" sz="16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Over 316 (99%) </a:t>
            </a:r>
            <a:r>
              <a:rPr lang="en-US" sz="1600" dirty="0">
                <a:latin typeface="Century Gothic" pitchFamily="34" charset="0"/>
              </a:rPr>
              <a:t>of cases had complete fields for treatment start date, age, sex, type of TB patient, site of disease, and initial sputum smear </a:t>
            </a:r>
            <a:r>
              <a:rPr lang="en-US" sz="1600" dirty="0" smtClean="0">
                <a:latin typeface="Century Gothic" pitchFamily="34" charset="0"/>
              </a:rPr>
              <a:t>result in TIBU.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>
                <a:latin typeface="Century Gothic" pitchFamily="34" charset="0"/>
              </a:rPr>
              <a:t>However, a high percentage of cases had blank values for HIV test date </a:t>
            </a:r>
            <a:r>
              <a:rPr lang="en-US" sz="1600" dirty="0" smtClean="0">
                <a:latin typeface="Century Gothic" pitchFamily="34" charset="0"/>
              </a:rPr>
              <a:t>149(47%).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Century Gothic" pitchFamily="34" charset="0"/>
              </a:rPr>
              <a:t>The concordance between the registers and TIBU was better than that between TB patient cards and </a:t>
            </a:r>
            <a:r>
              <a:rPr lang="en-US" sz="1600" dirty="0" smtClean="0">
                <a:latin typeface="Century Gothic" pitchFamily="34" charset="0"/>
              </a:rPr>
              <a:t>TIBU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Results </a:t>
            </a:r>
            <a:endParaRPr lang="en-US" sz="2800" dirty="0">
              <a:latin typeface="Century Gothi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CCD2-CE1E-4C8A-A0FD-56883DD2C720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EA509-48D1-4BD0-83BB-4AA574E5B8D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endParaRPr lang="en-US" sz="16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Use of the electronic system has drastically reduced dependency on several paper-based tools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Data </a:t>
            </a:r>
            <a:r>
              <a:rPr lang="en-US" sz="1600" dirty="0">
                <a:latin typeface="Century Gothic" pitchFamily="34" charset="0"/>
              </a:rPr>
              <a:t>in TB facility registers had higher concordance with TIBU than TB treatment cards, </a:t>
            </a:r>
            <a:endParaRPr lang="en-US" sz="16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This may </a:t>
            </a:r>
            <a:r>
              <a:rPr lang="en-US" sz="1600" dirty="0">
                <a:latin typeface="Century Gothic" pitchFamily="34" charset="0"/>
              </a:rPr>
              <a:t>be due to errors in transcription from treatment cards to the facility register that are corrected on entry into TIBU. </a:t>
            </a:r>
            <a:endParaRPr lang="en-US" sz="1600" dirty="0" smtClean="0">
              <a:latin typeface="Century Gothic" pitchFamily="34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The system is fitted with an “intelligent” dashboard that assists the user in </a:t>
            </a:r>
            <a:r>
              <a:rPr lang="en-US" sz="1600" dirty="0" err="1" smtClean="0">
                <a:latin typeface="Century Gothic" pitchFamily="34" charset="0"/>
              </a:rPr>
              <a:t>analysing</a:t>
            </a:r>
            <a:r>
              <a:rPr lang="en-US" sz="1600" dirty="0" smtClean="0">
                <a:latin typeface="Century Gothic" pitchFamily="34" charset="0"/>
              </a:rPr>
              <a:t> data.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The national programme has been enabled to collect timely and accurate data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The  system has been linked to the Laboratory Management Information System (LIMS) to create a seamless flow of data and link laboratory results to patient-level data.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The  system has been linked to the Ministry of Health District Health Information System (DHIS2) so as to inform policy-makers through dashboards and summary reports on performance of the programme at any time. </a:t>
            </a:r>
          </a:p>
          <a:p>
            <a:pPr fontAlgn="base"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Policy-makers are able to make informed decisions in the control of TB.</a:t>
            </a:r>
          </a:p>
          <a:p>
            <a:pPr>
              <a:buFont typeface="Wingdings" pitchFamily="2" charset="2"/>
              <a:buChar char="Ø"/>
            </a:pPr>
            <a:endParaRPr lang="en-US" sz="1600" dirty="0">
              <a:latin typeface="Century Gothic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Conclusion </a:t>
            </a:r>
            <a:endParaRPr lang="en-US" sz="2800" dirty="0">
              <a:latin typeface="Century Gothi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846C-4596-45C5-A2AE-38DB141E8600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EA509-48D1-4BD0-83BB-4AA574E5B8D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>
                <a:latin typeface="Century Gothic" pitchFamily="34" charset="0"/>
              </a:rPr>
              <a:t>Electronic recording and reporting systems can greatly improve the efficiency of data collection, aggregation, and analysis for TB programs</a:t>
            </a:r>
            <a:r>
              <a:rPr lang="en-US" sz="1600" dirty="0" smtClean="0">
                <a:latin typeface="Century Gothic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>
                <a:latin typeface="Century Gothic" pitchFamily="34" charset="0"/>
              </a:rPr>
              <a:t>Incompleteness and concordance of data may hinder informed decision-making.  There is need of regular data quality check</a:t>
            </a:r>
            <a:r>
              <a:rPr lang="en-US" sz="1600" dirty="0" smtClean="0">
                <a:latin typeface="Century Gothic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Century Gothic" pitchFamily="34" charset="0"/>
              </a:rPr>
              <a:t>We recommend continuous training and support of TB personnel involved with TB care, management and surveillance on TB data </a:t>
            </a:r>
            <a:r>
              <a:rPr lang="en-US" sz="1600" dirty="0" smtClean="0">
                <a:latin typeface="Century Gothic" pitchFamily="34" charset="0"/>
              </a:rPr>
              <a:t>recording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Implementation  of a quality assurance mechanism to improve data quality.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Century Gothic" pitchFamily="34" charset="0"/>
              </a:rPr>
              <a:t>Continuous   training of TB surveillance staff on proper data collection and entry </a:t>
            </a:r>
            <a:endParaRPr lang="en-US" sz="1600" dirty="0">
              <a:latin typeface="Century Gothic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Recommendation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7086-BADA-43BA-B27A-95BAF248F3B7}" type="datetime1">
              <a:rPr lang="en-US" smtClean="0"/>
              <a:pPr/>
              <a:t>28-Feb-19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EA509-48D1-4BD0-83BB-4AA574E5B8D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358</TotalTime>
  <Words>719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  7th  EAHSC</vt:lpstr>
      <vt:lpstr>Presentation outline </vt:lpstr>
      <vt:lpstr>Introduction </vt:lpstr>
      <vt:lpstr>Introduction </vt:lpstr>
      <vt:lpstr>Objective </vt:lpstr>
      <vt:lpstr>Material and Methods</vt:lpstr>
      <vt:lpstr>Results </vt:lpstr>
      <vt:lpstr>Conclusion </vt:lpstr>
      <vt:lpstr>Recommendation 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MOATI</dc:creator>
  <cp:lastModifiedBy>MOATI</cp:lastModifiedBy>
  <cp:revision>27</cp:revision>
  <dcterms:created xsi:type="dcterms:W3CDTF">2019-02-28T11:45:21Z</dcterms:created>
  <dcterms:modified xsi:type="dcterms:W3CDTF">2019-02-28T18:37:51Z</dcterms:modified>
</cp:coreProperties>
</file>