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306" r:id="rId3"/>
    <p:sldId id="258" r:id="rId4"/>
    <p:sldId id="277" r:id="rId5"/>
    <p:sldId id="309" r:id="rId6"/>
    <p:sldId id="310" r:id="rId7"/>
    <p:sldId id="316" r:id="rId8"/>
    <p:sldId id="327" r:id="rId9"/>
    <p:sldId id="308" r:id="rId10"/>
    <p:sldId id="325" r:id="rId11"/>
    <p:sldId id="307" r:id="rId12"/>
    <p:sldId id="326" r:id="rId13"/>
    <p:sldId id="313" r:id="rId14"/>
    <p:sldId id="314" r:id="rId15"/>
    <p:sldId id="315" r:id="rId16"/>
    <p:sldId id="311" r:id="rId17"/>
    <p:sldId id="319" r:id="rId18"/>
    <p:sldId id="320" r:id="rId19"/>
    <p:sldId id="321" r:id="rId20"/>
    <p:sldId id="322" r:id="rId21"/>
    <p:sldId id="323" r:id="rId22"/>
    <p:sldId id="324" r:id="rId23"/>
    <p:sldId id="312" r:id="rId24"/>
    <p:sldId id="317" r:id="rId25"/>
    <p:sldId id="318" r:id="rId26"/>
    <p:sldId id="303"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71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CDBD0-A76F-4EB8-91A1-436D3A2E1A6D}" type="datetimeFigureOut">
              <a:rPr lang="en-US" smtClean="0"/>
              <a:t>3/28/2019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A0387-1D32-4551-980A-83821D835EB3}" type="slidenum">
              <a:rPr lang="en-US" smtClean="0"/>
              <a:t>‹#›</a:t>
            </a:fld>
            <a:endParaRPr lang="en-US"/>
          </a:p>
        </p:txBody>
      </p:sp>
    </p:spTree>
    <p:extLst>
      <p:ext uri="{BB962C8B-B14F-4D97-AF65-F5344CB8AC3E}">
        <p14:creationId xmlns:p14="http://schemas.microsoft.com/office/powerpoint/2010/main" val="149030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EA0387-1D32-4551-980A-83821D835EB3}" type="slidenum">
              <a:rPr lang="en-US" smtClean="0"/>
              <a:t>5</a:t>
            </a:fld>
            <a:endParaRPr lang="en-US"/>
          </a:p>
        </p:txBody>
      </p:sp>
    </p:spTree>
    <p:extLst>
      <p:ext uri="{BB962C8B-B14F-4D97-AF65-F5344CB8AC3E}">
        <p14:creationId xmlns:p14="http://schemas.microsoft.com/office/powerpoint/2010/main" val="316918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E90008-F3D6-401C-ACB9-A0655A28E2D8}" type="slidenum">
              <a:rPr lang="ru-RU">
                <a:latin typeface="Times New Roman" panose="02020603050405020304" pitchFamily="18" charset="0"/>
              </a:rPr>
              <a:pPr/>
              <a:t>6</a:t>
            </a:fld>
            <a:endParaRPr lang="ru-RU">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ru-RU"/>
          </a:p>
        </p:txBody>
      </p:sp>
    </p:spTree>
    <p:extLst>
      <p:ext uri="{BB962C8B-B14F-4D97-AF65-F5344CB8AC3E}">
        <p14:creationId xmlns:p14="http://schemas.microsoft.com/office/powerpoint/2010/main" val="193812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31800" y="2276476"/>
            <a:ext cx="10363200" cy="1108075"/>
          </a:xfrm>
        </p:spPr>
        <p:txBody>
          <a:bodyPr/>
          <a:lstStyle>
            <a:lvl1pPr>
              <a:defRPr sz="4000"/>
            </a:lvl1pPr>
          </a:lstStyle>
          <a:p>
            <a:pPr lvl="0"/>
            <a:r>
              <a:rPr lang="ru-RU" noProof="0"/>
              <a:t>单击此处编辑母版标题样式</a:t>
            </a:r>
          </a:p>
        </p:txBody>
      </p:sp>
      <p:sp>
        <p:nvSpPr>
          <p:cNvPr id="2051" name="Rectangle 3"/>
          <p:cNvSpPr>
            <a:spLocks noGrp="1" noChangeArrowheads="1"/>
          </p:cNvSpPr>
          <p:nvPr>
            <p:ph type="subTitle" idx="1"/>
          </p:nvPr>
        </p:nvSpPr>
        <p:spPr>
          <a:xfrm>
            <a:off x="431800" y="3502026"/>
            <a:ext cx="8534400" cy="766763"/>
          </a:xfrm>
          <a:solidFill>
            <a:schemeClr val="bg1">
              <a:alpha val="20000"/>
            </a:schemeClr>
          </a:solidFill>
        </p:spPr>
        <p:txBody>
          <a:bodyPr/>
          <a:lstStyle>
            <a:lvl1pPr marL="0" indent="0">
              <a:buFontTx/>
              <a:buNone/>
              <a:defRPr sz="3000"/>
            </a:lvl1pPr>
          </a:lstStyle>
          <a:p>
            <a:pPr lvl="0"/>
            <a:r>
              <a:rPr lang="ru-RU" noProof="0"/>
              <a:t>单击此处编辑母版副标题样式</a:t>
            </a:r>
          </a:p>
        </p:txBody>
      </p:sp>
    </p:spTree>
    <p:extLst>
      <p:ext uri="{BB962C8B-B14F-4D97-AF65-F5344CB8AC3E}">
        <p14:creationId xmlns:p14="http://schemas.microsoft.com/office/powerpoint/2010/main" val="278506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44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7476"/>
            <a:ext cx="27432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7476"/>
            <a:ext cx="80264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81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19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6090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96976"/>
            <a:ext cx="538480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96976"/>
            <a:ext cx="538480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88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26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340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29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378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013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17475"/>
            <a:ext cx="10972800" cy="863600"/>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单击此处编辑母版标题样式</a:t>
            </a:r>
          </a:p>
        </p:txBody>
      </p:sp>
      <p:sp>
        <p:nvSpPr>
          <p:cNvPr id="1027" name="Rectangle 3"/>
          <p:cNvSpPr>
            <a:spLocks noGrp="1" noChangeArrowheads="1"/>
          </p:cNvSpPr>
          <p:nvPr>
            <p:ph type="body" idx="1"/>
          </p:nvPr>
        </p:nvSpPr>
        <p:spPr bwMode="auto">
          <a:xfrm>
            <a:off x="609600" y="1196976"/>
            <a:ext cx="10972800" cy="493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单击此处编辑母版文本样式</a:t>
            </a:r>
          </a:p>
          <a:p>
            <a:pPr lvl="1"/>
            <a:r>
              <a:rPr lang="ru-RU"/>
              <a:t>第二级</a:t>
            </a:r>
          </a:p>
          <a:p>
            <a:pPr lvl="2"/>
            <a:r>
              <a:rPr lang="ru-RU"/>
              <a:t>第三级</a:t>
            </a:r>
          </a:p>
          <a:p>
            <a:pPr lvl="3"/>
            <a:r>
              <a:rPr lang="ru-RU"/>
              <a:t>第四级</a:t>
            </a:r>
          </a:p>
          <a:p>
            <a:pPr lvl="4"/>
            <a:r>
              <a:rPr lang="ru-RU"/>
              <a:t>第五级</a:t>
            </a:r>
          </a:p>
        </p:txBody>
      </p:sp>
    </p:spTree>
    <p:extLst>
      <p:ext uri="{BB962C8B-B14F-4D97-AF65-F5344CB8AC3E}">
        <p14:creationId xmlns:p14="http://schemas.microsoft.com/office/powerpoint/2010/main" val="3548831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200" b="1">
          <a:solidFill>
            <a:srgbClr val="080808"/>
          </a:solidFill>
          <a:latin typeface="+mj-lt"/>
          <a:ea typeface="Microsoft YaHei" pitchFamily="34" charset="-122"/>
          <a:cs typeface="+mj-cs"/>
        </a:defRPr>
      </a:lvl1pPr>
      <a:lvl2pPr algn="l" rtl="0" eaLnBrk="0" fontAlgn="base" hangingPunct="0">
        <a:spcBef>
          <a:spcPct val="0"/>
        </a:spcBef>
        <a:spcAft>
          <a:spcPct val="0"/>
        </a:spcAft>
        <a:defRPr sz="3200" b="1">
          <a:solidFill>
            <a:srgbClr val="080808"/>
          </a:solidFill>
          <a:latin typeface="Arial" pitchFamily="34" charset="0"/>
          <a:ea typeface="Microsoft YaHei" pitchFamily="34" charset="-122"/>
        </a:defRPr>
      </a:lvl2pPr>
      <a:lvl3pPr algn="l" rtl="0" eaLnBrk="0" fontAlgn="base" hangingPunct="0">
        <a:spcBef>
          <a:spcPct val="0"/>
        </a:spcBef>
        <a:spcAft>
          <a:spcPct val="0"/>
        </a:spcAft>
        <a:defRPr sz="3200" b="1">
          <a:solidFill>
            <a:srgbClr val="080808"/>
          </a:solidFill>
          <a:latin typeface="Arial" pitchFamily="34" charset="0"/>
          <a:ea typeface="Microsoft YaHei" pitchFamily="34" charset="-122"/>
        </a:defRPr>
      </a:lvl3pPr>
      <a:lvl4pPr algn="l" rtl="0" eaLnBrk="0" fontAlgn="base" hangingPunct="0">
        <a:spcBef>
          <a:spcPct val="0"/>
        </a:spcBef>
        <a:spcAft>
          <a:spcPct val="0"/>
        </a:spcAft>
        <a:defRPr sz="3200" b="1">
          <a:solidFill>
            <a:srgbClr val="080808"/>
          </a:solidFill>
          <a:latin typeface="Arial" pitchFamily="34" charset="0"/>
          <a:ea typeface="Microsoft YaHei" pitchFamily="34" charset="-122"/>
        </a:defRPr>
      </a:lvl4pPr>
      <a:lvl5pPr algn="l" rtl="0" eaLnBrk="0" fontAlgn="base" hangingPunct="0">
        <a:spcBef>
          <a:spcPct val="0"/>
        </a:spcBef>
        <a:spcAft>
          <a:spcPct val="0"/>
        </a:spcAft>
        <a:defRPr sz="3200" b="1">
          <a:solidFill>
            <a:srgbClr val="080808"/>
          </a:solidFill>
          <a:latin typeface="Arial" pitchFamily="34" charset="0"/>
          <a:ea typeface="Microsoft YaHei" pitchFamily="34" charset="-122"/>
        </a:defRPr>
      </a:lvl5pPr>
      <a:lvl6pPr marL="457200" algn="l" rtl="0" fontAlgn="base">
        <a:spcBef>
          <a:spcPct val="0"/>
        </a:spcBef>
        <a:spcAft>
          <a:spcPct val="0"/>
        </a:spcAft>
        <a:defRPr sz="3200" b="1">
          <a:solidFill>
            <a:srgbClr val="080808"/>
          </a:solidFill>
          <a:latin typeface="Arial" pitchFamily="34" charset="0"/>
          <a:ea typeface="微软雅黑" pitchFamily="34" charset="-122"/>
        </a:defRPr>
      </a:lvl6pPr>
      <a:lvl7pPr marL="914400" algn="l" rtl="0" fontAlgn="base">
        <a:spcBef>
          <a:spcPct val="0"/>
        </a:spcBef>
        <a:spcAft>
          <a:spcPct val="0"/>
        </a:spcAft>
        <a:defRPr sz="3200" b="1">
          <a:solidFill>
            <a:srgbClr val="080808"/>
          </a:solidFill>
          <a:latin typeface="Arial" pitchFamily="34" charset="0"/>
          <a:ea typeface="微软雅黑" pitchFamily="34" charset="-122"/>
        </a:defRPr>
      </a:lvl7pPr>
      <a:lvl8pPr marL="1371600" algn="l" rtl="0" fontAlgn="base">
        <a:spcBef>
          <a:spcPct val="0"/>
        </a:spcBef>
        <a:spcAft>
          <a:spcPct val="0"/>
        </a:spcAft>
        <a:defRPr sz="3200" b="1">
          <a:solidFill>
            <a:srgbClr val="080808"/>
          </a:solidFill>
          <a:latin typeface="Arial" pitchFamily="34" charset="0"/>
          <a:ea typeface="微软雅黑" pitchFamily="34" charset="-122"/>
        </a:defRPr>
      </a:lvl8pPr>
      <a:lvl9pPr marL="1828800" algn="l" rtl="0" fontAlgn="base">
        <a:spcBef>
          <a:spcPct val="0"/>
        </a:spcBef>
        <a:spcAft>
          <a:spcPct val="0"/>
        </a:spcAft>
        <a:defRPr sz="3200" b="1">
          <a:solidFill>
            <a:srgbClr val="080808"/>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icrosoft YaHei" pitchFamily="34" charset="-122"/>
          <a:cs typeface="+mn-cs"/>
        </a:defRPr>
      </a:lvl1pPr>
      <a:lvl2pPr marL="742950" indent="-285750" algn="l" rtl="0" eaLnBrk="0" fontAlgn="base" hangingPunct="0">
        <a:spcBef>
          <a:spcPct val="20000"/>
        </a:spcBef>
        <a:spcAft>
          <a:spcPct val="0"/>
        </a:spcAft>
        <a:buChar char="–"/>
        <a:defRPr sz="2400">
          <a:solidFill>
            <a:srgbClr val="080808"/>
          </a:solidFill>
          <a:latin typeface="+mn-lt"/>
          <a:ea typeface="Microsoft YaHei" pitchFamily="34" charset="-122"/>
        </a:defRPr>
      </a:lvl2pPr>
      <a:lvl3pPr marL="1143000" indent="-228600" algn="l" rtl="0" eaLnBrk="0" fontAlgn="base" hangingPunct="0">
        <a:spcBef>
          <a:spcPct val="20000"/>
        </a:spcBef>
        <a:spcAft>
          <a:spcPct val="0"/>
        </a:spcAft>
        <a:buChar char="•"/>
        <a:defRPr sz="2400">
          <a:solidFill>
            <a:srgbClr val="080808"/>
          </a:solidFill>
          <a:latin typeface="+mn-lt"/>
          <a:ea typeface="Microsoft YaHei" pitchFamily="34" charset="-122"/>
        </a:defRPr>
      </a:lvl3pPr>
      <a:lvl4pPr marL="1600200" indent="-228600" algn="l" rtl="0" eaLnBrk="0" fontAlgn="base" hangingPunct="0">
        <a:spcBef>
          <a:spcPct val="20000"/>
        </a:spcBef>
        <a:spcAft>
          <a:spcPct val="0"/>
        </a:spcAft>
        <a:buChar char="–"/>
        <a:defRPr sz="2000">
          <a:solidFill>
            <a:srgbClr val="080808"/>
          </a:solidFill>
          <a:latin typeface="+mn-lt"/>
          <a:ea typeface="Microsoft YaHei" pitchFamily="34" charset="-122"/>
        </a:defRPr>
      </a:lvl4pPr>
      <a:lvl5pPr marL="2057400" indent="-228600" algn="l" rtl="0" eaLnBrk="0" fontAlgn="base" hangingPunct="0">
        <a:spcBef>
          <a:spcPct val="20000"/>
        </a:spcBef>
        <a:spcAft>
          <a:spcPct val="0"/>
        </a:spcAft>
        <a:buChar char="»"/>
        <a:defRPr sz="2000">
          <a:solidFill>
            <a:srgbClr val="080808"/>
          </a:solidFill>
          <a:latin typeface="+mn-lt"/>
          <a:ea typeface="Microsoft YaHei" pitchFamily="34" charset="-122"/>
        </a:defRPr>
      </a:lvl5pPr>
      <a:lvl6pPr marL="2514600" indent="-228600" algn="l" rtl="0" fontAlgn="base">
        <a:spcBef>
          <a:spcPct val="20000"/>
        </a:spcBef>
        <a:spcAft>
          <a:spcPct val="0"/>
        </a:spcAft>
        <a:buChar char="»"/>
        <a:defRPr sz="2000">
          <a:solidFill>
            <a:srgbClr val="080808"/>
          </a:solidFill>
          <a:latin typeface="+mn-lt"/>
          <a:ea typeface="+mn-ea"/>
        </a:defRPr>
      </a:lvl6pPr>
      <a:lvl7pPr marL="2971800" indent="-228600" algn="l" rtl="0" fontAlgn="base">
        <a:spcBef>
          <a:spcPct val="20000"/>
        </a:spcBef>
        <a:spcAft>
          <a:spcPct val="0"/>
        </a:spcAft>
        <a:buChar char="»"/>
        <a:defRPr sz="2000">
          <a:solidFill>
            <a:srgbClr val="080808"/>
          </a:solidFill>
          <a:latin typeface="+mn-lt"/>
          <a:ea typeface="+mn-ea"/>
        </a:defRPr>
      </a:lvl7pPr>
      <a:lvl8pPr marL="3429000" indent="-228600" algn="l" rtl="0" fontAlgn="base">
        <a:spcBef>
          <a:spcPct val="20000"/>
        </a:spcBef>
        <a:spcAft>
          <a:spcPct val="0"/>
        </a:spcAft>
        <a:buChar char="»"/>
        <a:defRPr sz="2000">
          <a:solidFill>
            <a:srgbClr val="080808"/>
          </a:solidFill>
          <a:latin typeface="+mn-lt"/>
          <a:ea typeface="+mn-ea"/>
        </a:defRPr>
      </a:lvl8pPr>
      <a:lvl9pPr marL="3886200" indent="-228600" algn="l" rtl="0" fontAlgn="base">
        <a:spcBef>
          <a:spcPct val="20000"/>
        </a:spcBef>
        <a:spcAft>
          <a:spcPct val="0"/>
        </a:spcAft>
        <a:buChar char="»"/>
        <a:defRPr sz="2000">
          <a:solidFill>
            <a:srgbClr val="08080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817" y="128788"/>
            <a:ext cx="11694020" cy="2676213"/>
          </a:xfrm>
        </p:spPr>
        <p:txBody>
          <a:bodyPr/>
          <a:lstStyle/>
          <a:p>
            <a:pPr algn="ctr"/>
            <a:br>
              <a:rPr lang="en-US" dirty="0">
                <a:solidFill>
                  <a:srgbClr val="FF0000"/>
                </a:solidFill>
              </a:rPr>
            </a:br>
            <a:br>
              <a:rPr lang="en-US" dirty="0">
                <a:solidFill>
                  <a:srgbClr val="FF0000"/>
                </a:solidFill>
              </a:rPr>
            </a:br>
            <a:br>
              <a:rPr lang="en-US" dirty="0">
                <a:solidFill>
                  <a:srgbClr val="FF0000"/>
                </a:solidFill>
              </a:rPr>
            </a:br>
            <a:r>
              <a:rPr lang="en-US" dirty="0">
                <a:solidFill>
                  <a:srgbClr val="FF0000"/>
                </a:solidFill>
              </a:rPr>
              <a:t>7</a:t>
            </a:r>
            <a:r>
              <a:rPr lang="en-US" baseline="30000" dirty="0">
                <a:solidFill>
                  <a:srgbClr val="FF0000"/>
                </a:solidFill>
              </a:rPr>
              <a:t>th</a:t>
            </a:r>
            <a:r>
              <a:rPr lang="en-US" dirty="0">
                <a:solidFill>
                  <a:srgbClr val="FF0000"/>
                </a:solidFill>
              </a:rPr>
              <a:t> EAST AFRICA HEALTH AND SCIENTIFIC (EAHS) CONFERENCE</a:t>
            </a:r>
            <a:br>
              <a:rPr lang="en-US" dirty="0">
                <a:solidFill>
                  <a:srgbClr val="FF0000"/>
                </a:solidFill>
              </a:rPr>
            </a:br>
            <a:br>
              <a:rPr lang="en-US" dirty="0">
                <a:solidFill>
                  <a:srgbClr val="FF0000"/>
                </a:solidFill>
              </a:rPr>
            </a:br>
            <a:br>
              <a:rPr lang="en-US" dirty="0">
                <a:solidFill>
                  <a:srgbClr val="FF0000"/>
                </a:solidFill>
              </a:rPr>
            </a:br>
            <a:endParaRPr lang="en-US" dirty="0">
              <a:solidFill>
                <a:srgbClr val="FF0000"/>
              </a:solidFill>
            </a:endParaRPr>
          </a:p>
        </p:txBody>
      </p:sp>
      <p:sp>
        <p:nvSpPr>
          <p:cNvPr id="4" name="Subtitle 2"/>
          <p:cNvSpPr txBox="1">
            <a:spLocks/>
          </p:cNvSpPr>
          <p:nvPr/>
        </p:nvSpPr>
        <p:spPr bwMode="auto">
          <a:xfrm>
            <a:off x="231819" y="3287332"/>
            <a:ext cx="11784170" cy="225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600" dirty="0">
                <a:solidFill>
                  <a:srgbClr val="0070C0"/>
                </a:solidFill>
              </a:rPr>
              <a:t>Nyerere International Conventional Centre, Dar </a:t>
            </a:r>
            <a:r>
              <a:rPr lang="en-US" sz="3600" dirty="0" err="1">
                <a:solidFill>
                  <a:srgbClr val="0070C0"/>
                </a:solidFill>
              </a:rPr>
              <a:t>es</a:t>
            </a:r>
            <a:r>
              <a:rPr lang="en-US" sz="3600" dirty="0">
                <a:solidFill>
                  <a:srgbClr val="0070C0"/>
                </a:solidFill>
              </a:rPr>
              <a:t> Salaam, Tanzania.</a:t>
            </a:r>
          </a:p>
          <a:p>
            <a:r>
              <a:rPr lang="en-US" sz="3600" dirty="0">
                <a:solidFill>
                  <a:srgbClr val="0070C0"/>
                </a:solidFill>
              </a:rPr>
              <a:t>27</a:t>
            </a:r>
            <a:r>
              <a:rPr lang="en-US" sz="3600" baseline="30000" dirty="0">
                <a:solidFill>
                  <a:srgbClr val="0070C0"/>
                </a:solidFill>
              </a:rPr>
              <a:t>TH</a:t>
            </a:r>
            <a:r>
              <a:rPr lang="en-US" sz="3600" dirty="0">
                <a:solidFill>
                  <a:srgbClr val="0070C0"/>
                </a:solidFill>
              </a:rPr>
              <a:t> – 29</a:t>
            </a:r>
            <a:r>
              <a:rPr lang="en-US" sz="3600" baseline="30000" dirty="0">
                <a:solidFill>
                  <a:srgbClr val="0070C0"/>
                </a:solidFill>
              </a:rPr>
              <a:t>TH</a:t>
            </a:r>
            <a:r>
              <a:rPr lang="en-US" sz="3600" dirty="0">
                <a:solidFill>
                  <a:srgbClr val="0070C0"/>
                </a:solidFill>
              </a:rPr>
              <a:t> MARCH, 2019</a:t>
            </a:r>
          </a:p>
        </p:txBody>
      </p:sp>
    </p:spTree>
    <p:extLst>
      <p:ext uri="{BB962C8B-B14F-4D97-AF65-F5344CB8AC3E}">
        <p14:creationId xmlns:p14="http://schemas.microsoft.com/office/powerpoint/2010/main" val="252741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Concepts – Making them simple!</a:t>
            </a:r>
          </a:p>
        </p:txBody>
      </p:sp>
      <p:sp>
        <p:nvSpPr>
          <p:cNvPr id="6" name="Content Placeholder 5"/>
          <p:cNvSpPr>
            <a:spLocks noGrp="1"/>
          </p:cNvSpPr>
          <p:nvPr>
            <p:ph idx="1"/>
          </p:nvPr>
        </p:nvSpPr>
        <p:spPr>
          <a:xfrm>
            <a:off x="0" y="981075"/>
            <a:ext cx="11925837" cy="5419725"/>
          </a:xfrm>
        </p:spPr>
        <p:txBody>
          <a:bodyPr/>
          <a:lstStyle/>
          <a:p>
            <a:r>
              <a:rPr lang="en-US" sz="2500" dirty="0"/>
              <a:t>Health is not merely the absence of disease or infirmity. It is a state of complete physical, mental and social well-being.</a:t>
            </a:r>
          </a:p>
          <a:p>
            <a:pPr marL="0" indent="0">
              <a:buNone/>
            </a:pPr>
            <a:endParaRPr lang="en-US" sz="2500" dirty="0"/>
          </a:p>
          <a:p>
            <a:r>
              <a:rPr lang="en-US" sz="2500" dirty="0"/>
              <a:t>Technology is the branch of knowledge that deals with the creation and use of technical means and their interrelation with life, society, and the environment, drawing upon such subjects as industrial arts, engineering, applied science, and pure science.</a:t>
            </a:r>
          </a:p>
          <a:p>
            <a:pPr marL="0" indent="0">
              <a:buNone/>
            </a:pPr>
            <a:endParaRPr lang="en-US" sz="2500" dirty="0"/>
          </a:p>
          <a:p>
            <a:r>
              <a:rPr lang="en-US" sz="2500" dirty="0"/>
              <a:t>Health Technology is the prevention and rehabilitation, </a:t>
            </a:r>
            <a:r>
              <a:rPr lang="en-US" sz="2500" dirty="0" err="1"/>
              <a:t>vaccines,pharmaceuticals</a:t>
            </a:r>
            <a:r>
              <a:rPr lang="en-US" sz="2500" dirty="0"/>
              <a:t> and devices, medical and surgical procedures, and the systems within which health is protected and maintained.</a:t>
            </a:r>
          </a:p>
          <a:p>
            <a:pPr marL="0" indent="0" algn="ctr">
              <a:buNone/>
            </a:pPr>
            <a:r>
              <a:rPr lang="en-US" sz="2200" i="1" dirty="0">
                <a:solidFill>
                  <a:srgbClr val="FF0000"/>
                </a:solidFill>
              </a:rPr>
              <a:t>They form the backbone of the services medicine can offer in the prevention, diagnosis and treatment of illness and disease.</a:t>
            </a:r>
          </a:p>
        </p:txBody>
      </p:sp>
    </p:spTree>
    <p:extLst>
      <p:ext uri="{BB962C8B-B14F-4D97-AF65-F5344CB8AC3E}">
        <p14:creationId xmlns:p14="http://schemas.microsoft.com/office/powerpoint/2010/main" val="2218527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Healthcare Related Technologies</a:t>
            </a:r>
          </a:p>
        </p:txBody>
      </p:sp>
      <p:sp>
        <p:nvSpPr>
          <p:cNvPr id="3" name="Content Placeholder 2"/>
          <p:cNvSpPr>
            <a:spLocks noGrp="1"/>
          </p:cNvSpPr>
          <p:nvPr>
            <p:ph idx="1"/>
          </p:nvPr>
        </p:nvSpPr>
        <p:spPr>
          <a:xfrm>
            <a:off x="609600" y="981076"/>
            <a:ext cx="10972800" cy="5484118"/>
          </a:xfrm>
        </p:spPr>
        <p:txBody>
          <a:bodyPr/>
          <a:lstStyle/>
          <a:p>
            <a:r>
              <a:rPr lang="en-US" sz="2600" dirty="0"/>
              <a:t>This term is typically used to encompass all technologies that are used in the healthcare field inclusive of both medical personnel and patients.</a:t>
            </a:r>
          </a:p>
          <a:p>
            <a:endParaRPr lang="en-US" sz="2600" dirty="0"/>
          </a:p>
          <a:p>
            <a:r>
              <a:rPr lang="en-US" sz="2600" dirty="0"/>
              <a:t>The information technologies (IT) developed with the purpose to improve productivity of hospitals, clinics, and health administration services and enhance access to and quality of healthcare. </a:t>
            </a:r>
          </a:p>
          <a:p>
            <a:pPr marL="0" indent="0">
              <a:buNone/>
            </a:pPr>
            <a:endParaRPr lang="en-US" dirty="0"/>
          </a:p>
          <a:p>
            <a:pPr marL="0" indent="0">
              <a:buNone/>
            </a:pPr>
            <a:r>
              <a:rPr lang="en-US" dirty="0"/>
              <a:t>Examples:</a:t>
            </a:r>
          </a:p>
          <a:p>
            <a:pPr marL="0" indent="0" algn="ctr">
              <a:buNone/>
            </a:pPr>
            <a:r>
              <a:rPr lang="en-US" sz="2400" i="1" dirty="0">
                <a:solidFill>
                  <a:srgbClr val="FF0000"/>
                </a:solidFill>
              </a:rPr>
              <a:t>healthcare information management systems, healthcare document management, healthcare business intelligence software, electronic medical records, mobile health services, and patient monitoring systems etc.</a:t>
            </a:r>
          </a:p>
        </p:txBody>
      </p:sp>
    </p:spTree>
    <p:extLst>
      <p:ext uri="{BB962C8B-B14F-4D97-AF65-F5344CB8AC3E}">
        <p14:creationId xmlns:p14="http://schemas.microsoft.com/office/powerpoint/2010/main" val="217114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TECHNOLOGIES AND DECISION MAKING</a:t>
            </a:r>
          </a:p>
        </p:txBody>
      </p:sp>
      <p:sp>
        <p:nvSpPr>
          <p:cNvPr id="3" name="Content Placeholder 2"/>
          <p:cNvSpPr>
            <a:spLocks noGrp="1"/>
          </p:cNvSpPr>
          <p:nvPr>
            <p:ph idx="1"/>
          </p:nvPr>
        </p:nvSpPr>
        <p:spPr>
          <a:xfrm>
            <a:off x="141668" y="981075"/>
            <a:ext cx="11861442" cy="4930775"/>
          </a:xfrm>
        </p:spPr>
        <p:txBody>
          <a:bodyPr/>
          <a:lstStyle/>
          <a:p>
            <a:r>
              <a:rPr lang="en-US" sz="2600" dirty="0"/>
              <a:t>Health technology has the tremendous potential to change our understanding of disease, transform the delivery of healthcare services, and improve health outcomes. But using such technology comes at a price</a:t>
            </a:r>
          </a:p>
          <a:p>
            <a:pPr marL="0" indent="0">
              <a:buNone/>
            </a:pPr>
            <a:endParaRPr lang="en-US" sz="2600" dirty="0"/>
          </a:p>
          <a:p>
            <a:r>
              <a:rPr lang="en-US" sz="2600" dirty="0"/>
              <a:t>Decisions about whether to purchase and use new technology should be based on high-quality evidence on its impact on health care and health outcomes.</a:t>
            </a:r>
          </a:p>
          <a:p>
            <a:pPr marL="0" indent="0">
              <a:buNone/>
            </a:pPr>
            <a:endParaRPr lang="en-US" sz="2600" dirty="0"/>
          </a:p>
          <a:p>
            <a:r>
              <a:rPr lang="en-US" sz="2600" dirty="0"/>
              <a:t>Health Technologies and Decision Making analyses the barriers to, and facilitators of, evidence-based decision making in health-care systems</a:t>
            </a:r>
          </a:p>
        </p:txBody>
      </p:sp>
    </p:spTree>
    <p:extLst>
      <p:ext uri="{BB962C8B-B14F-4D97-AF65-F5344CB8AC3E}">
        <p14:creationId xmlns:p14="http://schemas.microsoft.com/office/powerpoint/2010/main" val="290180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Technologies in Healthcare – The Journey!</a:t>
            </a:r>
          </a:p>
        </p:txBody>
      </p:sp>
      <p:sp>
        <p:nvSpPr>
          <p:cNvPr id="3" name="Content Placeholder 2"/>
          <p:cNvSpPr>
            <a:spLocks noGrp="1"/>
          </p:cNvSpPr>
          <p:nvPr>
            <p:ph idx="1"/>
          </p:nvPr>
        </p:nvSpPr>
        <p:spPr>
          <a:xfrm>
            <a:off x="609600" y="981075"/>
            <a:ext cx="10972800" cy="5638666"/>
          </a:xfrm>
        </p:spPr>
        <p:txBody>
          <a:bodyPr/>
          <a:lstStyle/>
          <a:p>
            <a:r>
              <a:rPr lang="en-US" sz="2600" dirty="0"/>
              <a:t>Small form factor devices (SMARTPHONES) have become so widely accepted in clinical care</a:t>
            </a:r>
          </a:p>
          <a:p>
            <a:pPr marL="0" indent="0">
              <a:buNone/>
            </a:pPr>
            <a:r>
              <a:rPr lang="en-US" sz="2600" dirty="0"/>
              <a:t>	</a:t>
            </a:r>
            <a:r>
              <a:rPr lang="en-US" sz="2600" i="1" dirty="0"/>
              <a:t>Leverage is on: Accelerometers, Camera and Bluetooth</a:t>
            </a:r>
          </a:p>
          <a:p>
            <a:pPr marL="0" indent="0">
              <a:buNone/>
            </a:pPr>
            <a:endParaRPr lang="en-US" sz="2600" dirty="0"/>
          </a:p>
          <a:p>
            <a:r>
              <a:rPr lang="en-US" sz="2600" dirty="0"/>
              <a:t>Enterprise Environment (</a:t>
            </a:r>
            <a:r>
              <a:rPr lang="en-US" sz="2600" dirty="0" err="1"/>
              <a:t>Wi-fi</a:t>
            </a:r>
            <a:r>
              <a:rPr lang="en-US" sz="2600" dirty="0"/>
              <a:t>) has moved into the Mobile Platform</a:t>
            </a:r>
          </a:p>
          <a:p>
            <a:pPr marL="0" indent="0">
              <a:buNone/>
            </a:pPr>
            <a:r>
              <a:rPr lang="en-US" sz="2600" dirty="0"/>
              <a:t>	</a:t>
            </a:r>
            <a:r>
              <a:rPr lang="en-US" sz="2600" i="1" dirty="0"/>
              <a:t>WLAN has created more connected hospitals than wired LAN</a:t>
            </a:r>
          </a:p>
          <a:p>
            <a:pPr marL="0" indent="0">
              <a:buNone/>
            </a:pPr>
            <a:endParaRPr lang="en-US" sz="2600" dirty="0"/>
          </a:p>
          <a:p>
            <a:r>
              <a:rPr lang="en-US" sz="2600" dirty="0"/>
              <a:t> BYOD Policy = Mobile Devices Management Solutions (Disruptive Technology)</a:t>
            </a:r>
          </a:p>
          <a:p>
            <a:pPr marL="0" indent="0">
              <a:buNone/>
            </a:pPr>
            <a:r>
              <a:rPr lang="en-US" sz="2600" dirty="0"/>
              <a:t>	</a:t>
            </a:r>
            <a:r>
              <a:rPr lang="en-US" sz="2600" i="1" dirty="0"/>
              <a:t>Focus = Customer Service Delivery </a:t>
            </a:r>
            <a:r>
              <a:rPr lang="en-US" sz="2600" i="1" dirty="0" err="1"/>
              <a:t>vs</a:t>
            </a:r>
            <a:r>
              <a:rPr lang="en-US" sz="2600" i="1" dirty="0"/>
              <a:t> Technology Control</a:t>
            </a:r>
          </a:p>
          <a:p>
            <a:pPr marL="0" indent="0">
              <a:buNone/>
            </a:pPr>
            <a:endParaRPr lang="en-US" sz="2600" dirty="0"/>
          </a:p>
          <a:p>
            <a:r>
              <a:rPr lang="en-US" sz="2600" dirty="0"/>
              <a:t>Cloud Infrastructure dictated by consumer </a:t>
            </a:r>
          </a:p>
          <a:p>
            <a:endParaRPr lang="en-US" dirty="0"/>
          </a:p>
          <a:p>
            <a:endParaRPr lang="en-US" dirty="0"/>
          </a:p>
        </p:txBody>
      </p:sp>
    </p:spTree>
    <p:extLst>
      <p:ext uri="{BB962C8B-B14F-4D97-AF65-F5344CB8AC3E}">
        <p14:creationId xmlns:p14="http://schemas.microsoft.com/office/powerpoint/2010/main" val="417425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Continued …..</a:t>
            </a:r>
          </a:p>
        </p:txBody>
      </p:sp>
      <p:sp>
        <p:nvSpPr>
          <p:cNvPr id="3" name="Content Placeholder 2"/>
          <p:cNvSpPr>
            <a:spLocks noGrp="1"/>
          </p:cNvSpPr>
          <p:nvPr>
            <p:ph idx="1"/>
          </p:nvPr>
        </p:nvSpPr>
        <p:spPr>
          <a:xfrm>
            <a:off x="268309" y="981075"/>
            <a:ext cx="11655381" cy="5664424"/>
          </a:xfrm>
        </p:spPr>
        <p:txBody>
          <a:bodyPr/>
          <a:lstStyle/>
          <a:p>
            <a:pPr lvl="3"/>
            <a:r>
              <a:rPr lang="en-US" dirty="0"/>
              <a:t>HITECH (Health Information Technology for Economic and Clinical Health) Act of 2009 </a:t>
            </a:r>
          </a:p>
          <a:p>
            <a:pPr lvl="3"/>
            <a:r>
              <a:rPr lang="en-US" dirty="0"/>
              <a:t>HIPAA (Health Insurance Portability and Accountability Act of 1996) </a:t>
            </a:r>
          </a:p>
          <a:p>
            <a:pPr lvl="3"/>
            <a:r>
              <a:rPr lang="en-US" dirty="0"/>
              <a:t>Meaningful use </a:t>
            </a:r>
          </a:p>
          <a:p>
            <a:pPr lvl="3"/>
            <a:r>
              <a:rPr lang="en-US" dirty="0"/>
              <a:t>ICD10 (International Statistical Classification of Diseases)</a:t>
            </a:r>
          </a:p>
          <a:p>
            <a:pPr marL="571500" indent="-457200">
              <a:buFont typeface="Arial" panose="020B0604020202020204" pitchFamily="34" charset="0"/>
              <a:buChar char="•"/>
            </a:pPr>
            <a:r>
              <a:rPr lang="en-US" sz="2600" dirty="0"/>
              <a:t>Big Data catalyst (VOIP=Creating Traffic Communication Flexibility)</a:t>
            </a:r>
          </a:p>
          <a:p>
            <a:pPr marL="914400" lvl="2" indent="0">
              <a:buNone/>
            </a:pPr>
            <a:r>
              <a:rPr lang="en-US" dirty="0"/>
              <a:t> - </a:t>
            </a:r>
            <a:r>
              <a:rPr lang="en-US" sz="2200" dirty="0"/>
              <a:t>Mobile to Applications (20,000+) and Social Media Platforms </a:t>
            </a:r>
          </a:p>
          <a:p>
            <a:pPr marL="914400" lvl="2" indent="0">
              <a:buNone/>
            </a:pPr>
            <a:r>
              <a:rPr lang="en-US" sz="2200" dirty="0"/>
              <a:t> - Search and Mobile search</a:t>
            </a:r>
          </a:p>
          <a:p>
            <a:pPr marL="571500" indent="-457200">
              <a:buFont typeface="Arial" panose="020B0604020202020204" pitchFamily="34" charset="0"/>
              <a:buChar char="•"/>
            </a:pPr>
            <a:r>
              <a:rPr lang="en-US" sz="2600" dirty="0"/>
              <a:t>Virtualization = IP based Medical Devices (M2M) minimizing human errors</a:t>
            </a:r>
          </a:p>
          <a:p>
            <a:pPr marL="114300" indent="0">
              <a:buNone/>
            </a:pPr>
            <a:endParaRPr lang="en-US" sz="2600" dirty="0"/>
          </a:p>
          <a:p>
            <a:pPr marL="571500" indent="-457200">
              <a:buFont typeface="Arial" panose="020B0604020202020204" pitchFamily="34" charset="0"/>
              <a:buChar char="•"/>
            </a:pPr>
            <a:r>
              <a:rPr lang="en-US" sz="2600" dirty="0"/>
              <a:t>Mobile Diagnostics (</a:t>
            </a:r>
            <a:r>
              <a:rPr lang="en-US" sz="2600" dirty="0" err="1"/>
              <a:t>mHealth</a:t>
            </a:r>
            <a:r>
              <a:rPr lang="en-US" sz="2600" dirty="0"/>
              <a:t>) = Video remote interpretations</a:t>
            </a:r>
          </a:p>
          <a:p>
            <a:pPr marL="114300" indent="0">
              <a:buNone/>
            </a:pPr>
            <a:endParaRPr lang="en-US" sz="2600" dirty="0"/>
          </a:p>
          <a:p>
            <a:pPr marL="571500" indent="-457200">
              <a:buFont typeface="Arial" panose="020B0604020202020204" pitchFamily="34" charset="0"/>
              <a:buChar char="•"/>
            </a:pPr>
            <a:r>
              <a:rPr lang="en-US" sz="2600" dirty="0"/>
              <a:t>Wearable Technology (Including 3D Prints and Bio Printing)</a:t>
            </a:r>
          </a:p>
          <a:p>
            <a:pPr marL="114300" indent="0" algn="ctr">
              <a:buNone/>
            </a:pPr>
            <a:r>
              <a:rPr lang="en-US" b="1" dirty="0">
                <a:solidFill>
                  <a:srgbClr val="FF0000"/>
                </a:solidFill>
              </a:rPr>
              <a:t>PRIVACY????? </a:t>
            </a:r>
          </a:p>
        </p:txBody>
      </p:sp>
    </p:spTree>
    <p:extLst>
      <p:ext uri="{BB962C8B-B14F-4D97-AF65-F5344CB8AC3E}">
        <p14:creationId xmlns:p14="http://schemas.microsoft.com/office/powerpoint/2010/main" val="101301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Major Changes in Healthcare Technologies</a:t>
            </a:r>
          </a:p>
        </p:txBody>
      </p:sp>
      <p:sp>
        <p:nvSpPr>
          <p:cNvPr id="3" name="Content Placeholder 2"/>
          <p:cNvSpPr>
            <a:spLocks noGrp="1"/>
          </p:cNvSpPr>
          <p:nvPr>
            <p:ph idx="1"/>
          </p:nvPr>
        </p:nvSpPr>
        <p:spPr>
          <a:xfrm>
            <a:off x="609600" y="981075"/>
            <a:ext cx="10972800" cy="5600029"/>
          </a:xfrm>
        </p:spPr>
        <p:txBody>
          <a:bodyPr/>
          <a:lstStyle/>
          <a:p>
            <a:pPr>
              <a:spcBef>
                <a:spcPts val="0"/>
              </a:spcBef>
            </a:pPr>
            <a:r>
              <a:rPr lang="en-US" sz="2600" dirty="0"/>
              <a:t>Data Analytics</a:t>
            </a:r>
          </a:p>
          <a:p>
            <a:pPr marL="0" indent="0">
              <a:spcBef>
                <a:spcPts val="0"/>
              </a:spcBef>
              <a:buNone/>
            </a:pPr>
            <a:endParaRPr lang="en-US" sz="2600" dirty="0"/>
          </a:p>
          <a:p>
            <a:pPr>
              <a:spcBef>
                <a:spcPts val="0"/>
              </a:spcBef>
            </a:pPr>
            <a:r>
              <a:rPr lang="en-US" sz="2600" dirty="0"/>
              <a:t>Artificial Intelligence (AI)</a:t>
            </a:r>
          </a:p>
          <a:p>
            <a:pPr marL="0" indent="0">
              <a:spcBef>
                <a:spcPts val="0"/>
              </a:spcBef>
              <a:buNone/>
            </a:pPr>
            <a:endParaRPr lang="en-US" sz="2600" dirty="0"/>
          </a:p>
          <a:p>
            <a:pPr>
              <a:spcBef>
                <a:spcPts val="0"/>
              </a:spcBef>
            </a:pPr>
            <a:r>
              <a:rPr lang="en-US" sz="2600" dirty="0"/>
              <a:t>Blockchains in Healthcare = Bitcoin and Mutual Distributed Ledger</a:t>
            </a:r>
          </a:p>
          <a:p>
            <a:pPr marL="0" indent="0">
              <a:spcBef>
                <a:spcPts val="0"/>
              </a:spcBef>
              <a:buNone/>
            </a:pPr>
            <a:endParaRPr lang="en-US" sz="2600" dirty="0"/>
          </a:p>
          <a:p>
            <a:pPr>
              <a:spcBef>
                <a:spcPts val="0"/>
              </a:spcBef>
            </a:pPr>
            <a:r>
              <a:rPr lang="en-US" sz="2600" dirty="0"/>
              <a:t>Internet of Medical Things (IoMT) Technology = Medical Devices Connectedness 	- (</a:t>
            </a:r>
            <a:r>
              <a:rPr lang="en-US" sz="2200" dirty="0"/>
              <a:t>Regulatory Hurdles &amp;  High Cost of Entry Barriers)</a:t>
            </a:r>
          </a:p>
          <a:p>
            <a:pPr>
              <a:spcBef>
                <a:spcPts val="0"/>
              </a:spcBef>
            </a:pPr>
            <a:endParaRPr lang="en-US" sz="2600" dirty="0"/>
          </a:p>
          <a:p>
            <a:pPr>
              <a:spcBef>
                <a:spcPts val="0"/>
              </a:spcBef>
            </a:pPr>
            <a:r>
              <a:rPr lang="en-US" sz="2600" dirty="0"/>
              <a:t>Non-Invasive treatments</a:t>
            </a:r>
          </a:p>
          <a:p>
            <a:pPr marL="0" indent="0">
              <a:spcBef>
                <a:spcPts val="0"/>
              </a:spcBef>
              <a:buNone/>
            </a:pPr>
            <a:endParaRPr lang="en-US" sz="2600" dirty="0"/>
          </a:p>
          <a:p>
            <a:pPr>
              <a:spcBef>
                <a:spcPts val="0"/>
              </a:spcBef>
            </a:pPr>
            <a:r>
              <a:rPr lang="en-US" sz="2600" dirty="0"/>
              <a:t>Gene treatments</a:t>
            </a:r>
          </a:p>
          <a:p>
            <a:pPr marL="0" indent="0">
              <a:spcBef>
                <a:spcPts val="0"/>
              </a:spcBef>
              <a:buNone/>
            </a:pPr>
            <a:endParaRPr lang="en-US" sz="2600" dirty="0"/>
          </a:p>
          <a:p>
            <a:pPr>
              <a:spcBef>
                <a:spcPts val="0"/>
              </a:spcBef>
            </a:pPr>
            <a:r>
              <a:rPr lang="en-US" sz="2600" dirty="0"/>
              <a:t>5G enhanced Mobile Broadband (</a:t>
            </a:r>
            <a:r>
              <a:rPr lang="en-US" sz="2600" dirty="0" err="1"/>
              <a:t>eMBB</a:t>
            </a:r>
            <a:r>
              <a:rPr lang="en-US" sz="2600" dirty="0"/>
              <a:t>) </a:t>
            </a:r>
          </a:p>
        </p:txBody>
      </p:sp>
    </p:spTree>
    <p:extLst>
      <p:ext uri="{BB962C8B-B14F-4D97-AF65-F5344CB8AC3E}">
        <p14:creationId xmlns:p14="http://schemas.microsoft.com/office/powerpoint/2010/main" val="297161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eaLnBrk="1" hangingPunct="1">
              <a:spcBef>
                <a:spcPct val="0"/>
              </a:spcBef>
              <a:buClr>
                <a:srgbClr val="000099"/>
              </a:buClr>
              <a:buNone/>
              <a:defRPr/>
            </a:pPr>
            <a:r>
              <a:rPr lang="en-GB" sz="3600" kern="1200" dirty="0">
                <a:solidFill>
                  <a:schemeClr val="tx2"/>
                </a:solidFill>
                <a:latin typeface="Perpetua" pitchFamily="18" charset="0"/>
                <a:ea typeface="MS PGothic" panose="020B0600070205080204" pitchFamily="34" charset="-128"/>
                <a:cs typeface="Times New Roman" pitchFamily="18" charset="0"/>
              </a:rPr>
              <a:t>The PPP can provide a sustainable business model in:</a:t>
            </a:r>
          </a:p>
          <a:p>
            <a:pPr marL="1714500" lvl="3" indent="-571500" eaLnBrk="1" hangingPunct="1">
              <a:spcBef>
                <a:spcPct val="0"/>
              </a:spcBef>
              <a:buClr>
                <a:srgbClr val="000099"/>
              </a:buClr>
              <a:buSzPct val="90000"/>
              <a:buFont typeface="Arial" pitchFamily="34" charset="0"/>
              <a:buChar char="•"/>
              <a:defRPr/>
            </a:pPr>
            <a:r>
              <a:rPr lang="en-GB" sz="3600" kern="1200" dirty="0">
                <a:solidFill>
                  <a:schemeClr val="tx2"/>
                </a:solidFill>
                <a:latin typeface="Perpetua" pitchFamily="18" charset="0"/>
                <a:ea typeface="MS PGothic" panose="020B0600070205080204" pitchFamily="34" charset="-128"/>
                <a:cs typeface="Times New Roman" pitchFamily="18" charset="0"/>
              </a:rPr>
              <a:t>Healthcare</a:t>
            </a:r>
          </a:p>
          <a:p>
            <a:pPr marL="1714500" lvl="3" indent="-571500" eaLnBrk="1" hangingPunct="1">
              <a:spcBef>
                <a:spcPct val="0"/>
              </a:spcBef>
              <a:buClr>
                <a:srgbClr val="000099"/>
              </a:buClr>
              <a:buSzPct val="90000"/>
              <a:buFont typeface="Arial" pitchFamily="34" charset="0"/>
              <a:buChar char="•"/>
              <a:defRPr/>
            </a:pPr>
            <a:r>
              <a:rPr lang="en-GB" sz="3600" kern="1200" dirty="0">
                <a:solidFill>
                  <a:schemeClr val="tx2"/>
                </a:solidFill>
                <a:latin typeface="Perpetua" pitchFamily="18" charset="0"/>
                <a:ea typeface="MS PGothic" panose="020B0600070205080204" pitchFamily="34" charset="-128"/>
                <a:cs typeface="Times New Roman" pitchFamily="18" charset="0"/>
              </a:rPr>
              <a:t>Health education</a:t>
            </a:r>
          </a:p>
          <a:p>
            <a:pPr marL="1714500" lvl="3" indent="-571500" eaLnBrk="1" hangingPunct="1">
              <a:spcBef>
                <a:spcPct val="0"/>
              </a:spcBef>
              <a:buClr>
                <a:srgbClr val="000099"/>
              </a:buClr>
              <a:buSzPct val="90000"/>
              <a:buFont typeface="Arial" pitchFamily="34" charset="0"/>
              <a:buChar char="•"/>
              <a:defRPr/>
            </a:pPr>
            <a:r>
              <a:rPr lang="en-GB" sz="3600" kern="1200" dirty="0">
                <a:solidFill>
                  <a:schemeClr val="tx2"/>
                </a:solidFill>
                <a:latin typeface="Perpetua" pitchFamily="18" charset="0"/>
                <a:ea typeface="MS PGothic" panose="020B0600070205080204" pitchFamily="34" charset="-128"/>
                <a:cs typeface="Times New Roman" pitchFamily="18" charset="0"/>
              </a:rPr>
              <a:t>Health research</a:t>
            </a:r>
          </a:p>
          <a:p>
            <a:endParaRPr lang="en-US" dirty="0"/>
          </a:p>
        </p:txBody>
      </p:sp>
    </p:spTree>
    <p:extLst>
      <p:ext uri="{BB962C8B-B14F-4D97-AF65-F5344CB8AC3E}">
        <p14:creationId xmlns:p14="http://schemas.microsoft.com/office/powerpoint/2010/main" val="47236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Does Academia Fit in?</a:t>
            </a:r>
          </a:p>
        </p:txBody>
      </p:sp>
      <p:sp>
        <p:nvSpPr>
          <p:cNvPr id="3" name="Content Placeholder 2"/>
          <p:cNvSpPr>
            <a:spLocks noGrp="1"/>
          </p:cNvSpPr>
          <p:nvPr>
            <p:ph idx="1"/>
          </p:nvPr>
        </p:nvSpPr>
        <p:spPr>
          <a:xfrm>
            <a:off x="283335" y="981076"/>
            <a:ext cx="11629623" cy="5146676"/>
          </a:xfrm>
        </p:spPr>
        <p:txBody>
          <a:bodyPr/>
          <a:lstStyle/>
          <a:p>
            <a:pPr marL="0" indent="0">
              <a:buNone/>
            </a:pPr>
            <a:r>
              <a:rPr lang="en-US" dirty="0">
                <a:solidFill>
                  <a:srgbClr val="FF0000"/>
                </a:solidFill>
              </a:rPr>
              <a:t>Research Activities</a:t>
            </a:r>
          </a:p>
          <a:p>
            <a:pPr>
              <a:buFontTx/>
              <a:buChar char="-"/>
            </a:pPr>
            <a:r>
              <a:rPr lang="en-US" sz="2600" dirty="0">
                <a:solidFill>
                  <a:schemeClr val="tx2"/>
                </a:solidFill>
              </a:rPr>
              <a:t>Academia has to delve into research that does not end up in the library shelves without much impact on societal concerns. </a:t>
            </a:r>
          </a:p>
          <a:p>
            <a:pPr marL="0" indent="0">
              <a:buNone/>
            </a:pPr>
            <a:endParaRPr lang="en-US" sz="2600" dirty="0">
              <a:solidFill>
                <a:schemeClr val="tx2"/>
              </a:solidFill>
            </a:endParaRPr>
          </a:p>
          <a:p>
            <a:pPr>
              <a:buFontTx/>
              <a:buChar char="-"/>
            </a:pPr>
            <a:r>
              <a:rPr lang="en-US" sz="2600" dirty="0">
                <a:solidFill>
                  <a:schemeClr val="tx2"/>
                </a:solidFill>
              </a:rPr>
              <a:t>Scholars and academic institutions have a huge opportunity of providing non-biased research support.</a:t>
            </a:r>
          </a:p>
          <a:p>
            <a:pPr marL="0" indent="0">
              <a:buNone/>
            </a:pPr>
            <a:endParaRPr lang="en-US" sz="2600" dirty="0">
              <a:solidFill>
                <a:schemeClr val="tx2"/>
              </a:solidFill>
            </a:endParaRPr>
          </a:p>
          <a:p>
            <a:pPr>
              <a:buFontTx/>
              <a:buChar char="-"/>
            </a:pPr>
            <a:r>
              <a:rPr lang="en-US" sz="2600" dirty="0">
                <a:solidFill>
                  <a:schemeClr val="tx2"/>
                </a:solidFill>
              </a:rPr>
              <a:t>Due to divergent interest on public and private parties, academia to bridge the gap by providing neutral research support services that can be harnessed for the greater impact in society. </a:t>
            </a:r>
          </a:p>
          <a:p>
            <a:pPr marL="0" indent="0">
              <a:buNone/>
            </a:pPr>
            <a:endParaRPr lang="en-US" sz="2600" dirty="0">
              <a:solidFill>
                <a:schemeClr val="tx2"/>
              </a:solidFill>
            </a:endParaRPr>
          </a:p>
          <a:p>
            <a:pPr>
              <a:buFontTx/>
              <a:buChar char="-"/>
            </a:pPr>
            <a:r>
              <a:rPr lang="en-US" sz="2600" dirty="0">
                <a:solidFill>
                  <a:schemeClr val="tx2"/>
                </a:solidFill>
              </a:rPr>
              <a:t>Act like a convergence point for experts and other stakeholders due to scenario based challenges </a:t>
            </a:r>
          </a:p>
        </p:txBody>
      </p:sp>
    </p:spTree>
    <p:extLst>
      <p:ext uri="{BB962C8B-B14F-4D97-AF65-F5344CB8AC3E}">
        <p14:creationId xmlns:p14="http://schemas.microsoft.com/office/powerpoint/2010/main" val="158733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981075"/>
            <a:ext cx="11264721" cy="5290936"/>
          </a:xfrm>
        </p:spPr>
        <p:txBody>
          <a:bodyPr/>
          <a:lstStyle/>
          <a:p>
            <a:r>
              <a:rPr lang="en-US" dirty="0"/>
              <a:t>Universities through the entrepreneurial university trend have shifted to consider technology transfer and commercialization as a vital part of their mission and spur collaborative researches initiatives:</a:t>
            </a:r>
          </a:p>
          <a:p>
            <a:pPr marL="914400" lvl="1" indent="-514350">
              <a:buFont typeface="+mj-lt"/>
              <a:buAutoNum type="arabicPeriod"/>
            </a:pPr>
            <a:r>
              <a:rPr lang="en-US" dirty="0"/>
              <a:t>Product development to develop solutions e.g. drugs, vaccines and diagnostic solutions </a:t>
            </a:r>
          </a:p>
          <a:p>
            <a:pPr marL="914400" lvl="1" indent="-514350">
              <a:buFont typeface="+mj-lt"/>
              <a:buAutoNum type="arabicPeriod"/>
            </a:pPr>
            <a:r>
              <a:rPr lang="en-US" dirty="0"/>
              <a:t>Precompetitive PPPs to generate novel concepts and infrastructure to support the medical field</a:t>
            </a:r>
          </a:p>
          <a:p>
            <a:pPr marL="914400" lvl="1" indent="-514350">
              <a:buFont typeface="+mj-lt"/>
              <a:buAutoNum type="arabicPeriod"/>
            </a:pPr>
            <a:r>
              <a:rPr lang="en-US" dirty="0"/>
              <a:t>Access PPPs that improve accessibility of specific treatments to alleviate disease burden through mass drug administration programs</a:t>
            </a:r>
          </a:p>
          <a:p>
            <a:pPr marL="400050" lvl="1" indent="0">
              <a:buNone/>
            </a:pPr>
            <a:endParaRPr lang="en-US" dirty="0"/>
          </a:p>
          <a:p>
            <a:pPr marL="0" lvl="0" indent="0" algn="ctr">
              <a:buNone/>
            </a:pPr>
            <a:r>
              <a:rPr lang="en-US" sz="2200" i="1" dirty="0">
                <a:solidFill>
                  <a:srgbClr val="FF0000"/>
                </a:solidFill>
              </a:rPr>
              <a:t>Academia and research are two sides of the same coin and scholars are increasingly being called upon to provide relevant solutions to society.</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00186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63600"/>
          </a:xfrm>
        </p:spPr>
        <p:txBody>
          <a:bodyPr/>
          <a:lstStyle/>
          <a:p>
            <a:endParaRPr lang="en-US"/>
          </a:p>
        </p:txBody>
      </p:sp>
      <p:sp>
        <p:nvSpPr>
          <p:cNvPr id="3" name="Content Placeholder 2"/>
          <p:cNvSpPr>
            <a:spLocks noGrp="1"/>
          </p:cNvSpPr>
          <p:nvPr>
            <p:ph idx="1"/>
          </p:nvPr>
        </p:nvSpPr>
        <p:spPr>
          <a:xfrm>
            <a:off x="609600" y="1030310"/>
            <a:ext cx="10972800" cy="5097441"/>
          </a:xfrm>
        </p:spPr>
        <p:txBody>
          <a:bodyPr/>
          <a:lstStyle/>
          <a:p>
            <a:r>
              <a:rPr lang="en-US" dirty="0"/>
              <a:t>Scholars and academic institutions can also seek to provide decisive information with respect to commonly misunderstood diseases in society. </a:t>
            </a:r>
          </a:p>
          <a:p>
            <a:pPr lvl="2" indent="-342900">
              <a:buFontTx/>
              <a:buChar char="-"/>
            </a:pPr>
            <a:r>
              <a:rPr lang="en-US" dirty="0"/>
              <a:t>Academia through PPPs with private companies and nongovernmental organizations can delve into research relating to such diseases to provide informed prescriptions. </a:t>
            </a:r>
          </a:p>
          <a:p>
            <a:pPr marL="800100" lvl="2" indent="0">
              <a:buNone/>
            </a:pPr>
            <a:endParaRPr lang="en-US" dirty="0"/>
          </a:p>
          <a:p>
            <a:r>
              <a:rPr lang="en-US" dirty="0"/>
              <a:t> Drawing attention to scholars on emerging alternative medicines would provide research activities that would inform the general public on their efficacy and safety. </a:t>
            </a:r>
          </a:p>
        </p:txBody>
      </p:sp>
    </p:spTree>
    <p:extLst>
      <p:ext uri="{BB962C8B-B14F-4D97-AF65-F5344CB8AC3E}">
        <p14:creationId xmlns:p14="http://schemas.microsoft.com/office/powerpoint/2010/main" val="66405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CONFERENCE THEME</a:t>
            </a:r>
          </a:p>
        </p:txBody>
      </p:sp>
      <p:sp>
        <p:nvSpPr>
          <p:cNvPr id="3" name="Content Placeholder 2"/>
          <p:cNvSpPr>
            <a:spLocks noGrp="1"/>
          </p:cNvSpPr>
          <p:nvPr>
            <p:ph idx="1"/>
          </p:nvPr>
        </p:nvSpPr>
        <p:spPr/>
        <p:txBody>
          <a:bodyPr/>
          <a:lstStyle/>
          <a:p>
            <a:pPr marL="0" indent="0" algn="ctr">
              <a:buNone/>
            </a:pPr>
            <a:r>
              <a:rPr lang="en-US" sz="4800" i="1" dirty="0">
                <a:solidFill>
                  <a:srgbClr val="FF0000"/>
                </a:solidFill>
              </a:rPr>
              <a:t>“Technology for Health Systems Transformation </a:t>
            </a:r>
          </a:p>
          <a:p>
            <a:pPr marL="0" indent="0" algn="ctr">
              <a:buNone/>
            </a:pPr>
            <a:r>
              <a:rPr lang="en-US" sz="4800" i="1" dirty="0">
                <a:solidFill>
                  <a:srgbClr val="FF0000"/>
                </a:solidFill>
              </a:rPr>
              <a:t>and </a:t>
            </a:r>
          </a:p>
          <a:p>
            <a:pPr marL="0" indent="0" algn="ctr">
              <a:buNone/>
            </a:pPr>
            <a:r>
              <a:rPr lang="en-US" sz="4800" i="1" dirty="0">
                <a:solidFill>
                  <a:srgbClr val="FF0000"/>
                </a:solidFill>
              </a:rPr>
              <a:t>Attainment of the UN-Sustainable Development Goals”</a:t>
            </a:r>
          </a:p>
        </p:txBody>
      </p:sp>
    </p:spTree>
    <p:extLst>
      <p:ext uri="{BB962C8B-B14F-4D97-AF65-F5344CB8AC3E}">
        <p14:creationId xmlns:p14="http://schemas.microsoft.com/office/powerpoint/2010/main" val="72328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2" y="141667"/>
            <a:ext cx="11573814" cy="6362163"/>
          </a:xfrm>
        </p:spPr>
        <p:txBody>
          <a:bodyPr/>
          <a:lstStyle/>
          <a:p>
            <a:pPr marL="0" indent="0">
              <a:buNone/>
            </a:pPr>
            <a:r>
              <a:rPr lang="en-US" dirty="0">
                <a:solidFill>
                  <a:srgbClr val="FF0000"/>
                </a:solidFill>
              </a:rPr>
              <a:t>Healthcare Education</a:t>
            </a:r>
          </a:p>
          <a:p>
            <a:r>
              <a:rPr lang="en-US" sz="2600" dirty="0"/>
              <a:t>Academic institutions have a role to play in public education and awareness.</a:t>
            </a:r>
          </a:p>
          <a:p>
            <a:pPr marL="0" indent="0">
              <a:buNone/>
            </a:pPr>
            <a:endParaRPr lang="en-US" sz="2600" dirty="0"/>
          </a:p>
          <a:p>
            <a:r>
              <a:rPr lang="en-US" sz="2600" dirty="0"/>
              <a:t>As part of their knowledge dissemination initiatives, academic institutions can engage in public education and development of technologies to promote health. </a:t>
            </a:r>
          </a:p>
          <a:p>
            <a:pPr marL="0" indent="0">
              <a:buNone/>
            </a:pPr>
            <a:endParaRPr lang="en-US" sz="2600" dirty="0"/>
          </a:p>
          <a:p>
            <a:r>
              <a:rPr lang="en-US" sz="2600" dirty="0"/>
              <a:t>Universities can provide the manpower to boost public health specialists in educating communities. </a:t>
            </a:r>
          </a:p>
          <a:p>
            <a:pPr marL="0" indent="0">
              <a:buNone/>
            </a:pPr>
            <a:endParaRPr lang="en-US" sz="2600" dirty="0"/>
          </a:p>
          <a:p>
            <a:r>
              <a:rPr lang="en-US" sz="2600" dirty="0"/>
              <a:t>PPPs can allow for collaboration between private companies and academic institutions to access information dissemination channels provided by private companies.</a:t>
            </a:r>
          </a:p>
        </p:txBody>
      </p:sp>
    </p:spTree>
    <p:extLst>
      <p:ext uri="{BB962C8B-B14F-4D97-AF65-F5344CB8AC3E}">
        <p14:creationId xmlns:p14="http://schemas.microsoft.com/office/powerpoint/2010/main" val="300944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690" y="166666"/>
            <a:ext cx="11213206" cy="5358371"/>
          </a:xfrm>
        </p:spPr>
        <p:txBody>
          <a:bodyPr/>
          <a:lstStyle/>
          <a:p>
            <a:pPr marL="0" indent="0">
              <a:buNone/>
            </a:pPr>
            <a:r>
              <a:rPr lang="en-US" dirty="0">
                <a:solidFill>
                  <a:srgbClr val="FF0000"/>
                </a:solidFill>
              </a:rPr>
              <a:t>Monitoring and Evaluation</a:t>
            </a:r>
          </a:p>
          <a:p>
            <a:pPr marL="0" indent="0">
              <a:buNone/>
            </a:pPr>
            <a:endParaRPr lang="en-US" dirty="0">
              <a:solidFill>
                <a:srgbClr val="FF0000"/>
              </a:solidFill>
            </a:endParaRPr>
          </a:p>
          <a:p>
            <a:pPr>
              <a:buFontTx/>
              <a:buChar char="-"/>
            </a:pPr>
            <a:r>
              <a:rPr lang="en-US" sz="2600" dirty="0"/>
              <a:t>A key challenge in PPPs is monitoring and evaluation of the success of the initiative. </a:t>
            </a:r>
          </a:p>
          <a:p>
            <a:pPr marL="0" indent="0">
              <a:buNone/>
            </a:pPr>
            <a:endParaRPr lang="en-US" sz="2600" dirty="0"/>
          </a:p>
          <a:p>
            <a:pPr>
              <a:buFontTx/>
              <a:buChar char="-"/>
            </a:pPr>
            <a:r>
              <a:rPr lang="en-US" sz="2600" dirty="0"/>
              <a:t>Academic institutions have a vital role to play in helping the partners to define key deliverables for the project. </a:t>
            </a:r>
          </a:p>
          <a:p>
            <a:pPr marL="0" indent="0">
              <a:buNone/>
            </a:pPr>
            <a:endParaRPr lang="en-US" sz="2600" dirty="0"/>
          </a:p>
          <a:p>
            <a:pPr>
              <a:buFontTx/>
              <a:buChar char="-"/>
            </a:pPr>
            <a:r>
              <a:rPr lang="en-US" sz="2600" dirty="0"/>
              <a:t>More specifically, academicians may provide services such as data collection, data management, analysis, interpretation and dissemination.</a:t>
            </a:r>
          </a:p>
        </p:txBody>
      </p:sp>
    </p:spTree>
    <p:extLst>
      <p:ext uri="{BB962C8B-B14F-4D97-AF65-F5344CB8AC3E}">
        <p14:creationId xmlns:p14="http://schemas.microsoft.com/office/powerpoint/2010/main" val="1796868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17" y="166666"/>
            <a:ext cx="11367752" cy="5950799"/>
          </a:xfrm>
        </p:spPr>
        <p:txBody>
          <a:bodyPr/>
          <a:lstStyle/>
          <a:p>
            <a:pPr marL="0" indent="0">
              <a:buNone/>
            </a:pPr>
            <a:r>
              <a:rPr lang="en-US" dirty="0">
                <a:solidFill>
                  <a:srgbClr val="FF0000"/>
                </a:solidFill>
              </a:rPr>
              <a:t>Policy Development</a:t>
            </a:r>
          </a:p>
          <a:p>
            <a:pPr marL="0" indent="0">
              <a:buNone/>
            </a:pPr>
            <a:endParaRPr lang="en-US" dirty="0">
              <a:solidFill>
                <a:srgbClr val="FF0000"/>
              </a:solidFill>
            </a:endParaRPr>
          </a:p>
          <a:p>
            <a:pPr>
              <a:buFontTx/>
              <a:buChar char="-"/>
            </a:pPr>
            <a:r>
              <a:rPr lang="en-US" sz="2600" dirty="0">
                <a:solidFill>
                  <a:schemeClr val="tx2"/>
                </a:solidFill>
              </a:rPr>
              <a:t>Academic institutions are custodians of knowledge and information acquired overtime through books, journals and other reference materials. </a:t>
            </a:r>
          </a:p>
          <a:p>
            <a:pPr marL="0" indent="0">
              <a:buNone/>
            </a:pPr>
            <a:endParaRPr lang="en-US" sz="2600" dirty="0">
              <a:solidFill>
                <a:schemeClr val="tx2"/>
              </a:solidFill>
            </a:endParaRPr>
          </a:p>
          <a:p>
            <a:pPr>
              <a:buFontTx/>
              <a:buChar char="-"/>
            </a:pPr>
            <a:r>
              <a:rPr lang="en-US" sz="2600" dirty="0">
                <a:solidFill>
                  <a:schemeClr val="tx2"/>
                </a:solidFill>
              </a:rPr>
              <a:t>These can be applied to isolate historical trends in healthcare management for the development of informed policies in the health sector. </a:t>
            </a:r>
          </a:p>
          <a:p>
            <a:pPr marL="0" indent="0">
              <a:buNone/>
            </a:pPr>
            <a:endParaRPr lang="en-US" sz="2600" dirty="0">
              <a:solidFill>
                <a:schemeClr val="tx2"/>
              </a:solidFill>
            </a:endParaRPr>
          </a:p>
          <a:p>
            <a:pPr>
              <a:buFontTx/>
              <a:buChar char="-"/>
            </a:pPr>
            <a:r>
              <a:rPr lang="en-US" sz="2600" dirty="0">
                <a:solidFill>
                  <a:schemeClr val="tx2"/>
                </a:solidFill>
              </a:rPr>
              <a:t>Academicians through critical review of literature can drive policies and regulations that have more empirical backing. </a:t>
            </a:r>
          </a:p>
          <a:p>
            <a:pPr marL="0" indent="0">
              <a:buNone/>
            </a:pPr>
            <a:endParaRPr lang="en-US" sz="2600" dirty="0">
              <a:solidFill>
                <a:schemeClr val="tx2"/>
              </a:solidFill>
            </a:endParaRPr>
          </a:p>
          <a:p>
            <a:pPr>
              <a:buFontTx/>
              <a:buChar char="-"/>
            </a:pPr>
            <a:r>
              <a:rPr lang="en-US" sz="2600" dirty="0">
                <a:solidFill>
                  <a:schemeClr val="tx2"/>
                </a:solidFill>
              </a:rPr>
              <a:t>These policies would provide a foundation and rules of engagement for the partners in PPP initiatives.</a:t>
            </a:r>
          </a:p>
        </p:txBody>
      </p:sp>
    </p:spTree>
    <p:extLst>
      <p:ext uri="{BB962C8B-B14F-4D97-AF65-F5344CB8AC3E}">
        <p14:creationId xmlns:p14="http://schemas.microsoft.com/office/powerpoint/2010/main" val="147173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ROLE OF ACADEMIA ENHANCED</a:t>
            </a:r>
          </a:p>
        </p:txBody>
      </p:sp>
      <p:sp>
        <p:nvSpPr>
          <p:cNvPr id="3" name="Content Placeholder 2"/>
          <p:cNvSpPr>
            <a:spLocks noGrp="1"/>
          </p:cNvSpPr>
          <p:nvPr>
            <p:ph idx="1"/>
          </p:nvPr>
        </p:nvSpPr>
        <p:spPr>
          <a:xfrm>
            <a:off x="609600" y="981076"/>
            <a:ext cx="10972800" cy="5146676"/>
          </a:xfrm>
        </p:spPr>
        <p:txBody>
          <a:bodyPr/>
          <a:lstStyle/>
          <a:p>
            <a:r>
              <a:rPr lang="en-US" dirty="0"/>
              <a:t>Thought Leadership </a:t>
            </a:r>
          </a:p>
          <a:p>
            <a:r>
              <a:rPr lang="en-US" dirty="0"/>
              <a:t>Access to Experts and Hot Shot Teams </a:t>
            </a:r>
          </a:p>
          <a:p>
            <a:r>
              <a:rPr lang="en-US" dirty="0"/>
              <a:t>Rapid prototyping and innovation platform </a:t>
            </a:r>
          </a:p>
          <a:p>
            <a:r>
              <a:rPr lang="en-US" dirty="0"/>
              <a:t>Open, unbiased, and transparent forum </a:t>
            </a:r>
          </a:p>
          <a:p>
            <a:r>
              <a:rPr lang="en-US" dirty="0"/>
              <a:t>Facilitation Function </a:t>
            </a:r>
          </a:p>
          <a:p>
            <a:r>
              <a:rPr lang="en-US" dirty="0"/>
              <a:t>Network Scalability </a:t>
            </a:r>
          </a:p>
          <a:p>
            <a:r>
              <a:rPr lang="en-US" dirty="0"/>
              <a:t>PPP project design and management experience </a:t>
            </a:r>
          </a:p>
          <a:p>
            <a:r>
              <a:rPr lang="en-US" dirty="0"/>
              <a:t>Legitimacy and Reputation </a:t>
            </a:r>
          </a:p>
          <a:p>
            <a:r>
              <a:rPr lang="en-US" dirty="0"/>
              <a:t>Long term engagement </a:t>
            </a:r>
          </a:p>
          <a:p>
            <a:endParaRPr lang="en-US" dirty="0"/>
          </a:p>
        </p:txBody>
      </p:sp>
    </p:spTree>
    <p:extLst>
      <p:ext uri="{BB962C8B-B14F-4D97-AF65-F5344CB8AC3E}">
        <p14:creationId xmlns:p14="http://schemas.microsoft.com/office/powerpoint/2010/main" val="92997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Challenges for Academia </a:t>
            </a:r>
            <a:br>
              <a:rPr lang="en-US" dirty="0"/>
            </a:br>
            <a:endParaRPr lang="en-US" dirty="0"/>
          </a:p>
        </p:txBody>
      </p:sp>
      <p:sp>
        <p:nvSpPr>
          <p:cNvPr id="3" name="Content Placeholder 2"/>
          <p:cNvSpPr>
            <a:spLocks noGrp="1"/>
          </p:cNvSpPr>
          <p:nvPr>
            <p:ph idx="1"/>
          </p:nvPr>
        </p:nvSpPr>
        <p:spPr>
          <a:xfrm>
            <a:off x="609600" y="981075"/>
            <a:ext cx="10972800" cy="5677302"/>
          </a:xfrm>
        </p:spPr>
        <p:txBody>
          <a:bodyPr/>
          <a:lstStyle/>
          <a:p>
            <a:r>
              <a:rPr lang="en-US" sz="2600" dirty="0"/>
              <a:t>Closed Shop – Don’t want to collaborate </a:t>
            </a:r>
          </a:p>
          <a:p>
            <a:r>
              <a:rPr lang="en-US" sz="2600" dirty="0"/>
              <a:t>Overly protective of ideas and first idea bias </a:t>
            </a:r>
          </a:p>
          <a:p>
            <a:r>
              <a:rPr lang="en-US" sz="2600" dirty="0"/>
              <a:t>Not responsive or flexible </a:t>
            </a:r>
          </a:p>
          <a:p>
            <a:r>
              <a:rPr lang="en-US" sz="2600" dirty="0"/>
              <a:t>Business schools only have one business model! </a:t>
            </a:r>
          </a:p>
          <a:p>
            <a:pPr marL="0" indent="0">
              <a:buNone/>
            </a:pPr>
            <a:r>
              <a:rPr lang="en-US" sz="2600" dirty="0"/>
              <a:t>	–Students and Exec Ed </a:t>
            </a:r>
          </a:p>
          <a:p>
            <a:pPr marL="0" indent="0">
              <a:buNone/>
            </a:pPr>
            <a:r>
              <a:rPr lang="en-US" sz="2600" dirty="0"/>
              <a:t>	–Poor understanding of alternative business models </a:t>
            </a:r>
          </a:p>
          <a:p>
            <a:pPr marL="0" indent="0">
              <a:buNone/>
            </a:pPr>
            <a:r>
              <a:rPr lang="en-US" sz="2600" dirty="0"/>
              <a:t>	–Land Grant Universities key exception </a:t>
            </a:r>
          </a:p>
          <a:p>
            <a:r>
              <a:rPr lang="en-US" sz="2600" dirty="0"/>
              <a:t>Poor incentive structures </a:t>
            </a:r>
          </a:p>
          <a:p>
            <a:pPr marL="0" indent="0">
              <a:buNone/>
            </a:pPr>
            <a:r>
              <a:rPr lang="en-US" sz="2600" dirty="0"/>
              <a:t>	–What’s in it for me culture </a:t>
            </a:r>
          </a:p>
          <a:p>
            <a:r>
              <a:rPr lang="en-US" sz="2600" dirty="0"/>
              <a:t>Limited account management support </a:t>
            </a:r>
          </a:p>
          <a:p>
            <a:r>
              <a:rPr lang="en-US" sz="2600" dirty="0"/>
              <a:t>Limited to no PPP design and management experience </a:t>
            </a:r>
          </a:p>
        </p:txBody>
      </p:sp>
    </p:spTree>
    <p:extLst>
      <p:ext uri="{BB962C8B-B14F-4D97-AF65-F5344CB8AC3E}">
        <p14:creationId xmlns:p14="http://schemas.microsoft.com/office/powerpoint/2010/main" val="405958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237" y="103031"/>
            <a:ext cx="10972800" cy="6143223"/>
          </a:xfrm>
        </p:spPr>
        <p:txBody>
          <a:bodyPr/>
          <a:lstStyle/>
          <a:p>
            <a:pPr marL="0" indent="0">
              <a:buNone/>
            </a:pPr>
            <a:r>
              <a:rPr lang="en-US" b="1" dirty="0"/>
              <a:t>Take a Lean Startup Approach </a:t>
            </a:r>
          </a:p>
          <a:p>
            <a:pPr marL="0" indent="0">
              <a:buNone/>
            </a:pPr>
            <a:endParaRPr lang="en-US" dirty="0"/>
          </a:p>
          <a:p>
            <a:r>
              <a:rPr lang="en-US" sz="2600" dirty="0"/>
              <a:t>Get the partners out of the office </a:t>
            </a:r>
          </a:p>
          <a:p>
            <a:r>
              <a:rPr lang="en-US" sz="2600" dirty="0"/>
              <a:t>Co-Identify and Co-Define </a:t>
            </a:r>
          </a:p>
          <a:p>
            <a:pPr marL="800100" lvl="2" indent="0">
              <a:buNone/>
            </a:pPr>
            <a:r>
              <a:rPr lang="en-US" sz="2200" dirty="0"/>
              <a:t>–the Customers and Users </a:t>
            </a:r>
          </a:p>
          <a:p>
            <a:pPr marL="800100" lvl="2" indent="0">
              <a:buNone/>
            </a:pPr>
            <a:r>
              <a:rPr lang="en-US" sz="2200" dirty="0"/>
              <a:t>–their Jobs to be Done </a:t>
            </a:r>
          </a:p>
          <a:p>
            <a:pPr marL="800100" lvl="2" indent="0">
              <a:buNone/>
            </a:pPr>
            <a:r>
              <a:rPr lang="en-US" sz="2200" dirty="0"/>
              <a:t>–their Pains and Gains </a:t>
            </a:r>
          </a:p>
          <a:p>
            <a:r>
              <a:rPr lang="en-US" sz="2600" dirty="0"/>
              <a:t>Co-Design the Value Proposition </a:t>
            </a:r>
          </a:p>
          <a:p>
            <a:r>
              <a:rPr lang="en-US" sz="2600" dirty="0"/>
              <a:t>Co-Design Multi-sided Business Model </a:t>
            </a:r>
          </a:p>
          <a:p>
            <a:pPr marL="800100" lvl="2" indent="0">
              <a:buNone/>
            </a:pPr>
            <a:r>
              <a:rPr lang="en-US" sz="2200" dirty="0"/>
              <a:t>–Customers/Users; Students; Industry; Government; Academics; Universities </a:t>
            </a:r>
          </a:p>
          <a:p>
            <a:r>
              <a:rPr lang="en-US" sz="2600" dirty="0"/>
              <a:t>Rapid Prototype, Test, and Pivot </a:t>
            </a:r>
          </a:p>
          <a:p>
            <a:r>
              <a:rPr lang="en-US" sz="2600" dirty="0"/>
              <a:t>Co-Participate and Communicate </a:t>
            </a:r>
          </a:p>
          <a:p>
            <a:r>
              <a:rPr lang="en-US" sz="2600" dirty="0"/>
              <a:t>Scale and Replicate </a:t>
            </a:r>
          </a:p>
          <a:p>
            <a:endParaRPr lang="en-US" dirty="0"/>
          </a:p>
        </p:txBody>
      </p:sp>
    </p:spTree>
    <p:extLst>
      <p:ext uri="{BB962C8B-B14F-4D97-AF65-F5344CB8AC3E}">
        <p14:creationId xmlns:p14="http://schemas.microsoft.com/office/powerpoint/2010/main" val="299957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WAY FORWARD ACADEMICS AND PPP IN RESEARCH!!!!!</a:t>
            </a:r>
          </a:p>
        </p:txBody>
      </p:sp>
      <p:sp>
        <p:nvSpPr>
          <p:cNvPr id="3" name="Content Placeholder 2"/>
          <p:cNvSpPr>
            <a:spLocks noGrp="1"/>
          </p:cNvSpPr>
          <p:nvPr>
            <p:ph idx="1"/>
          </p:nvPr>
        </p:nvSpPr>
        <p:spPr>
          <a:xfrm>
            <a:off x="321972" y="981075"/>
            <a:ext cx="11475076" cy="4930775"/>
          </a:xfrm>
        </p:spPr>
        <p:txBody>
          <a:bodyPr/>
          <a:lstStyle/>
          <a:p>
            <a:pPr marL="0" indent="0" algn="ctr">
              <a:buNone/>
            </a:pPr>
            <a:r>
              <a:rPr lang="en-US" b="1" i="1" dirty="0"/>
              <a:t> </a:t>
            </a:r>
            <a:r>
              <a:rPr lang="en-US" sz="2600" b="1" i="1" dirty="0"/>
              <a:t>The point is not to predict the future but to prepare for it and to shape it</a:t>
            </a:r>
          </a:p>
          <a:p>
            <a:pPr marL="0" indent="0" algn="ctr">
              <a:buNone/>
            </a:pPr>
            <a:endParaRPr lang="en-US" sz="2600" b="1" i="1" dirty="0"/>
          </a:p>
          <a:p>
            <a:pPr marL="0" indent="0" algn="ctr">
              <a:buNone/>
            </a:pPr>
            <a:r>
              <a:rPr lang="en-US" sz="2600" b="1" i="1" dirty="0"/>
              <a:t>Professionals and patients will become much more equal partners</a:t>
            </a:r>
          </a:p>
          <a:p>
            <a:pPr marL="0" indent="0" algn="ctr">
              <a:buNone/>
            </a:pPr>
            <a:endParaRPr lang="en-US" sz="2600" b="1" i="1" dirty="0"/>
          </a:p>
          <a:p>
            <a:pPr marL="0" indent="0" algn="ctr">
              <a:buNone/>
            </a:pPr>
            <a:r>
              <a:rPr lang="en-US" sz="2600" b="1" i="1" dirty="0"/>
              <a:t>Health care systems will increasingly be concerned with chronic not acute disease</a:t>
            </a:r>
          </a:p>
          <a:p>
            <a:pPr marL="0" indent="0" algn="ctr">
              <a:buNone/>
            </a:pPr>
            <a:endParaRPr lang="en-US" sz="2600" b="1" i="1" dirty="0"/>
          </a:p>
          <a:p>
            <a:pPr marL="0" indent="0" algn="ctr">
              <a:buNone/>
            </a:pPr>
            <a:r>
              <a:rPr lang="en-US" sz="2600" b="1" i="1" dirty="0"/>
              <a:t>Health will increasingly be at the </a:t>
            </a:r>
            <a:r>
              <a:rPr lang="en-US" sz="2600" b="1" i="1" dirty="0" err="1"/>
              <a:t>centre</a:t>
            </a:r>
            <a:r>
              <a:rPr lang="en-US" sz="2600" b="1" i="1" dirty="0"/>
              <a:t> not the edge of politics</a:t>
            </a:r>
          </a:p>
          <a:p>
            <a:pPr marL="0" indent="0" algn="ctr">
              <a:buNone/>
            </a:pPr>
            <a:endParaRPr lang="en-US" sz="2600" b="1" i="1" dirty="0"/>
          </a:p>
          <a:p>
            <a:pPr marL="0" indent="0" algn="ctr">
              <a:buNone/>
            </a:pPr>
            <a:r>
              <a:rPr lang="en-US" sz="2600" b="1" i="1" dirty="0"/>
              <a:t>Some things - ethics, learning, leadership - will continue to be important whatever happens!!!!!!</a:t>
            </a:r>
          </a:p>
          <a:p>
            <a:pPr marL="0" indent="0" algn="ctr">
              <a:buNone/>
            </a:pPr>
            <a:endParaRPr lang="en-US" b="1" i="1" dirty="0"/>
          </a:p>
          <a:p>
            <a:pPr marL="0" indent="0" algn="ctr">
              <a:buNone/>
            </a:pPr>
            <a:endParaRPr lang="en-US" b="1" i="1" dirty="0"/>
          </a:p>
        </p:txBody>
      </p:sp>
    </p:spTree>
    <p:extLst>
      <p:ext uri="{BB962C8B-B14F-4D97-AF65-F5344CB8AC3E}">
        <p14:creationId xmlns:p14="http://schemas.microsoft.com/office/powerpoint/2010/main" val="556803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75963" y="2787247"/>
            <a:ext cx="10363200" cy="1362075"/>
          </a:xfrm>
        </p:spPr>
        <p:txBody>
          <a:bodyPr/>
          <a:lstStyle/>
          <a:p>
            <a:pPr algn="ctr"/>
            <a:r>
              <a:rPr lang="en-US" dirty="0"/>
              <a:t>THANK YOU!</a:t>
            </a:r>
          </a:p>
        </p:txBody>
      </p:sp>
    </p:spTree>
    <p:extLst>
      <p:ext uri="{BB962C8B-B14F-4D97-AF65-F5344CB8AC3E}">
        <p14:creationId xmlns:p14="http://schemas.microsoft.com/office/powerpoint/2010/main" val="386134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5459"/>
            <a:ext cx="10972800" cy="5731098"/>
          </a:xfrm>
        </p:spPr>
        <p:txBody>
          <a:bodyPr/>
          <a:lstStyle/>
          <a:p>
            <a:pPr algn="ctr"/>
            <a:r>
              <a:rPr lang="en-US" sz="4400" dirty="0"/>
              <a:t>Role of Academia in Advancing Research in Public Private Partnership for Healthcare related Technologies</a:t>
            </a:r>
            <a:br>
              <a:rPr lang="en-US" sz="4400" dirty="0"/>
            </a:br>
            <a:br>
              <a:rPr lang="en-US" sz="4400" dirty="0"/>
            </a:br>
            <a:br>
              <a:rPr lang="en-US" dirty="0"/>
            </a:br>
            <a:br>
              <a:rPr lang="en-US" dirty="0"/>
            </a:br>
            <a:r>
              <a:rPr lang="en-US" dirty="0"/>
              <a:t>Dr. Kennedy Ogollah</a:t>
            </a:r>
            <a:br>
              <a:rPr lang="en-US" dirty="0"/>
            </a:br>
            <a:r>
              <a:rPr lang="en-US" dirty="0"/>
              <a:t>School of Business,</a:t>
            </a:r>
            <a:br>
              <a:rPr lang="en-US" dirty="0"/>
            </a:br>
            <a:r>
              <a:rPr lang="en-US" dirty="0"/>
              <a:t>University of Nairobi</a:t>
            </a:r>
            <a:br>
              <a:rPr lang="en-US" dirty="0"/>
            </a:br>
            <a:endParaRPr lang="en-US" dirty="0"/>
          </a:p>
        </p:txBody>
      </p:sp>
    </p:spTree>
    <p:extLst>
      <p:ext uri="{BB962C8B-B14F-4D97-AF65-F5344CB8AC3E}">
        <p14:creationId xmlns:p14="http://schemas.microsoft.com/office/powerpoint/2010/main" val="210170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Unveiling Public-Private-Partnership (PPP) </a:t>
            </a:r>
          </a:p>
        </p:txBody>
      </p:sp>
      <p:pic>
        <p:nvPicPr>
          <p:cNvPr id="1026" name="Picture 2" descr="https://qph.fs.quoracdn.net/main-qimg-0d96775fbfdd6bd3c9eb680253c9135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81074"/>
            <a:ext cx="12191999"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7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the PPP Concept</a:t>
            </a:r>
          </a:p>
        </p:txBody>
      </p:sp>
      <p:sp>
        <p:nvSpPr>
          <p:cNvPr id="3" name="Content Placeholder 2"/>
          <p:cNvSpPr>
            <a:spLocks noGrp="1"/>
          </p:cNvSpPr>
          <p:nvPr>
            <p:ph idx="1"/>
          </p:nvPr>
        </p:nvSpPr>
        <p:spPr>
          <a:xfrm>
            <a:off x="347730" y="981075"/>
            <a:ext cx="11487955" cy="5458362"/>
          </a:xfrm>
        </p:spPr>
        <p:txBody>
          <a:bodyPr/>
          <a:lstStyle/>
          <a:p>
            <a:pPr marL="274320" indent="-274320" algn="ctr" eaLnBrk="1" fontAlgn="auto" hangingPunct="1">
              <a:spcBef>
                <a:spcPts val="580"/>
              </a:spcBef>
              <a:spcAft>
                <a:spcPts val="0"/>
              </a:spcAft>
              <a:buFont typeface="Wingdings 2"/>
              <a:buNone/>
              <a:defRPr/>
            </a:pPr>
            <a:r>
              <a:rPr lang="en-US" sz="2600" i="1" dirty="0">
                <a:latin typeface="Bookman Old Style" pitchFamily="18" charset="0"/>
              </a:rPr>
              <a:t>PPP means an arrangement between government (or statutory entity or government owned entity) on one side and a private sector entity/non profit partner on the other, for the provision of </a:t>
            </a:r>
          </a:p>
          <a:p>
            <a:pPr marL="274320" indent="-274320" algn="ctr" eaLnBrk="1" fontAlgn="auto" hangingPunct="1">
              <a:spcBef>
                <a:spcPts val="580"/>
              </a:spcBef>
              <a:spcAft>
                <a:spcPts val="0"/>
              </a:spcAft>
              <a:buFont typeface="Wingdings 2"/>
              <a:buNone/>
              <a:defRPr/>
            </a:pPr>
            <a:r>
              <a:rPr lang="en-US" sz="2600" i="1" dirty="0">
                <a:latin typeface="Bookman Old Style" pitchFamily="18" charset="0"/>
              </a:rPr>
              <a:t>		- public assets and/or </a:t>
            </a:r>
          </a:p>
          <a:p>
            <a:pPr marL="274320" indent="-274320" algn="ctr" eaLnBrk="1" fontAlgn="auto" hangingPunct="1">
              <a:spcBef>
                <a:spcPts val="580"/>
              </a:spcBef>
              <a:spcAft>
                <a:spcPts val="0"/>
              </a:spcAft>
              <a:buFont typeface="Wingdings 2"/>
              <a:buNone/>
              <a:defRPr/>
            </a:pPr>
            <a:r>
              <a:rPr lang="en-US" sz="2600" i="1" dirty="0">
                <a:latin typeface="Bookman Old Style" pitchFamily="18" charset="0"/>
              </a:rPr>
              <a:t>		- related services for public benefit</a:t>
            </a:r>
          </a:p>
          <a:p>
            <a:pPr marL="274320" indent="-274320" algn="ctr" eaLnBrk="1" fontAlgn="auto" hangingPunct="1">
              <a:spcBef>
                <a:spcPts val="580"/>
              </a:spcBef>
              <a:spcAft>
                <a:spcPts val="0"/>
              </a:spcAft>
              <a:buFont typeface="Wingdings 2"/>
              <a:buNone/>
              <a:defRPr/>
            </a:pPr>
            <a:r>
              <a:rPr lang="en-US" sz="2600" i="1" dirty="0">
                <a:solidFill>
                  <a:srgbClr val="FF0000"/>
                </a:solidFill>
                <a:latin typeface="Bookman Old Style" pitchFamily="18" charset="0"/>
              </a:rPr>
              <a:t>(Federal Highway Administration, 2015)</a:t>
            </a:r>
          </a:p>
          <a:p>
            <a:pPr lvl="1"/>
            <a:r>
              <a:rPr lang="en-US" sz="2200" dirty="0"/>
              <a:t>the resources of each sector (public and private) are shared.</a:t>
            </a:r>
          </a:p>
          <a:p>
            <a:pPr lvl="1"/>
            <a:r>
              <a:rPr lang="en-US" sz="2200" dirty="0"/>
              <a:t>In addition each party shares the potential risks and rewards in the delivery of the service and/or facility.</a:t>
            </a:r>
          </a:p>
          <a:p>
            <a:pPr lvl="1"/>
            <a:r>
              <a:rPr lang="en-US" sz="2200" dirty="0"/>
              <a:t>the private sector receives performance linked payments that conform (or are benchmarked) to specified, pre-determined and measurable performance standards.</a:t>
            </a:r>
          </a:p>
          <a:p>
            <a:pPr marL="0" indent="0" algn="ctr">
              <a:buNone/>
            </a:pPr>
            <a:r>
              <a:rPr lang="en-US" i="1" dirty="0">
                <a:solidFill>
                  <a:srgbClr val="FF0000"/>
                </a:solidFill>
              </a:rPr>
              <a:t>* </a:t>
            </a:r>
            <a:r>
              <a:rPr lang="en-US" sz="2600" i="1" dirty="0">
                <a:solidFill>
                  <a:srgbClr val="FF0000"/>
                </a:solidFill>
              </a:rPr>
              <a:t>NPM theorist argue that PPP is privatization in disguise for Public sector failure (</a:t>
            </a:r>
            <a:r>
              <a:rPr lang="en-US" sz="2600" i="1" dirty="0" err="1">
                <a:solidFill>
                  <a:srgbClr val="FF0000"/>
                </a:solidFill>
              </a:rPr>
              <a:t>Wellenhall</a:t>
            </a:r>
            <a:r>
              <a:rPr lang="en-US" sz="2600" i="1" dirty="0">
                <a:solidFill>
                  <a:srgbClr val="FF0000"/>
                </a:solidFill>
              </a:rPr>
              <a:t>, 2005)</a:t>
            </a:r>
          </a:p>
          <a:p>
            <a:endParaRPr lang="en-US" dirty="0"/>
          </a:p>
        </p:txBody>
      </p:sp>
    </p:spTree>
    <p:extLst>
      <p:ext uri="{BB962C8B-B14F-4D97-AF65-F5344CB8AC3E}">
        <p14:creationId xmlns:p14="http://schemas.microsoft.com/office/powerpoint/2010/main" val="297724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0"/>
          <p:cNvGrpSpPr>
            <a:grpSpLocks/>
          </p:cNvGrpSpPr>
          <p:nvPr/>
        </p:nvGrpSpPr>
        <p:grpSpPr bwMode="auto">
          <a:xfrm>
            <a:off x="1030311" y="1447801"/>
            <a:ext cx="10393250" cy="4640277"/>
            <a:chOff x="288" y="914"/>
            <a:chExt cx="5191" cy="2334"/>
          </a:xfrm>
        </p:grpSpPr>
        <p:sp>
          <p:nvSpPr>
            <p:cNvPr id="29700" name="AutoShape 5"/>
            <p:cNvSpPr>
              <a:spLocks noChangeArrowheads="1"/>
            </p:cNvSpPr>
            <p:nvPr/>
          </p:nvSpPr>
          <p:spPr bwMode="auto">
            <a:xfrm>
              <a:off x="2454" y="1397"/>
              <a:ext cx="793" cy="551"/>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9701" name="Text Box 6"/>
            <p:cNvSpPr txBox="1">
              <a:spLocks noChangeArrowheads="1"/>
            </p:cNvSpPr>
            <p:nvPr/>
          </p:nvSpPr>
          <p:spPr bwMode="auto">
            <a:xfrm>
              <a:off x="1344" y="914"/>
              <a:ext cx="952" cy="4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dirty="0">
                  <a:solidFill>
                    <a:schemeClr val="bg2"/>
                  </a:solidFill>
                </a:rPr>
                <a:t>PUBLIC </a:t>
              </a:r>
            </a:p>
            <a:p>
              <a:pPr algn="ctr" eaLnBrk="1" hangingPunct="1">
                <a:spcBef>
                  <a:spcPct val="50000"/>
                </a:spcBef>
              </a:pPr>
              <a:r>
                <a:rPr lang="en-US" sz="2000" dirty="0">
                  <a:solidFill>
                    <a:schemeClr val="bg2"/>
                  </a:solidFill>
                </a:rPr>
                <a:t>SECTOR</a:t>
              </a:r>
              <a:endParaRPr lang="en-GB" sz="2000" b="1" dirty="0">
                <a:solidFill>
                  <a:schemeClr val="bg2"/>
                </a:solidFill>
              </a:endParaRPr>
            </a:p>
          </p:txBody>
        </p:sp>
        <p:sp>
          <p:nvSpPr>
            <p:cNvPr id="29702" name="Text Box 7"/>
            <p:cNvSpPr txBox="1">
              <a:spLocks noChangeArrowheads="1"/>
            </p:cNvSpPr>
            <p:nvPr/>
          </p:nvSpPr>
          <p:spPr bwMode="auto">
            <a:xfrm>
              <a:off x="3637" y="914"/>
              <a:ext cx="900" cy="4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dirty="0">
                  <a:solidFill>
                    <a:schemeClr val="bg2"/>
                  </a:solidFill>
                </a:rPr>
                <a:t>PRIVATE</a:t>
              </a:r>
            </a:p>
            <a:p>
              <a:pPr algn="ctr" eaLnBrk="1" hangingPunct="1">
                <a:spcBef>
                  <a:spcPct val="50000"/>
                </a:spcBef>
              </a:pPr>
              <a:r>
                <a:rPr lang="en-US" sz="2000" b="1" dirty="0">
                  <a:solidFill>
                    <a:schemeClr val="bg2"/>
                  </a:solidFill>
                </a:rPr>
                <a:t>SECTOR</a:t>
              </a:r>
              <a:endParaRPr lang="en-GB" sz="2000" b="1" dirty="0">
                <a:solidFill>
                  <a:schemeClr val="bg2"/>
                </a:solidFill>
              </a:endParaRPr>
            </a:p>
          </p:txBody>
        </p:sp>
        <p:sp>
          <p:nvSpPr>
            <p:cNvPr id="29703" name="Line 8"/>
            <p:cNvSpPr>
              <a:spLocks noChangeShapeType="1"/>
            </p:cNvSpPr>
            <p:nvPr/>
          </p:nvSpPr>
          <p:spPr bwMode="auto">
            <a:xfrm>
              <a:off x="1152" y="1342"/>
              <a:ext cx="3576"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Rectangle 10"/>
            <p:cNvSpPr>
              <a:spLocks noChangeArrowheads="1"/>
            </p:cNvSpPr>
            <p:nvPr/>
          </p:nvSpPr>
          <p:spPr bwMode="auto">
            <a:xfrm>
              <a:off x="2160" y="1996"/>
              <a:ext cx="240"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sym typeface="Wingdings 2" panose="05020102010507070707" pitchFamily="18" charset="2"/>
                </a:rPr>
                <a:t></a:t>
              </a:r>
              <a:endParaRPr lang="en-GB" sz="2000" b="1">
                <a:solidFill>
                  <a:srgbClr val="FF0000"/>
                </a:solidFill>
                <a:sym typeface="Wingdings 2" panose="05020102010507070707" pitchFamily="18" charset="2"/>
              </a:endParaRPr>
            </a:p>
          </p:txBody>
        </p:sp>
        <p:sp>
          <p:nvSpPr>
            <p:cNvPr id="29705" name="Text Box 15"/>
            <p:cNvSpPr txBox="1">
              <a:spLocks noChangeArrowheads="1"/>
            </p:cNvSpPr>
            <p:nvPr/>
          </p:nvSpPr>
          <p:spPr bwMode="auto">
            <a:xfrm>
              <a:off x="438" y="2460"/>
              <a:ext cx="1992"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t>Free Provision of Products</a:t>
              </a:r>
            </a:p>
            <a:p>
              <a:pPr algn="ctr" eaLnBrk="1" hangingPunct="1"/>
              <a:r>
                <a:rPr lang="en-US" sz="2000" b="1" dirty="0"/>
                <a:t> and Services</a:t>
              </a:r>
              <a:endParaRPr lang="en-GB" sz="2000" b="1" dirty="0"/>
            </a:p>
          </p:txBody>
        </p:sp>
        <p:sp>
          <p:nvSpPr>
            <p:cNvPr id="29706" name="Text Box 16"/>
            <p:cNvSpPr txBox="1">
              <a:spLocks noChangeArrowheads="1"/>
            </p:cNvSpPr>
            <p:nvPr/>
          </p:nvSpPr>
          <p:spPr bwMode="auto">
            <a:xfrm>
              <a:off x="365" y="2892"/>
              <a:ext cx="2473"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t>Unsustainable for Government &amp; </a:t>
              </a:r>
            </a:p>
            <a:p>
              <a:pPr algn="ctr" eaLnBrk="1" hangingPunct="1"/>
              <a:r>
                <a:rPr lang="en-US" sz="2000" b="1" dirty="0"/>
                <a:t>Donors</a:t>
              </a:r>
              <a:endParaRPr lang="en-GB" sz="2000" b="1" dirty="0"/>
            </a:p>
          </p:txBody>
        </p:sp>
        <p:sp>
          <p:nvSpPr>
            <p:cNvPr id="29707" name="Text Box 17"/>
            <p:cNvSpPr txBox="1">
              <a:spLocks noChangeArrowheads="1"/>
            </p:cNvSpPr>
            <p:nvPr/>
          </p:nvSpPr>
          <p:spPr bwMode="auto">
            <a:xfrm>
              <a:off x="3253" y="2844"/>
              <a:ext cx="222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t>Unsustainable for Consumers</a:t>
              </a:r>
              <a:endParaRPr lang="en-GB" sz="2000" b="1"/>
            </a:p>
          </p:txBody>
        </p:sp>
        <p:sp>
          <p:nvSpPr>
            <p:cNvPr id="29708" name="Text Box 18"/>
            <p:cNvSpPr txBox="1">
              <a:spLocks noChangeArrowheads="1"/>
            </p:cNvSpPr>
            <p:nvPr/>
          </p:nvSpPr>
          <p:spPr bwMode="auto">
            <a:xfrm>
              <a:off x="3290" y="2441"/>
              <a:ext cx="147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t>Profit Maximization</a:t>
              </a:r>
              <a:endParaRPr lang="en-GB" sz="2000" b="1"/>
            </a:p>
          </p:txBody>
        </p:sp>
        <p:sp>
          <p:nvSpPr>
            <p:cNvPr id="29709" name="Text Box 19"/>
            <p:cNvSpPr txBox="1">
              <a:spLocks noChangeArrowheads="1"/>
            </p:cNvSpPr>
            <p:nvPr/>
          </p:nvSpPr>
          <p:spPr bwMode="auto">
            <a:xfrm>
              <a:off x="2319" y="1950"/>
              <a:ext cx="102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a:t>Break Even</a:t>
              </a:r>
              <a:endParaRPr lang="en-GB" sz="2000"/>
            </a:p>
          </p:txBody>
        </p:sp>
        <p:sp>
          <p:nvSpPr>
            <p:cNvPr id="29710" name="Rectangle 21"/>
            <p:cNvSpPr>
              <a:spLocks noChangeArrowheads="1"/>
            </p:cNvSpPr>
            <p:nvPr/>
          </p:nvSpPr>
          <p:spPr bwMode="auto">
            <a:xfrm>
              <a:off x="3264" y="1996"/>
              <a:ext cx="2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sym typeface="Wingdings 2" panose="05020102010507070707" pitchFamily="18" charset="2"/>
                </a:rPr>
                <a:t></a:t>
              </a:r>
              <a:endParaRPr lang="en-GB" sz="2000" b="1">
                <a:solidFill>
                  <a:srgbClr val="FF0000"/>
                </a:solidFill>
                <a:sym typeface="Wingdings 2" panose="05020102010507070707" pitchFamily="18" charset="2"/>
              </a:endParaRPr>
            </a:p>
          </p:txBody>
        </p:sp>
        <p:sp>
          <p:nvSpPr>
            <p:cNvPr id="29711" name="Rectangle 23"/>
            <p:cNvSpPr>
              <a:spLocks noChangeArrowheads="1"/>
            </p:cNvSpPr>
            <p:nvPr/>
          </p:nvSpPr>
          <p:spPr bwMode="auto">
            <a:xfrm>
              <a:off x="288" y="2908"/>
              <a:ext cx="240"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sym typeface="Wingdings 2" panose="05020102010507070707" pitchFamily="18" charset="2"/>
                </a:rPr>
                <a:t></a:t>
              </a:r>
              <a:endParaRPr lang="en-GB" sz="2000" b="1">
                <a:solidFill>
                  <a:srgbClr val="FF0000"/>
                </a:solidFill>
                <a:sym typeface="Wingdings 2" panose="05020102010507070707" pitchFamily="18" charset="2"/>
              </a:endParaRPr>
            </a:p>
          </p:txBody>
        </p:sp>
        <p:sp>
          <p:nvSpPr>
            <p:cNvPr id="29712" name="Rectangle 24"/>
            <p:cNvSpPr>
              <a:spLocks noChangeArrowheads="1"/>
            </p:cNvSpPr>
            <p:nvPr/>
          </p:nvSpPr>
          <p:spPr bwMode="auto">
            <a:xfrm>
              <a:off x="288" y="2428"/>
              <a:ext cx="2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sym typeface="Wingdings 2" panose="05020102010507070707" pitchFamily="18" charset="2"/>
                </a:rPr>
                <a:t></a:t>
              </a:r>
              <a:endParaRPr lang="en-GB" sz="2000" b="1">
                <a:solidFill>
                  <a:srgbClr val="FF0000"/>
                </a:solidFill>
                <a:sym typeface="Wingdings 2" panose="05020102010507070707" pitchFamily="18" charset="2"/>
              </a:endParaRPr>
            </a:p>
          </p:txBody>
        </p:sp>
        <p:sp>
          <p:nvSpPr>
            <p:cNvPr id="29713" name="Rectangle 25"/>
            <p:cNvSpPr>
              <a:spLocks noChangeArrowheads="1"/>
            </p:cNvSpPr>
            <p:nvPr/>
          </p:nvSpPr>
          <p:spPr bwMode="auto">
            <a:xfrm>
              <a:off x="3168" y="2880"/>
              <a:ext cx="2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sym typeface="Wingdings 2" panose="05020102010507070707" pitchFamily="18" charset="2"/>
                </a:rPr>
                <a:t></a:t>
              </a:r>
              <a:endParaRPr lang="en-GB" sz="2000" b="1">
                <a:solidFill>
                  <a:srgbClr val="FF0000"/>
                </a:solidFill>
                <a:sym typeface="Wingdings 2" panose="05020102010507070707" pitchFamily="18" charset="2"/>
              </a:endParaRPr>
            </a:p>
          </p:txBody>
        </p:sp>
        <p:sp>
          <p:nvSpPr>
            <p:cNvPr id="29714" name="Rectangle 26"/>
            <p:cNvSpPr>
              <a:spLocks noChangeArrowheads="1"/>
            </p:cNvSpPr>
            <p:nvPr/>
          </p:nvSpPr>
          <p:spPr bwMode="auto">
            <a:xfrm>
              <a:off x="3168" y="2428"/>
              <a:ext cx="2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0000"/>
                  </a:solidFill>
                  <a:sym typeface="Wingdings 2" panose="05020102010507070707" pitchFamily="18" charset="2"/>
                </a:rPr>
                <a:t></a:t>
              </a:r>
              <a:endParaRPr lang="en-GB" sz="2000" b="1">
                <a:solidFill>
                  <a:srgbClr val="FF0000"/>
                </a:solidFill>
                <a:sym typeface="Wingdings 2" panose="05020102010507070707" pitchFamily="18" charset="2"/>
              </a:endParaRPr>
            </a:p>
          </p:txBody>
        </p:sp>
      </p:grpSp>
      <p:sp>
        <p:nvSpPr>
          <p:cNvPr id="29699" name="Text Box 28"/>
          <p:cNvSpPr txBox="1">
            <a:spLocks noChangeArrowheads="1"/>
          </p:cNvSpPr>
          <p:nvPr/>
        </p:nvSpPr>
        <p:spPr bwMode="auto">
          <a:xfrm>
            <a:off x="360607" y="152401"/>
            <a:ext cx="11719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t>Goal is to create financially sustainable system</a:t>
            </a:r>
            <a:endParaRPr lang="en-GB" sz="3600" b="1" dirty="0"/>
          </a:p>
        </p:txBody>
      </p:sp>
    </p:spTree>
    <p:extLst>
      <p:ext uri="{BB962C8B-B14F-4D97-AF65-F5344CB8AC3E}">
        <p14:creationId xmlns:p14="http://schemas.microsoft.com/office/powerpoint/2010/main" val="62231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PPP definition continued…</a:t>
            </a:r>
          </a:p>
        </p:txBody>
      </p:sp>
      <p:sp>
        <p:nvSpPr>
          <p:cNvPr id="3" name="Content Placeholder 2"/>
          <p:cNvSpPr>
            <a:spLocks noGrp="1"/>
          </p:cNvSpPr>
          <p:nvPr>
            <p:ph idx="1"/>
          </p:nvPr>
        </p:nvSpPr>
        <p:spPr>
          <a:xfrm>
            <a:off x="321973" y="1196976"/>
            <a:ext cx="11552348" cy="4930775"/>
          </a:xfrm>
        </p:spPr>
        <p:txBody>
          <a:bodyPr/>
          <a:lstStyle/>
          <a:p>
            <a:r>
              <a:rPr lang="en-US" dirty="0"/>
              <a:t>Four basic features of a typical PPP model</a:t>
            </a:r>
          </a:p>
          <a:p>
            <a:pPr marL="514350" indent="-514350">
              <a:buAutoNum type="arabicParenBoth"/>
            </a:pPr>
            <a:r>
              <a:rPr lang="en-US" sz="2200" dirty="0"/>
              <a:t>Collaboration (2) Cooperation (3) Communicative Management (4) Co-Management</a:t>
            </a:r>
          </a:p>
          <a:p>
            <a:pPr marL="0" indent="0">
              <a:buNone/>
            </a:pPr>
            <a:r>
              <a:rPr lang="en-US" sz="2200" dirty="0"/>
              <a:t>								(</a:t>
            </a:r>
            <a:r>
              <a:rPr lang="en-US" sz="2200" dirty="0" err="1"/>
              <a:t>Kooiman</a:t>
            </a:r>
            <a:r>
              <a:rPr lang="en-US" sz="2200" dirty="0"/>
              <a:t>, in </a:t>
            </a:r>
            <a:r>
              <a:rPr lang="en-US" sz="2200" dirty="0" err="1"/>
              <a:t>Wellenhall</a:t>
            </a:r>
            <a:r>
              <a:rPr lang="en-US" sz="2200" dirty="0"/>
              <a:t>, 2005)</a:t>
            </a:r>
          </a:p>
          <a:p>
            <a:r>
              <a:rPr lang="en-US" dirty="0"/>
              <a:t> It is aimed to:</a:t>
            </a:r>
          </a:p>
          <a:p>
            <a:pPr lvl="1">
              <a:buFontTx/>
              <a:buChar char="-"/>
            </a:pPr>
            <a:r>
              <a:rPr lang="en-US" dirty="0"/>
              <a:t>Promote </a:t>
            </a:r>
            <a:r>
              <a:rPr lang="en-US" dirty="0" err="1"/>
              <a:t>behaviours</a:t>
            </a:r>
            <a:r>
              <a:rPr lang="en-US" dirty="0"/>
              <a:t> reducing incidences of diseases</a:t>
            </a:r>
          </a:p>
          <a:p>
            <a:pPr lvl="1">
              <a:buFontTx/>
              <a:buChar char="-"/>
            </a:pPr>
            <a:r>
              <a:rPr lang="en-US" dirty="0"/>
              <a:t>Facilitate equitable access to vaccines and treatment</a:t>
            </a:r>
          </a:p>
          <a:p>
            <a:pPr lvl="1">
              <a:buFontTx/>
              <a:buChar char="-"/>
            </a:pPr>
            <a:r>
              <a:rPr lang="en-US" dirty="0"/>
              <a:t>Improve healthcare delivery				(Thomas &amp; Curtis, 2003)</a:t>
            </a:r>
          </a:p>
          <a:p>
            <a:pPr marL="57150" indent="0">
              <a:buNone/>
            </a:pPr>
            <a:endParaRPr lang="en-US" dirty="0"/>
          </a:p>
          <a:p>
            <a:pPr marL="57150" indent="0" algn="ctr">
              <a:buNone/>
            </a:pPr>
            <a:r>
              <a:rPr lang="en-US" dirty="0">
                <a:solidFill>
                  <a:srgbClr val="FF0000"/>
                </a:solidFill>
              </a:rPr>
              <a:t>* PPP have not always been successful !!!!</a:t>
            </a:r>
          </a:p>
        </p:txBody>
      </p:sp>
    </p:spTree>
    <p:extLst>
      <p:ext uri="{BB962C8B-B14F-4D97-AF65-F5344CB8AC3E}">
        <p14:creationId xmlns:p14="http://schemas.microsoft.com/office/powerpoint/2010/main" val="184633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62"/>
            <a:ext cx="12188825"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12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Classifying PPP in Healthcare.</a:t>
            </a:r>
          </a:p>
        </p:txBody>
      </p:sp>
      <p:sp>
        <p:nvSpPr>
          <p:cNvPr id="3" name="Content Placeholder 2"/>
          <p:cNvSpPr>
            <a:spLocks noGrp="1"/>
          </p:cNvSpPr>
          <p:nvPr>
            <p:ph sz="half" idx="1"/>
          </p:nvPr>
        </p:nvSpPr>
        <p:spPr>
          <a:xfrm>
            <a:off x="609600" y="936536"/>
            <a:ext cx="5384800" cy="5708963"/>
          </a:xfrm>
        </p:spPr>
        <p:txBody>
          <a:bodyPr/>
          <a:lstStyle/>
          <a:p>
            <a:pPr marL="0" indent="0">
              <a:buNone/>
            </a:pPr>
            <a:r>
              <a:rPr lang="en-US" sz="2400" dirty="0">
                <a:solidFill>
                  <a:srgbClr val="FF0000"/>
                </a:solidFill>
              </a:rPr>
              <a:t>One time/short partnership </a:t>
            </a:r>
          </a:p>
          <a:p>
            <a:pPr lvl="1">
              <a:spcBef>
                <a:spcPts val="0"/>
              </a:spcBef>
              <a:buFontTx/>
              <a:buChar char="-"/>
            </a:pPr>
            <a:r>
              <a:rPr lang="en-US" sz="1800" dirty="0"/>
              <a:t>Donation of land, money, equipment</a:t>
            </a:r>
          </a:p>
          <a:p>
            <a:pPr lvl="1">
              <a:spcBef>
                <a:spcPts val="0"/>
              </a:spcBef>
              <a:buFontTx/>
              <a:buChar char="-"/>
            </a:pPr>
            <a:r>
              <a:rPr lang="en-US" sz="1800" dirty="0"/>
              <a:t>Participation </a:t>
            </a:r>
            <a:r>
              <a:rPr lang="en-US" sz="1600" dirty="0"/>
              <a:t>in </a:t>
            </a:r>
            <a:r>
              <a:rPr lang="en-US" sz="1800" dirty="0"/>
              <a:t>campaigns </a:t>
            </a:r>
          </a:p>
          <a:p>
            <a:pPr marL="0" indent="0">
              <a:buNone/>
            </a:pPr>
            <a:r>
              <a:rPr lang="en-US" sz="2400" dirty="0">
                <a:solidFill>
                  <a:srgbClr val="FF0000"/>
                </a:solidFill>
              </a:rPr>
              <a:t>Continuous long term partnership </a:t>
            </a:r>
          </a:p>
          <a:p>
            <a:pPr marL="685800" lvl="1">
              <a:buFontTx/>
              <a:buChar char="-"/>
            </a:pPr>
            <a:r>
              <a:rPr lang="en-US" sz="1800" dirty="0"/>
              <a:t>Social franchising of service</a:t>
            </a:r>
          </a:p>
          <a:p>
            <a:pPr marL="685800" lvl="1">
              <a:buFontTx/>
              <a:buChar char="-"/>
            </a:pPr>
            <a:r>
              <a:rPr lang="en-US" sz="1800" dirty="0"/>
              <a:t>Contracting in and out</a:t>
            </a:r>
          </a:p>
          <a:p>
            <a:pPr marL="685800" lvl="1">
              <a:buFontTx/>
              <a:buChar char="-"/>
            </a:pPr>
            <a:r>
              <a:rPr lang="en-US" sz="1800" dirty="0"/>
              <a:t>Social marketing</a:t>
            </a:r>
          </a:p>
          <a:p>
            <a:pPr marL="685800" lvl="1">
              <a:buFontTx/>
              <a:buChar char="-"/>
            </a:pPr>
            <a:r>
              <a:rPr lang="en-US" sz="1800" dirty="0"/>
              <a:t>Capacity building</a:t>
            </a:r>
          </a:p>
          <a:p>
            <a:pPr marL="0" indent="0">
              <a:buNone/>
            </a:pPr>
            <a:r>
              <a:rPr lang="en-US" sz="2400" dirty="0">
                <a:solidFill>
                  <a:srgbClr val="FF0000"/>
                </a:solidFill>
              </a:rPr>
              <a:t>Service oriented </a:t>
            </a:r>
          </a:p>
          <a:p>
            <a:pPr marL="400050" lvl="1" indent="0">
              <a:buNone/>
            </a:pPr>
            <a:r>
              <a:rPr lang="en-US" sz="1800" dirty="0"/>
              <a:t>- Social marketing</a:t>
            </a:r>
          </a:p>
          <a:p>
            <a:pPr marL="400050" lvl="1" indent="0">
              <a:buNone/>
            </a:pPr>
            <a:r>
              <a:rPr lang="en-US" sz="1800" dirty="0"/>
              <a:t>- Social franchising</a:t>
            </a:r>
          </a:p>
          <a:p>
            <a:pPr marL="400050" lvl="1" indent="0">
              <a:buNone/>
            </a:pPr>
            <a:r>
              <a:rPr lang="en-US" sz="1800" dirty="0"/>
              <a:t>- Contracting health care providers</a:t>
            </a:r>
          </a:p>
          <a:p>
            <a:pPr marL="400050" lvl="1" indent="0">
              <a:buNone/>
            </a:pPr>
            <a:r>
              <a:rPr lang="en-US" sz="1800" dirty="0"/>
              <a:t>- Mobile vans </a:t>
            </a:r>
          </a:p>
          <a:p>
            <a:pPr marL="0" indent="0">
              <a:buNone/>
            </a:pPr>
            <a:r>
              <a:rPr lang="en-US" sz="2400" dirty="0">
                <a:solidFill>
                  <a:srgbClr val="FF0000"/>
                </a:solidFill>
              </a:rPr>
              <a:t>Infrastructure oriented </a:t>
            </a:r>
          </a:p>
          <a:p>
            <a:pPr marL="685800" lvl="1">
              <a:buFontTx/>
              <a:buChar char="-"/>
            </a:pPr>
            <a:r>
              <a:rPr lang="en-US" sz="1800" dirty="0"/>
              <a:t>Construction/Repair of buildings</a:t>
            </a:r>
          </a:p>
          <a:p>
            <a:pPr marL="685800" lvl="1">
              <a:buFontTx/>
              <a:buChar char="-"/>
            </a:pPr>
            <a:r>
              <a:rPr lang="en-US" sz="1800" dirty="0"/>
              <a:t>Donation of equipment/vehicles </a:t>
            </a:r>
            <a:r>
              <a:rPr lang="en-US" sz="1800" dirty="0" err="1"/>
              <a:t>etc</a:t>
            </a:r>
            <a:endParaRPr lang="en-US" sz="1800" dirty="0"/>
          </a:p>
          <a:p>
            <a:pPr marL="0" indent="0">
              <a:buNone/>
            </a:pPr>
            <a:endParaRPr lang="en-US" sz="1800" dirty="0"/>
          </a:p>
        </p:txBody>
      </p:sp>
      <p:sp>
        <p:nvSpPr>
          <p:cNvPr id="6" name="Content Placeholder 5"/>
          <p:cNvSpPr>
            <a:spLocks noGrp="1"/>
          </p:cNvSpPr>
          <p:nvPr>
            <p:ph sz="half" idx="2"/>
          </p:nvPr>
        </p:nvSpPr>
        <p:spPr>
          <a:xfrm>
            <a:off x="6197600" y="981075"/>
            <a:ext cx="5384800" cy="5664424"/>
          </a:xfrm>
        </p:spPr>
        <p:txBody>
          <a:bodyPr/>
          <a:lstStyle/>
          <a:p>
            <a:pPr marL="0" indent="0">
              <a:buNone/>
            </a:pPr>
            <a:r>
              <a:rPr lang="en-US" sz="2400" dirty="0">
                <a:solidFill>
                  <a:srgbClr val="FF0000"/>
                </a:solidFill>
              </a:rPr>
              <a:t>Capacity Building </a:t>
            </a:r>
          </a:p>
          <a:p>
            <a:pPr lvl="1"/>
            <a:r>
              <a:rPr lang="en-US" sz="1800" dirty="0"/>
              <a:t>Training for skill enhancement and counseling</a:t>
            </a:r>
          </a:p>
          <a:p>
            <a:pPr lvl="1"/>
            <a:r>
              <a:rPr lang="en-US" sz="1800" dirty="0"/>
              <a:t>Sponsoring conferences for management capacity </a:t>
            </a:r>
          </a:p>
          <a:p>
            <a:pPr marL="0" indent="0">
              <a:buNone/>
            </a:pPr>
            <a:r>
              <a:rPr lang="en-US" sz="2400" dirty="0">
                <a:solidFill>
                  <a:srgbClr val="FF0000"/>
                </a:solidFill>
              </a:rPr>
              <a:t>Information/advocacy oriented </a:t>
            </a:r>
          </a:p>
          <a:p>
            <a:pPr lvl="1"/>
            <a:r>
              <a:rPr lang="en-US" sz="1800" dirty="0"/>
              <a:t>Contracting out IEC activities to NGO’s</a:t>
            </a:r>
          </a:p>
          <a:p>
            <a:pPr lvl="1"/>
            <a:r>
              <a:rPr lang="en-US" sz="1800" dirty="0"/>
              <a:t>Category campaign with private partners </a:t>
            </a:r>
          </a:p>
          <a:p>
            <a:r>
              <a:rPr lang="en-US" sz="2400" i="1" dirty="0">
                <a:solidFill>
                  <a:srgbClr val="FF0000"/>
                </a:solidFill>
              </a:rPr>
              <a:t>Outsourcing non-clinical support services</a:t>
            </a:r>
          </a:p>
          <a:p>
            <a:r>
              <a:rPr lang="en-US" sz="2400" i="1" dirty="0">
                <a:solidFill>
                  <a:srgbClr val="FF0000"/>
                </a:solidFill>
              </a:rPr>
              <a:t>Outsourcing clinical support services</a:t>
            </a:r>
          </a:p>
          <a:p>
            <a:r>
              <a:rPr lang="en-US" sz="2400" i="1" dirty="0">
                <a:solidFill>
                  <a:srgbClr val="FF0000"/>
                </a:solidFill>
              </a:rPr>
              <a:t>Outsourcing clinical services</a:t>
            </a:r>
          </a:p>
          <a:p>
            <a:r>
              <a:rPr lang="en-US" sz="2400" i="1" dirty="0">
                <a:solidFill>
                  <a:srgbClr val="FF0000"/>
                </a:solidFill>
              </a:rPr>
              <a:t>Private management of a public hospital</a:t>
            </a:r>
          </a:p>
          <a:p>
            <a:endParaRPr lang="en-US" dirty="0"/>
          </a:p>
        </p:txBody>
      </p:sp>
    </p:spTree>
    <p:extLst>
      <p:ext uri="{BB962C8B-B14F-4D97-AF65-F5344CB8AC3E}">
        <p14:creationId xmlns:p14="http://schemas.microsoft.com/office/powerpoint/2010/main" val="169299161"/>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1418</Words>
  <Application>Microsoft Office PowerPoint</Application>
  <PresentationFormat>Widescreen</PresentationFormat>
  <Paragraphs>229</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Bookman Old Style</vt:lpstr>
      <vt:lpstr>Calibri</vt:lpstr>
      <vt:lpstr>Perpetua</vt:lpstr>
      <vt:lpstr>Times New Roman</vt:lpstr>
      <vt:lpstr>Wingdings 2</vt:lpstr>
      <vt:lpstr>template</vt:lpstr>
      <vt:lpstr>   7th EAST AFRICA HEALTH AND SCIENTIFIC (EAHS) CONFERENCE   </vt:lpstr>
      <vt:lpstr>CONFERENCE THEME</vt:lpstr>
      <vt:lpstr>Role of Academia in Advancing Research in Public Private Partnership for Healthcare related Technologies    Dr. Kennedy Ogollah School of Business, University of Nairobi </vt:lpstr>
      <vt:lpstr>Unveiling Public-Private-Partnership (PPP) </vt:lpstr>
      <vt:lpstr>Defining the PPP Concept</vt:lpstr>
      <vt:lpstr>PowerPoint Presentation</vt:lpstr>
      <vt:lpstr>PPP definition continued…</vt:lpstr>
      <vt:lpstr>PowerPoint Presentation</vt:lpstr>
      <vt:lpstr>Classifying PPP in Healthcare.</vt:lpstr>
      <vt:lpstr>Concepts – Making them simple!</vt:lpstr>
      <vt:lpstr>What is Healthcare Related Technologies</vt:lpstr>
      <vt:lpstr>HEALTH TECHNOLOGIES AND DECISION MAKING</vt:lpstr>
      <vt:lpstr>Emerging Technologies in Healthcare – The Journey!</vt:lpstr>
      <vt:lpstr>The journey Continued …..</vt:lpstr>
      <vt:lpstr>Major Changes in Healthcare Technologies</vt:lpstr>
      <vt:lpstr>PowerPoint Presentation</vt:lpstr>
      <vt:lpstr>Where Does Academia Fit in?</vt:lpstr>
      <vt:lpstr>PowerPoint Presentation</vt:lpstr>
      <vt:lpstr>PowerPoint Presentation</vt:lpstr>
      <vt:lpstr>PowerPoint Presentation</vt:lpstr>
      <vt:lpstr>PowerPoint Presentation</vt:lpstr>
      <vt:lpstr>PowerPoint Presentation</vt:lpstr>
      <vt:lpstr>ROLE OF ACADEMIA ENHANCED</vt:lpstr>
      <vt:lpstr>Challenges for Academia  </vt:lpstr>
      <vt:lpstr>PowerPoint Presentation</vt:lpstr>
      <vt:lpstr>WAY FORWARD ACADEMICS AND PPP IN RESEARCH!!!!!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DBA-AMR ANNUAL INTERNATIONAL CONFERENCE</dc:title>
  <dc:creator>Ken Ogollah</dc:creator>
  <cp:lastModifiedBy>James Kimotho</cp:lastModifiedBy>
  <cp:revision>65</cp:revision>
  <dcterms:created xsi:type="dcterms:W3CDTF">2018-10-23T20:10:21Z</dcterms:created>
  <dcterms:modified xsi:type="dcterms:W3CDTF">2019-03-28T19:59:06Z</dcterms:modified>
</cp:coreProperties>
</file>