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365" r:id="rId6"/>
    <p:sldId id="367" r:id="rId7"/>
    <p:sldId id="368" r:id="rId8"/>
    <p:sldId id="370" r:id="rId9"/>
    <p:sldId id="373" r:id="rId10"/>
    <p:sldId id="376" r:id="rId11"/>
    <p:sldId id="374" r:id="rId12"/>
    <p:sldId id="375" r:id="rId13"/>
    <p:sldId id="363" r:id="rId14"/>
    <p:sldId id="372" r:id="rId15"/>
    <p:sldId id="270" r:id="rId16"/>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Gill, Debbie" initials="MD" lastIdx="2" clrIdx="0">
    <p:extLst>
      <p:ext uri="{19B8F6BF-5375-455C-9EA6-DF929625EA0E}">
        <p15:presenceInfo xmlns:p15="http://schemas.microsoft.com/office/powerpoint/2012/main" userId="S-1-5-21-344340502-4252695000-2390403120-1325334" providerId="AD"/>
      </p:ext>
    </p:extLst>
  </p:cmAuthor>
  <p:cmAuthor id="2" name="Alison Ellis" initials="AE" lastIdx="5" clrIdx="1">
    <p:extLst>
      <p:ext uri="{19B8F6BF-5375-455C-9EA6-DF929625EA0E}">
        <p15:presenceInfo xmlns:p15="http://schemas.microsoft.com/office/powerpoint/2012/main" userId="ca4f42ead0321727" providerId="Windows Live"/>
      </p:ext>
    </p:extLst>
  </p:cmAuthor>
  <p:cmAuthor id="3" name="Iskarpatyoti, Brittany Schriver" initials="IBS" lastIdx="3" clrIdx="2">
    <p:extLst>
      <p:ext uri="{19B8F6BF-5375-455C-9EA6-DF929625EA0E}">
        <p15:presenceInfo xmlns:p15="http://schemas.microsoft.com/office/powerpoint/2012/main" userId="S-1-5-21-344340502-4252695000-2390403120-15087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C4D"/>
    <a:srgbClr val="005268"/>
    <a:srgbClr val="01B1C3"/>
    <a:srgbClr val="008C84"/>
    <a:srgbClr val="008AB0"/>
    <a:srgbClr val="00637E"/>
    <a:srgbClr val="C5BBBB"/>
    <a:srgbClr val="1B8C83"/>
    <a:srgbClr val="E6E6E6"/>
    <a:srgbClr val="D19F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61896" autoAdjust="0"/>
  </p:normalViewPr>
  <p:slideViewPr>
    <p:cSldViewPr>
      <p:cViewPr>
        <p:scale>
          <a:sx n="29" d="100"/>
          <a:sy n="29" d="100"/>
        </p:scale>
        <p:origin x="1916" y="224"/>
      </p:cViewPr>
      <p:guideLst>
        <p:guide orient="horz" pos="2448"/>
        <p:guide pos="3168"/>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r>
              <a:rPr lang="en-US" sz="3600" b="0" i="0" u="none" strike="noStrike" baseline="0">
                <a:solidFill>
                  <a:schemeClr val="tx1"/>
                </a:solidFill>
                <a:effectLst/>
              </a:rPr>
              <a:t>Proportion of deliveries taking place in health facilities</a:t>
            </a:r>
            <a:r>
              <a:rPr lang="en-US" sz="3600" b="0" i="0" u="none" strike="noStrike" baseline="0">
                <a:solidFill>
                  <a:schemeClr val="tx1"/>
                </a:solidFill>
              </a:rPr>
              <a:t> </a:t>
            </a:r>
            <a:endParaRPr lang="en-US" sz="3600">
              <a:solidFill>
                <a:schemeClr val="tx1"/>
              </a:solidFill>
            </a:endParaRP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Graphs!$J$3</c:f>
              <c:strCache>
                <c:ptCount val="1"/>
                <c:pt idx="0">
                  <c:v>Point estimate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Graphs!$B$4:$C$23</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2014</c:v>
                  </c:pt>
                  <c:pt idx="4">
                    <c:v>2015</c:v>
                  </c:pt>
                  <c:pt idx="8">
                    <c:v>2016</c:v>
                  </c:pt>
                  <c:pt idx="12">
                    <c:v>2017</c:v>
                  </c:pt>
                  <c:pt idx="16">
                    <c:v>2018</c:v>
                  </c:pt>
                </c:lvl>
              </c:multiLvlStrCache>
            </c:multiLvlStrRef>
          </c:cat>
          <c:val>
            <c:numRef>
              <c:f>Graphs!$J$4:$J$23</c:f>
              <c:numCache>
                <c:formatCode>0.0</c:formatCode>
                <c:ptCount val="20"/>
                <c:pt idx="0">
                  <c:v>82.844021739130469</c:v>
                </c:pt>
                <c:pt idx="1">
                  <c:v>84.211956521739154</c:v>
                </c:pt>
                <c:pt idx="2">
                  <c:v>85.867934782608671</c:v>
                </c:pt>
                <c:pt idx="3">
                  <c:v>86.538586956521755</c:v>
                </c:pt>
                <c:pt idx="4">
                  <c:v>87.259239130434793</c:v>
                </c:pt>
                <c:pt idx="5">
                  <c:v>88.586956521739097</c:v>
                </c:pt>
                <c:pt idx="6">
                  <c:v>89.398369565217365</c:v>
                </c:pt>
                <c:pt idx="7">
                  <c:v>88.960869565217394</c:v>
                </c:pt>
                <c:pt idx="8">
                  <c:v>89.072282608695645</c:v>
                </c:pt>
                <c:pt idx="9">
                  <c:v>90.640217391304319</c:v>
                </c:pt>
                <c:pt idx="10">
                  <c:v>91.613586956521743</c:v>
                </c:pt>
                <c:pt idx="11">
                  <c:v>91.327717391304319</c:v>
                </c:pt>
                <c:pt idx="12">
                  <c:v>91.123369565217402</c:v>
                </c:pt>
                <c:pt idx="13">
                  <c:v>92.404891304347871</c:v>
                </c:pt>
                <c:pt idx="14">
                  <c:v>93.349999999999966</c:v>
                </c:pt>
                <c:pt idx="15">
                  <c:v>93.426086956521772</c:v>
                </c:pt>
                <c:pt idx="16">
                  <c:v>93.705434782608677</c:v>
                </c:pt>
                <c:pt idx="17">
                  <c:v>94.211413043478288</c:v>
                </c:pt>
                <c:pt idx="18">
                  <c:v>95.326630434782615</c:v>
                </c:pt>
                <c:pt idx="19">
                  <c:v>95.220108695652158</c:v>
                </c:pt>
              </c:numCache>
            </c:numRef>
          </c:val>
          <c:smooth val="0"/>
          <c:extLst>
            <c:ext xmlns:c16="http://schemas.microsoft.com/office/drawing/2014/chart" uri="{C3380CC4-5D6E-409C-BE32-E72D297353CC}">
              <c16:uniqueId val="{00000000-034F-4453-A44C-6EDE0F1BD987}"/>
            </c:ext>
          </c:extLst>
        </c:ser>
        <c:ser>
          <c:idx val="1"/>
          <c:order val="1"/>
          <c:tx>
            <c:strRef>
              <c:f>Graphs!$K$3</c:f>
              <c:strCache>
                <c:ptCount val="1"/>
                <c:pt idx="0">
                  <c:v>Upper (95% CI)</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multiLvlStrRef>
              <c:f>Graphs!$B$4:$C$23</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2014</c:v>
                  </c:pt>
                  <c:pt idx="4">
                    <c:v>2015</c:v>
                  </c:pt>
                  <c:pt idx="8">
                    <c:v>2016</c:v>
                  </c:pt>
                  <c:pt idx="12">
                    <c:v>2017</c:v>
                  </c:pt>
                  <c:pt idx="16">
                    <c:v>2018</c:v>
                  </c:pt>
                </c:lvl>
              </c:multiLvlStrCache>
            </c:multiLvlStrRef>
          </c:cat>
          <c:val>
            <c:numRef>
              <c:f>Graphs!$K$4:$K$23</c:f>
              <c:numCache>
                <c:formatCode>0.0</c:formatCode>
                <c:ptCount val="20"/>
                <c:pt idx="0">
                  <c:v>84.975167699039886</c:v>
                </c:pt>
                <c:pt idx="1">
                  <c:v>86.236726477883138</c:v>
                </c:pt>
                <c:pt idx="2">
                  <c:v>87.854262684414437</c:v>
                </c:pt>
                <c:pt idx="3">
                  <c:v>88.341465364319816</c:v>
                </c:pt>
                <c:pt idx="4">
                  <c:v>89.038822086278117</c:v>
                </c:pt>
                <c:pt idx="5">
                  <c:v>90.285967547898665</c:v>
                </c:pt>
                <c:pt idx="6">
                  <c:v>90.993014791215089</c:v>
                </c:pt>
                <c:pt idx="7">
                  <c:v>90.558937005609479</c:v>
                </c:pt>
                <c:pt idx="8">
                  <c:v>90.6852836238903</c:v>
                </c:pt>
                <c:pt idx="9">
                  <c:v>92.107794786165812</c:v>
                </c:pt>
                <c:pt idx="10">
                  <c:v>92.967797669794109</c:v>
                </c:pt>
                <c:pt idx="11">
                  <c:v>92.685760685660355</c:v>
                </c:pt>
                <c:pt idx="12">
                  <c:v>92.517501153011892</c:v>
                </c:pt>
                <c:pt idx="13">
                  <c:v>93.712076169187682</c:v>
                </c:pt>
                <c:pt idx="14">
                  <c:v>94.52745237787434</c:v>
                </c:pt>
                <c:pt idx="15">
                  <c:v>94.560983245084927</c:v>
                </c:pt>
                <c:pt idx="16">
                  <c:v>94.897787072588713</c:v>
                </c:pt>
                <c:pt idx="17">
                  <c:v>95.392061805948657</c:v>
                </c:pt>
                <c:pt idx="18">
                  <c:v>96.379438649453277</c:v>
                </c:pt>
                <c:pt idx="19">
                  <c:v>96.182333310577931</c:v>
                </c:pt>
              </c:numCache>
            </c:numRef>
          </c:val>
          <c:smooth val="0"/>
          <c:extLst>
            <c:ext xmlns:c16="http://schemas.microsoft.com/office/drawing/2014/chart" uri="{C3380CC4-5D6E-409C-BE32-E72D297353CC}">
              <c16:uniqueId val="{00000001-034F-4453-A44C-6EDE0F1BD987}"/>
            </c:ext>
          </c:extLst>
        </c:ser>
        <c:ser>
          <c:idx val="2"/>
          <c:order val="2"/>
          <c:tx>
            <c:strRef>
              <c:f>Graphs!$L$3</c:f>
              <c:strCache>
                <c:ptCount val="1"/>
                <c:pt idx="0">
                  <c:v>Lower (95% CI)</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multiLvlStrRef>
              <c:f>Graphs!$B$4:$C$23</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2014</c:v>
                  </c:pt>
                  <c:pt idx="4">
                    <c:v>2015</c:v>
                  </c:pt>
                  <c:pt idx="8">
                    <c:v>2016</c:v>
                  </c:pt>
                  <c:pt idx="12">
                    <c:v>2017</c:v>
                  </c:pt>
                  <c:pt idx="16">
                    <c:v>2018</c:v>
                  </c:pt>
                </c:lvl>
              </c:multiLvlStrCache>
            </c:multiLvlStrRef>
          </c:cat>
          <c:val>
            <c:numRef>
              <c:f>Graphs!$L$4:$L$23</c:f>
              <c:numCache>
                <c:formatCode>0.0</c:formatCode>
                <c:ptCount val="20"/>
                <c:pt idx="0">
                  <c:v>80.712875779221051</c:v>
                </c:pt>
                <c:pt idx="1">
                  <c:v>82.187186565595169</c:v>
                </c:pt>
                <c:pt idx="2">
                  <c:v>83.881606880802906</c:v>
                </c:pt>
                <c:pt idx="3">
                  <c:v>84.735708548723693</c:v>
                </c:pt>
                <c:pt idx="4">
                  <c:v>85.479656174591469</c:v>
                </c:pt>
                <c:pt idx="5">
                  <c:v>86.88794549557953</c:v>
                </c:pt>
                <c:pt idx="6">
                  <c:v>87.803724339219642</c:v>
                </c:pt>
                <c:pt idx="7">
                  <c:v>87.362802124825308</c:v>
                </c:pt>
                <c:pt idx="8">
                  <c:v>87.45928159350099</c:v>
                </c:pt>
                <c:pt idx="9">
                  <c:v>89.172639996442825</c:v>
                </c:pt>
                <c:pt idx="10">
                  <c:v>90.259376243249378</c:v>
                </c:pt>
                <c:pt idx="11">
                  <c:v>89.969674096948282</c:v>
                </c:pt>
                <c:pt idx="12">
                  <c:v>89.729237977422912</c:v>
                </c:pt>
                <c:pt idx="13">
                  <c:v>91.097706439508059</c:v>
                </c:pt>
                <c:pt idx="14">
                  <c:v>92.172547622125592</c:v>
                </c:pt>
                <c:pt idx="15">
                  <c:v>92.291190667958617</c:v>
                </c:pt>
                <c:pt idx="16">
                  <c:v>92.513082492628641</c:v>
                </c:pt>
                <c:pt idx="17">
                  <c:v>93.030764281007919</c:v>
                </c:pt>
                <c:pt idx="18">
                  <c:v>94.273822220111953</c:v>
                </c:pt>
                <c:pt idx="19">
                  <c:v>94.257884080726384</c:v>
                </c:pt>
              </c:numCache>
            </c:numRef>
          </c:val>
          <c:smooth val="0"/>
          <c:extLst>
            <c:ext xmlns:c16="http://schemas.microsoft.com/office/drawing/2014/chart" uri="{C3380CC4-5D6E-409C-BE32-E72D297353CC}">
              <c16:uniqueId val="{00000002-034F-4453-A44C-6EDE0F1BD987}"/>
            </c:ext>
          </c:extLst>
        </c:ser>
        <c:dLbls>
          <c:showLegendKey val="0"/>
          <c:showVal val="0"/>
          <c:showCatName val="0"/>
          <c:showSerName val="0"/>
          <c:showPercent val="0"/>
          <c:showBubbleSize val="0"/>
        </c:dLbls>
        <c:marker val="1"/>
        <c:smooth val="0"/>
        <c:axId val="621416464"/>
        <c:axId val="621425648"/>
      </c:lineChart>
      <c:catAx>
        <c:axId val="621416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621425648"/>
        <c:crosses val="autoZero"/>
        <c:auto val="1"/>
        <c:lblAlgn val="ctr"/>
        <c:lblOffset val="100"/>
        <c:noMultiLvlLbl val="0"/>
      </c:catAx>
      <c:valAx>
        <c:axId val="6214256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621416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r>
              <a:rPr lang="en-US" sz="3600">
                <a:solidFill>
                  <a:schemeClr val="tx1"/>
                </a:solidFill>
              </a:rPr>
              <a:t>Proportion of births assisted by skilled attendants</a:t>
            </a: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Graphs!$M$3</c:f>
              <c:strCache>
                <c:ptCount val="1"/>
                <c:pt idx="0">
                  <c:v>Point estimate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Graphs!$B$4:$C$23</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2014</c:v>
                  </c:pt>
                  <c:pt idx="4">
                    <c:v>2015</c:v>
                  </c:pt>
                  <c:pt idx="8">
                    <c:v>2016</c:v>
                  </c:pt>
                  <c:pt idx="12">
                    <c:v>2017</c:v>
                  </c:pt>
                  <c:pt idx="16">
                    <c:v>2018</c:v>
                  </c:pt>
                </c:lvl>
              </c:multiLvlStrCache>
            </c:multiLvlStrRef>
          </c:cat>
          <c:val>
            <c:numRef>
              <c:f>Graphs!$M$4:$M$23</c:f>
              <c:numCache>
                <c:formatCode>0.0</c:formatCode>
                <c:ptCount val="20"/>
                <c:pt idx="0">
                  <c:v>79.500543478260852</c:v>
                </c:pt>
                <c:pt idx="1">
                  <c:v>80.725000000000051</c:v>
                </c:pt>
                <c:pt idx="2">
                  <c:v>84.303260869565165</c:v>
                </c:pt>
                <c:pt idx="3">
                  <c:v>85.285869565217396</c:v>
                </c:pt>
                <c:pt idx="4">
                  <c:v>85.479891304347802</c:v>
                </c:pt>
                <c:pt idx="5">
                  <c:v>86.022826086956499</c:v>
                </c:pt>
                <c:pt idx="6">
                  <c:v>86.799456521739174</c:v>
                </c:pt>
                <c:pt idx="7">
                  <c:v>87.210326086956499</c:v>
                </c:pt>
                <c:pt idx="8">
                  <c:v>86.417391304347831</c:v>
                </c:pt>
                <c:pt idx="9">
                  <c:v>86.616847826086953</c:v>
                </c:pt>
                <c:pt idx="10">
                  <c:v>86.922282608695681</c:v>
                </c:pt>
                <c:pt idx="11">
                  <c:v>87.267391304347811</c:v>
                </c:pt>
                <c:pt idx="12">
                  <c:v>87.452717391304347</c:v>
                </c:pt>
                <c:pt idx="13">
                  <c:v>88.754347826086956</c:v>
                </c:pt>
                <c:pt idx="14">
                  <c:v>88.690760869565196</c:v>
                </c:pt>
                <c:pt idx="15">
                  <c:v>89.434782608695627</c:v>
                </c:pt>
                <c:pt idx="16">
                  <c:v>89.822826086956596</c:v>
                </c:pt>
                <c:pt idx="17">
                  <c:v>90.1804347826087</c:v>
                </c:pt>
                <c:pt idx="18">
                  <c:v>92.193478260869512</c:v>
                </c:pt>
                <c:pt idx="19">
                  <c:v>91.613586956521743</c:v>
                </c:pt>
              </c:numCache>
            </c:numRef>
          </c:val>
          <c:smooth val="0"/>
          <c:extLst>
            <c:ext xmlns:c16="http://schemas.microsoft.com/office/drawing/2014/chart" uri="{C3380CC4-5D6E-409C-BE32-E72D297353CC}">
              <c16:uniqueId val="{00000000-F95F-4243-AC27-D44804FD1036}"/>
            </c:ext>
          </c:extLst>
        </c:ser>
        <c:ser>
          <c:idx val="1"/>
          <c:order val="1"/>
          <c:tx>
            <c:strRef>
              <c:f>Graphs!$N$3</c:f>
              <c:strCache>
                <c:ptCount val="1"/>
                <c:pt idx="0">
                  <c:v>Upper (95% CI)</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multiLvlStrRef>
              <c:f>Graphs!$B$4:$C$23</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2014</c:v>
                  </c:pt>
                  <c:pt idx="4">
                    <c:v>2015</c:v>
                  </c:pt>
                  <c:pt idx="8">
                    <c:v>2016</c:v>
                  </c:pt>
                  <c:pt idx="12">
                    <c:v>2017</c:v>
                  </c:pt>
                  <c:pt idx="16">
                    <c:v>2018</c:v>
                  </c:pt>
                </c:lvl>
              </c:multiLvlStrCache>
            </c:multiLvlStrRef>
          </c:cat>
          <c:val>
            <c:numRef>
              <c:f>Graphs!$N$4:$N$23</c:f>
              <c:numCache>
                <c:formatCode>0.0</c:formatCode>
                <c:ptCount val="20"/>
                <c:pt idx="0">
                  <c:v>81.959748986352693</c:v>
                </c:pt>
                <c:pt idx="1">
                  <c:v>83.046643433253976</c:v>
                </c:pt>
                <c:pt idx="2">
                  <c:v>86.510832785914445</c:v>
                </c:pt>
                <c:pt idx="3">
                  <c:v>87.282004829143943</c:v>
                </c:pt>
                <c:pt idx="4">
                  <c:v>87.458060596199871</c:v>
                </c:pt>
                <c:pt idx="5">
                  <c:v>87.883403542072216</c:v>
                </c:pt>
                <c:pt idx="6">
                  <c:v>88.589388317022326</c:v>
                </c:pt>
                <c:pt idx="7">
                  <c:v>88.946499905124256</c:v>
                </c:pt>
                <c:pt idx="8">
                  <c:v>88.208485784380727</c:v>
                </c:pt>
                <c:pt idx="9">
                  <c:v>88.320644252950601</c:v>
                </c:pt>
                <c:pt idx="10">
                  <c:v>88.625389890906462</c:v>
                </c:pt>
                <c:pt idx="11">
                  <c:v>89.047185811976732</c:v>
                </c:pt>
                <c:pt idx="12">
                  <c:v>89.085035669449738</c:v>
                </c:pt>
                <c:pt idx="13">
                  <c:v>90.544152347981779</c:v>
                </c:pt>
                <c:pt idx="14">
                  <c:v>90.300992718610757</c:v>
                </c:pt>
                <c:pt idx="15">
                  <c:v>90.97362540435465</c:v>
                </c:pt>
                <c:pt idx="16">
                  <c:v>91.330296047826636</c:v>
                </c:pt>
                <c:pt idx="17">
                  <c:v>91.756577742762659</c:v>
                </c:pt>
                <c:pt idx="18">
                  <c:v>93.518280515725721</c:v>
                </c:pt>
                <c:pt idx="19">
                  <c:v>92.839525898744839</c:v>
                </c:pt>
              </c:numCache>
            </c:numRef>
          </c:val>
          <c:smooth val="0"/>
          <c:extLst>
            <c:ext xmlns:c16="http://schemas.microsoft.com/office/drawing/2014/chart" uri="{C3380CC4-5D6E-409C-BE32-E72D297353CC}">
              <c16:uniqueId val="{00000001-F95F-4243-AC27-D44804FD1036}"/>
            </c:ext>
          </c:extLst>
        </c:ser>
        <c:ser>
          <c:idx val="2"/>
          <c:order val="2"/>
          <c:tx>
            <c:strRef>
              <c:f>Graphs!$O$3</c:f>
              <c:strCache>
                <c:ptCount val="1"/>
                <c:pt idx="0">
                  <c:v>Lower (95% CI)</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multiLvlStrRef>
              <c:f>Graphs!$B$4:$C$23</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2014</c:v>
                  </c:pt>
                  <c:pt idx="4">
                    <c:v>2015</c:v>
                  </c:pt>
                  <c:pt idx="8">
                    <c:v>2016</c:v>
                  </c:pt>
                  <c:pt idx="12">
                    <c:v>2017</c:v>
                  </c:pt>
                  <c:pt idx="16">
                    <c:v>2018</c:v>
                  </c:pt>
                </c:lvl>
              </c:multiLvlStrCache>
            </c:multiLvlStrRef>
          </c:cat>
          <c:val>
            <c:numRef>
              <c:f>Graphs!$O$4:$O$23</c:f>
              <c:numCache>
                <c:formatCode>0.0</c:formatCode>
                <c:ptCount val="20"/>
                <c:pt idx="0">
                  <c:v>77.04133797016901</c:v>
                </c:pt>
                <c:pt idx="1">
                  <c:v>78.403356566746126</c:v>
                </c:pt>
                <c:pt idx="2">
                  <c:v>82.095688953215884</c:v>
                </c:pt>
                <c:pt idx="3">
                  <c:v>83.289734301290849</c:v>
                </c:pt>
                <c:pt idx="4">
                  <c:v>83.501722012495733</c:v>
                </c:pt>
                <c:pt idx="5">
                  <c:v>84.162248631840782</c:v>
                </c:pt>
                <c:pt idx="6">
                  <c:v>85.009524726456021</c:v>
                </c:pt>
                <c:pt idx="7">
                  <c:v>85.474152268788743</c:v>
                </c:pt>
                <c:pt idx="8">
                  <c:v>84.626296824314934</c:v>
                </c:pt>
                <c:pt idx="9">
                  <c:v>84.913051399223306</c:v>
                </c:pt>
                <c:pt idx="10">
                  <c:v>85.219175326484901</c:v>
                </c:pt>
                <c:pt idx="11">
                  <c:v>85.48759679671889</c:v>
                </c:pt>
                <c:pt idx="12">
                  <c:v>85.820399113158956</c:v>
                </c:pt>
                <c:pt idx="13">
                  <c:v>86.964543304192134</c:v>
                </c:pt>
                <c:pt idx="14">
                  <c:v>87.080529020519634</c:v>
                </c:pt>
                <c:pt idx="15">
                  <c:v>87.895939813036605</c:v>
                </c:pt>
                <c:pt idx="16">
                  <c:v>88.315356126086471</c:v>
                </c:pt>
                <c:pt idx="17">
                  <c:v>88.604291822454741</c:v>
                </c:pt>
                <c:pt idx="18">
                  <c:v>90.868676006013303</c:v>
                </c:pt>
                <c:pt idx="19">
                  <c:v>90.387648014298648</c:v>
                </c:pt>
              </c:numCache>
            </c:numRef>
          </c:val>
          <c:smooth val="0"/>
          <c:extLst>
            <c:ext xmlns:c16="http://schemas.microsoft.com/office/drawing/2014/chart" uri="{C3380CC4-5D6E-409C-BE32-E72D297353CC}">
              <c16:uniqueId val="{00000002-F95F-4243-AC27-D44804FD1036}"/>
            </c:ext>
          </c:extLst>
        </c:ser>
        <c:dLbls>
          <c:showLegendKey val="0"/>
          <c:showVal val="0"/>
          <c:showCatName val="0"/>
          <c:showSerName val="0"/>
          <c:showPercent val="0"/>
          <c:showBubbleSize val="0"/>
        </c:dLbls>
        <c:marker val="1"/>
        <c:smooth val="0"/>
        <c:axId val="607953936"/>
        <c:axId val="607954264"/>
      </c:lineChart>
      <c:catAx>
        <c:axId val="607953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607954264"/>
        <c:crosses val="autoZero"/>
        <c:auto val="1"/>
        <c:lblAlgn val="ctr"/>
        <c:lblOffset val="100"/>
        <c:noMultiLvlLbl val="0"/>
      </c:catAx>
      <c:valAx>
        <c:axId val="6079542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607953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r>
              <a:rPr lang="en-US" sz="3600" b="0" i="0" u="none" strike="noStrike" baseline="0">
                <a:solidFill>
                  <a:schemeClr val="tx1"/>
                </a:solidFill>
                <a:effectLst/>
              </a:rPr>
              <a:t>Percentage of pregnant women who start ANC before 12 weeks of gestation age</a:t>
            </a:r>
            <a:r>
              <a:rPr lang="en-US" sz="3600" b="0" i="0" u="none" strike="noStrike" baseline="0">
                <a:solidFill>
                  <a:schemeClr val="tx1"/>
                </a:solidFill>
              </a:rPr>
              <a:t> </a:t>
            </a:r>
            <a:endParaRPr lang="en-US" sz="3600">
              <a:solidFill>
                <a:schemeClr val="tx1"/>
              </a:solidFill>
            </a:endParaRP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Graphs!$D$3</c:f>
              <c:strCache>
                <c:ptCount val="1"/>
                <c:pt idx="0">
                  <c:v>Point estimate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Graphs!$B$4:$C$23</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2014</c:v>
                  </c:pt>
                  <c:pt idx="4">
                    <c:v>2015</c:v>
                  </c:pt>
                  <c:pt idx="8">
                    <c:v>2016</c:v>
                  </c:pt>
                  <c:pt idx="12">
                    <c:v>2017</c:v>
                  </c:pt>
                  <c:pt idx="16">
                    <c:v>2018</c:v>
                  </c:pt>
                </c:lvl>
              </c:multiLvlStrCache>
            </c:multiLvlStrRef>
          </c:cat>
          <c:val>
            <c:numRef>
              <c:f>Graphs!$D$4:$D$23</c:f>
              <c:numCache>
                <c:formatCode>0.0</c:formatCode>
                <c:ptCount val="20"/>
                <c:pt idx="0">
                  <c:v>15.8603658536585</c:v>
                </c:pt>
                <c:pt idx="1">
                  <c:v>14.789634146341461</c:v>
                </c:pt>
                <c:pt idx="2">
                  <c:v>13.346951219512192</c:v>
                </c:pt>
                <c:pt idx="3">
                  <c:v>14.220731707317075</c:v>
                </c:pt>
                <c:pt idx="4">
                  <c:v>12.762111801242238</c:v>
                </c:pt>
                <c:pt idx="5">
                  <c:v>13.400372670807453</c:v>
                </c:pt>
                <c:pt idx="6">
                  <c:v>13.216149068322988</c:v>
                </c:pt>
                <c:pt idx="7">
                  <c:v>13.565590062111799</c:v>
                </c:pt>
                <c:pt idx="8">
                  <c:v>23.315217391304358</c:v>
                </c:pt>
                <c:pt idx="9">
                  <c:v>23.553260869565225</c:v>
                </c:pt>
                <c:pt idx="10">
                  <c:v>21.605978260869559</c:v>
                </c:pt>
                <c:pt idx="11">
                  <c:v>24.642934782608702</c:v>
                </c:pt>
                <c:pt idx="12">
                  <c:v>17.532065217391303</c:v>
                </c:pt>
                <c:pt idx="13">
                  <c:v>17.088043478260875</c:v>
                </c:pt>
                <c:pt idx="14">
                  <c:v>18.280434782608687</c:v>
                </c:pt>
                <c:pt idx="15">
                  <c:v>20.648369565217386</c:v>
                </c:pt>
                <c:pt idx="16">
                  <c:v>23.635326086956528</c:v>
                </c:pt>
                <c:pt idx="17">
                  <c:v>25.991304347826077</c:v>
                </c:pt>
                <c:pt idx="18">
                  <c:v>29.627173913043482</c:v>
                </c:pt>
                <c:pt idx="19">
                  <c:v>32.232065217391323</c:v>
                </c:pt>
              </c:numCache>
            </c:numRef>
          </c:val>
          <c:smooth val="0"/>
          <c:extLst>
            <c:ext xmlns:c16="http://schemas.microsoft.com/office/drawing/2014/chart" uri="{C3380CC4-5D6E-409C-BE32-E72D297353CC}">
              <c16:uniqueId val="{00000000-B06D-4E8E-BAA8-933320200F19}"/>
            </c:ext>
          </c:extLst>
        </c:ser>
        <c:ser>
          <c:idx val="1"/>
          <c:order val="1"/>
          <c:tx>
            <c:strRef>
              <c:f>Graphs!$E$3</c:f>
              <c:strCache>
                <c:ptCount val="1"/>
                <c:pt idx="0">
                  <c:v>Upper (95% CI)</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multiLvlStrRef>
              <c:f>Graphs!$B$4:$C$23</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2014</c:v>
                  </c:pt>
                  <c:pt idx="4">
                    <c:v>2015</c:v>
                  </c:pt>
                  <c:pt idx="8">
                    <c:v>2016</c:v>
                  </c:pt>
                  <c:pt idx="12">
                    <c:v>2017</c:v>
                  </c:pt>
                  <c:pt idx="16">
                    <c:v>2018</c:v>
                  </c:pt>
                </c:lvl>
              </c:multiLvlStrCache>
            </c:multiLvlStrRef>
          </c:cat>
          <c:val>
            <c:numRef>
              <c:f>Graphs!$E$4:$E$23</c:f>
              <c:numCache>
                <c:formatCode>0.0</c:formatCode>
                <c:ptCount val="20"/>
                <c:pt idx="0">
                  <c:v>17.167925948628401</c:v>
                </c:pt>
                <c:pt idx="1">
                  <c:v>16.085781168973622</c:v>
                </c:pt>
                <c:pt idx="2">
                  <c:v>14.440957888666754</c:v>
                </c:pt>
                <c:pt idx="3">
                  <c:v>15.959040747280877</c:v>
                </c:pt>
                <c:pt idx="4">
                  <c:v>13.872675530881285</c:v>
                </c:pt>
                <c:pt idx="5">
                  <c:v>14.786875214077849</c:v>
                </c:pt>
                <c:pt idx="6">
                  <c:v>14.54441133100638</c:v>
                </c:pt>
                <c:pt idx="7">
                  <c:v>14.911246990869993</c:v>
                </c:pt>
                <c:pt idx="8">
                  <c:v>28.024515724091859</c:v>
                </c:pt>
                <c:pt idx="9">
                  <c:v>28.884717593738195</c:v>
                </c:pt>
                <c:pt idx="10">
                  <c:v>25.738031149323152</c:v>
                </c:pt>
                <c:pt idx="11">
                  <c:v>29.931094972300677</c:v>
                </c:pt>
                <c:pt idx="12">
                  <c:v>19.327061922847495</c:v>
                </c:pt>
                <c:pt idx="13">
                  <c:v>18.749440478544727</c:v>
                </c:pt>
                <c:pt idx="14">
                  <c:v>19.969792438896153</c:v>
                </c:pt>
                <c:pt idx="15">
                  <c:v>22.529480316254336</c:v>
                </c:pt>
                <c:pt idx="16">
                  <c:v>25.639913725485417</c:v>
                </c:pt>
                <c:pt idx="17">
                  <c:v>28.207416724873262</c:v>
                </c:pt>
                <c:pt idx="18">
                  <c:v>32.260520240776579</c:v>
                </c:pt>
                <c:pt idx="19">
                  <c:v>34.979158940555109</c:v>
                </c:pt>
              </c:numCache>
            </c:numRef>
          </c:val>
          <c:smooth val="0"/>
          <c:extLst>
            <c:ext xmlns:c16="http://schemas.microsoft.com/office/drawing/2014/chart" uri="{C3380CC4-5D6E-409C-BE32-E72D297353CC}">
              <c16:uniqueId val="{00000001-B06D-4E8E-BAA8-933320200F19}"/>
            </c:ext>
          </c:extLst>
        </c:ser>
        <c:ser>
          <c:idx val="2"/>
          <c:order val="2"/>
          <c:tx>
            <c:strRef>
              <c:f>Graphs!$F$3</c:f>
              <c:strCache>
                <c:ptCount val="1"/>
                <c:pt idx="0">
                  <c:v>Lower (95% CI)</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multiLvlStrRef>
              <c:f>Graphs!$B$4:$C$23</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2014</c:v>
                  </c:pt>
                  <c:pt idx="4">
                    <c:v>2015</c:v>
                  </c:pt>
                  <c:pt idx="8">
                    <c:v>2016</c:v>
                  </c:pt>
                  <c:pt idx="12">
                    <c:v>2017</c:v>
                  </c:pt>
                  <c:pt idx="16">
                    <c:v>2018</c:v>
                  </c:pt>
                </c:lvl>
              </c:multiLvlStrCache>
            </c:multiLvlStrRef>
          </c:cat>
          <c:val>
            <c:numRef>
              <c:f>Graphs!$F$4:$F$23</c:f>
              <c:numCache>
                <c:formatCode>0.0</c:formatCode>
                <c:ptCount val="20"/>
                <c:pt idx="0">
                  <c:v>14.552805758688681</c:v>
                </c:pt>
                <c:pt idx="1">
                  <c:v>13.493487123709301</c:v>
                </c:pt>
                <c:pt idx="2">
                  <c:v>12.252944550357631</c:v>
                </c:pt>
                <c:pt idx="3">
                  <c:v>12.482422667353273</c:v>
                </c:pt>
                <c:pt idx="4">
                  <c:v>11.651548071603191</c:v>
                </c:pt>
                <c:pt idx="5">
                  <c:v>12.013870127537057</c:v>
                </c:pt>
                <c:pt idx="6">
                  <c:v>11.887886805639596</c:v>
                </c:pt>
                <c:pt idx="7">
                  <c:v>12.219933133353605</c:v>
                </c:pt>
                <c:pt idx="8">
                  <c:v>18.605919058516857</c:v>
                </c:pt>
                <c:pt idx="9">
                  <c:v>18.221804145392255</c:v>
                </c:pt>
                <c:pt idx="10">
                  <c:v>17.473925372415966</c:v>
                </c:pt>
                <c:pt idx="11">
                  <c:v>19.354774592916726</c:v>
                </c:pt>
                <c:pt idx="12">
                  <c:v>15.73706851193511</c:v>
                </c:pt>
                <c:pt idx="13">
                  <c:v>15.426646477977021</c:v>
                </c:pt>
                <c:pt idx="14">
                  <c:v>16.59107712632122</c:v>
                </c:pt>
                <c:pt idx="15">
                  <c:v>18.767258814180437</c:v>
                </c:pt>
                <c:pt idx="16">
                  <c:v>21.630738448427639</c:v>
                </c:pt>
                <c:pt idx="17">
                  <c:v>23.775191970778891</c:v>
                </c:pt>
                <c:pt idx="18">
                  <c:v>26.993827585310381</c:v>
                </c:pt>
                <c:pt idx="19">
                  <c:v>29.484971494227533</c:v>
                </c:pt>
              </c:numCache>
            </c:numRef>
          </c:val>
          <c:smooth val="0"/>
          <c:extLst>
            <c:ext xmlns:c16="http://schemas.microsoft.com/office/drawing/2014/chart" uri="{C3380CC4-5D6E-409C-BE32-E72D297353CC}">
              <c16:uniqueId val="{00000002-B06D-4E8E-BAA8-933320200F19}"/>
            </c:ext>
          </c:extLst>
        </c:ser>
        <c:dLbls>
          <c:showLegendKey val="0"/>
          <c:showVal val="0"/>
          <c:showCatName val="0"/>
          <c:showSerName val="0"/>
          <c:showPercent val="0"/>
          <c:showBubbleSize val="0"/>
        </c:dLbls>
        <c:marker val="1"/>
        <c:smooth val="0"/>
        <c:axId val="621396456"/>
        <c:axId val="621402032"/>
      </c:lineChart>
      <c:catAx>
        <c:axId val="621396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621402032"/>
        <c:crosses val="autoZero"/>
        <c:auto val="1"/>
        <c:lblAlgn val="ctr"/>
        <c:lblOffset val="100"/>
        <c:noMultiLvlLbl val="0"/>
      </c:catAx>
      <c:valAx>
        <c:axId val="6214020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621396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r>
              <a:rPr lang="en-US" sz="3600" b="0" i="0" u="none" strike="noStrike" baseline="0">
                <a:solidFill>
                  <a:schemeClr val="tx1"/>
                </a:solidFill>
                <a:effectLst/>
              </a:rPr>
              <a:t>Percentage of pregnant women who received antenatal care 4+ times in a given time period</a:t>
            </a:r>
            <a:endParaRPr lang="en-US" sz="3600">
              <a:solidFill>
                <a:schemeClr val="tx1"/>
              </a:solidFill>
            </a:endParaRPr>
          </a:p>
        </c:rich>
      </c:tx>
      <c:overlay val="0"/>
      <c:spPr>
        <a:noFill/>
        <a:ln>
          <a:noFill/>
        </a:ln>
        <a:effectLst/>
      </c:spPr>
      <c:txPr>
        <a:bodyPr rot="0" spcFirstLastPara="1" vertOverflow="ellipsis" vert="horz" wrap="square" anchor="ctr" anchorCtr="1"/>
        <a:lstStyle/>
        <a:p>
          <a:pPr>
            <a:defRPr sz="36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Graphs!$G$3</c:f>
              <c:strCache>
                <c:ptCount val="1"/>
                <c:pt idx="0">
                  <c:v>Point estimate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Graphs!$B$4:$C$23</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2014</c:v>
                  </c:pt>
                  <c:pt idx="4">
                    <c:v>2015</c:v>
                  </c:pt>
                  <c:pt idx="8">
                    <c:v>2016</c:v>
                  </c:pt>
                  <c:pt idx="12">
                    <c:v>2017</c:v>
                  </c:pt>
                  <c:pt idx="16">
                    <c:v>2018</c:v>
                  </c:pt>
                </c:lvl>
              </c:multiLvlStrCache>
            </c:multiLvlStrRef>
          </c:cat>
          <c:val>
            <c:numRef>
              <c:f>Graphs!$G$4:$G$23</c:f>
              <c:numCache>
                <c:formatCode>0.0</c:formatCode>
                <c:ptCount val="20"/>
                <c:pt idx="0">
                  <c:v>31.716463414634134</c:v>
                </c:pt>
                <c:pt idx="1">
                  <c:v>34.270121951219494</c:v>
                </c:pt>
                <c:pt idx="2">
                  <c:v>34.914024390243881</c:v>
                </c:pt>
                <c:pt idx="3">
                  <c:v>34.790853658536577</c:v>
                </c:pt>
                <c:pt idx="4">
                  <c:v>33.947826086956532</c:v>
                </c:pt>
                <c:pt idx="5">
                  <c:v>36.525465838509305</c:v>
                </c:pt>
                <c:pt idx="6">
                  <c:v>39.09254658385094</c:v>
                </c:pt>
                <c:pt idx="7">
                  <c:v>39.637888198757771</c:v>
                </c:pt>
                <c:pt idx="8">
                  <c:v>71.398913043478245</c:v>
                </c:pt>
                <c:pt idx="9">
                  <c:v>73.302173913043504</c:v>
                </c:pt>
                <c:pt idx="10">
                  <c:v>78.198369565217405</c:v>
                </c:pt>
                <c:pt idx="11">
                  <c:v>76.870108695652121</c:v>
                </c:pt>
                <c:pt idx="12">
                  <c:v>46.496739130434783</c:v>
                </c:pt>
                <c:pt idx="13">
                  <c:v>47.80108695652175</c:v>
                </c:pt>
                <c:pt idx="14">
                  <c:v>50.259239130434736</c:v>
                </c:pt>
                <c:pt idx="15">
                  <c:v>52.774456521739147</c:v>
                </c:pt>
                <c:pt idx="16">
                  <c:v>54.609782608695696</c:v>
                </c:pt>
                <c:pt idx="17">
                  <c:v>60.714130434782568</c:v>
                </c:pt>
                <c:pt idx="18">
                  <c:v>68.484239130434815</c:v>
                </c:pt>
                <c:pt idx="19">
                  <c:v>75.076630434782615</c:v>
                </c:pt>
              </c:numCache>
            </c:numRef>
          </c:val>
          <c:smooth val="0"/>
          <c:extLst>
            <c:ext xmlns:c16="http://schemas.microsoft.com/office/drawing/2014/chart" uri="{C3380CC4-5D6E-409C-BE32-E72D297353CC}">
              <c16:uniqueId val="{00000000-3EE1-4CE0-B255-7B5B760CF4D7}"/>
            </c:ext>
          </c:extLst>
        </c:ser>
        <c:ser>
          <c:idx val="1"/>
          <c:order val="1"/>
          <c:tx>
            <c:strRef>
              <c:f>Graphs!$H$3</c:f>
              <c:strCache>
                <c:ptCount val="1"/>
                <c:pt idx="0">
                  <c:v>Upper (95% CI)</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multiLvlStrRef>
              <c:f>Graphs!$B$4:$C$23</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2014</c:v>
                  </c:pt>
                  <c:pt idx="4">
                    <c:v>2015</c:v>
                  </c:pt>
                  <c:pt idx="8">
                    <c:v>2016</c:v>
                  </c:pt>
                  <c:pt idx="12">
                    <c:v>2017</c:v>
                  </c:pt>
                  <c:pt idx="16">
                    <c:v>2018</c:v>
                  </c:pt>
                </c:lvl>
              </c:multiLvlStrCache>
            </c:multiLvlStrRef>
          </c:cat>
          <c:val>
            <c:numRef>
              <c:f>Graphs!$H$4:$H$23</c:f>
              <c:numCache>
                <c:formatCode>0.0</c:formatCode>
                <c:ptCount val="20"/>
                <c:pt idx="0">
                  <c:v>33.948297277681391</c:v>
                </c:pt>
                <c:pt idx="1">
                  <c:v>37.269693904835712</c:v>
                </c:pt>
                <c:pt idx="2">
                  <c:v>37.50854166853307</c:v>
                </c:pt>
                <c:pt idx="3">
                  <c:v>37.776828664845397</c:v>
                </c:pt>
                <c:pt idx="4">
                  <c:v>35.91377434714046</c:v>
                </c:pt>
                <c:pt idx="5">
                  <c:v>38.70051941383322</c:v>
                </c:pt>
                <c:pt idx="6">
                  <c:v>41.366592113743131</c:v>
                </c:pt>
                <c:pt idx="7">
                  <c:v>41.923342700645406</c:v>
                </c:pt>
                <c:pt idx="8">
                  <c:v>87.516483058916933</c:v>
                </c:pt>
                <c:pt idx="9">
                  <c:v>89.319621930258506</c:v>
                </c:pt>
                <c:pt idx="10">
                  <c:v>96.508382337193709</c:v>
                </c:pt>
                <c:pt idx="11">
                  <c:v>94.961499338701117</c:v>
                </c:pt>
                <c:pt idx="12">
                  <c:v>49.122973944076456</c:v>
                </c:pt>
                <c:pt idx="13">
                  <c:v>50.633784042196375</c:v>
                </c:pt>
                <c:pt idx="14">
                  <c:v>53.395179907962856</c:v>
                </c:pt>
                <c:pt idx="15">
                  <c:v>56.172583581230889</c:v>
                </c:pt>
                <c:pt idx="16">
                  <c:v>57.591792024019142</c:v>
                </c:pt>
                <c:pt idx="17">
                  <c:v>64.054211003031256</c:v>
                </c:pt>
                <c:pt idx="18">
                  <c:v>72.027957694798857</c:v>
                </c:pt>
                <c:pt idx="19">
                  <c:v>79.170922773408023</c:v>
                </c:pt>
              </c:numCache>
            </c:numRef>
          </c:val>
          <c:smooth val="0"/>
          <c:extLst>
            <c:ext xmlns:c16="http://schemas.microsoft.com/office/drawing/2014/chart" uri="{C3380CC4-5D6E-409C-BE32-E72D297353CC}">
              <c16:uniqueId val="{00000001-3EE1-4CE0-B255-7B5B760CF4D7}"/>
            </c:ext>
          </c:extLst>
        </c:ser>
        <c:ser>
          <c:idx val="2"/>
          <c:order val="2"/>
          <c:tx>
            <c:strRef>
              <c:f>Graphs!$I$3</c:f>
              <c:strCache>
                <c:ptCount val="1"/>
                <c:pt idx="0">
                  <c:v>Lower (95% CI)</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multiLvlStrRef>
              <c:f>Graphs!$B$4:$C$23</c:f>
              <c:multiLvlStrCache>
                <c:ptCount val="20"/>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lvl>
                <c:lvl>
                  <c:pt idx="0">
                    <c:v>2014</c:v>
                  </c:pt>
                  <c:pt idx="4">
                    <c:v>2015</c:v>
                  </c:pt>
                  <c:pt idx="8">
                    <c:v>2016</c:v>
                  </c:pt>
                  <c:pt idx="12">
                    <c:v>2017</c:v>
                  </c:pt>
                  <c:pt idx="16">
                    <c:v>2018</c:v>
                  </c:pt>
                </c:lvl>
              </c:multiLvlStrCache>
            </c:multiLvlStrRef>
          </c:cat>
          <c:val>
            <c:numRef>
              <c:f>Graphs!$I$4:$I$23</c:f>
              <c:numCache>
                <c:formatCode>0.0</c:formatCode>
                <c:ptCount val="20"/>
                <c:pt idx="0">
                  <c:v>29.484629551586874</c:v>
                </c:pt>
                <c:pt idx="1">
                  <c:v>31.270549997603275</c:v>
                </c:pt>
                <c:pt idx="2">
                  <c:v>32.319507111954692</c:v>
                </c:pt>
                <c:pt idx="3">
                  <c:v>31.804878652227757</c:v>
                </c:pt>
                <c:pt idx="4">
                  <c:v>31.981877826772607</c:v>
                </c:pt>
                <c:pt idx="5">
                  <c:v>34.35041226318539</c:v>
                </c:pt>
                <c:pt idx="6">
                  <c:v>36.818501053958748</c:v>
                </c:pt>
                <c:pt idx="7">
                  <c:v>37.352433696870136</c:v>
                </c:pt>
                <c:pt idx="8">
                  <c:v>55.281343028039558</c:v>
                </c:pt>
                <c:pt idx="9">
                  <c:v>57.284725895828494</c:v>
                </c:pt>
                <c:pt idx="10">
                  <c:v>59.888356793241101</c:v>
                </c:pt>
                <c:pt idx="11">
                  <c:v>58.778718052603125</c:v>
                </c:pt>
                <c:pt idx="12">
                  <c:v>43.870504316793109</c:v>
                </c:pt>
                <c:pt idx="13">
                  <c:v>44.968389870847126</c:v>
                </c:pt>
                <c:pt idx="14">
                  <c:v>47.123298352906616</c:v>
                </c:pt>
                <c:pt idx="15">
                  <c:v>49.376329462247405</c:v>
                </c:pt>
                <c:pt idx="16">
                  <c:v>51.627773193372249</c:v>
                </c:pt>
                <c:pt idx="17">
                  <c:v>57.374049866533881</c:v>
                </c:pt>
                <c:pt idx="18">
                  <c:v>64.940520566070774</c:v>
                </c:pt>
                <c:pt idx="19">
                  <c:v>70.982338096157207</c:v>
                </c:pt>
              </c:numCache>
            </c:numRef>
          </c:val>
          <c:smooth val="0"/>
          <c:extLst>
            <c:ext xmlns:c16="http://schemas.microsoft.com/office/drawing/2014/chart" uri="{C3380CC4-5D6E-409C-BE32-E72D297353CC}">
              <c16:uniqueId val="{00000002-3EE1-4CE0-B255-7B5B760CF4D7}"/>
            </c:ext>
          </c:extLst>
        </c:ser>
        <c:dLbls>
          <c:showLegendKey val="0"/>
          <c:showVal val="0"/>
          <c:showCatName val="0"/>
          <c:showSerName val="0"/>
          <c:showPercent val="0"/>
          <c:showBubbleSize val="0"/>
        </c:dLbls>
        <c:marker val="1"/>
        <c:smooth val="0"/>
        <c:axId val="621389240"/>
        <c:axId val="621385304"/>
      </c:lineChart>
      <c:catAx>
        <c:axId val="621389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621385304"/>
        <c:crosses val="autoZero"/>
        <c:auto val="1"/>
        <c:lblAlgn val="ctr"/>
        <c:lblOffset val="100"/>
        <c:noMultiLvlLbl val="0"/>
      </c:catAx>
      <c:valAx>
        <c:axId val="62138530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621389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5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83617" tIns="41808" rIns="83617" bIns="41808">
            <a:normAutofit fontScale="25000" lnSpcReduction="20000"/>
          </a:bodyPr>
          <a:lstStyle/>
          <a:p>
            <a:endParaRPr lang="en-US" baseline="0" dirty="0"/>
          </a:p>
        </p:txBody>
      </p:sp>
    </p:spTree>
    <p:extLst>
      <p:ext uri="{BB962C8B-B14F-4D97-AF65-F5344CB8AC3E}">
        <p14:creationId xmlns:p14="http://schemas.microsoft.com/office/powerpoint/2010/main" val="1808105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180572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1597981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4206067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387775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938752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3346352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580889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1232791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2007218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649115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lang="en-US" dirty="0">
              <a:latin typeface="Century Gothic" panose="020B0502020202020204" pitchFamily="34" charset="0"/>
            </a:endParaRPr>
          </a:p>
        </p:txBody>
      </p:sp>
    </p:spTree>
    <p:extLst>
      <p:ext uri="{BB962C8B-B14F-4D97-AF65-F5344CB8AC3E}">
        <p14:creationId xmlns:p14="http://schemas.microsoft.com/office/powerpoint/2010/main" val="3941500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object 3"/>
          <p:cNvSpPr/>
          <p:nvPr userDrawn="1"/>
        </p:nvSpPr>
        <p:spPr>
          <a:xfrm>
            <a:off x="0" y="-1"/>
            <a:ext cx="10058400" cy="1189172"/>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008C84"/>
          </a:solidFill>
        </p:spPr>
        <p:txBody>
          <a:bodyPr wrap="square" lIns="0" tIns="0" rIns="0" bIns="0" rtlCol="0"/>
          <a:lstStyle/>
          <a:p>
            <a:endParaRPr dirty="0">
              <a:latin typeface="Futura Lt BT" panose="020B0402020204020303" pitchFamily="34" charset="0"/>
            </a:endParaRPr>
          </a:p>
        </p:txBody>
      </p:sp>
      <p:sp>
        <p:nvSpPr>
          <p:cNvPr id="9" name="object 5"/>
          <p:cNvSpPr/>
          <p:nvPr userDrawn="1"/>
        </p:nvSpPr>
        <p:spPr>
          <a:xfrm>
            <a:off x="0" y="1143000"/>
            <a:ext cx="10058400" cy="5442455"/>
          </a:xfrm>
          <a:custGeom>
            <a:avLst/>
            <a:gdLst/>
            <a:ahLst/>
            <a:cxnLst/>
            <a:rect l="l" t="t" r="r" b="b"/>
            <a:pathLst>
              <a:path w="10058400" h="5274945">
                <a:moveTo>
                  <a:pt x="0" y="5274564"/>
                </a:moveTo>
                <a:lnTo>
                  <a:pt x="10058400" y="5274564"/>
                </a:lnTo>
                <a:lnTo>
                  <a:pt x="10058400" y="0"/>
                </a:lnTo>
                <a:lnTo>
                  <a:pt x="0" y="0"/>
                </a:lnTo>
                <a:lnTo>
                  <a:pt x="0" y="5274564"/>
                </a:lnTo>
                <a:close/>
              </a:path>
            </a:pathLst>
          </a:custGeom>
          <a:solidFill>
            <a:srgbClr val="C5BBBB"/>
          </a:solidFill>
        </p:spPr>
        <p:txBody>
          <a:bodyPr wrap="square" lIns="0" tIns="0" rIns="0" bIns="0" rtlCol="0"/>
          <a:lstStyle/>
          <a:p>
            <a:endParaRPr/>
          </a:p>
        </p:txBody>
      </p:sp>
      <p:sp>
        <p:nvSpPr>
          <p:cNvPr id="11" name="object 8"/>
          <p:cNvSpPr txBox="1"/>
          <p:nvPr userDrawn="1"/>
        </p:nvSpPr>
        <p:spPr>
          <a:xfrm>
            <a:off x="914400" y="379900"/>
            <a:ext cx="7483475" cy="3334246"/>
          </a:xfrm>
          <a:prstGeom prst="rect">
            <a:avLst/>
          </a:prstGeom>
        </p:spPr>
        <p:txBody>
          <a:bodyPr vert="horz" wrap="square" lIns="0" tIns="0" rIns="0" bIns="0" rtlCol="0">
            <a:spAutoFit/>
          </a:bodyPr>
          <a:lstStyle/>
          <a:p>
            <a:pPr marL="12700">
              <a:lnSpc>
                <a:spcPts val="6495"/>
              </a:lnSpc>
            </a:pPr>
            <a:r>
              <a:rPr lang="en-US" sz="5700" b="1" spc="-265" dirty="0">
                <a:solidFill>
                  <a:schemeClr val="bg1"/>
                </a:solidFill>
                <a:latin typeface="Century Gothic" panose="020B0502020202020204" pitchFamily="34" charset="0"/>
                <a:cs typeface="Gill Sans MT"/>
              </a:rPr>
              <a:t>Headline goes here</a:t>
            </a:r>
          </a:p>
          <a:p>
            <a:pPr marL="12700" marR="0" indent="0" algn="l" defTabSz="914400" rtl="0" eaLnBrk="1" fontAlgn="auto" latinLnBrk="0" hangingPunct="1">
              <a:lnSpc>
                <a:spcPts val="6495"/>
              </a:lnSpc>
              <a:spcBef>
                <a:spcPts val="0"/>
              </a:spcBef>
              <a:spcAft>
                <a:spcPts val="0"/>
              </a:spcAft>
              <a:buClrTx/>
              <a:buSzTx/>
              <a:buFontTx/>
              <a:buNone/>
              <a:tabLst/>
              <a:defRPr/>
            </a:pPr>
            <a:r>
              <a:rPr lang="en-US" sz="5700" b="0" spc="-265" dirty="0">
                <a:solidFill>
                  <a:srgbClr val="4B4C4D"/>
                </a:solidFill>
                <a:latin typeface="Century Gothic" panose="020B0502020202020204" pitchFamily="34" charset="0"/>
                <a:cs typeface="Gill Sans MT"/>
              </a:rPr>
              <a:t>Headline goes here</a:t>
            </a:r>
            <a:endParaRPr lang="en-US" sz="5700" b="0" dirty="0">
              <a:solidFill>
                <a:srgbClr val="4B4C4D"/>
              </a:solidFill>
              <a:latin typeface="Century Gothic" panose="020B0502020202020204" pitchFamily="34" charset="0"/>
              <a:cs typeface="Gill Sans MT"/>
            </a:endParaRPr>
          </a:p>
          <a:p>
            <a:pPr marL="12700">
              <a:lnSpc>
                <a:spcPts val="6495"/>
              </a:lnSpc>
            </a:pPr>
            <a:endParaRPr lang="en-US" sz="5700" dirty="0">
              <a:solidFill>
                <a:schemeClr val="bg1"/>
              </a:solidFill>
              <a:latin typeface="Futura Lt BT" panose="020B0402020204020303" pitchFamily="34" charset="0"/>
              <a:cs typeface="Gill Sans MT"/>
            </a:endParaRPr>
          </a:p>
          <a:p>
            <a:pPr marL="12700">
              <a:lnSpc>
                <a:spcPts val="6495"/>
              </a:lnSpc>
            </a:pPr>
            <a:endParaRPr sz="5700" dirty="0">
              <a:solidFill>
                <a:srgbClr val="1E185F"/>
              </a:solidFill>
              <a:latin typeface="Futura Lt BT" panose="020B0402020204020303" pitchFamily="34" charset="0"/>
              <a:cs typeface="Gill Sans MT"/>
            </a:endParaRPr>
          </a:p>
        </p:txBody>
      </p:sp>
      <p:sp>
        <p:nvSpPr>
          <p:cNvPr id="13" name="Rectangle 12"/>
          <p:cNvSpPr>
            <a:spLocks noChangeArrowheads="1"/>
          </p:cNvSpPr>
          <p:nvPr userDrawn="1"/>
        </p:nvSpPr>
        <p:spPr bwMode="auto">
          <a:xfrm>
            <a:off x="-2644705" y="7246252"/>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grpSp>
        <p:nvGrpSpPr>
          <p:cNvPr id="17" name="Group 16"/>
          <p:cNvGrpSpPr/>
          <p:nvPr userDrawn="1"/>
        </p:nvGrpSpPr>
        <p:grpSpPr>
          <a:xfrm>
            <a:off x="5617774" y="6836565"/>
            <a:ext cx="1990574" cy="710418"/>
            <a:chOff x="7500479" y="6873004"/>
            <a:chExt cx="1990574" cy="710418"/>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51034" y="6873004"/>
              <a:ext cx="740019" cy="710418"/>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00479" y="6915875"/>
              <a:ext cx="1061416" cy="624677"/>
            </a:xfrm>
            <a:prstGeom prst="rect">
              <a:avLst/>
            </a:prstGeom>
          </p:spPr>
        </p:pic>
      </p:gr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43400" y="6609747"/>
            <a:ext cx="1274374" cy="108959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13" name="object 3"/>
          <p:cNvSpPr/>
          <p:nvPr userDrawn="1"/>
        </p:nvSpPr>
        <p:spPr>
          <a:xfrm>
            <a:off x="0" y="-1"/>
            <a:ext cx="10058400" cy="1190825"/>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1B8C83"/>
          </a:solidFill>
        </p:spPr>
        <p:txBody>
          <a:bodyPr wrap="square" lIns="0" tIns="0" rIns="0" bIns="0" rtlCol="0"/>
          <a:lstStyle/>
          <a:p>
            <a:endParaRPr dirty="0">
              <a:latin typeface="Futura Lt BT" panose="020B0402020204020303" pitchFamily="34" charset="0"/>
            </a:endParaRPr>
          </a:p>
        </p:txBody>
      </p:sp>
      <p:sp>
        <p:nvSpPr>
          <p:cNvPr id="16" name="bk object 16"/>
          <p:cNvSpPr/>
          <p:nvPr/>
        </p:nvSpPr>
        <p:spPr>
          <a:xfrm>
            <a:off x="10058400" y="1352550"/>
            <a:ext cx="0" cy="5067300"/>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a:p>
        </p:txBody>
      </p:sp>
      <p:sp>
        <p:nvSpPr>
          <p:cNvPr id="12" name="Title 11"/>
          <p:cNvSpPr>
            <a:spLocks noGrp="1"/>
          </p:cNvSpPr>
          <p:nvPr>
            <p:ph type="title" hasCustomPrompt="1"/>
          </p:nvPr>
        </p:nvSpPr>
        <p:spPr>
          <a:xfrm>
            <a:off x="611769" y="366812"/>
            <a:ext cx="8674100" cy="1143000"/>
          </a:xfrm>
          <a:prstGeom prst="rect">
            <a:avLst/>
          </a:prstGeom>
        </p:spPr>
        <p:txBody>
          <a:bodyPr/>
          <a:lstStyle>
            <a:lvl1pPr>
              <a:defRPr sz="4800"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23" name="Text Placeholder 22"/>
          <p:cNvSpPr>
            <a:spLocks noGrp="1"/>
          </p:cNvSpPr>
          <p:nvPr>
            <p:ph type="body" sz="quarter" idx="10"/>
          </p:nvPr>
        </p:nvSpPr>
        <p:spPr>
          <a:xfrm>
            <a:off x="685800" y="2702611"/>
            <a:ext cx="8305800" cy="2590800"/>
          </a:xfrm>
          <a:prstGeom prst="rect">
            <a:avLst/>
          </a:prstGeom>
        </p:spPr>
        <p:txBody>
          <a:bodyPr/>
          <a:lstStyle>
            <a:lvl1pPr>
              <a:defRPr sz="2800">
                <a:solidFill>
                  <a:schemeClr val="tx1"/>
                </a:solidFill>
                <a:latin typeface="Futura LT Pro Book" panose="020B0502020204020303" pitchFamily="34" charset="0"/>
              </a:defRPr>
            </a:lvl1pPr>
            <a:lvl2pPr>
              <a:defRPr sz="2400">
                <a:solidFill>
                  <a:schemeClr val="tx1"/>
                </a:solidFill>
                <a:latin typeface="Futura LT Pro Book" panose="020B0502020204020303" pitchFamily="34" charset="0"/>
              </a:defRPr>
            </a:lvl2pPr>
            <a:lvl3pPr>
              <a:defRPr sz="2000">
                <a:solidFill>
                  <a:schemeClr val="tx1"/>
                </a:solidFill>
                <a:latin typeface="Futura LT Pro Book" panose="020B0502020204020303" pitchFamily="34" charset="0"/>
              </a:defRPr>
            </a:lvl3pPr>
            <a:lvl4pPr>
              <a:defRPr>
                <a:solidFill>
                  <a:schemeClr val="tx1"/>
                </a:solidFill>
                <a:latin typeface="Futura LT Pro Book" panose="020B0502020204020303" pitchFamily="34" charset="0"/>
              </a:defRPr>
            </a:lvl4pPr>
            <a:lvl5pPr>
              <a:defRPr>
                <a:solidFill>
                  <a:schemeClr val="tx1"/>
                </a:solidFill>
                <a:latin typeface="Futura LT Pro Book" panose="020B05020202040203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5" name="Text Placeholder 24"/>
          <p:cNvSpPr>
            <a:spLocks noGrp="1"/>
          </p:cNvSpPr>
          <p:nvPr>
            <p:ph type="body" sz="quarter" idx="11" hasCustomPrompt="1"/>
          </p:nvPr>
        </p:nvSpPr>
        <p:spPr>
          <a:xfrm>
            <a:off x="611769" y="1039411"/>
            <a:ext cx="6629400" cy="1066800"/>
          </a:xfrm>
          <a:prstGeom prst="rect">
            <a:avLst/>
          </a:prstGeom>
        </p:spPr>
        <p:txBody>
          <a:bodyPr/>
          <a:lstStyle>
            <a:lvl1pPr>
              <a:defRPr sz="4400">
                <a:solidFill>
                  <a:srgbClr val="4B4C4D"/>
                </a:solidFill>
                <a:latin typeface="Century Gothic" panose="020B0502020202020204" pitchFamily="34" charset="0"/>
              </a:defRPr>
            </a:lvl1pPr>
          </a:lstStyle>
          <a:p>
            <a:pPr lvl="0"/>
            <a:r>
              <a:rPr lang="en-US" dirty="0"/>
              <a:t>Subtitle goes here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058400" y="1352550"/>
            <a:ext cx="0" cy="5067300"/>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a:p>
        </p:txBody>
      </p:sp>
      <p:sp>
        <p:nvSpPr>
          <p:cNvPr id="9" name="object 3"/>
          <p:cNvSpPr/>
          <p:nvPr userDrawn="1"/>
        </p:nvSpPr>
        <p:spPr>
          <a:xfrm>
            <a:off x="-11723" y="0"/>
            <a:ext cx="10058400" cy="1185862"/>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1B8C83"/>
          </a:solidFill>
        </p:spPr>
        <p:txBody>
          <a:bodyPr wrap="square" lIns="0" tIns="0" rIns="0" bIns="0" rtlCol="0"/>
          <a:lstStyle/>
          <a:p>
            <a:endParaRPr dirty="0">
              <a:latin typeface="Futura Lt BT" panose="020B0402020204020303" pitchFamily="34" charset="0"/>
            </a:endParaRPr>
          </a:p>
        </p:txBody>
      </p:sp>
      <p:sp>
        <p:nvSpPr>
          <p:cNvPr id="12" name="Title 11"/>
          <p:cNvSpPr>
            <a:spLocks noGrp="1"/>
          </p:cNvSpPr>
          <p:nvPr>
            <p:ph type="title" hasCustomPrompt="1"/>
          </p:nvPr>
        </p:nvSpPr>
        <p:spPr>
          <a:xfrm>
            <a:off x="598854" y="457200"/>
            <a:ext cx="8674100" cy="1143000"/>
          </a:xfrm>
          <a:prstGeom prst="rect">
            <a:avLst/>
          </a:prstGeom>
        </p:spPr>
        <p:txBody>
          <a:bodyPr/>
          <a:lstStyle>
            <a:lvl1pPr>
              <a:defRPr sz="4800" b="1">
                <a:solidFill>
                  <a:schemeClr val="bg1"/>
                </a:solidFill>
                <a:latin typeface="Century Gothic" panose="020B0502020202020204" pitchFamily="34" charset="0"/>
              </a:defRPr>
            </a:lvl1pPr>
          </a:lstStyle>
          <a:p>
            <a:r>
              <a:rPr lang="en-US" dirty="0"/>
              <a:t>Headline goes here</a:t>
            </a:r>
            <a:br>
              <a:rPr lang="en-US" dirty="0"/>
            </a:br>
            <a:endParaRPr lang="en-US" dirty="0"/>
          </a:p>
        </p:txBody>
      </p:sp>
      <p:sp>
        <p:nvSpPr>
          <p:cNvPr id="3" name="Text Placeholder 2"/>
          <p:cNvSpPr>
            <a:spLocks noGrp="1"/>
          </p:cNvSpPr>
          <p:nvPr>
            <p:ph type="body" sz="quarter" idx="11" hasCustomPrompt="1"/>
          </p:nvPr>
        </p:nvSpPr>
        <p:spPr>
          <a:xfrm>
            <a:off x="598854" y="1069181"/>
            <a:ext cx="6629400" cy="1147762"/>
          </a:xfrm>
          <a:prstGeom prst="rect">
            <a:avLst/>
          </a:prstGeom>
        </p:spPr>
        <p:txBody>
          <a:bodyPr/>
          <a:lstStyle>
            <a:lvl1pPr>
              <a:defRPr sz="4400">
                <a:solidFill>
                  <a:srgbClr val="4B4C4D"/>
                </a:solidFill>
                <a:latin typeface="Century Gothic" panose="020B0502020202020204" pitchFamily="34" charset="0"/>
              </a:defRPr>
            </a:lvl1pPr>
          </a:lstStyle>
          <a:p>
            <a:pPr lvl="0"/>
            <a:r>
              <a:rPr lang="en-US" dirty="0"/>
              <a:t>Subtitle goes here</a:t>
            </a:r>
          </a:p>
        </p:txBody>
      </p:sp>
      <p:sp>
        <p:nvSpPr>
          <p:cNvPr id="5" name="Text Placeholder 4"/>
          <p:cNvSpPr>
            <a:spLocks noGrp="1"/>
          </p:cNvSpPr>
          <p:nvPr>
            <p:ph type="body" sz="quarter" idx="12" hasCustomPrompt="1"/>
          </p:nvPr>
        </p:nvSpPr>
        <p:spPr>
          <a:xfrm>
            <a:off x="598854" y="2819400"/>
            <a:ext cx="6781800" cy="2857500"/>
          </a:xfrm>
          <a:prstGeom prst="rect">
            <a:avLst/>
          </a:prstGeom>
        </p:spPr>
        <p:txBody>
          <a:bodyPr/>
          <a:lstStyle>
            <a:lvl1pPr>
              <a:defRPr sz="2800">
                <a:solidFill>
                  <a:schemeClr val="tx1"/>
                </a:solidFill>
                <a:latin typeface="Futura LT Pro Book" panose="020B0502020204020303" pitchFamily="34" charset="0"/>
              </a:defRPr>
            </a:lvl1pPr>
            <a:lvl2pPr marL="800100" indent="-342900">
              <a:buFont typeface="Arial" panose="020B0604020202020204" pitchFamily="34" charset="0"/>
              <a:buChar char="•"/>
              <a:defRPr sz="2400" baseline="0">
                <a:latin typeface="Futura LT Pro Book" panose="020B0502020204020303" pitchFamily="34" charset="0"/>
              </a:defRPr>
            </a:lvl2pPr>
            <a:lvl3pPr marL="1200150" indent="-285750">
              <a:buFont typeface="Arial" panose="020B0604020202020204" pitchFamily="34" charset="0"/>
              <a:buChar char="•"/>
              <a:defRPr>
                <a:latin typeface="Futura LT Pro Book" panose="020B0502020204020303" pitchFamily="34" charset="0"/>
              </a:defRPr>
            </a:lvl3pPr>
          </a:lstStyle>
          <a:p>
            <a:pPr lvl="0"/>
            <a:r>
              <a:rPr lang="en-US" dirty="0"/>
              <a:t>Point number 1</a:t>
            </a:r>
          </a:p>
          <a:p>
            <a:pPr lvl="1"/>
            <a:r>
              <a:rPr lang="en-US" dirty="0"/>
              <a:t>Information about point number 1</a:t>
            </a:r>
          </a:p>
          <a:p>
            <a:pPr lvl="2"/>
            <a:r>
              <a:rPr lang="en-US" dirty="0"/>
              <a:t>Information about point number 1</a:t>
            </a:r>
            <a:br>
              <a:rPr lang="en-US" dirty="0"/>
            </a:br>
            <a:endParaRPr lang="en-US" dirty="0"/>
          </a:p>
          <a:p>
            <a:pPr lvl="0"/>
            <a:r>
              <a:rPr lang="en-US" dirty="0"/>
              <a:t>Point number 2</a:t>
            </a:r>
          </a:p>
          <a:p>
            <a:pPr lvl="1"/>
            <a:r>
              <a:rPr lang="en-US" dirty="0"/>
              <a:t>Information about point number 2</a:t>
            </a:r>
          </a:p>
          <a:p>
            <a:pPr lvl="2"/>
            <a:r>
              <a:rPr lang="en-US" dirty="0"/>
              <a:t>Information about point number 2</a:t>
            </a:r>
          </a:p>
          <a:p>
            <a:pPr lvl="2"/>
            <a:endParaRPr lang="en-US" dirty="0"/>
          </a:p>
        </p:txBody>
      </p:sp>
    </p:spTree>
    <p:extLst>
      <p:ext uri="{BB962C8B-B14F-4D97-AF65-F5344CB8AC3E}">
        <p14:creationId xmlns:p14="http://schemas.microsoft.com/office/powerpoint/2010/main" val="3806649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8" name="object 3"/>
          <p:cNvSpPr/>
          <p:nvPr userDrawn="1"/>
        </p:nvSpPr>
        <p:spPr>
          <a:xfrm>
            <a:off x="0" y="-1"/>
            <a:ext cx="10058400" cy="1219201"/>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1B8C83"/>
          </a:solidFill>
        </p:spPr>
        <p:txBody>
          <a:bodyPr wrap="square" lIns="0" tIns="0" rIns="0" bIns="0" rtlCol="0"/>
          <a:lstStyle/>
          <a:p>
            <a:pPr marL="469900" lvl="1" algn="l">
              <a:lnSpc>
                <a:spcPts val="3400"/>
              </a:lnSpc>
            </a:pPr>
            <a:endParaRPr lang="en-US" sz="1800" dirty="0">
              <a:solidFill>
                <a:schemeClr val="bg1"/>
              </a:solidFill>
              <a:latin typeface="Futura LT Pro Book"/>
              <a:cs typeface="Futura LT Pro Book"/>
            </a:endParaRPr>
          </a:p>
        </p:txBody>
      </p:sp>
      <p:sp>
        <p:nvSpPr>
          <p:cNvPr id="17" name="bk object 17"/>
          <p:cNvSpPr/>
          <p:nvPr/>
        </p:nvSpPr>
        <p:spPr>
          <a:xfrm>
            <a:off x="1523" y="0"/>
            <a:ext cx="0" cy="1386840"/>
          </a:xfrm>
          <a:custGeom>
            <a:avLst/>
            <a:gdLst/>
            <a:ahLst/>
            <a:cxnLst/>
            <a:rect l="l" t="t" r="r" b="b"/>
            <a:pathLst>
              <a:path h="1386840">
                <a:moveTo>
                  <a:pt x="0" y="0"/>
                </a:moveTo>
                <a:lnTo>
                  <a:pt x="0" y="1386839"/>
                </a:lnTo>
              </a:path>
            </a:pathLst>
          </a:custGeom>
          <a:ln w="4318">
            <a:solidFill>
              <a:srgbClr val="1E185F"/>
            </a:solidFill>
          </a:ln>
        </p:spPr>
        <p:txBody>
          <a:bodyPr wrap="square" lIns="0" tIns="0" rIns="0" bIns="0" rtlCol="0"/>
          <a:lstStyle/>
          <a:p>
            <a:endParaRPr/>
          </a:p>
        </p:txBody>
      </p:sp>
      <p:sp>
        <p:nvSpPr>
          <p:cNvPr id="10" name="object 5"/>
          <p:cNvSpPr/>
          <p:nvPr userDrawn="1"/>
        </p:nvSpPr>
        <p:spPr>
          <a:xfrm>
            <a:off x="0" y="1219200"/>
            <a:ext cx="10058400" cy="5331086"/>
          </a:xfrm>
          <a:custGeom>
            <a:avLst/>
            <a:gdLst/>
            <a:ahLst/>
            <a:cxnLst/>
            <a:rect l="l" t="t" r="r" b="b"/>
            <a:pathLst>
              <a:path w="10058400" h="5274945">
                <a:moveTo>
                  <a:pt x="0" y="5274564"/>
                </a:moveTo>
                <a:lnTo>
                  <a:pt x="10058400" y="5274564"/>
                </a:lnTo>
                <a:lnTo>
                  <a:pt x="10058400" y="0"/>
                </a:lnTo>
                <a:lnTo>
                  <a:pt x="0" y="0"/>
                </a:lnTo>
                <a:lnTo>
                  <a:pt x="0" y="5274564"/>
                </a:lnTo>
                <a:close/>
              </a:path>
            </a:pathLst>
          </a:custGeom>
          <a:solidFill>
            <a:srgbClr val="C5BBBB"/>
          </a:solidFill>
        </p:spPr>
        <p:txBody>
          <a:bodyPr wrap="square" lIns="0" tIns="0" rIns="0" bIns="0" rtlCol="0"/>
          <a:lstStyle/>
          <a:p>
            <a:endParaRPr>
              <a:solidFill>
                <a:srgbClr val="A7BF39"/>
              </a:solidFill>
            </a:endParaRPr>
          </a:p>
        </p:txBody>
      </p:sp>
      <p:sp>
        <p:nvSpPr>
          <p:cNvPr id="5" name="Rectangle 4"/>
          <p:cNvSpPr/>
          <p:nvPr userDrawn="1"/>
        </p:nvSpPr>
        <p:spPr>
          <a:xfrm>
            <a:off x="1066800" y="2971800"/>
            <a:ext cx="8077200" cy="32213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00" normalizeH="0" baseline="0" noProof="0" dirty="0">
                <a:ln>
                  <a:noFill/>
                </a:ln>
                <a:solidFill>
                  <a:prstClr val="white"/>
                </a:solidFill>
                <a:effectLst/>
                <a:uLnTx/>
                <a:uFillTx/>
                <a:latin typeface="Century Gothic" panose="020B0502020202020204" pitchFamily="34" charset="0"/>
                <a:ea typeface="+mn-ea"/>
                <a:cs typeface="+mn-cs"/>
              </a:rPr>
              <a:t>This presentation was produced with the support of the United States Agency for International Development (USAID) under the terms of MEASURE Evaluation cooperative agreement AID-OAA-L-14-00004. MEASURE Evaluation is implemented by the Carolina Population Center, University of North Carolina at Chapel Hill in partnership with ICF International; John Snow, Inc.; Management Sciences for Health; Palladium; and Tulane University. Views expressed are not necessarily those of USAID or the United States government. </a:t>
            </a:r>
          </a:p>
          <a:p>
            <a:pPr marL="12700" marR="819150" lvl="0" indent="0" algn="l" defTabSz="914400" rtl="0" eaLnBrk="1" fontAlgn="auto" latinLnBrk="0" hangingPunct="1">
              <a:lnSpc>
                <a:spcPts val="5200"/>
              </a:lnSpc>
              <a:spcBef>
                <a:spcPts val="0"/>
              </a:spcBef>
              <a:spcAft>
                <a:spcPts val="0"/>
              </a:spcAft>
              <a:buClrTx/>
              <a:buSzTx/>
              <a:buFontTx/>
              <a:buNone/>
              <a:tabLst/>
              <a:defRPr/>
            </a:pPr>
            <a:r>
              <a:rPr kumimoji="0" lang="en-US" sz="2000" b="1" i="0" u="none" strike="noStrike" kern="1200" cap="none" spc="-100" normalizeH="0" baseline="0" noProof="0" dirty="0">
                <a:ln>
                  <a:noFill/>
                </a:ln>
                <a:solidFill>
                  <a:srgbClr val="00637E"/>
                </a:solidFill>
                <a:effectLst/>
                <a:uLnTx/>
                <a:uFillTx/>
                <a:latin typeface="Century Gothic" panose="020B0502020202020204" pitchFamily="34" charset="0"/>
                <a:ea typeface="+mn-ea"/>
                <a:cs typeface="Futura LT Pro Book"/>
              </a:rPr>
              <a:t>www.measureevaluation.org</a:t>
            </a:r>
          </a:p>
        </p:txBody>
      </p:sp>
      <p:sp>
        <p:nvSpPr>
          <p:cNvPr id="13" name="Rectangle 12"/>
          <p:cNvSpPr>
            <a:spLocks noChangeArrowheads="1"/>
          </p:cNvSpPr>
          <p:nvPr userDrawn="1"/>
        </p:nvSpPr>
        <p:spPr bwMode="auto">
          <a:xfrm>
            <a:off x="-1044505" y="7214237"/>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grpSp>
        <p:nvGrpSpPr>
          <p:cNvPr id="14" name="Group 13"/>
          <p:cNvGrpSpPr/>
          <p:nvPr userDrawn="1"/>
        </p:nvGrpSpPr>
        <p:grpSpPr>
          <a:xfrm>
            <a:off x="7217974" y="6804550"/>
            <a:ext cx="1990574" cy="710418"/>
            <a:chOff x="7500479" y="6873004"/>
            <a:chExt cx="1990574" cy="710418"/>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51034" y="6873004"/>
              <a:ext cx="740019" cy="710418"/>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00479" y="6915875"/>
              <a:ext cx="1061416" cy="624677"/>
            </a:xfrm>
            <a:prstGeom prst="rect">
              <a:avLst/>
            </a:prstGeom>
          </p:spPr>
        </p:pic>
      </p:grpSp>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943600" y="6577732"/>
            <a:ext cx="1274374" cy="108959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cSld name="1_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0058400" y="1352550"/>
            <a:ext cx="0" cy="5067300"/>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a:p>
        </p:txBody>
      </p:sp>
      <p:sp>
        <p:nvSpPr>
          <p:cNvPr id="17" name="bk object 17"/>
          <p:cNvSpPr/>
          <p:nvPr/>
        </p:nvSpPr>
        <p:spPr>
          <a:xfrm>
            <a:off x="0" y="0"/>
            <a:ext cx="10058400" cy="1386840"/>
          </a:xfrm>
          <a:custGeom>
            <a:avLst/>
            <a:gdLst/>
            <a:ahLst/>
            <a:cxnLst/>
            <a:rect l="l" t="t" r="r" b="b"/>
            <a:pathLst>
              <a:path w="10058400" h="1386840">
                <a:moveTo>
                  <a:pt x="0" y="1386839"/>
                </a:moveTo>
                <a:lnTo>
                  <a:pt x="10058400" y="1386839"/>
                </a:lnTo>
                <a:lnTo>
                  <a:pt x="10058400" y="0"/>
                </a:lnTo>
                <a:lnTo>
                  <a:pt x="0" y="0"/>
                </a:lnTo>
                <a:lnTo>
                  <a:pt x="0" y="1386839"/>
                </a:lnTo>
                <a:close/>
              </a:path>
            </a:pathLst>
          </a:custGeom>
          <a:solidFill>
            <a:srgbClr val="411F4D"/>
          </a:solidFill>
        </p:spPr>
        <p:txBody>
          <a:bodyPr wrap="square" lIns="0" tIns="0" rIns="0" bIns="0" rtlCol="0"/>
          <a:lstStyle/>
          <a:p>
            <a:endParaRPr/>
          </a:p>
        </p:txBody>
      </p:sp>
      <p:sp>
        <p:nvSpPr>
          <p:cNvPr id="2" name="Holder 2"/>
          <p:cNvSpPr>
            <a:spLocks noGrp="1"/>
          </p:cNvSpPr>
          <p:nvPr>
            <p:ph type="title"/>
          </p:nvPr>
        </p:nvSpPr>
        <p:spPr>
          <a:xfrm>
            <a:off x="685800" y="533400"/>
            <a:ext cx="7950200" cy="738664"/>
          </a:xfrm>
        </p:spPr>
        <p:txBody>
          <a:bodyPr lIns="0" tIns="0" rIns="0" bIns="0"/>
          <a:lstStyle>
            <a:lvl1pPr>
              <a:defRPr sz="4800" b="1" i="0">
                <a:solidFill>
                  <a:schemeClr val="bg1"/>
                </a:solidFill>
                <a:latin typeface="Futura LT Pro Book"/>
                <a:cs typeface="Futura LT Pro Book"/>
              </a:defRPr>
            </a:lvl1pPr>
          </a:lstStyle>
          <a:p>
            <a:endParaRPr dirty="0"/>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37389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le and Text 1">
    <p:bg>
      <p:bgPr>
        <a:solidFill>
          <a:schemeClr val="bg1"/>
        </a:solidFill>
        <a:effectLst/>
      </p:bgPr>
    </p:bg>
    <p:spTree>
      <p:nvGrpSpPr>
        <p:cNvPr id="1" name=""/>
        <p:cNvGrpSpPr/>
        <p:nvPr/>
      </p:nvGrpSpPr>
      <p:grpSpPr>
        <a:xfrm>
          <a:off x="0" y="0"/>
          <a:ext cx="0" cy="0"/>
          <a:chOff x="0" y="0"/>
          <a:chExt cx="0" cy="0"/>
        </a:xfrm>
      </p:grpSpPr>
      <p:sp>
        <p:nvSpPr>
          <p:cNvPr id="7" name="object 3"/>
          <p:cNvSpPr/>
          <p:nvPr userDrawn="1"/>
        </p:nvSpPr>
        <p:spPr>
          <a:xfrm>
            <a:off x="0" y="-1"/>
            <a:ext cx="10058400" cy="1189172"/>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C83537"/>
          </a:solidFill>
        </p:spPr>
        <p:txBody>
          <a:bodyPr wrap="square" lIns="0" tIns="0" rIns="0" bIns="0" rtlCol="0"/>
          <a:lstStyle/>
          <a:p>
            <a:endParaRPr dirty="0">
              <a:latin typeface="Futura Lt BT" panose="020B0402020204020303" pitchFamily="34" charset="0"/>
            </a:endParaRPr>
          </a:p>
        </p:txBody>
      </p:sp>
      <p:sp>
        <p:nvSpPr>
          <p:cNvPr id="16" name="bk object 16"/>
          <p:cNvSpPr/>
          <p:nvPr/>
        </p:nvSpPr>
        <p:spPr>
          <a:xfrm>
            <a:off x="10058400" y="1352550"/>
            <a:ext cx="0" cy="5067300"/>
          </a:xfrm>
          <a:custGeom>
            <a:avLst/>
            <a:gdLst/>
            <a:ahLst/>
            <a:cxnLst/>
            <a:rect l="l" t="t" r="r" b="b"/>
            <a:pathLst>
              <a:path h="5067300">
                <a:moveTo>
                  <a:pt x="0" y="0"/>
                </a:moveTo>
                <a:lnTo>
                  <a:pt x="0" y="5067300"/>
                </a:lnTo>
              </a:path>
            </a:pathLst>
          </a:custGeom>
          <a:ln w="3175">
            <a:solidFill>
              <a:srgbClr val="A7BF39"/>
            </a:solidFill>
          </a:ln>
        </p:spPr>
        <p:txBody>
          <a:bodyPr wrap="square" lIns="0" tIns="0" rIns="0" bIns="0" rtlCol="0"/>
          <a:lstStyle/>
          <a:p>
            <a:endParaRPr/>
          </a:p>
        </p:txBody>
      </p:sp>
      <p:sp>
        <p:nvSpPr>
          <p:cNvPr id="12" name="Title 11"/>
          <p:cNvSpPr>
            <a:spLocks noGrp="1"/>
          </p:cNvSpPr>
          <p:nvPr>
            <p:ph type="title" hasCustomPrompt="1"/>
          </p:nvPr>
        </p:nvSpPr>
        <p:spPr>
          <a:xfrm>
            <a:off x="561845" y="366812"/>
            <a:ext cx="8724024" cy="1143000"/>
          </a:xfrm>
          <a:prstGeom prst="rect">
            <a:avLst/>
          </a:prstGeom>
        </p:spPr>
        <p:txBody>
          <a:bodyPr/>
          <a:lstStyle>
            <a:lvl1pPr>
              <a:defRPr sz="4800" b="1">
                <a:solidFill>
                  <a:srgbClr val="A29CC0"/>
                </a:solidFill>
                <a:latin typeface="Century Gothic" charset="0"/>
                <a:ea typeface="Century Gothic" charset="0"/>
                <a:cs typeface="Century Gothic" charset="0"/>
              </a:defRPr>
            </a:lvl1pPr>
          </a:lstStyle>
          <a:p>
            <a:r>
              <a:rPr lang="en-US" dirty="0"/>
              <a:t>Title goes here</a:t>
            </a:r>
          </a:p>
        </p:txBody>
      </p:sp>
      <p:sp>
        <p:nvSpPr>
          <p:cNvPr id="23" name="Text Placeholder 22"/>
          <p:cNvSpPr>
            <a:spLocks noGrp="1"/>
          </p:cNvSpPr>
          <p:nvPr>
            <p:ph type="body" sz="quarter" idx="10"/>
          </p:nvPr>
        </p:nvSpPr>
        <p:spPr>
          <a:xfrm>
            <a:off x="561845" y="2702611"/>
            <a:ext cx="8429755" cy="2590800"/>
          </a:xfrm>
          <a:prstGeom prst="rect">
            <a:avLst/>
          </a:prstGeom>
        </p:spPr>
        <p:txBody>
          <a:bodyPr/>
          <a:lstStyle>
            <a:lvl1pPr>
              <a:defRPr sz="2800">
                <a:solidFill>
                  <a:schemeClr val="tx1"/>
                </a:solidFill>
                <a:latin typeface="Century Gothic" charset="0"/>
                <a:ea typeface="Century Gothic" charset="0"/>
                <a:cs typeface="Century Gothic" charset="0"/>
              </a:defRPr>
            </a:lvl1pPr>
            <a:lvl2pPr>
              <a:defRPr sz="2400">
                <a:solidFill>
                  <a:schemeClr val="tx1"/>
                </a:solidFill>
                <a:latin typeface="Century Gothic" charset="0"/>
                <a:ea typeface="Century Gothic" charset="0"/>
                <a:cs typeface="Century Gothic" charset="0"/>
              </a:defRPr>
            </a:lvl2pPr>
            <a:lvl3pPr>
              <a:defRPr sz="2000">
                <a:solidFill>
                  <a:schemeClr val="tx1"/>
                </a:solidFill>
                <a:latin typeface="Century Gothic" charset="0"/>
                <a:ea typeface="Century Gothic" charset="0"/>
                <a:cs typeface="Century Gothic" charset="0"/>
              </a:defRPr>
            </a:lvl3pPr>
            <a:lvl4pPr>
              <a:defRPr>
                <a:solidFill>
                  <a:schemeClr val="tx1"/>
                </a:solidFill>
                <a:latin typeface="Century Gothic" charset="0"/>
                <a:ea typeface="Century Gothic" charset="0"/>
                <a:cs typeface="Century Gothic" charset="0"/>
              </a:defRPr>
            </a:lvl4pPr>
            <a:lvl5pPr>
              <a:defRPr>
                <a:solidFill>
                  <a:schemeClr val="tx1"/>
                </a:solidFill>
                <a:latin typeface="Futura LT Pro Book" panose="020B05020202040203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5" name="Text Placeholder 24"/>
          <p:cNvSpPr>
            <a:spLocks noGrp="1"/>
          </p:cNvSpPr>
          <p:nvPr>
            <p:ph type="body" sz="quarter" idx="11" hasCustomPrompt="1"/>
          </p:nvPr>
        </p:nvSpPr>
        <p:spPr>
          <a:xfrm>
            <a:off x="561845" y="1091205"/>
            <a:ext cx="6629400" cy="837214"/>
          </a:xfrm>
          <a:prstGeom prst="rect">
            <a:avLst/>
          </a:prstGeom>
        </p:spPr>
        <p:txBody>
          <a:bodyPr/>
          <a:lstStyle>
            <a:lvl1pPr>
              <a:defRPr sz="4400">
                <a:solidFill>
                  <a:srgbClr val="1E1860"/>
                </a:solidFill>
                <a:latin typeface="Century Gothic" charset="0"/>
                <a:ea typeface="Century Gothic" charset="0"/>
                <a:cs typeface="Century Gothic" charset="0"/>
              </a:defRPr>
            </a:lvl1pPr>
          </a:lstStyle>
          <a:p>
            <a:pPr lvl="0"/>
            <a:r>
              <a:rPr lang="en-US" dirty="0"/>
              <a:t>Subtitle goes here</a:t>
            </a:r>
          </a:p>
        </p:txBody>
      </p:sp>
    </p:spTree>
    <p:extLst>
      <p:ext uri="{BB962C8B-B14F-4D97-AF65-F5344CB8AC3E}">
        <p14:creationId xmlns:p14="http://schemas.microsoft.com/office/powerpoint/2010/main" val="1497933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ECCE18"/>
                </a:solidFill>
                <a:latin typeface="Futura LT Pro Book"/>
                <a:cs typeface="Futura LT Pro Boo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3/27/2019</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206546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bject 3"/>
          <p:cNvSpPr/>
          <p:nvPr userDrawn="1"/>
        </p:nvSpPr>
        <p:spPr>
          <a:xfrm>
            <a:off x="0" y="-1"/>
            <a:ext cx="10058400" cy="1219201"/>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1B8C83"/>
          </a:solidFill>
        </p:spPr>
        <p:txBody>
          <a:bodyPr wrap="square" lIns="0" tIns="0" rIns="0" bIns="0" rtlCol="0"/>
          <a:lstStyle/>
          <a:p>
            <a:endParaRPr dirty="0">
              <a:latin typeface="Futura Lt BT" panose="020B0402020204020303"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5" r:id="rId4"/>
    <p:sldLayoutId id="2147483668" r:id="rId5"/>
    <p:sldLayoutId id="2147483669" r:id="rId6"/>
    <p:sldLayoutId id="2147483670" r:id="rId7"/>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95400"/>
            <a:ext cx="0" cy="5293360"/>
          </a:xfrm>
          <a:custGeom>
            <a:avLst/>
            <a:gdLst/>
            <a:ahLst/>
            <a:cxnLst/>
            <a:rect l="l" t="t" r="r" b="b"/>
            <a:pathLst>
              <a:path h="5293359">
                <a:moveTo>
                  <a:pt x="0" y="0"/>
                </a:moveTo>
                <a:lnTo>
                  <a:pt x="0" y="5292852"/>
                </a:lnTo>
              </a:path>
            </a:pathLst>
          </a:custGeom>
          <a:ln w="23495">
            <a:solidFill>
              <a:srgbClr val="D8A31F"/>
            </a:solidFill>
          </a:ln>
        </p:spPr>
        <p:txBody>
          <a:bodyPr wrap="square" lIns="0" tIns="0" rIns="0" bIns="0" rtlCol="0"/>
          <a:lstStyle/>
          <a:p>
            <a:endParaRPr/>
          </a:p>
        </p:txBody>
      </p:sp>
      <p:sp>
        <p:nvSpPr>
          <p:cNvPr id="3" name="object 3"/>
          <p:cNvSpPr/>
          <p:nvPr/>
        </p:nvSpPr>
        <p:spPr>
          <a:xfrm>
            <a:off x="-10886" y="-2749"/>
            <a:ext cx="10058400" cy="1313259"/>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411F4D"/>
          </a:solidFill>
        </p:spPr>
        <p:txBody>
          <a:bodyPr wrap="square" lIns="0" tIns="0" rIns="0" bIns="0" rtlCol="0"/>
          <a:lstStyle/>
          <a:p>
            <a:endParaRPr/>
          </a:p>
        </p:txBody>
      </p:sp>
      <p:sp>
        <p:nvSpPr>
          <p:cNvPr id="5" name="object 5"/>
          <p:cNvSpPr/>
          <p:nvPr/>
        </p:nvSpPr>
        <p:spPr>
          <a:xfrm>
            <a:off x="0" y="1304607"/>
            <a:ext cx="10058400" cy="5274945"/>
          </a:xfrm>
          <a:custGeom>
            <a:avLst/>
            <a:gdLst/>
            <a:ahLst/>
            <a:cxnLst/>
            <a:rect l="l" t="t" r="r" b="b"/>
            <a:pathLst>
              <a:path w="10058400" h="5274945">
                <a:moveTo>
                  <a:pt x="0" y="5274564"/>
                </a:moveTo>
                <a:lnTo>
                  <a:pt x="10058400" y="5274564"/>
                </a:lnTo>
                <a:lnTo>
                  <a:pt x="10058400" y="0"/>
                </a:lnTo>
                <a:lnTo>
                  <a:pt x="0" y="0"/>
                </a:lnTo>
                <a:lnTo>
                  <a:pt x="0" y="5274564"/>
                </a:lnTo>
                <a:close/>
              </a:path>
            </a:pathLst>
          </a:custGeom>
          <a:solidFill>
            <a:srgbClr val="A7BF39"/>
          </a:solidFill>
        </p:spPr>
        <p:txBody>
          <a:bodyPr wrap="square" lIns="0" tIns="0" rIns="0" bIns="0" rtlCol="0"/>
          <a:lstStyle/>
          <a:p>
            <a:endParaRPr dirty="0"/>
          </a:p>
        </p:txBody>
      </p:sp>
      <p:sp>
        <p:nvSpPr>
          <p:cNvPr id="7" name="object 7"/>
          <p:cNvSpPr txBox="1"/>
          <p:nvPr/>
        </p:nvSpPr>
        <p:spPr>
          <a:xfrm>
            <a:off x="596537" y="537142"/>
            <a:ext cx="9372600" cy="2831544"/>
          </a:xfrm>
          <a:prstGeom prst="rect">
            <a:avLst/>
          </a:prstGeom>
        </p:spPr>
        <p:txBody>
          <a:bodyPr vert="horz" wrap="square" lIns="0" tIns="0" rIns="0" bIns="0" rtlCol="0">
            <a:spAutoFit/>
          </a:bodyPr>
          <a:lstStyle/>
          <a:p>
            <a:pPr marL="12700">
              <a:lnSpc>
                <a:spcPct val="100000"/>
              </a:lnSpc>
            </a:pPr>
            <a:r>
              <a:rPr lang="en-US" sz="4600" b="1" dirty="0">
                <a:solidFill>
                  <a:schemeClr val="bg1"/>
                </a:solidFill>
                <a:latin typeface="Century Gothic" panose="020B0502020202020204" pitchFamily="34" charset="0"/>
                <a:cs typeface="Futura LT Pro Book"/>
              </a:rPr>
              <a:t>Routine Health Information </a:t>
            </a:r>
            <a:r>
              <a:rPr lang="en-US" sz="4600" b="1" dirty="0">
                <a:latin typeface="Century Gothic" panose="020B0502020202020204" pitchFamily="34" charset="0"/>
                <a:cs typeface="Futura LT Pro Book"/>
              </a:rPr>
              <a:t>Systems and Universal Health Coverage Monitoring in Tanzania</a:t>
            </a:r>
            <a:endParaRPr sz="4600" dirty="0">
              <a:latin typeface="Century Gothic" panose="020B0502020202020204" pitchFamily="34" charset="0"/>
              <a:cs typeface="Futura LT Pro Book"/>
            </a:endParaRPr>
          </a:p>
        </p:txBody>
      </p:sp>
      <p:sp>
        <p:nvSpPr>
          <p:cNvPr id="8" name="object 8"/>
          <p:cNvSpPr txBox="1"/>
          <p:nvPr/>
        </p:nvSpPr>
        <p:spPr>
          <a:xfrm>
            <a:off x="609600" y="2025571"/>
            <a:ext cx="10411460" cy="1179810"/>
          </a:xfrm>
          <a:prstGeom prst="rect">
            <a:avLst/>
          </a:prstGeom>
        </p:spPr>
        <p:txBody>
          <a:bodyPr vert="horz" wrap="square" lIns="0" tIns="0" rIns="0" bIns="0" rtlCol="0">
            <a:spAutoFit/>
          </a:bodyPr>
          <a:lstStyle/>
          <a:p>
            <a:pPr marL="12700">
              <a:lnSpc>
                <a:spcPts val="4600"/>
              </a:lnSpc>
            </a:pPr>
            <a:br>
              <a:rPr lang="en-US" sz="4000" spc="-265" dirty="0">
                <a:solidFill>
                  <a:schemeClr val="bg1"/>
                </a:solidFill>
                <a:latin typeface="Century Gothic" panose="020B0502020202020204" pitchFamily="34" charset="0"/>
                <a:cs typeface="Gill Sans MT"/>
              </a:rPr>
            </a:br>
            <a:r>
              <a:rPr lang="en-US" sz="4000" spc="-265" dirty="0">
                <a:solidFill>
                  <a:srgbClr val="411F4D"/>
                </a:solidFill>
                <a:latin typeface="Century Gothic" panose="020B0502020202020204" pitchFamily="34" charset="0"/>
                <a:cs typeface="Gill Sans MT"/>
              </a:rPr>
              <a:t> </a:t>
            </a:r>
          </a:p>
        </p:txBody>
      </p:sp>
      <p:sp>
        <p:nvSpPr>
          <p:cNvPr id="9" name="object 9"/>
          <p:cNvSpPr txBox="1"/>
          <p:nvPr/>
        </p:nvSpPr>
        <p:spPr>
          <a:xfrm>
            <a:off x="4038601" y="4885264"/>
            <a:ext cx="5638800" cy="1549142"/>
          </a:xfrm>
          <a:prstGeom prst="rect">
            <a:avLst/>
          </a:prstGeom>
        </p:spPr>
        <p:txBody>
          <a:bodyPr vert="horz" wrap="square" lIns="0" tIns="0" rIns="0" bIns="0" rtlCol="0">
            <a:spAutoFit/>
          </a:bodyPr>
          <a:lstStyle/>
          <a:p>
            <a:pPr marL="12700">
              <a:lnSpc>
                <a:spcPts val="2250"/>
              </a:lnSpc>
            </a:pPr>
            <a:r>
              <a:rPr lang="en-US" sz="2400" b="1" spc="-60" dirty="0">
                <a:solidFill>
                  <a:srgbClr val="411F4D"/>
                </a:solidFill>
                <a:latin typeface="Century Gothic" panose="020B0502020202020204" pitchFamily="34" charset="0"/>
                <a:cs typeface="Futura LT Pro Book"/>
              </a:rPr>
              <a:t>Willis Odek, PhD</a:t>
            </a:r>
          </a:p>
          <a:p>
            <a:pPr marL="12700">
              <a:lnSpc>
                <a:spcPts val="2250"/>
              </a:lnSpc>
            </a:pPr>
            <a:r>
              <a:rPr lang="en-US" sz="2400" spc="-60" dirty="0">
                <a:solidFill>
                  <a:srgbClr val="411F4D"/>
                </a:solidFill>
                <a:latin typeface="Century Gothic" panose="020B0502020202020204" pitchFamily="34" charset="0"/>
                <a:cs typeface="Futura LT Pro Book"/>
              </a:rPr>
              <a:t>Chief of Party/Senior Technical Advisor,  </a:t>
            </a:r>
          </a:p>
          <a:p>
            <a:pPr marL="12700">
              <a:lnSpc>
                <a:spcPts val="2250"/>
              </a:lnSpc>
            </a:pPr>
            <a:r>
              <a:rPr lang="en-US" sz="2400" spc="-60" dirty="0">
                <a:solidFill>
                  <a:srgbClr val="411F4D"/>
                </a:solidFill>
                <a:latin typeface="Century Gothic" panose="020B0502020202020204" pitchFamily="34" charset="0"/>
                <a:cs typeface="Futura LT Pro Book"/>
              </a:rPr>
              <a:t>MEASURE Evaluation Tanzania</a:t>
            </a:r>
            <a:endParaRPr sz="2400" dirty="0">
              <a:solidFill>
                <a:srgbClr val="411F4D"/>
              </a:solidFill>
              <a:latin typeface="Century Gothic" panose="020B0502020202020204" pitchFamily="34" charset="0"/>
              <a:cs typeface="Futura LT Pro Book"/>
            </a:endParaRPr>
          </a:p>
          <a:p>
            <a:pPr marL="12700">
              <a:lnSpc>
                <a:spcPts val="2250"/>
              </a:lnSpc>
            </a:pPr>
            <a:r>
              <a:rPr lang="en-US" sz="2400" b="1" spc="-60" dirty="0">
                <a:solidFill>
                  <a:srgbClr val="411F4D"/>
                </a:solidFill>
                <a:latin typeface="Century Gothic" panose="020B0502020202020204" pitchFamily="34" charset="0"/>
                <a:cs typeface="Futura LT Pro Book"/>
              </a:rPr>
              <a:t>The 7th EAHSC</a:t>
            </a:r>
            <a:endParaRPr sz="2400" dirty="0">
              <a:solidFill>
                <a:srgbClr val="411F4D"/>
              </a:solidFill>
              <a:latin typeface="Century Gothic" panose="020B0502020202020204" pitchFamily="34" charset="0"/>
              <a:cs typeface="Futura LT Pro Book"/>
            </a:endParaRPr>
          </a:p>
          <a:p>
            <a:pPr>
              <a:lnSpc>
                <a:spcPct val="100000"/>
              </a:lnSpc>
              <a:spcBef>
                <a:spcPts val="45"/>
              </a:spcBef>
            </a:pPr>
            <a:r>
              <a:rPr lang="en-US" sz="2400" dirty="0">
                <a:solidFill>
                  <a:srgbClr val="411F4D"/>
                </a:solidFill>
                <a:latin typeface="Century Gothic" panose="020B0502020202020204" pitchFamily="34" charset="0"/>
                <a:cs typeface="Times New Roman"/>
              </a:rPr>
              <a:t>March 27-29, 2019</a:t>
            </a:r>
            <a:endParaRPr lang="en-US" sz="2400" dirty="0">
              <a:latin typeface="Century Gothic" panose="020B0502020202020204" pitchFamily="34" charset="0"/>
              <a:cs typeface="Times New Roman"/>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8950" y="6588759"/>
            <a:ext cx="3238500" cy="11658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5"/>
          <p:cNvSpPr txBox="1"/>
          <p:nvPr/>
        </p:nvSpPr>
        <p:spPr>
          <a:xfrm>
            <a:off x="132397" y="2362200"/>
            <a:ext cx="9591158" cy="3447098"/>
          </a:xfrm>
          <a:prstGeom prst="rect">
            <a:avLst/>
          </a:prstGeom>
        </p:spPr>
        <p:txBody>
          <a:bodyPr vert="horz" wrap="square" lIns="0" tIns="0" rIns="0" bIns="0" rtlCol="0">
            <a:spAutoFit/>
          </a:bodyPr>
          <a:lstStyle/>
          <a:p>
            <a:pPr marL="927101" indent="-457200">
              <a:lnSpc>
                <a:spcPct val="100000"/>
              </a:lnSpc>
              <a:buClr>
                <a:srgbClr val="231F20"/>
              </a:buClr>
              <a:buFont typeface="Arial" panose="020B0604020202020204" pitchFamily="34" charset="0"/>
              <a:buChar char="•"/>
              <a:tabLst>
                <a:tab pos="720090" algn="l"/>
              </a:tabLst>
            </a:pPr>
            <a:r>
              <a:rPr lang="en-US" sz="2800" b="1" spc="-100" dirty="0">
                <a:solidFill>
                  <a:srgbClr val="231F20"/>
                </a:solidFill>
                <a:latin typeface="Century Gothic" panose="020B0502020202020204" pitchFamily="34" charset="0"/>
                <a:cs typeface="Futura LT Pro Book"/>
              </a:rPr>
              <a:t>Technical </a:t>
            </a:r>
            <a:r>
              <a:rPr lang="en-US" sz="2800" spc="-100" dirty="0">
                <a:solidFill>
                  <a:srgbClr val="231F20"/>
                </a:solidFill>
                <a:latin typeface="Century Gothic" panose="020B0502020202020204" pitchFamily="34" charset="0"/>
                <a:cs typeface="Futura LT Pro Book"/>
              </a:rPr>
              <a:t>- ease of using data collection tools; quality of data</a:t>
            </a:r>
          </a:p>
          <a:p>
            <a:pPr marL="927101" indent="-457200">
              <a:lnSpc>
                <a:spcPct val="100000"/>
              </a:lnSpc>
              <a:buClr>
                <a:srgbClr val="231F20"/>
              </a:buClr>
              <a:buFont typeface="Arial" panose="020B0604020202020204" pitchFamily="34" charset="0"/>
              <a:buChar char="•"/>
              <a:tabLst>
                <a:tab pos="720090" algn="l"/>
              </a:tabLst>
            </a:pPr>
            <a:endParaRPr lang="en-US" sz="2800" b="1" spc="-100" dirty="0">
              <a:solidFill>
                <a:srgbClr val="231F20"/>
              </a:solidFill>
              <a:latin typeface="Century Gothic" panose="020B0502020202020204" pitchFamily="34" charset="0"/>
              <a:cs typeface="Futura LT Pro Book"/>
            </a:endParaRPr>
          </a:p>
          <a:p>
            <a:pPr marL="927101" indent="-457200">
              <a:lnSpc>
                <a:spcPct val="100000"/>
              </a:lnSpc>
              <a:buClr>
                <a:srgbClr val="231F20"/>
              </a:buClr>
              <a:buFont typeface="Arial" panose="020B0604020202020204" pitchFamily="34" charset="0"/>
              <a:buChar char="•"/>
              <a:tabLst>
                <a:tab pos="720090" algn="l"/>
              </a:tabLst>
            </a:pPr>
            <a:r>
              <a:rPr lang="en-US" sz="2800" b="1" spc="-100" dirty="0">
                <a:solidFill>
                  <a:srgbClr val="231F20"/>
                </a:solidFill>
                <a:latin typeface="Century Gothic" panose="020B0502020202020204" pitchFamily="34" charset="0"/>
                <a:cs typeface="Futura LT Pro Book"/>
              </a:rPr>
              <a:t>Behavioral </a:t>
            </a:r>
            <a:r>
              <a:rPr lang="en-US" sz="2800" spc="-100" dirty="0">
                <a:solidFill>
                  <a:srgbClr val="231F20"/>
                </a:solidFill>
                <a:latin typeface="Century Gothic" panose="020B0502020202020204" pitchFamily="34" charset="0"/>
                <a:cs typeface="Futura LT Pro Book"/>
              </a:rPr>
              <a:t> -  limited knowledge, poor attitudes, lack of value for data </a:t>
            </a:r>
          </a:p>
          <a:p>
            <a:pPr marL="469901">
              <a:lnSpc>
                <a:spcPct val="100000"/>
              </a:lnSpc>
              <a:buClr>
                <a:srgbClr val="231F20"/>
              </a:buClr>
              <a:tabLst>
                <a:tab pos="720090" algn="l"/>
              </a:tabLst>
            </a:pPr>
            <a:r>
              <a:rPr lang="en-US" sz="2800" spc="-100" dirty="0">
                <a:solidFill>
                  <a:srgbClr val="231F20"/>
                </a:solidFill>
                <a:latin typeface="Century Gothic" panose="020B0502020202020204" pitchFamily="34" charset="0"/>
                <a:cs typeface="Futura LT Pro Book"/>
              </a:rPr>
              <a:t> </a:t>
            </a:r>
          </a:p>
          <a:p>
            <a:pPr marL="927101" indent="-457200">
              <a:lnSpc>
                <a:spcPct val="100000"/>
              </a:lnSpc>
              <a:buClr>
                <a:srgbClr val="231F20"/>
              </a:buClr>
              <a:buFont typeface="Arial" panose="020B0604020202020204" pitchFamily="34" charset="0"/>
              <a:buChar char="•"/>
              <a:tabLst>
                <a:tab pos="720090" algn="l"/>
              </a:tabLst>
            </a:pPr>
            <a:r>
              <a:rPr lang="en-US" sz="2800" b="1" spc="-100" dirty="0">
                <a:solidFill>
                  <a:srgbClr val="231F20"/>
                </a:solidFill>
                <a:latin typeface="Century Gothic" panose="020B0502020202020204" pitchFamily="34" charset="0"/>
                <a:cs typeface="Futura LT Pro Book"/>
              </a:rPr>
              <a:t>Organizational </a:t>
            </a:r>
            <a:r>
              <a:rPr lang="en-US" sz="2800" spc="-100" dirty="0">
                <a:solidFill>
                  <a:srgbClr val="231F20"/>
                </a:solidFill>
                <a:latin typeface="Century Gothic" panose="020B0502020202020204" pitchFamily="34" charset="0"/>
                <a:cs typeface="Futura LT Pro Book"/>
              </a:rPr>
              <a:t>- information culture, health system structure, roles and responsibilities and resources</a:t>
            </a:r>
            <a:endParaRPr lang="en-US" sz="2400" spc="-100" dirty="0">
              <a:solidFill>
                <a:srgbClr val="231F20"/>
              </a:solidFill>
              <a:latin typeface="Century Gothic" panose="020B0502020202020204" pitchFamily="34" charset="0"/>
              <a:cs typeface="Futura LT Pro Book"/>
            </a:endParaRPr>
          </a:p>
        </p:txBody>
      </p:sp>
      <p:sp>
        <p:nvSpPr>
          <p:cNvPr id="12" name="object 3"/>
          <p:cNvSpPr txBox="1"/>
          <p:nvPr/>
        </p:nvSpPr>
        <p:spPr>
          <a:xfrm>
            <a:off x="615749" y="517564"/>
            <a:ext cx="9107806" cy="705321"/>
          </a:xfrm>
          <a:prstGeom prst="rect">
            <a:avLst/>
          </a:prstGeom>
        </p:spPr>
        <p:txBody>
          <a:bodyPr vert="horz" wrap="square" lIns="0" tIns="0" rIns="0" bIns="0" rtlCol="0">
            <a:spAutoFit/>
          </a:bodyPr>
          <a:lstStyle/>
          <a:p>
            <a:pPr marL="12700">
              <a:lnSpc>
                <a:spcPts val="5480"/>
              </a:lnSpc>
            </a:pPr>
            <a:r>
              <a:rPr lang="en-US" sz="4800" b="1" spc="-100" dirty="0">
                <a:solidFill>
                  <a:schemeClr val="bg1"/>
                </a:solidFill>
                <a:latin typeface="Century Gothic" panose="020B0502020202020204" pitchFamily="34" charset="0"/>
                <a:cs typeface="Gill Sans MT"/>
              </a:rPr>
              <a:t>Challenges to RHIS </a:t>
            </a:r>
            <a:endParaRPr sz="4800" b="1" spc="-100" dirty="0">
              <a:solidFill>
                <a:schemeClr val="bg1"/>
              </a:solidFill>
              <a:latin typeface="Century Gothic" panose="020B0502020202020204" pitchFamily="34" charset="0"/>
              <a:cs typeface="Gill Sans MT"/>
            </a:endParaRPr>
          </a:p>
        </p:txBody>
      </p:sp>
      <p:sp>
        <p:nvSpPr>
          <p:cNvPr id="3" name="Text Placeholder 2">
            <a:extLst>
              <a:ext uri="{FF2B5EF4-FFF2-40B4-BE49-F238E27FC236}">
                <a16:creationId xmlns:a16="http://schemas.microsoft.com/office/drawing/2014/main" id="{B4579EB6-9B01-4E35-93C0-C10EEA4D859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83666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5"/>
          <p:cNvSpPr txBox="1"/>
          <p:nvPr/>
        </p:nvSpPr>
        <p:spPr>
          <a:xfrm>
            <a:off x="132397" y="2162651"/>
            <a:ext cx="9591158" cy="3447098"/>
          </a:xfrm>
          <a:prstGeom prst="rect">
            <a:avLst/>
          </a:prstGeom>
        </p:spPr>
        <p:txBody>
          <a:bodyPr vert="horz" wrap="square" lIns="0" tIns="0" rIns="0" bIns="0" rtlCol="0">
            <a:spAutoFit/>
          </a:bodyPr>
          <a:lstStyle/>
          <a:p>
            <a:pPr marL="927101" indent="-457200">
              <a:lnSpc>
                <a:spcPct val="100000"/>
              </a:lnSpc>
              <a:buClr>
                <a:srgbClr val="231F20"/>
              </a:buClr>
              <a:buFont typeface="Arial" panose="020B0604020202020204" pitchFamily="34" charset="0"/>
              <a:buChar char="•"/>
              <a:tabLst>
                <a:tab pos="720090" algn="l"/>
              </a:tabLst>
            </a:pPr>
            <a:r>
              <a:rPr lang="en-US" sz="2800" spc="-100" dirty="0">
                <a:solidFill>
                  <a:srgbClr val="231F20"/>
                </a:solidFill>
                <a:latin typeface="Century Gothic" panose="020B0502020202020204" pitchFamily="34" charset="0"/>
                <a:cs typeface="Futura LT Pro Book"/>
              </a:rPr>
              <a:t>Continue to strengthen routine health information systems’ capacity</a:t>
            </a:r>
          </a:p>
          <a:p>
            <a:pPr marL="927101" indent="-457200">
              <a:lnSpc>
                <a:spcPct val="100000"/>
              </a:lnSpc>
              <a:buClr>
                <a:srgbClr val="231F20"/>
              </a:buClr>
              <a:buFont typeface="Arial" panose="020B0604020202020204" pitchFamily="34" charset="0"/>
              <a:buChar char="•"/>
              <a:tabLst>
                <a:tab pos="720090" algn="l"/>
              </a:tabLst>
            </a:pPr>
            <a:endParaRPr lang="en-US" sz="2800" spc="-100" dirty="0">
              <a:solidFill>
                <a:srgbClr val="231F20"/>
              </a:solidFill>
              <a:latin typeface="Century Gothic" panose="020B0502020202020204" pitchFamily="34" charset="0"/>
              <a:cs typeface="Futura LT Pro Book"/>
            </a:endParaRPr>
          </a:p>
          <a:p>
            <a:pPr marL="927101" indent="-457200">
              <a:lnSpc>
                <a:spcPct val="100000"/>
              </a:lnSpc>
              <a:buClr>
                <a:srgbClr val="231F20"/>
              </a:buClr>
              <a:buFont typeface="Arial" panose="020B0604020202020204" pitchFamily="34" charset="0"/>
              <a:buChar char="•"/>
              <a:tabLst>
                <a:tab pos="720090" algn="l"/>
              </a:tabLst>
            </a:pPr>
            <a:r>
              <a:rPr lang="en-US" sz="2800" spc="-100" dirty="0">
                <a:solidFill>
                  <a:srgbClr val="231F20"/>
                </a:solidFill>
                <a:latin typeface="Century Gothic" panose="020B0502020202020204" pitchFamily="34" charset="0"/>
                <a:cs typeface="Futura LT Pro Book"/>
              </a:rPr>
              <a:t>promote use of the data collected at all levels from the service delivery to policy makers levels</a:t>
            </a:r>
          </a:p>
          <a:p>
            <a:pPr marL="927101" indent="-457200">
              <a:lnSpc>
                <a:spcPct val="100000"/>
              </a:lnSpc>
              <a:buClr>
                <a:srgbClr val="231F20"/>
              </a:buClr>
              <a:buFont typeface="Arial" panose="020B0604020202020204" pitchFamily="34" charset="0"/>
              <a:buChar char="•"/>
              <a:tabLst>
                <a:tab pos="720090" algn="l"/>
              </a:tabLst>
            </a:pPr>
            <a:endParaRPr lang="en-US" sz="2800" spc="-100" dirty="0">
              <a:solidFill>
                <a:srgbClr val="231F20"/>
              </a:solidFill>
              <a:latin typeface="Century Gothic" panose="020B0502020202020204" pitchFamily="34" charset="0"/>
              <a:cs typeface="Futura LT Pro Book"/>
            </a:endParaRPr>
          </a:p>
          <a:p>
            <a:pPr marL="927101" indent="-457200">
              <a:lnSpc>
                <a:spcPct val="100000"/>
              </a:lnSpc>
              <a:buClr>
                <a:srgbClr val="231F20"/>
              </a:buClr>
              <a:buFont typeface="Arial" panose="020B0604020202020204" pitchFamily="34" charset="0"/>
              <a:buChar char="•"/>
              <a:tabLst>
                <a:tab pos="720090" algn="l"/>
              </a:tabLst>
            </a:pPr>
            <a:r>
              <a:rPr lang="en-US" sz="2800" spc="-100" dirty="0">
                <a:solidFill>
                  <a:srgbClr val="231F20"/>
                </a:solidFill>
                <a:latin typeface="Century Gothic" panose="020B0502020202020204" pitchFamily="34" charset="0"/>
                <a:cs typeface="Futura LT Pro Book"/>
              </a:rPr>
              <a:t>harness the potential of digital technologies for data collection and management</a:t>
            </a:r>
          </a:p>
        </p:txBody>
      </p:sp>
      <p:sp>
        <p:nvSpPr>
          <p:cNvPr id="12" name="object 3"/>
          <p:cNvSpPr txBox="1"/>
          <p:nvPr/>
        </p:nvSpPr>
        <p:spPr>
          <a:xfrm>
            <a:off x="615749" y="517564"/>
            <a:ext cx="9107806" cy="705321"/>
          </a:xfrm>
          <a:prstGeom prst="rect">
            <a:avLst/>
          </a:prstGeom>
        </p:spPr>
        <p:txBody>
          <a:bodyPr vert="horz" wrap="square" lIns="0" tIns="0" rIns="0" bIns="0" rtlCol="0">
            <a:spAutoFit/>
          </a:bodyPr>
          <a:lstStyle/>
          <a:p>
            <a:pPr marL="12700">
              <a:lnSpc>
                <a:spcPts val="5480"/>
              </a:lnSpc>
            </a:pPr>
            <a:r>
              <a:rPr lang="en-US" sz="4800" b="1" spc="-100" dirty="0">
                <a:solidFill>
                  <a:schemeClr val="bg1"/>
                </a:solidFill>
                <a:latin typeface="Century Gothic" panose="020B0502020202020204" pitchFamily="34" charset="0"/>
                <a:cs typeface="Gill Sans MT"/>
              </a:rPr>
              <a:t>Future: RHIS and UHC Monitoring</a:t>
            </a:r>
            <a:endParaRPr sz="4800" b="1" spc="-100" dirty="0">
              <a:solidFill>
                <a:schemeClr val="bg1"/>
              </a:solidFill>
              <a:latin typeface="Century Gothic" panose="020B0502020202020204" pitchFamily="34" charset="0"/>
              <a:cs typeface="Gill Sans MT"/>
            </a:endParaRPr>
          </a:p>
        </p:txBody>
      </p:sp>
      <p:sp>
        <p:nvSpPr>
          <p:cNvPr id="3" name="Text Placeholder 2">
            <a:extLst>
              <a:ext uri="{FF2B5EF4-FFF2-40B4-BE49-F238E27FC236}">
                <a16:creationId xmlns:a16="http://schemas.microsoft.com/office/drawing/2014/main" id="{B4579EB6-9B01-4E35-93C0-C10EEA4D859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2106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0" y="1143000"/>
            <a:ext cx="10058400" cy="5434037"/>
          </a:xfrm>
          <a:custGeom>
            <a:avLst/>
            <a:gdLst/>
            <a:ahLst/>
            <a:cxnLst/>
            <a:rect l="l" t="t" r="r" b="b"/>
            <a:pathLst>
              <a:path w="10058400" h="5274945">
                <a:moveTo>
                  <a:pt x="0" y="5274564"/>
                </a:moveTo>
                <a:lnTo>
                  <a:pt x="10058400" y="5274564"/>
                </a:lnTo>
                <a:lnTo>
                  <a:pt x="10058400" y="0"/>
                </a:lnTo>
                <a:lnTo>
                  <a:pt x="0" y="0"/>
                </a:lnTo>
                <a:lnTo>
                  <a:pt x="0" y="5274564"/>
                </a:lnTo>
                <a:close/>
              </a:path>
            </a:pathLst>
          </a:custGeom>
          <a:solidFill>
            <a:srgbClr val="C5BBBB"/>
          </a:solidFill>
        </p:spPr>
        <p:txBody>
          <a:bodyPr wrap="square" lIns="0" tIns="0" rIns="0" bIns="0" rtlCol="0"/>
          <a:lstStyle/>
          <a:p>
            <a:endParaRPr/>
          </a:p>
        </p:txBody>
      </p:sp>
      <p:sp>
        <p:nvSpPr>
          <p:cNvPr id="8" name="object 8"/>
          <p:cNvSpPr txBox="1"/>
          <p:nvPr/>
        </p:nvSpPr>
        <p:spPr>
          <a:xfrm>
            <a:off x="838200" y="2357338"/>
            <a:ext cx="8382000" cy="3129062"/>
          </a:xfrm>
          <a:prstGeom prst="rect">
            <a:avLst/>
          </a:prstGeom>
        </p:spPr>
        <p:txBody>
          <a:bodyPr vert="horz" wrap="square" lIns="0" tIns="0" rIns="0" bIns="0" rtlCol="0">
            <a:spAutoFit/>
          </a:bodyPr>
          <a:lstStyle/>
          <a:p>
            <a:r>
              <a:rPr lang="en-US" sz="2000" spc="-100" dirty="0">
                <a:solidFill>
                  <a:schemeClr val="bg1"/>
                </a:solidFill>
                <a:latin typeface="Century Gothic" panose="020B0502020202020204" pitchFamily="34" charset="0"/>
              </a:rPr>
              <a:t>This presentation was produced with the support of the United States Agency for International Development (USAID) under the terms of MEASURE Evaluation cooperative agreement AID-OAA-L-14-00001. MEASURE Evaluation is implemented by the Carolina Population Center, University of North Carolina at Chapel Hill in partnership with ICF International; John Snow, Inc.; Management Sciences for Health; Palladium; and Tulane University. Views expressed are not necessarily those of USAID or the United States government. </a:t>
            </a:r>
          </a:p>
          <a:p>
            <a:pPr marL="12700" marR="819150">
              <a:lnSpc>
                <a:spcPts val="5200"/>
              </a:lnSpc>
            </a:pPr>
            <a:r>
              <a:rPr lang="en-US" sz="2000" b="1" spc="-100" dirty="0">
                <a:solidFill>
                  <a:srgbClr val="00637E"/>
                </a:solidFill>
                <a:latin typeface="Century Gothic" panose="020B0502020202020204" pitchFamily="34" charset="0"/>
                <a:cs typeface="Futura LT Pro Book"/>
              </a:rPr>
              <a:t>www.measureevaluation.org</a:t>
            </a:r>
          </a:p>
        </p:txBody>
      </p:sp>
      <p:sp>
        <p:nvSpPr>
          <p:cNvPr id="11" name="object 3"/>
          <p:cNvSpPr/>
          <p:nvPr/>
        </p:nvSpPr>
        <p:spPr>
          <a:xfrm>
            <a:off x="0" y="0"/>
            <a:ext cx="10058400" cy="1190825"/>
          </a:xfrm>
          <a:custGeom>
            <a:avLst/>
            <a:gdLst/>
            <a:ahLst/>
            <a:cxnLst/>
            <a:rect l="l" t="t" r="r" b="b"/>
            <a:pathLst>
              <a:path w="10058400" h="1313180">
                <a:moveTo>
                  <a:pt x="0" y="1312926"/>
                </a:moveTo>
                <a:lnTo>
                  <a:pt x="10058400" y="1312926"/>
                </a:lnTo>
                <a:lnTo>
                  <a:pt x="10058400" y="0"/>
                </a:lnTo>
                <a:lnTo>
                  <a:pt x="0" y="0"/>
                </a:lnTo>
                <a:lnTo>
                  <a:pt x="0" y="1312926"/>
                </a:lnTo>
                <a:close/>
              </a:path>
            </a:pathLst>
          </a:custGeom>
          <a:solidFill>
            <a:srgbClr val="1B8C83"/>
          </a:solidFill>
        </p:spPr>
        <p:txBody>
          <a:bodyPr wrap="square" lIns="0" tIns="0" rIns="0" bIns="0" rtlCol="0"/>
          <a:lstStyle/>
          <a:p>
            <a:endParaRPr dirty="0">
              <a:latin typeface="Futura Lt BT" panose="020B0402020204020303" pitchFamily="34" charset="0"/>
            </a:endParaRPr>
          </a:p>
        </p:txBody>
      </p:sp>
      <p:sp>
        <p:nvSpPr>
          <p:cNvPr id="10" name="Rectangle 9"/>
          <p:cNvSpPr>
            <a:spLocks noChangeArrowheads="1"/>
          </p:cNvSpPr>
          <p:nvPr/>
        </p:nvSpPr>
        <p:spPr bwMode="auto">
          <a:xfrm>
            <a:off x="-892105" y="7278785"/>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grpSp>
        <p:nvGrpSpPr>
          <p:cNvPr id="12" name="Group 11"/>
          <p:cNvGrpSpPr/>
          <p:nvPr/>
        </p:nvGrpSpPr>
        <p:grpSpPr>
          <a:xfrm>
            <a:off x="7370374" y="6869098"/>
            <a:ext cx="1990574" cy="710418"/>
            <a:chOff x="7500479" y="6873004"/>
            <a:chExt cx="1990574" cy="710418"/>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1034" y="6873004"/>
              <a:ext cx="740019" cy="710418"/>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0479" y="6915875"/>
              <a:ext cx="1061416" cy="624677"/>
            </a:xfrm>
            <a:prstGeom prst="rect">
              <a:avLst/>
            </a:prstGeom>
          </p:spPr>
        </p:pic>
      </p:gr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6642280"/>
            <a:ext cx="1274374" cy="1089590"/>
          </a:xfrm>
          <a:prstGeom prst="rect">
            <a:avLst/>
          </a:prstGeom>
        </p:spPr>
      </p:pic>
    </p:spTree>
    <p:extLst>
      <p:ext uri="{BB962C8B-B14F-4D97-AF65-F5344CB8AC3E}">
        <p14:creationId xmlns:p14="http://schemas.microsoft.com/office/powerpoint/2010/main" val="1905288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3"/>
          <p:cNvSpPr txBox="1"/>
          <p:nvPr/>
        </p:nvSpPr>
        <p:spPr>
          <a:xfrm>
            <a:off x="615749" y="516872"/>
            <a:ext cx="9107806" cy="705321"/>
          </a:xfrm>
          <a:prstGeom prst="rect">
            <a:avLst/>
          </a:prstGeom>
        </p:spPr>
        <p:txBody>
          <a:bodyPr vert="horz" wrap="square" lIns="0" tIns="0" rIns="0" bIns="0" rtlCol="0">
            <a:spAutoFit/>
          </a:bodyPr>
          <a:lstStyle/>
          <a:p>
            <a:pPr marL="12700">
              <a:lnSpc>
                <a:spcPts val="5480"/>
              </a:lnSpc>
            </a:pPr>
            <a:r>
              <a:rPr lang="en-US" sz="4800" b="1" spc="-100" dirty="0">
                <a:solidFill>
                  <a:schemeClr val="bg1"/>
                </a:solidFill>
                <a:latin typeface="Century Gothic" panose="020B0502020202020204" pitchFamily="34" charset="0"/>
                <a:cs typeface="Gill Sans MT"/>
              </a:rPr>
              <a:t>Definitions    </a:t>
            </a:r>
            <a:endParaRPr sz="4800" b="1" spc="-100" dirty="0">
              <a:solidFill>
                <a:schemeClr val="bg1"/>
              </a:solidFill>
              <a:latin typeface="Century Gothic" panose="020B0502020202020204" pitchFamily="34" charset="0"/>
              <a:cs typeface="Gill Sans MT"/>
            </a:endParaRPr>
          </a:p>
        </p:txBody>
      </p:sp>
      <p:sp>
        <p:nvSpPr>
          <p:cNvPr id="2" name="Rectangle 1">
            <a:extLst>
              <a:ext uri="{FF2B5EF4-FFF2-40B4-BE49-F238E27FC236}">
                <a16:creationId xmlns:a16="http://schemas.microsoft.com/office/drawing/2014/main" id="{2B8C609B-F5C1-4279-9653-7FB9CD76BC3D}"/>
              </a:ext>
            </a:extLst>
          </p:cNvPr>
          <p:cNvSpPr/>
          <p:nvPr/>
        </p:nvSpPr>
        <p:spPr>
          <a:xfrm>
            <a:off x="615749" y="1752600"/>
            <a:ext cx="8833051" cy="2246769"/>
          </a:xfrm>
          <a:prstGeom prst="rect">
            <a:avLst/>
          </a:prstGeom>
        </p:spPr>
        <p:txBody>
          <a:bodyPr wrap="square">
            <a:spAutoFit/>
          </a:bodyPr>
          <a:lstStyle/>
          <a:p>
            <a:r>
              <a:rPr lang="en-US" sz="2800" b="1" dirty="0">
                <a:latin typeface="Century Gothic" panose="020B0502020202020204" pitchFamily="34" charset="0"/>
              </a:rPr>
              <a:t>Universal health coverage </a:t>
            </a:r>
            <a:r>
              <a:rPr lang="en-US" sz="2800" dirty="0">
                <a:latin typeface="Century Gothic" panose="020B0502020202020204" pitchFamily="34" charset="0"/>
              </a:rPr>
              <a:t>means that all people have access to the health services they need (prevention, promotion, treatment, rehabilitation and palliative care) without risk of financial hardship when paying for them</a:t>
            </a:r>
          </a:p>
        </p:txBody>
      </p:sp>
    </p:spTree>
    <p:extLst>
      <p:ext uri="{BB962C8B-B14F-4D97-AF65-F5344CB8AC3E}">
        <p14:creationId xmlns:p14="http://schemas.microsoft.com/office/powerpoint/2010/main" val="231904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3"/>
          <p:cNvSpPr txBox="1"/>
          <p:nvPr/>
        </p:nvSpPr>
        <p:spPr>
          <a:xfrm>
            <a:off x="615749" y="517564"/>
            <a:ext cx="9107806" cy="705321"/>
          </a:xfrm>
          <a:prstGeom prst="rect">
            <a:avLst/>
          </a:prstGeom>
        </p:spPr>
        <p:txBody>
          <a:bodyPr vert="horz" wrap="square" lIns="0" tIns="0" rIns="0" bIns="0" rtlCol="0">
            <a:spAutoFit/>
          </a:bodyPr>
          <a:lstStyle/>
          <a:p>
            <a:pPr marL="12700">
              <a:lnSpc>
                <a:spcPts val="5480"/>
              </a:lnSpc>
            </a:pPr>
            <a:r>
              <a:rPr lang="en-US" sz="4800" b="1" spc="-100" dirty="0">
                <a:solidFill>
                  <a:schemeClr val="bg1"/>
                </a:solidFill>
                <a:latin typeface="Century Gothic" panose="020B0502020202020204" pitchFamily="34" charset="0"/>
                <a:cs typeface="Gill Sans MT"/>
              </a:rPr>
              <a:t>Tracking UHC</a:t>
            </a:r>
            <a:endParaRPr sz="4800" b="1" spc="-100" dirty="0">
              <a:solidFill>
                <a:schemeClr val="bg1"/>
              </a:solidFill>
              <a:latin typeface="Century Gothic" panose="020B0502020202020204" pitchFamily="34" charset="0"/>
              <a:cs typeface="Gill Sans MT"/>
            </a:endParaRPr>
          </a:p>
        </p:txBody>
      </p:sp>
      <p:sp>
        <p:nvSpPr>
          <p:cNvPr id="3" name="Text Placeholder 2">
            <a:extLst>
              <a:ext uri="{FF2B5EF4-FFF2-40B4-BE49-F238E27FC236}">
                <a16:creationId xmlns:a16="http://schemas.microsoft.com/office/drawing/2014/main" id="{B4579EB6-9B01-4E35-93C0-C10EEA4D8591}"/>
              </a:ext>
            </a:extLst>
          </p:cNvPr>
          <p:cNvSpPr>
            <a:spLocks noGrp="1"/>
          </p:cNvSpPr>
          <p:nvPr>
            <p:ph type="body" idx="1"/>
          </p:nvPr>
        </p:nvSpPr>
        <p:spPr/>
        <p:txBody>
          <a:bodyPr/>
          <a:lstStyle/>
          <a:p>
            <a:endParaRPr lang="en-US" dirty="0"/>
          </a:p>
        </p:txBody>
      </p:sp>
      <p:sp>
        <p:nvSpPr>
          <p:cNvPr id="2" name="Rectangle 1">
            <a:extLst>
              <a:ext uri="{FF2B5EF4-FFF2-40B4-BE49-F238E27FC236}">
                <a16:creationId xmlns:a16="http://schemas.microsoft.com/office/drawing/2014/main" id="{2B8C609B-F5C1-4279-9653-7FB9CD76BC3D}"/>
              </a:ext>
            </a:extLst>
          </p:cNvPr>
          <p:cNvSpPr/>
          <p:nvPr/>
        </p:nvSpPr>
        <p:spPr>
          <a:xfrm>
            <a:off x="615749" y="1524000"/>
            <a:ext cx="8833051" cy="4031873"/>
          </a:xfrm>
          <a:prstGeom prst="rect">
            <a:avLst/>
          </a:prstGeom>
        </p:spPr>
        <p:txBody>
          <a:bodyPr wrap="square">
            <a:spAutoFit/>
          </a:bodyPr>
          <a:lstStyle/>
          <a:p>
            <a:pPr marL="457200" indent="-457200">
              <a:buFont typeface="Arial" panose="020B0604020202020204" pitchFamily="34" charset="0"/>
              <a:buChar char="•"/>
            </a:pPr>
            <a:r>
              <a:rPr lang="en-US" sz="2800" dirty="0">
                <a:latin typeface="Century Gothic" panose="020B0502020202020204" pitchFamily="34" charset="0"/>
              </a:rPr>
              <a:t>World Health Organization and World Bank UHC global monitoring framework:</a:t>
            </a:r>
          </a:p>
          <a:p>
            <a:pPr marL="457200" indent="-457200">
              <a:buFont typeface="Arial" panose="020B0604020202020204" pitchFamily="34" charset="0"/>
              <a:buChar char="•"/>
            </a:pPr>
            <a:endParaRPr lang="en-US" sz="2800" dirty="0">
              <a:latin typeface="Century Gothic" panose="020B0502020202020204" pitchFamily="34" charset="0"/>
            </a:endParaRPr>
          </a:p>
          <a:p>
            <a:pPr marL="914400" lvl="1" indent="-457200">
              <a:buFont typeface="Arial" panose="020B0604020202020204" pitchFamily="34" charset="0"/>
              <a:buChar char="•"/>
            </a:pPr>
            <a:r>
              <a:rPr lang="en-US" sz="2400" dirty="0">
                <a:latin typeface="Century Gothic" panose="020B0502020202020204" pitchFamily="34" charset="0"/>
              </a:rPr>
              <a:t>health services coverage; </a:t>
            </a:r>
          </a:p>
          <a:p>
            <a:pPr marL="914400" lvl="1" indent="-457200">
              <a:buFont typeface="Arial" panose="020B0604020202020204" pitchFamily="34" charset="0"/>
              <a:buChar char="•"/>
            </a:pPr>
            <a:r>
              <a:rPr lang="en-US" sz="2400" dirty="0">
                <a:latin typeface="Century Gothic" panose="020B0502020202020204" pitchFamily="34" charset="0"/>
              </a:rPr>
              <a:t>financial protection coverage;</a:t>
            </a:r>
          </a:p>
          <a:p>
            <a:pPr marL="914400" lvl="1" indent="-457200">
              <a:buFont typeface="Arial" panose="020B0604020202020204" pitchFamily="34" charset="0"/>
              <a:buChar char="•"/>
            </a:pPr>
            <a:r>
              <a:rPr lang="en-US" sz="2400" dirty="0">
                <a:latin typeface="Century Gothic" panose="020B0502020202020204" pitchFamily="34" charset="0"/>
              </a:rPr>
              <a:t>equity in coverage. </a:t>
            </a:r>
          </a:p>
          <a:p>
            <a:pPr marL="914400" lvl="1" indent="-457200">
              <a:buFont typeface="Arial" panose="020B0604020202020204" pitchFamily="34" charset="0"/>
              <a:buChar char="•"/>
            </a:pPr>
            <a:endParaRPr lang="en-US" sz="2400" dirty="0">
              <a:latin typeface="Century Gothic" panose="020B0502020202020204" pitchFamily="34" charset="0"/>
            </a:endParaRPr>
          </a:p>
          <a:p>
            <a:pPr marL="457200" indent="-457200">
              <a:buFont typeface="Arial" panose="020B0604020202020204" pitchFamily="34" charset="0"/>
              <a:buChar char="•"/>
            </a:pPr>
            <a:r>
              <a:rPr lang="en-US" sz="2800" dirty="0">
                <a:latin typeface="Century Gothic" panose="020B0502020202020204" pitchFamily="34" charset="0"/>
              </a:rPr>
              <a:t>Health service coverage tracer indicators: </a:t>
            </a:r>
          </a:p>
          <a:p>
            <a:pPr marL="914400" lvl="1" indent="-457200">
              <a:buFont typeface="Arial" panose="020B0604020202020204" pitchFamily="34" charset="0"/>
              <a:buChar char="•"/>
            </a:pPr>
            <a:r>
              <a:rPr lang="en-US" sz="2400" dirty="0">
                <a:latin typeface="Century Gothic" panose="020B0502020202020204" pitchFamily="34" charset="0"/>
              </a:rPr>
              <a:t>promotion/prevention</a:t>
            </a:r>
          </a:p>
          <a:p>
            <a:pPr marL="914400" lvl="1" indent="-457200">
              <a:buFont typeface="Arial" panose="020B0604020202020204" pitchFamily="34" charset="0"/>
              <a:buChar char="•"/>
            </a:pPr>
            <a:r>
              <a:rPr lang="en-US" sz="2400" dirty="0">
                <a:latin typeface="Century Gothic" panose="020B0502020202020204" pitchFamily="34" charset="0"/>
              </a:rPr>
              <a:t>treatment and care</a:t>
            </a:r>
          </a:p>
        </p:txBody>
      </p:sp>
    </p:spTree>
    <p:extLst>
      <p:ext uri="{BB962C8B-B14F-4D97-AF65-F5344CB8AC3E}">
        <p14:creationId xmlns:p14="http://schemas.microsoft.com/office/powerpoint/2010/main" val="776765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3"/>
          <p:cNvSpPr txBox="1"/>
          <p:nvPr/>
        </p:nvSpPr>
        <p:spPr>
          <a:xfrm>
            <a:off x="615749" y="517564"/>
            <a:ext cx="9107806" cy="1410643"/>
          </a:xfrm>
          <a:prstGeom prst="rect">
            <a:avLst/>
          </a:prstGeom>
        </p:spPr>
        <p:txBody>
          <a:bodyPr vert="horz" wrap="square" lIns="0" tIns="0" rIns="0" bIns="0" rtlCol="0">
            <a:spAutoFit/>
          </a:bodyPr>
          <a:lstStyle/>
          <a:p>
            <a:pPr marL="12700">
              <a:lnSpc>
                <a:spcPts val="5480"/>
              </a:lnSpc>
            </a:pPr>
            <a:r>
              <a:rPr lang="en-US" sz="4800" b="1" spc="-100" dirty="0">
                <a:solidFill>
                  <a:schemeClr val="bg1"/>
                </a:solidFill>
                <a:latin typeface="Century Gothic" panose="020B0502020202020204" pitchFamily="34" charset="0"/>
                <a:cs typeface="Gill Sans MT"/>
              </a:rPr>
              <a:t>Routine health information </a:t>
            </a:r>
            <a:r>
              <a:rPr lang="en-US" sz="4800" b="1" spc="-100" dirty="0">
                <a:latin typeface="Century Gothic" panose="020B0502020202020204" pitchFamily="34" charset="0"/>
                <a:cs typeface="Gill Sans MT"/>
              </a:rPr>
              <a:t>system</a:t>
            </a:r>
            <a:endParaRPr sz="4800" b="1" spc="-100" dirty="0">
              <a:latin typeface="Century Gothic" panose="020B0502020202020204" pitchFamily="34" charset="0"/>
              <a:cs typeface="Gill Sans MT"/>
            </a:endParaRPr>
          </a:p>
        </p:txBody>
      </p:sp>
      <p:sp>
        <p:nvSpPr>
          <p:cNvPr id="3" name="Text Placeholder 2">
            <a:extLst>
              <a:ext uri="{FF2B5EF4-FFF2-40B4-BE49-F238E27FC236}">
                <a16:creationId xmlns:a16="http://schemas.microsoft.com/office/drawing/2014/main" id="{B4579EB6-9B01-4E35-93C0-C10EEA4D8591}"/>
              </a:ext>
            </a:extLst>
          </p:cNvPr>
          <p:cNvSpPr>
            <a:spLocks noGrp="1"/>
          </p:cNvSpPr>
          <p:nvPr>
            <p:ph type="body" idx="1"/>
          </p:nvPr>
        </p:nvSpPr>
        <p:spPr/>
        <p:txBody>
          <a:bodyPr/>
          <a:lstStyle/>
          <a:p>
            <a:endParaRPr lang="en-US" dirty="0"/>
          </a:p>
        </p:txBody>
      </p:sp>
      <p:sp>
        <p:nvSpPr>
          <p:cNvPr id="2" name="Rectangle 1">
            <a:extLst>
              <a:ext uri="{FF2B5EF4-FFF2-40B4-BE49-F238E27FC236}">
                <a16:creationId xmlns:a16="http://schemas.microsoft.com/office/drawing/2014/main" id="{2B8C609B-F5C1-4279-9653-7FB9CD76BC3D}"/>
              </a:ext>
            </a:extLst>
          </p:cNvPr>
          <p:cNvSpPr/>
          <p:nvPr/>
        </p:nvSpPr>
        <p:spPr>
          <a:xfrm>
            <a:off x="607123" y="2362200"/>
            <a:ext cx="8833051" cy="5078313"/>
          </a:xfrm>
          <a:prstGeom prst="rect">
            <a:avLst/>
          </a:prstGeom>
        </p:spPr>
        <p:txBody>
          <a:bodyPr wrap="square">
            <a:spAutoFit/>
          </a:bodyPr>
          <a:lstStyle/>
          <a:p>
            <a:pPr marL="457200" indent="-457200">
              <a:buFont typeface="Arial" panose="020B0604020202020204" pitchFamily="34" charset="0"/>
              <a:buChar char="•"/>
            </a:pPr>
            <a:r>
              <a:rPr lang="en-US" sz="2000" dirty="0">
                <a:latin typeface="Century Gothic" panose="020B0502020202020204" pitchFamily="34" charset="0"/>
              </a:rPr>
              <a:t>Routine health information system refers to any system of data collection, distribution and use that provides information at regular intervals and that is produced through routine mechanisms to address predictable health information needs</a:t>
            </a:r>
          </a:p>
          <a:p>
            <a:pPr marL="457200" indent="-457200">
              <a:buFont typeface="Arial" panose="020B0604020202020204" pitchFamily="34" charset="0"/>
              <a:buChar char="•"/>
            </a:pPr>
            <a:endParaRPr lang="en-US" sz="2400" dirty="0">
              <a:latin typeface="Century Gothic" panose="020B0502020202020204" pitchFamily="34" charset="0"/>
            </a:endParaRPr>
          </a:p>
          <a:p>
            <a:pPr marL="457200" indent="-457200">
              <a:buFont typeface="Arial" panose="020B0604020202020204" pitchFamily="34" charset="0"/>
              <a:buChar char="•"/>
            </a:pPr>
            <a:r>
              <a:rPr lang="en-US" sz="2000" dirty="0">
                <a:latin typeface="Century Gothic" panose="020B0502020202020204" pitchFamily="34" charset="0"/>
              </a:rPr>
              <a:t>Routine health information is usually drawn from data on provision and use of health services. </a:t>
            </a:r>
          </a:p>
          <a:p>
            <a:pPr marL="457200" indent="-457200">
              <a:buFont typeface="Arial" panose="020B0604020202020204" pitchFamily="34" charset="0"/>
              <a:buChar char="•"/>
            </a:pPr>
            <a:endParaRPr lang="en-US" sz="2000" dirty="0">
              <a:latin typeface="Century Gothic" panose="020B0502020202020204" pitchFamily="34" charset="0"/>
            </a:endParaRPr>
          </a:p>
          <a:p>
            <a:pPr marL="914400" lvl="1" indent="-457200">
              <a:buFont typeface="Arial" panose="020B0604020202020204" pitchFamily="34" charset="0"/>
              <a:buChar char="•"/>
            </a:pPr>
            <a:r>
              <a:rPr lang="en-US" sz="2000" dirty="0">
                <a:latin typeface="Century Gothic" panose="020B0502020202020204" pitchFamily="34" charset="0"/>
              </a:rPr>
              <a:t>clinical service delivery</a:t>
            </a:r>
          </a:p>
          <a:p>
            <a:pPr marL="914400" lvl="1" indent="-457200">
              <a:buFont typeface="Arial" panose="020B0604020202020204" pitchFamily="34" charset="0"/>
              <a:buChar char="•"/>
            </a:pPr>
            <a:r>
              <a:rPr lang="en-US" sz="2000" dirty="0">
                <a:latin typeface="Century Gothic" panose="020B0502020202020204" pitchFamily="34" charset="0"/>
              </a:rPr>
              <a:t>Medicines</a:t>
            </a:r>
          </a:p>
          <a:p>
            <a:pPr marL="914400" lvl="1" indent="-457200">
              <a:buFont typeface="Arial" panose="020B0604020202020204" pitchFamily="34" charset="0"/>
              <a:buChar char="•"/>
            </a:pPr>
            <a:r>
              <a:rPr lang="en-US" sz="2000" dirty="0">
                <a:latin typeface="Century Gothic" panose="020B0502020202020204" pitchFamily="34" charset="0"/>
              </a:rPr>
              <a:t>laboratory services</a:t>
            </a:r>
          </a:p>
          <a:p>
            <a:pPr marL="914400" lvl="1" indent="-457200">
              <a:buFont typeface="Arial" panose="020B0604020202020204" pitchFamily="34" charset="0"/>
              <a:buChar char="•"/>
            </a:pPr>
            <a:r>
              <a:rPr lang="en-US" sz="2000" dirty="0">
                <a:latin typeface="Century Gothic" panose="020B0502020202020204" pitchFamily="34" charset="0"/>
              </a:rPr>
              <a:t>Other diagnostic services</a:t>
            </a:r>
          </a:p>
          <a:p>
            <a:pPr marL="914400" lvl="1" indent="-457200">
              <a:buFont typeface="Arial" panose="020B0604020202020204" pitchFamily="34" charset="0"/>
              <a:buChar char="•"/>
            </a:pPr>
            <a:r>
              <a:rPr lang="en-US" sz="2000" dirty="0">
                <a:latin typeface="Century Gothic" panose="020B0502020202020204" pitchFamily="34" charset="0"/>
              </a:rPr>
              <a:t>Administrative records, </a:t>
            </a:r>
          </a:p>
          <a:p>
            <a:pPr marL="914400" lvl="1" indent="-457200">
              <a:buFont typeface="Arial" panose="020B0604020202020204" pitchFamily="34" charset="0"/>
              <a:buChar char="•"/>
            </a:pPr>
            <a:r>
              <a:rPr lang="en-US" sz="2000" dirty="0">
                <a:latin typeface="Century Gothic" panose="020B0502020202020204" pitchFamily="34" charset="0"/>
              </a:rPr>
              <a:t>Financial </a:t>
            </a:r>
          </a:p>
          <a:p>
            <a:pPr marL="914400" lvl="1" indent="-457200">
              <a:buFont typeface="Arial" panose="020B0604020202020204" pitchFamily="34" charset="0"/>
              <a:buChar char="•"/>
            </a:pPr>
            <a:r>
              <a:rPr lang="en-US" sz="2000" dirty="0">
                <a:latin typeface="Century Gothic" panose="020B0502020202020204" pitchFamily="34" charset="0"/>
              </a:rPr>
              <a:t>Human resource management systems and</a:t>
            </a:r>
          </a:p>
          <a:p>
            <a:pPr marL="914400" lvl="1" indent="-457200">
              <a:buFont typeface="Arial" panose="020B0604020202020204" pitchFamily="34" charset="0"/>
              <a:buChar char="•"/>
            </a:pPr>
            <a:r>
              <a:rPr lang="en-US" sz="2000" dirty="0">
                <a:latin typeface="Century Gothic" panose="020B0502020202020204" pitchFamily="34" charset="0"/>
              </a:rPr>
              <a:t>Quality improvement systems. </a:t>
            </a:r>
          </a:p>
        </p:txBody>
      </p:sp>
    </p:spTree>
    <p:extLst>
      <p:ext uri="{BB962C8B-B14F-4D97-AF65-F5344CB8AC3E}">
        <p14:creationId xmlns:p14="http://schemas.microsoft.com/office/powerpoint/2010/main" val="2629790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3"/>
          <p:cNvSpPr txBox="1"/>
          <p:nvPr/>
        </p:nvSpPr>
        <p:spPr>
          <a:xfrm>
            <a:off x="76199" y="232112"/>
            <a:ext cx="9905999" cy="705321"/>
          </a:xfrm>
          <a:prstGeom prst="rect">
            <a:avLst/>
          </a:prstGeom>
        </p:spPr>
        <p:txBody>
          <a:bodyPr vert="horz" wrap="square" lIns="0" tIns="0" rIns="0" bIns="0" rtlCol="0">
            <a:spAutoFit/>
          </a:bodyPr>
          <a:lstStyle/>
          <a:p>
            <a:pPr marL="12700">
              <a:lnSpc>
                <a:spcPts val="5480"/>
              </a:lnSpc>
            </a:pPr>
            <a:r>
              <a:rPr lang="en-US" sz="4800" b="1" spc="-100" dirty="0">
                <a:solidFill>
                  <a:schemeClr val="bg1"/>
                </a:solidFill>
                <a:latin typeface="Century Gothic" panose="020B0502020202020204" pitchFamily="34" charset="0"/>
                <a:cs typeface="Gill Sans MT"/>
              </a:rPr>
              <a:t>Service coverage tracer indicators</a:t>
            </a:r>
            <a:r>
              <a:rPr lang="en-US" sz="4800" b="1" spc="-100" dirty="0">
                <a:latin typeface="Century Gothic" panose="020B0502020202020204" pitchFamily="34" charset="0"/>
                <a:cs typeface="Gill Sans MT"/>
              </a:rPr>
              <a:t> </a:t>
            </a:r>
            <a:endParaRPr sz="4800" b="1" spc="-100" dirty="0">
              <a:latin typeface="Century Gothic" panose="020B0502020202020204" pitchFamily="34" charset="0"/>
              <a:cs typeface="Gill Sans MT"/>
            </a:endParaRPr>
          </a:p>
        </p:txBody>
      </p:sp>
      <p:sp>
        <p:nvSpPr>
          <p:cNvPr id="3" name="Text Placeholder 2">
            <a:extLst>
              <a:ext uri="{FF2B5EF4-FFF2-40B4-BE49-F238E27FC236}">
                <a16:creationId xmlns:a16="http://schemas.microsoft.com/office/drawing/2014/main" id="{B4579EB6-9B01-4E35-93C0-C10EEA4D8591}"/>
              </a:ext>
            </a:extLst>
          </p:cNvPr>
          <p:cNvSpPr>
            <a:spLocks noGrp="1"/>
          </p:cNvSpPr>
          <p:nvPr>
            <p:ph type="body" idx="1"/>
          </p:nvPr>
        </p:nvSpPr>
        <p:spPr/>
        <p:txBody>
          <a:bodyPr/>
          <a:lstStyle/>
          <a:p>
            <a:endParaRPr lang="en-US"/>
          </a:p>
        </p:txBody>
      </p:sp>
      <p:sp>
        <p:nvSpPr>
          <p:cNvPr id="2" name="Rectangle 1">
            <a:extLst>
              <a:ext uri="{FF2B5EF4-FFF2-40B4-BE49-F238E27FC236}">
                <a16:creationId xmlns:a16="http://schemas.microsoft.com/office/drawing/2014/main" id="{2B8C609B-F5C1-4279-9653-7FB9CD76BC3D}"/>
              </a:ext>
            </a:extLst>
          </p:cNvPr>
          <p:cNvSpPr/>
          <p:nvPr/>
        </p:nvSpPr>
        <p:spPr>
          <a:xfrm>
            <a:off x="612672" y="1524536"/>
            <a:ext cx="8833051" cy="6247864"/>
          </a:xfrm>
          <a:prstGeom prst="rect">
            <a:avLst/>
          </a:prstGeom>
        </p:spPr>
        <p:txBody>
          <a:bodyPr wrap="square">
            <a:spAutoFit/>
          </a:bodyPr>
          <a:lstStyle/>
          <a:p>
            <a:pPr marL="457200" indent="-457200">
              <a:buFont typeface="Arial" panose="020B0604020202020204" pitchFamily="34" charset="0"/>
              <a:buChar char="•"/>
            </a:pPr>
            <a:r>
              <a:rPr lang="en-US" sz="2000" b="1" dirty="0">
                <a:latin typeface="Century Gothic" panose="020B0502020202020204" pitchFamily="34" charset="0"/>
              </a:rPr>
              <a:t>ANC initiation before 12 week gestation </a:t>
            </a:r>
          </a:p>
          <a:p>
            <a:pPr marL="457200" indent="-457200">
              <a:buFont typeface="Arial" panose="020B0604020202020204" pitchFamily="34" charset="0"/>
              <a:buChar char="•"/>
            </a:pPr>
            <a:r>
              <a:rPr lang="en-US" sz="2000" b="1" dirty="0">
                <a:latin typeface="Century Gothic" panose="020B0502020202020204" pitchFamily="34" charset="0"/>
              </a:rPr>
              <a:t>ANC 4+ visits</a:t>
            </a:r>
          </a:p>
          <a:p>
            <a:pPr marL="457200" indent="-457200">
              <a:buFont typeface="Arial" panose="020B0604020202020204" pitchFamily="34" charset="0"/>
              <a:buChar char="•"/>
            </a:pPr>
            <a:r>
              <a:rPr lang="en-US" sz="2000" b="1" dirty="0">
                <a:latin typeface="Century Gothic" panose="020B0502020202020204" pitchFamily="34" charset="0"/>
              </a:rPr>
              <a:t>Institutional deliveries</a:t>
            </a:r>
          </a:p>
          <a:p>
            <a:pPr marL="457200" indent="-457200">
              <a:buFont typeface="Arial" panose="020B0604020202020204" pitchFamily="34" charset="0"/>
              <a:buChar char="•"/>
            </a:pPr>
            <a:r>
              <a:rPr lang="en-US" sz="2000" b="1" dirty="0">
                <a:latin typeface="Century Gothic" panose="020B0502020202020204" pitchFamily="34" charset="0"/>
              </a:rPr>
              <a:t>Skilled birth attendance</a:t>
            </a:r>
          </a:p>
          <a:p>
            <a:pPr marL="457200" indent="-457200">
              <a:buFont typeface="Arial" panose="020B0604020202020204" pitchFamily="34" charset="0"/>
              <a:buChar char="•"/>
            </a:pPr>
            <a:r>
              <a:rPr lang="en-US" sz="2000" dirty="0">
                <a:latin typeface="Century Gothic" panose="020B0502020202020204" pitchFamily="34" charset="0"/>
              </a:rPr>
              <a:t>Need satisfied for family planning</a:t>
            </a:r>
          </a:p>
          <a:p>
            <a:pPr marL="457200" indent="-457200">
              <a:buFont typeface="Arial" panose="020B0604020202020204" pitchFamily="34" charset="0"/>
              <a:buChar char="•"/>
            </a:pPr>
            <a:r>
              <a:rPr lang="en-US" sz="2000" dirty="0">
                <a:latin typeface="Century Gothic" panose="020B0502020202020204" pitchFamily="34" charset="0"/>
              </a:rPr>
              <a:t>DPT3 immunization coverage</a:t>
            </a:r>
          </a:p>
          <a:p>
            <a:pPr marL="457200" indent="-457200">
              <a:buFont typeface="Arial" panose="020B0604020202020204" pitchFamily="34" charset="0"/>
              <a:buChar char="•"/>
            </a:pPr>
            <a:r>
              <a:rPr lang="en-US" sz="2000" dirty="0">
                <a:latin typeface="Century Gothic" panose="020B0502020202020204" pitchFamily="34" charset="0"/>
              </a:rPr>
              <a:t>Serious acute child illness coverage</a:t>
            </a:r>
          </a:p>
          <a:p>
            <a:pPr marL="457200" indent="-457200">
              <a:buFont typeface="Arial" panose="020B0604020202020204" pitchFamily="34" charset="0"/>
              <a:buChar char="•"/>
            </a:pPr>
            <a:r>
              <a:rPr lang="en-US" sz="2000" dirty="0">
                <a:latin typeface="Century Gothic" panose="020B0502020202020204" pitchFamily="34" charset="0"/>
              </a:rPr>
              <a:t>Household ownership of insecticide treat nets (ITNs)</a:t>
            </a:r>
          </a:p>
          <a:p>
            <a:pPr marL="457200" indent="-457200">
              <a:buFont typeface="Arial" panose="020B0604020202020204" pitchFamily="34" charset="0"/>
              <a:buChar char="•"/>
            </a:pPr>
            <a:r>
              <a:rPr lang="en-US" sz="2000" dirty="0">
                <a:latin typeface="Century Gothic" panose="020B0502020202020204" pitchFamily="34" charset="0"/>
              </a:rPr>
              <a:t>Tuberculosis treatment coverage</a:t>
            </a:r>
          </a:p>
          <a:p>
            <a:pPr marL="457200" indent="-457200">
              <a:buFont typeface="Arial" panose="020B0604020202020204" pitchFamily="34" charset="0"/>
              <a:buChar char="•"/>
            </a:pPr>
            <a:r>
              <a:rPr lang="en-US" sz="2000" dirty="0">
                <a:latin typeface="Century Gothic" panose="020B0502020202020204" pitchFamily="34" charset="0"/>
              </a:rPr>
              <a:t>PMTCT service coverage</a:t>
            </a:r>
          </a:p>
          <a:p>
            <a:pPr marL="457200" indent="-457200">
              <a:buFont typeface="Arial" panose="020B0604020202020204" pitchFamily="34" charset="0"/>
              <a:buChar char="•"/>
            </a:pPr>
            <a:r>
              <a:rPr lang="en-US" sz="2000" dirty="0">
                <a:latin typeface="Century Gothic" panose="020B0502020202020204" pitchFamily="34" charset="0"/>
              </a:rPr>
              <a:t>Contraceptive use</a:t>
            </a:r>
          </a:p>
          <a:p>
            <a:pPr marL="457200" indent="-457200">
              <a:buFont typeface="Arial" panose="020B0604020202020204" pitchFamily="34" charset="0"/>
              <a:buChar char="•"/>
            </a:pPr>
            <a:r>
              <a:rPr lang="en-US" sz="2000" dirty="0">
                <a:latin typeface="Century Gothic" panose="020B0502020202020204" pitchFamily="34" charset="0"/>
              </a:rPr>
              <a:t>Postnatal care within 2 days of birth</a:t>
            </a:r>
          </a:p>
          <a:p>
            <a:pPr marL="457200" indent="-457200">
              <a:buFont typeface="Arial" panose="020B0604020202020204" pitchFamily="34" charset="0"/>
              <a:buChar char="•"/>
            </a:pPr>
            <a:r>
              <a:rPr lang="en-US" sz="2000" dirty="0">
                <a:latin typeface="Century Gothic" panose="020B0502020202020204" pitchFamily="34" charset="0"/>
              </a:rPr>
              <a:t>Diarrhea treated with oral dehydration salts (ORS)</a:t>
            </a:r>
          </a:p>
          <a:p>
            <a:pPr marL="457200" indent="-457200">
              <a:buFont typeface="Arial" panose="020B0604020202020204" pitchFamily="34" charset="0"/>
              <a:buChar char="•"/>
            </a:pPr>
            <a:r>
              <a:rPr lang="en-US" sz="2000" dirty="0">
                <a:latin typeface="Century Gothic" panose="020B0502020202020204" pitchFamily="34" charset="0"/>
              </a:rPr>
              <a:t>Coverage of exclusive breastfeeding</a:t>
            </a:r>
          </a:p>
          <a:p>
            <a:pPr marL="457200" indent="-457200">
              <a:buFont typeface="Arial" panose="020B0604020202020204" pitchFamily="34" charset="0"/>
              <a:buChar char="•"/>
            </a:pPr>
            <a:r>
              <a:rPr lang="en-US" sz="2000" dirty="0">
                <a:latin typeface="Century Gothic" panose="020B0502020202020204" pitchFamily="34" charset="0"/>
              </a:rPr>
              <a:t>Intermittent prevention therapy (IPT) during pregnancy</a:t>
            </a:r>
          </a:p>
          <a:p>
            <a:pPr marL="457200" indent="-457200">
              <a:buFont typeface="Arial" panose="020B0604020202020204" pitchFamily="34" charset="0"/>
              <a:buChar char="•"/>
            </a:pPr>
            <a:r>
              <a:rPr lang="en-US" sz="2000" dirty="0">
                <a:latin typeface="Century Gothic" panose="020B0502020202020204" pitchFamily="34" charset="0"/>
              </a:rPr>
              <a:t>Fever treated with antimalarials </a:t>
            </a:r>
          </a:p>
          <a:p>
            <a:pPr marL="457200" indent="-457200">
              <a:buFont typeface="Arial" panose="020B0604020202020204" pitchFamily="34" charset="0"/>
              <a:buChar char="•"/>
            </a:pPr>
            <a:r>
              <a:rPr lang="en-US" sz="2000" dirty="0">
                <a:latin typeface="Century Gothic" panose="020B0502020202020204" pitchFamily="34" charset="0"/>
              </a:rPr>
              <a:t>Household with indoor residual spraying </a:t>
            </a:r>
          </a:p>
          <a:p>
            <a:pPr marL="457200" indent="-457200">
              <a:buFont typeface="Arial" panose="020B0604020202020204" pitchFamily="34" charset="0"/>
              <a:buChar char="•"/>
            </a:pPr>
            <a:r>
              <a:rPr lang="en-US" sz="2000" dirty="0">
                <a:latin typeface="Century Gothic" panose="020B0502020202020204" pitchFamily="34" charset="0"/>
              </a:rPr>
              <a:t>Tuberculosis case detection rate</a:t>
            </a:r>
          </a:p>
          <a:p>
            <a:pPr marL="457200" indent="-457200">
              <a:buFont typeface="Arial" panose="020B0604020202020204" pitchFamily="34" charset="0"/>
              <a:buChar char="•"/>
            </a:pPr>
            <a:r>
              <a:rPr lang="en-US" sz="2000" dirty="0">
                <a:latin typeface="Century Gothic" panose="020B0502020202020204" pitchFamily="34" charset="0"/>
              </a:rPr>
              <a:t>Male circumcision rates and</a:t>
            </a:r>
          </a:p>
          <a:p>
            <a:pPr marL="457200" indent="-457200">
              <a:buFont typeface="Arial" panose="020B0604020202020204" pitchFamily="34" charset="0"/>
              <a:buChar char="•"/>
            </a:pPr>
            <a:r>
              <a:rPr lang="en-US" sz="2000" dirty="0">
                <a:latin typeface="Century Gothic" panose="020B0502020202020204" pitchFamily="34" charset="0"/>
              </a:rPr>
              <a:t>Condom use at higher risk sex </a:t>
            </a:r>
          </a:p>
        </p:txBody>
      </p:sp>
    </p:spTree>
    <p:extLst>
      <p:ext uri="{BB962C8B-B14F-4D97-AF65-F5344CB8AC3E}">
        <p14:creationId xmlns:p14="http://schemas.microsoft.com/office/powerpoint/2010/main" val="1139910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3"/>
          <p:cNvSpPr txBox="1"/>
          <p:nvPr/>
        </p:nvSpPr>
        <p:spPr>
          <a:xfrm>
            <a:off x="76199" y="232112"/>
            <a:ext cx="9905999" cy="705321"/>
          </a:xfrm>
          <a:prstGeom prst="rect">
            <a:avLst/>
          </a:prstGeom>
        </p:spPr>
        <p:txBody>
          <a:bodyPr vert="horz" wrap="square" lIns="0" tIns="0" rIns="0" bIns="0" rtlCol="0">
            <a:spAutoFit/>
          </a:bodyPr>
          <a:lstStyle/>
          <a:p>
            <a:pPr marL="12700">
              <a:lnSpc>
                <a:spcPts val="5480"/>
              </a:lnSpc>
            </a:pPr>
            <a:r>
              <a:rPr lang="en-US" sz="4800" b="1" spc="-100" dirty="0">
                <a:solidFill>
                  <a:schemeClr val="bg1"/>
                </a:solidFill>
                <a:latin typeface="Century Gothic" panose="020B0502020202020204" pitchFamily="34" charset="0"/>
                <a:cs typeface="Gill Sans MT"/>
              </a:rPr>
              <a:t>Service coverage tracer indicators</a:t>
            </a:r>
            <a:r>
              <a:rPr lang="en-US" sz="4800" b="1" spc="-100" dirty="0">
                <a:latin typeface="Century Gothic" panose="020B0502020202020204" pitchFamily="34" charset="0"/>
                <a:cs typeface="Gill Sans MT"/>
              </a:rPr>
              <a:t> </a:t>
            </a:r>
            <a:endParaRPr sz="4800" b="1" spc="-100" dirty="0">
              <a:latin typeface="Century Gothic" panose="020B0502020202020204" pitchFamily="34" charset="0"/>
              <a:cs typeface="Gill Sans MT"/>
            </a:endParaRPr>
          </a:p>
        </p:txBody>
      </p:sp>
      <p:sp>
        <p:nvSpPr>
          <p:cNvPr id="3" name="Text Placeholder 2">
            <a:extLst>
              <a:ext uri="{FF2B5EF4-FFF2-40B4-BE49-F238E27FC236}">
                <a16:creationId xmlns:a16="http://schemas.microsoft.com/office/drawing/2014/main" id="{B4579EB6-9B01-4E35-93C0-C10EEA4D8591}"/>
              </a:ext>
            </a:extLst>
          </p:cNvPr>
          <p:cNvSpPr>
            <a:spLocks noGrp="1"/>
          </p:cNvSpPr>
          <p:nvPr>
            <p:ph type="body" idx="1"/>
          </p:nvPr>
        </p:nvSpPr>
        <p:spPr/>
        <p:txBody>
          <a:bodyPr/>
          <a:lstStyle/>
          <a:p>
            <a:endParaRPr lang="en-US"/>
          </a:p>
        </p:txBody>
      </p:sp>
      <p:graphicFrame>
        <p:nvGraphicFramePr>
          <p:cNvPr id="8" name="Chart 7">
            <a:extLst>
              <a:ext uri="{FF2B5EF4-FFF2-40B4-BE49-F238E27FC236}">
                <a16:creationId xmlns:a16="http://schemas.microsoft.com/office/drawing/2014/main" id="{D0301F8C-EA13-470B-B240-1CB090E0EE54}"/>
              </a:ext>
            </a:extLst>
          </p:cNvPr>
          <p:cNvGraphicFramePr>
            <a:graphicFrameLocks/>
          </p:cNvGraphicFramePr>
          <p:nvPr>
            <p:extLst>
              <p:ext uri="{D42A27DB-BD31-4B8C-83A1-F6EECF244321}">
                <p14:modId xmlns:p14="http://schemas.microsoft.com/office/powerpoint/2010/main" val="2234423184"/>
              </p:ext>
            </p:extLst>
          </p:nvPr>
        </p:nvGraphicFramePr>
        <p:xfrm>
          <a:off x="381001" y="1676400"/>
          <a:ext cx="92202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5367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3"/>
          <p:cNvSpPr txBox="1"/>
          <p:nvPr/>
        </p:nvSpPr>
        <p:spPr>
          <a:xfrm>
            <a:off x="76199" y="232112"/>
            <a:ext cx="9905999" cy="705321"/>
          </a:xfrm>
          <a:prstGeom prst="rect">
            <a:avLst/>
          </a:prstGeom>
        </p:spPr>
        <p:txBody>
          <a:bodyPr vert="horz" wrap="square" lIns="0" tIns="0" rIns="0" bIns="0" rtlCol="0">
            <a:spAutoFit/>
          </a:bodyPr>
          <a:lstStyle/>
          <a:p>
            <a:pPr marL="12700">
              <a:lnSpc>
                <a:spcPts val="5480"/>
              </a:lnSpc>
            </a:pPr>
            <a:r>
              <a:rPr lang="en-US" sz="4800" b="1" spc="-100" dirty="0">
                <a:solidFill>
                  <a:schemeClr val="bg1"/>
                </a:solidFill>
                <a:latin typeface="Century Gothic" panose="020B0502020202020204" pitchFamily="34" charset="0"/>
                <a:cs typeface="Gill Sans MT"/>
              </a:rPr>
              <a:t>Service coverage tracer indicators</a:t>
            </a:r>
            <a:r>
              <a:rPr lang="en-US" sz="4800" b="1" spc="-100" dirty="0">
                <a:latin typeface="Century Gothic" panose="020B0502020202020204" pitchFamily="34" charset="0"/>
                <a:cs typeface="Gill Sans MT"/>
              </a:rPr>
              <a:t> </a:t>
            </a:r>
            <a:endParaRPr sz="4800" b="1" spc="-100" dirty="0">
              <a:latin typeface="Century Gothic" panose="020B0502020202020204" pitchFamily="34" charset="0"/>
              <a:cs typeface="Gill Sans MT"/>
            </a:endParaRPr>
          </a:p>
        </p:txBody>
      </p:sp>
      <p:sp>
        <p:nvSpPr>
          <p:cNvPr id="3" name="Text Placeholder 2">
            <a:extLst>
              <a:ext uri="{FF2B5EF4-FFF2-40B4-BE49-F238E27FC236}">
                <a16:creationId xmlns:a16="http://schemas.microsoft.com/office/drawing/2014/main" id="{B4579EB6-9B01-4E35-93C0-C10EEA4D8591}"/>
              </a:ext>
            </a:extLst>
          </p:cNvPr>
          <p:cNvSpPr>
            <a:spLocks noGrp="1"/>
          </p:cNvSpPr>
          <p:nvPr>
            <p:ph type="body" idx="1"/>
          </p:nvPr>
        </p:nvSpPr>
        <p:spPr/>
        <p:txBody>
          <a:bodyPr/>
          <a:lstStyle/>
          <a:p>
            <a:endParaRPr lang="en-US"/>
          </a:p>
        </p:txBody>
      </p:sp>
      <p:graphicFrame>
        <p:nvGraphicFramePr>
          <p:cNvPr id="5" name="Chart 4">
            <a:extLst>
              <a:ext uri="{FF2B5EF4-FFF2-40B4-BE49-F238E27FC236}">
                <a16:creationId xmlns:a16="http://schemas.microsoft.com/office/drawing/2014/main" id="{1B24C259-7ED9-4514-9A07-CC9BA9EB16BA}"/>
              </a:ext>
            </a:extLst>
          </p:cNvPr>
          <p:cNvGraphicFramePr>
            <a:graphicFrameLocks/>
          </p:cNvGraphicFramePr>
          <p:nvPr>
            <p:extLst>
              <p:ext uri="{D42A27DB-BD31-4B8C-83A1-F6EECF244321}">
                <p14:modId xmlns:p14="http://schemas.microsoft.com/office/powerpoint/2010/main" val="3506591371"/>
              </p:ext>
            </p:extLst>
          </p:nvPr>
        </p:nvGraphicFramePr>
        <p:xfrm>
          <a:off x="381000" y="1676400"/>
          <a:ext cx="9372600" cy="533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0815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3"/>
          <p:cNvSpPr txBox="1"/>
          <p:nvPr/>
        </p:nvSpPr>
        <p:spPr>
          <a:xfrm>
            <a:off x="76199" y="232112"/>
            <a:ext cx="9905999" cy="705321"/>
          </a:xfrm>
          <a:prstGeom prst="rect">
            <a:avLst/>
          </a:prstGeom>
        </p:spPr>
        <p:txBody>
          <a:bodyPr vert="horz" wrap="square" lIns="0" tIns="0" rIns="0" bIns="0" rtlCol="0">
            <a:spAutoFit/>
          </a:bodyPr>
          <a:lstStyle/>
          <a:p>
            <a:pPr marL="12700">
              <a:lnSpc>
                <a:spcPts val="5480"/>
              </a:lnSpc>
            </a:pPr>
            <a:r>
              <a:rPr lang="en-US" sz="4800" b="1" spc="-100" dirty="0">
                <a:solidFill>
                  <a:schemeClr val="bg1"/>
                </a:solidFill>
                <a:latin typeface="Century Gothic" panose="020B0502020202020204" pitchFamily="34" charset="0"/>
                <a:cs typeface="Gill Sans MT"/>
              </a:rPr>
              <a:t>Service coverage tracer indicators</a:t>
            </a:r>
            <a:r>
              <a:rPr lang="en-US" sz="4800" b="1" spc="-100" dirty="0">
                <a:latin typeface="Century Gothic" panose="020B0502020202020204" pitchFamily="34" charset="0"/>
                <a:cs typeface="Gill Sans MT"/>
              </a:rPr>
              <a:t> </a:t>
            </a:r>
            <a:endParaRPr sz="4800" b="1" spc="-100" dirty="0">
              <a:latin typeface="Century Gothic" panose="020B0502020202020204" pitchFamily="34" charset="0"/>
              <a:cs typeface="Gill Sans MT"/>
            </a:endParaRPr>
          </a:p>
        </p:txBody>
      </p:sp>
      <p:sp>
        <p:nvSpPr>
          <p:cNvPr id="3" name="Text Placeholder 2">
            <a:extLst>
              <a:ext uri="{FF2B5EF4-FFF2-40B4-BE49-F238E27FC236}">
                <a16:creationId xmlns:a16="http://schemas.microsoft.com/office/drawing/2014/main" id="{B4579EB6-9B01-4E35-93C0-C10EEA4D8591}"/>
              </a:ext>
            </a:extLst>
          </p:cNvPr>
          <p:cNvSpPr>
            <a:spLocks noGrp="1"/>
          </p:cNvSpPr>
          <p:nvPr>
            <p:ph type="body" idx="1"/>
          </p:nvPr>
        </p:nvSpPr>
        <p:spPr/>
        <p:txBody>
          <a:bodyPr/>
          <a:lstStyle/>
          <a:p>
            <a:endParaRPr lang="en-US"/>
          </a:p>
        </p:txBody>
      </p:sp>
      <p:graphicFrame>
        <p:nvGraphicFramePr>
          <p:cNvPr id="5" name="Chart 4">
            <a:extLst>
              <a:ext uri="{FF2B5EF4-FFF2-40B4-BE49-F238E27FC236}">
                <a16:creationId xmlns:a16="http://schemas.microsoft.com/office/drawing/2014/main" id="{B3C889E0-2F57-4F8D-B440-46910129A4BB}"/>
              </a:ext>
            </a:extLst>
          </p:cNvPr>
          <p:cNvGraphicFramePr>
            <a:graphicFrameLocks/>
          </p:cNvGraphicFramePr>
          <p:nvPr>
            <p:extLst>
              <p:ext uri="{D42A27DB-BD31-4B8C-83A1-F6EECF244321}">
                <p14:modId xmlns:p14="http://schemas.microsoft.com/office/powerpoint/2010/main" val="2004478199"/>
              </p:ext>
            </p:extLst>
          </p:nvPr>
        </p:nvGraphicFramePr>
        <p:xfrm>
          <a:off x="304801" y="1676400"/>
          <a:ext cx="9372600" cy="58638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7569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3"/>
          <p:cNvSpPr txBox="1"/>
          <p:nvPr/>
        </p:nvSpPr>
        <p:spPr>
          <a:xfrm>
            <a:off x="76199" y="232112"/>
            <a:ext cx="9905999" cy="705321"/>
          </a:xfrm>
          <a:prstGeom prst="rect">
            <a:avLst/>
          </a:prstGeom>
        </p:spPr>
        <p:txBody>
          <a:bodyPr vert="horz" wrap="square" lIns="0" tIns="0" rIns="0" bIns="0" rtlCol="0">
            <a:spAutoFit/>
          </a:bodyPr>
          <a:lstStyle/>
          <a:p>
            <a:pPr marL="12700">
              <a:lnSpc>
                <a:spcPts val="5480"/>
              </a:lnSpc>
            </a:pPr>
            <a:r>
              <a:rPr lang="en-US" sz="4800" b="1" spc="-100" dirty="0">
                <a:solidFill>
                  <a:schemeClr val="bg1"/>
                </a:solidFill>
                <a:latin typeface="Century Gothic" panose="020B0502020202020204" pitchFamily="34" charset="0"/>
                <a:cs typeface="Gill Sans MT"/>
              </a:rPr>
              <a:t>Service coverage tracer indicators</a:t>
            </a:r>
            <a:r>
              <a:rPr lang="en-US" sz="4800" b="1" spc="-100" dirty="0">
                <a:latin typeface="Century Gothic" panose="020B0502020202020204" pitchFamily="34" charset="0"/>
                <a:cs typeface="Gill Sans MT"/>
              </a:rPr>
              <a:t> </a:t>
            </a:r>
            <a:endParaRPr sz="4800" b="1" spc="-100" dirty="0">
              <a:latin typeface="Century Gothic" panose="020B0502020202020204" pitchFamily="34" charset="0"/>
              <a:cs typeface="Gill Sans MT"/>
            </a:endParaRPr>
          </a:p>
        </p:txBody>
      </p:sp>
      <p:sp>
        <p:nvSpPr>
          <p:cNvPr id="3" name="Text Placeholder 2">
            <a:extLst>
              <a:ext uri="{FF2B5EF4-FFF2-40B4-BE49-F238E27FC236}">
                <a16:creationId xmlns:a16="http://schemas.microsoft.com/office/drawing/2014/main" id="{B4579EB6-9B01-4E35-93C0-C10EEA4D8591}"/>
              </a:ext>
            </a:extLst>
          </p:cNvPr>
          <p:cNvSpPr>
            <a:spLocks noGrp="1"/>
          </p:cNvSpPr>
          <p:nvPr>
            <p:ph type="body" idx="1"/>
          </p:nvPr>
        </p:nvSpPr>
        <p:spPr/>
        <p:txBody>
          <a:bodyPr/>
          <a:lstStyle/>
          <a:p>
            <a:endParaRPr lang="en-US"/>
          </a:p>
        </p:txBody>
      </p:sp>
      <p:graphicFrame>
        <p:nvGraphicFramePr>
          <p:cNvPr id="6" name="Chart 5">
            <a:extLst>
              <a:ext uri="{FF2B5EF4-FFF2-40B4-BE49-F238E27FC236}">
                <a16:creationId xmlns:a16="http://schemas.microsoft.com/office/drawing/2014/main" id="{158BF057-5970-404B-AA87-B0D8B756E6D4}"/>
              </a:ext>
            </a:extLst>
          </p:cNvPr>
          <p:cNvGraphicFramePr>
            <a:graphicFrameLocks/>
          </p:cNvGraphicFramePr>
          <p:nvPr>
            <p:extLst>
              <p:ext uri="{D42A27DB-BD31-4B8C-83A1-F6EECF244321}">
                <p14:modId xmlns:p14="http://schemas.microsoft.com/office/powerpoint/2010/main" val="4028987499"/>
              </p:ext>
            </p:extLst>
          </p:nvPr>
        </p:nvGraphicFramePr>
        <p:xfrm>
          <a:off x="304800" y="1676400"/>
          <a:ext cx="9296399" cy="58638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64074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E185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d and gold_corrected" id="{146BFB62-A233-42DE-91CE-C6ECADF35082}" vid="{49A408FB-2B9C-40A7-B357-2B1F4CF4DB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4A79819CA3F3428B644840049B5527" ma:contentTypeVersion="3" ma:contentTypeDescription="Create a new document." ma:contentTypeScope="" ma:versionID="e802c12fce4af27327074414c3d1bce2">
  <xsd:schema xmlns:xsd="http://www.w3.org/2001/XMLSchema" xmlns:xs="http://www.w3.org/2001/XMLSchema" xmlns:p="http://schemas.microsoft.com/office/2006/metadata/properties" xmlns:ns1="http://schemas.microsoft.com/sharepoint/v3" xmlns:ns2="d8573787-17db-43b5-9af3-2a45e79ab039" targetNamespace="http://schemas.microsoft.com/office/2006/metadata/properties" ma:root="true" ma:fieldsID="de3be56df68e78b098a568f754a457d5" ns1:_="" ns2:_="">
    <xsd:import namespace="http://schemas.microsoft.com/sharepoint/v3"/>
    <xsd:import namespace="d8573787-17db-43b5-9af3-2a45e79ab039"/>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573787-17db-43b5-9af3-2a45e79ab03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36F9E8-C5AE-4D60-9D60-69F34EE02EFD}">
  <ds:schemaRefs>
    <ds:schemaRef ds:uri="http://schemas.microsoft.com/sharepoint/v3/contenttype/forms"/>
  </ds:schemaRefs>
</ds:datastoreItem>
</file>

<file path=customXml/itemProps2.xml><?xml version="1.0" encoding="utf-8"?>
<ds:datastoreItem xmlns:ds="http://schemas.openxmlformats.org/officeDocument/2006/customXml" ds:itemID="{7980A0DF-5B73-42A5-B4E1-4C171E70C45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8573787-17db-43b5-9af3-2a45e79ab039"/>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996E4802-154C-4CFF-A267-EDDF2184BE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8573787-17db-43b5-9af3-2a45e79ab0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382</TotalTime>
  <Words>515</Words>
  <Application>Microsoft Office PowerPoint</Application>
  <PresentationFormat>Custom</PresentationFormat>
  <Paragraphs>75</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Futura Lt BT</vt:lpstr>
      <vt:lpstr>Futura LT Pro Book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Odek, Willis</dc:creator>
  <cp:lastModifiedBy>Odek, Willis</cp:lastModifiedBy>
  <cp:revision>33</cp:revision>
  <dcterms:created xsi:type="dcterms:W3CDTF">2018-10-11T08:56:50Z</dcterms:created>
  <dcterms:modified xsi:type="dcterms:W3CDTF">2019-03-27T17:23:51Z</dcterms:modified>
</cp:coreProperties>
</file>