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475" r:id="rId2"/>
    <p:sldId id="353" r:id="rId3"/>
    <p:sldId id="477" r:id="rId4"/>
    <p:sldId id="479" r:id="rId5"/>
    <p:sldId id="480" r:id="rId6"/>
    <p:sldId id="481" r:id="rId7"/>
    <p:sldId id="497" r:id="rId8"/>
    <p:sldId id="496" r:id="rId9"/>
    <p:sldId id="488" r:id="rId10"/>
    <p:sldId id="486" r:id="rId11"/>
    <p:sldId id="494" r:id="rId12"/>
    <p:sldId id="483" r:id="rId13"/>
    <p:sldId id="491" r:id="rId14"/>
    <p:sldId id="493" r:id="rId15"/>
    <p:sldId id="474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57F88F77-BCF3-4BB0-A96F-4D562EF47898}">
          <p14:sldIdLst>
            <p14:sldId id="475"/>
            <p14:sldId id="353"/>
            <p14:sldId id="477"/>
            <p14:sldId id="479"/>
            <p14:sldId id="480"/>
            <p14:sldId id="481"/>
            <p14:sldId id="497"/>
            <p14:sldId id="496"/>
            <p14:sldId id="488"/>
            <p14:sldId id="486"/>
            <p14:sldId id="494"/>
            <p14:sldId id="483"/>
            <p14:sldId id="491"/>
            <p14:sldId id="493"/>
            <p14:sldId id="47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 snapToGrid="0" snapToObjects="1">
      <p:cViewPr>
        <p:scale>
          <a:sx n="76" d="100"/>
          <a:sy n="76" d="100"/>
        </p:scale>
        <p:origin x="-12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Florence\Desktop\Tous%20projets%20doctorat\Conference%20EAHRC%20Mars%202019\Traitement%20des%20donne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Florence\Desktop\Tous%20projets%20doctorat\Conference%20EAHRC%20Mars%202019\Traitement%20des%20donne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Florence\Desktop\Tous%20projets%20doctorat\Conference%20EAHRC%20Mars%202019\Traitement%20des%20donnee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Florence\Desktop\Tous%20projets%20doctorat\Conference%20EAHRC%20Mars%202019\Traitement%20des%20donne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Anglais!$D$125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Anglais!$C$126:$C$128</c:f>
              <c:strCache>
                <c:ptCount val="3"/>
                <c:pt idx="0">
                  <c:v>Turnover/year</c:v>
                </c:pt>
                <c:pt idx="1">
                  <c:v>Cash sales situation (cash)</c:v>
                </c:pt>
                <c:pt idx="2">
                  <c:v>Revenues / year</c:v>
                </c:pt>
              </c:strCache>
            </c:strRef>
          </c:cat>
          <c:val>
            <c:numRef>
              <c:f>Anglais!$D$126:$D$128</c:f>
              <c:numCache>
                <c:formatCode>_(* #,##0_);_(* \(#,##0\);_(* "-"??_);_(@_)</c:formatCode>
                <c:ptCount val="3"/>
                <c:pt idx="0">
                  <c:v>1022044300</c:v>
                </c:pt>
                <c:pt idx="1">
                  <c:v>535793128</c:v>
                </c:pt>
                <c:pt idx="2">
                  <c:v>2526839841</c:v>
                </c:pt>
              </c:numCache>
            </c:numRef>
          </c:val>
        </c:ser>
        <c:ser>
          <c:idx val="1"/>
          <c:order val="1"/>
          <c:tx>
            <c:strRef>
              <c:f>Anglais!$E$125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Anglais!$C$126:$C$128</c:f>
              <c:strCache>
                <c:ptCount val="3"/>
                <c:pt idx="0">
                  <c:v>Turnover/year</c:v>
                </c:pt>
                <c:pt idx="1">
                  <c:v>Cash sales situation (cash)</c:v>
                </c:pt>
                <c:pt idx="2">
                  <c:v>Revenues / year</c:v>
                </c:pt>
              </c:strCache>
            </c:strRef>
          </c:cat>
          <c:val>
            <c:numRef>
              <c:f>Anglais!$E$126:$E$128</c:f>
              <c:numCache>
                <c:formatCode>_(* #,##0_);_(* \(#,##0\);_(* "-"??_);_(@_)</c:formatCode>
                <c:ptCount val="3"/>
                <c:pt idx="0">
                  <c:v>1793075977</c:v>
                </c:pt>
                <c:pt idx="1">
                  <c:v>497680988</c:v>
                </c:pt>
                <c:pt idx="2">
                  <c:v>2264191022</c:v>
                </c:pt>
              </c:numCache>
            </c:numRef>
          </c:val>
        </c:ser>
        <c:ser>
          <c:idx val="2"/>
          <c:order val="2"/>
          <c:tx>
            <c:strRef>
              <c:f>Anglais!$F$125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Anglais!$C$126:$C$128</c:f>
              <c:strCache>
                <c:ptCount val="3"/>
                <c:pt idx="0">
                  <c:v>Turnover/year</c:v>
                </c:pt>
                <c:pt idx="1">
                  <c:v>Cash sales situation (cash)</c:v>
                </c:pt>
                <c:pt idx="2">
                  <c:v>Revenues / year</c:v>
                </c:pt>
              </c:strCache>
            </c:strRef>
          </c:cat>
          <c:val>
            <c:numRef>
              <c:f>Anglais!$F$126:$F$128</c:f>
              <c:numCache>
                <c:formatCode>_(* #,##0_);_(* \(#,##0\);_(* "-"??_);_(@_)</c:formatCode>
                <c:ptCount val="3"/>
                <c:pt idx="0">
                  <c:v>1984917317</c:v>
                </c:pt>
                <c:pt idx="1">
                  <c:v>542437203</c:v>
                </c:pt>
                <c:pt idx="2">
                  <c:v>2438779041</c:v>
                </c:pt>
              </c:numCache>
            </c:numRef>
          </c:val>
        </c:ser>
        <c:ser>
          <c:idx val="3"/>
          <c:order val="3"/>
          <c:tx>
            <c:strRef>
              <c:f>Anglais!$G$125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Anglais!$C$126:$C$128</c:f>
              <c:strCache>
                <c:ptCount val="3"/>
                <c:pt idx="0">
                  <c:v>Turnover/year</c:v>
                </c:pt>
                <c:pt idx="1">
                  <c:v>Cash sales situation (cash)</c:v>
                </c:pt>
                <c:pt idx="2">
                  <c:v>Revenues / year</c:v>
                </c:pt>
              </c:strCache>
            </c:strRef>
          </c:cat>
          <c:val>
            <c:numRef>
              <c:f>Anglais!$G$126:$G$128</c:f>
              <c:numCache>
                <c:formatCode>_(* #,##0_);_(* \(#,##0\);_(* "-"??_);_(@_)</c:formatCode>
                <c:ptCount val="3"/>
                <c:pt idx="0">
                  <c:v>2255492096</c:v>
                </c:pt>
                <c:pt idx="1">
                  <c:v>592143084</c:v>
                </c:pt>
                <c:pt idx="2">
                  <c:v>2878743002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8560256"/>
        <c:axId val="158561792"/>
      </c:barChart>
      <c:catAx>
        <c:axId val="15856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158561792"/>
        <c:crosses val="autoZero"/>
        <c:auto val="1"/>
        <c:lblAlgn val="ctr"/>
        <c:lblOffset val="100"/>
        <c:noMultiLvlLbl val="0"/>
      </c:catAx>
      <c:valAx>
        <c:axId val="158561792"/>
        <c:scaling>
          <c:orientation val="minMax"/>
          <c:max val="3000000000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15856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600">
          <a:solidFill>
            <a:schemeClr val="tx1">
              <a:lumMod val="95000"/>
              <a:lumOff val="5000"/>
            </a:schemeClr>
          </a:solidFill>
          <a:latin typeface="Century Gothic" panose="020B0502020202020204" pitchFamily="34" charset="0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Anglais!$C$5:$C$7</c:f>
              <c:strCache>
                <c:ptCount val="3"/>
                <c:pt idx="0">
                  <c:v>Turnover/year</c:v>
                </c:pt>
                <c:pt idx="1">
                  <c:v>Cash sales situation (cash)</c:v>
                </c:pt>
                <c:pt idx="2">
                  <c:v>Revenues / year</c:v>
                </c:pt>
              </c:strCache>
            </c:strRef>
          </c:cat>
          <c:val>
            <c:numRef>
              <c:f>Anglais!$D$5:$D$7</c:f>
              <c:numCache>
                <c:formatCode>0%</c:formatCode>
                <c:ptCount val="3"/>
                <c:pt idx="0">
                  <c:v>0.51</c:v>
                </c:pt>
                <c:pt idx="1">
                  <c:v>0.1</c:v>
                </c:pt>
                <c:pt idx="2">
                  <c:v>0.11</c:v>
                </c:pt>
              </c:numCache>
            </c:numRef>
          </c:val>
        </c:ser>
        <c:ser>
          <c:idx val="1"/>
          <c:order val="1"/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Anglais!$C$5:$C$7</c:f>
              <c:strCache>
                <c:ptCount val="3"/>
                <c:pt idx="0">
                  <c:v>Turnover/year</c:v>
                </c:pt>
                <c:pt idx="1">
                  <c:v>Cash sales situation (cash)</c:v>
                </c:pt>
                <c:pt idx="2">
                  <c:v>Revenues / year</c:v>
                </c:pt>
              </c:strCache>
            </c:strRef>
          </c:cat>
          <c:val>
            <c:numRef>
              <c:f>Anglais!$E$5:$E$7</c:f>
              <c:numCache>
                <c:formatCode>0%</c:formatCode>
                <c:ptCount val="3"/>
                <c:pt idx="0">
                  <c:v>0.49</c:v>
                </c:pt>
                <c:pt idx="1">
                  <c:v>0.9</c:v>
                </c:pt>
                <c:pt idx="2">
                  <c:v>0.89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1217152"/>
        <c:axId val="181218688"/>
      </c:barChart>
      <c:catAx>
        <c:axId val="181217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181218688"/>
        <c:crosses val="autoZero"/>
        <c:auto val="1"/>
        <c:lblAlgn val="ctr"/>
        <c:lblOffset val="100"/>
        <c:noMultiLvlLbl val="0"/>
      </c:catAx>
      <c:valAx>
        <c:axId val="181218688"/>
        <c:scaling>
          <c:orientation val="minMax"/>
          <c:max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US" sz="1400" b="1"/>
                  <a:t>increase in % of average incomes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18121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050">
          <a:solidFill>
            <a:schemeClr val="tx1">
              <a:lumMod val="95000"/>
              <a:lumOff val="5000"/>
            </a:schemeClr>
          </a:solidFill>
          <a:latin typeface="Century Gothic" panose="020B0502020202020204" pitchFamily="34" charset="0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41448422117385"/>
          <c:y val="5.2317879406549091E-2"/>
          <c:w val="0.78358551577882618"/>
          <c:h val="0.815915874686107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Anglais!$C$52</c:f>
              <c:strCache>
                <c:ptCount val="1"/>
                <c:pt idx="0">
                  <c:v>Expenses related to printed supplies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Anglais!$D$51:$G$51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Anglais!$D$52:$G$52</c:f>
              <c:numCache>
                <c:formatCode>_(* #,##0_);_(* \(#,##0\);_(* "-"??_);_(@_)</c:formatCode>
                <c:ptCount val="4"/>
                <c:pt idx="0">
                  <c:v>22025723</c:v>
                </c:pt>
                <c:pt idx="1">
                  <c:v>31612973</c:v>
                </c:pt>
                <c:pt idx="2">
                  <c:v>24384338</c:v>
                </c:pt>
                <c:pt idx="3">
                  <c:v>15350400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039488"/>
        <c:axId val="203041024"/>
      </c:barChart>
      <c:catAx>
        <c:axId val="20303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203041024"/>
        <c:crosses val="autoZero"/>
        <c:auto val="1"/>
        <c:lblAlgn val="ctr"/>
        <c:lblOffset val="100"/>
        <c:noMultiLvlLbl val="0"/>
      </c:catAx>
      <c:valAx>
        <c:axId val="203041024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20303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800">
          <a:solidFill>
            <a:schemeClr val="tx1">
              <a:lumMod val="95000"/>
              <a:lumOff val="5000"/>
            </a:schemeClr>
          </a:solidFill>
          <a:latin typeface="Century Gothic" panose="020B0502020202020204" pitchFamily="34" charset="0"/>
        </a:defRPr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36526684164482E-2"/>
          <c:y val="5.0925925925925923E-2"/>
          <c:w val="0.81101159230096231"/>
          <c:h val="0.829583333333333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Anglais!$D$97</c:f>
              <c:strCache>
                <c:ptCount val="1"/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Anglais!$C$98:$C$102</c:f>
              <c:strCache>
                <c:ptCount val="5"/>
                <c:pt idx="0">
                  <c:v>Cash payment</c:v>
                </c:pt>
                <c:pt idx="1">
                  <c:v>Free of charge care</c:v>
                </c:pt>
                <c:pt idx="2">
                  <c:v>Public Service Mutual</c:v>
                </c:pt>
                <c:pt idx="3">
                  <c:v>Ministry of Social Affairs</c:v>
                </c:pt>
                <c:pt idx="4">
                  <c:v>Other types of recoveries</c:v>
                </c:pt>
              </c:strCache>
            </c:strRef>
          </c:cat>
          <c:val>
            <c:numRef>
              <c:f>Anglais!$D$98:$D$102</c:f>
              <c:numCache>
                <c:formatCode>0%</c:formatCode>
                <c:ptCount val="5"/>
                <c:pt idx="0">
                  <c:v>9.6272850940542457E-2</c:v>
                </c:pt>
                <c:pt idx="1">
                  <c:v>1.1205107739338798</c:v>
                </c:pt>
                <c:pt idx="2">
                  <c:v>3.927338528243822E-2</c:v>
                </c:pt>
                <c:pt idx="3">
                  <c:v>1.4522065552002439</c:v>
                </c:pt>
                <c:pt idx="4">
                  <c:v>0.45897589956076407</c:v>
                </c:pt>
              </c:numCache>
            </c:numRef>
          </c:val>
        </c:ser>
        <c:ser>
          <c:idx val="1"/>
          <c:order val="1"/>
          <c:tx>
            <c:strRef>
              <c:f>Anglais!$E$97</c:f>
              <c:strCache>
                <c:ptCount val="1"/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Anglais!$C$98:$C$102</c:f>
              <c:strCache>
                <c:ptCount val="5"/>
                <c:pt idx="0">
                  <c:v>Cash payment</c:v>
                </c:pt>
                <c:pt idx="1">
                  <c:v>Free of charge care</c:v>
                </c:pt>
                <c:pt idx="2">
                  <c:v>Public Service Mutual</c:v>
                </c:pt>
                <c:pt idx="3">
                  <c:v>Ministry of Social Affairs</c:v>
                </c:pt>
                <c:pt idx="4">
                  <c:v>Other types of recoveries</c:v>
                </c:pt>
              </c:strCache>
            </c:strRef>
          </c:cat>
          <c:val>
            <c:numRef>
              <c:f>Anglais!$E$98:$E$102</c:f>
              <c:numCache>
                <c:formatCode>0%</c:formatCode>
                <c:ptCount val="5"/>
                <c:pt idx="0">
                  <c:v>0.9037271490594575</c:v>
                </c:pt>
                <c:pt idx="1">
                  <c:v>-0.12051077393387977</c:v>
                </c:pt>
                <c:pt idx="2">
                  <c:v>0.96072661471756182</c:v>
                </c:pt>
                <c:pt idx="3">
                  <c:v>-0.45220655520024389</c:v>
                </c:pt>
                <c:pt idx="4">
                  <c:v>0.54102410043923599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7227904"/>
        <c:axId val="207237888"/>
      </c:barChart>
      <c:catAx>
        <c:axId val="20722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207237888"/>
        <c:crosses val="autoZero"/>
        <c:auto val="1"/>
        <c:lblAlgn val="ctr"/>
        <c:lblOffset val="100"/>
        <c:noMultiLvlLbl val="0"/>
      </c:catAx>
      <c:valAx>
        <c:axId val="207237888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20722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800">
          <a:solidFill>
            <a:schemeClr val="tx1">
              <a:lumMod val="95000"/>
              <a:lumOff val="5000"/>
            </a:schemeClr>
          </a:solidFill>
          <a:latin typeface="Century Gothic" panose="020B0502020202020204" pitchFamily="34" charset="0"/>
        </a:defRPr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57B509-A0E7-4215-87E5-793D25EFCE1D}" type="doc">
      <dgm:prSet loTypeId="urn:microsoft.com/office/officeart/2005/8/layout/equation1" loCatId="process" qsTypeId="urn:microsoft.com/office/officeart/2005/8/quickstyle/simple5" qsCatId="simple" csTypeId="urn:microsoft.com/office/officeart/2005/8/colors/colorful1" csCatId="colorful" phldr="1"/>
      <dgm:spPr/>
    </dgm:pt>
    <dgm:pt modelId="{13E1357A-F82C-4046-9335-60FCFC39EBB6}">
      <dgm:prSet phldrT="[Texte]" custT="1"/>
      <dgm:spPr/>
      <dgm:t>
        <a:bodyPr/>
        <a:lstStyle/>
        <a:p>
          <a:r>
            <a:rPr lang="en-US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Government</a:t>
          </a:r>
          <a:endParaRPr lang="en-US" sz="1200" b="1" dirty="0">
            <a:solidFill>
              <a:schemeClr val="tx1">
                <a:lumMod val="95000"/>
                <a:lumOff val="5000"/>
              </a:schemeClr>
            </a:solidFill>
            <a:latin typeface="Century Gothic" panose="020B0502020202020204" pitchFamily="34" charset="0"/>
          </a:endParaRPr>
        </a:p>
      </dgm:t>
    </dgm:pt>
    <dgm:pt modelId="{9911C85E-3616-4B64-B22F-57BC47684FEF}" type="parTrans" cxnId="{04396C9C-4ACC-4026-89DD-68ECA26E9F44}">
      <dgm:prSet/>
      <dgm:spPr/>
      <dgm:t>
        <a:bodyPr/>
        <a:lstStyle/>
        <a:p>
          <a:endParaRPr lang="en-US"/>
        </a:p>
      </dgm:t>
    </dgm:pt>
    <dgm:pt modelId="{1F28A46F-7488-489C-BE3F-13966294E01A}" type="sibTrans" cxnId="{04396C9C-4ACC-4026-89DD-68ECA26E9F44}">
      <dgm:prSet/>
      <dgm:spPr/>
      <dgm:t>
        <a:bodyPr/>
        <a:lstStyle/>
        <a:p>
          <a:endParaRPr lang="en-US"/>
        </a:p>
      </dgm:t>
    </dgm:pt>
    <dgm:pt modelId="{BEFDCAFC-58DC-4819-90F1-DB0B7AF01C48}">
      <dgm:prSet phldrT="[Texte]" custT="1"/>
      <dgm:spPr/>
      <dgm:t>
        <a:bodyPr/>
        <a:lstStyle/>
        <a:p>
          <a:r>
            <a:rPr lang="en-US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Technical and financial partners</a:t>
          </a:r>
          <a:endParaRPr lang="en-US" sz="1200" b="1" dirty="0">
            <a:solidFill>
              <a:schemeClr val="tx1">
                <a:lumMod val="95000"/>
                <a:lumOff val="5000"/>
              </a:schemeClr>
            </a:solidFill>
            <a:latin typeface="Century Gothic" panose="020B0502020202020204" pitchFamily="34" charset="0"/>
          </a:endParaRPr>
        </a:p>
      </dgm:t>
    </dgm:pt>
    <dgm:pt modelId="{9680AE86-BEE5-4D40-A41A-4DF8DF08E487}" type="parTrans" cxnId="{80B8120B-9F1D-4778-B068-1F687655A739}">
      <dgm:prSet/>
      <dgm:spPr/>
      <dgm:t>
        <a:bodyPr/>
        <a:lstStyle/>
        <a:p>
          <a:endParaRPr lang="en-US"/>
        </a:p>
      </dgm:t>
    </dgm:pt>
    <dgm:pt modelId="{A1458159-DB15-4918-A2C1-017620644912}" type="sibTrans" cxnId="{80B8120B-9F1D-4778-B068-1F687655A739}">
      <dgm:prSet/>
      <dgm:spPr/>
      <dgm:t>
        <a:bodyPr/>
        <a:lstStyle/>
        <a:p>
          <a:endParaRPr lang="en-US"/>
        </a:p>
      </dgm:t>
    </dgm:pt>
    <dgm:pt modelId="{F782BFEA-18D3-426D-99CF-FCD1A9D58833}">
      <dgm:prSet phldrT="[Texte]" custT="1"/>
      <dgm:spPr/>
      <dgm:t>
        <a:bodyPr/>
        <a:lstStyle/>
        <a:p>
          <a:r>
            <a:rPr lang="en-US" sz="1600" b="1" i="0" dirty="0" smtClean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rPr>
            <a:t>Success of the computerization project</a:t>
          </a:r>
          <a:endParaRPr lang="en-US" sz="1600" b="1" i="0" dirty="0">
            <a:solidFill>
              <a:schemeClr val="accent6">
                <a:lumMod val="75000"/>
              </a:schemeClr>
            </a:solidFill>
            <a:latin typeface="Century Gothic" panose="020B0502020202020204" pitchFamily="34" charset="0"/>
          </a:endParaRPr>
        </a:p>
      </dgm:t>
    </dgm:pt>
    <dgm:pt modelId="{99E4BBEC-3F4D-4B51-B064-A539F86DF1F6}" type="parTrans" cxnId="{64BA0780-F621-4020-8DEF-855B988A17F5}">
      <dgm:prSet/>
      <dgm:spPr/>
      <dgm:t>
        <a:bodyPr/>
        <a:lstStyle/>
        <a:p>
          <a:endParaRPr lang="en-US"/>
        </a:p>
      </dgm:t>
    </dgm:pt>
    <dgm:pt modelId="{46C6E2EE-5424-455A-93A1-E1D9AE393BCC}" type="sibTrans" cxnId="{64BA0780-F621-4020-8DEF-855B988A17F5}">
      <dgm:prSet/>
      <dgm:spPr/>
      <dgm:t>
        <a:bodyPr/>
        <a:lstStyle/>
        <a:p>
          <a:endParaRPr lang="en-US"/>
        </a:p>
      </dgm:t>
    </dgm:pt>
    <dgm:pt modelId="{B605B65B-7C59-41BD-9D9B-5651C0126D4E}">
      <dgm:prSet phldrT="[Texte]" custT="1"/>
      <dgm:spPr/>
      <dgm:t>
        <a:bodyPr/>
        <a:lstStyle/>
        <a:p>
          <a:r>
            <a:rPr lang="en-US" sz="1200" b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Beneficiaries</a:t>
          </a:r>
          <a:endParaRPr lang="en-US" sz="1200" b="1" dirty="0">
            <a:solidFill>
              <a:schemeClr val="tx1">
                <a:lumMod val="95000"/>
                <a:lumOff val="5000"/>
              </a:schemeClr>
            </a:solidFill>
            <a:latin typeface="Century Gothic" panose="020B0502020202020204" pitchFamily="34" charset="0"/>
          </a:endParaRPr>
        </a:p>
      </dgm:t>
    </dgm:pt>
    <dgm:pt modelId="{5FC4C006-E446-4C2C-9978-BE11EDF5648A}" type="parTrans" cxnId="{FCD765F3-AEE7-4804-BAE0-3704DE8DED30}">
      <dgm:prSet/>
      <dgm:spPr/>
      <dgm:t>
        <a:bodyPr/>
        <a:lstStyle/>
        <a:p>
          <a:endParaRPr lang="en-US"/>
        </a:p>
      </dgm:t>
    </dgm:pt>
    <dgm:pt modelId="{21B088CA-4375-444F-929A-287C1827B3B7}" type="sibTrans" cxnId="{FCD765F3-AEE7-4804-BAE0-3704DE8DED30}">
      <dgm:prSet/>
      <dgm:spPr/>
      <dgm:t>
        <a:bodyPr/>
        <a:lstStyle/>
        <a:p>
          <a:endParaRPr lang="en-US"/>
        </a:p>
      </dgm:t>
    </dgm:pt>
    <dgm:pt modelId="{0C05554C-FF89-4C00-8088-7E03E10B07D3}" type="pres">
      <dgm:prSet presAssocID="{6C57B509-A0E7-4215-87E5-793D25EFCE1D}" presName="linearFlow" presStyleCnt="0">
        <dgm:presLayoutVars>
          <dgm:dir/>
          <dgm:resizeHandles val="exact"/>
        </dgm:presLayoutVars>
      </dgm:prSet>
      <dgm:spPr/>
    </dgm:pt>
    <dgm:pt modelId="{EE210635-8272-47D5-AED6-7B6433EAD88D}" type="pres">
      <dgm:prSet presAssocID="{13E1357A-F82C-4046-9335-60FCFC39EBB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88391-7BB4-4026-84E2-AFD7FFE84DAF}" type="pres">
      <dgm:prSet presAssocID="{1F28A46F-7488-489C-BE3F-13966294E01A}" presName="spacerL" presStyleCnt="0"/>
      <dgm:spPr/>
    </dgm:pt>
    <dgm:pt modelId="{724DC6D7-2409-438C-B223-261C1A39FC1E}" type="pres">
      <dgm:prSet presAssocID="{1F28A46F-7488-489C-BE3F-13966294E01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4BC3AF26-FD38-41E4-A480-9701DAF1A210}" type="pres">
      <dgm:prSet presAssocID="{1F28A46F-7488-489C-BE3F-13966294E01A}" presName="spacerR" presStyleCnt="0"/>
      <dgm:spPr/>
    </dgm:pt>
    <dgm:pt modelId="{B82C8F49-6E73-4E96-A683-2C1E1059D343}" type="pres">
      <dgm:prSet presAssocID="{BEFDCAFC-58DC-4819-90F1-DB0B7AF01C4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713D3-BC89-447B-83B8-7D74DE74A15B}" type="pres">
      <dgm:prSet presAssocID="{A1458159-DB15-4918-A2C1-017620644912}" presName="spacerL" presStyleCnt="0"/>
      <dgm:spPr/>
    </dgm:pt>
    <dgm:pt modelId="{4285EC82-4067-420D-9C6B-506782EDDFEF}" type="pres">
      <dgm:prSet presAssocID="{A1458159-DB15-4918-A2C1-01762064491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4563E6A6-86A1-470F-8AD9-FCCBDD1F412A}" type="pres">
      <dgm:prSet presAssocID="{A1458159-DB15-4918-A2C1-017620644912}" presName="spacerR" presStyleCnt="0"/>
      <dgm:spPr/>
    </dgm:pt>
    <dgm:pt modelId="{3B600C54-BEA2-4253-B282-F8741E0A8FD6}" type="pres">
      <dgm:prSet presAssocID="{B605B65B-7C59-41BD-9D9B-5651C0126D4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05DB3-05E1-4273-B74A-C97B72C949A5}" type="pres">
      <dgm:prSet presAssocID="{21B088CA-4375-444F-929A-287C1827B3B7}" presName="spacerL" presStyleCnt="0"/>
      <dgm:spPr/>
    </dgm:pt>
    <dgm:pt modelId="{A761932D-7245-42B2-96F5-E46219DCAF47}" type="pres">
      <dgm:prSet presAssocID="{21B088CA-4375-444F-929A-287C1827B3B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229F438-8D9F-4672-AE03-7AA3A85BA33F}" type="pres">
      <dgm:prSet presAssocID="{21B088CA-4375-444F-929A-287C1827B3B7}" presName="spacerR" presStyleCnt="0"/>
      <dgm:spPr/>
    </dgm:pt>
    <dgm:pt modelId="{AA798ABF-62FF-42B2-BF99-13DBA0EBE99F}" type="pres">
      <dgm:prSet presAssocID="{F782BFEA-18D3-426D-99CF-FCD1A9D58833}" presName="node" presStyleLbl="node1" presStyleIdx="3" presStyleCnt="4" custScaleX="122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A56452-D811-4146-972D-48A7F7D29B4B}" type="presOf" srcId="{A1458159-DB15-4918-A2C1-017620644912}" destId="{4285EC82-4067-420D-9C6B-506782EDDFEF}" srcOrd="0" destOrd="0" presId="urn:microsoft.com/office/officeart/2005/8/layout/equation1"/>
    <dgm:cxn modelId="{9E00DD48-B799-4463-AEEF-2B43E8415276}" type="presOf" srcId="{BEFDCAFC-58DC-4819-90F1-DB0B7AF01C48}" destId="{B82C8F49-6E73-4E96-A683-2C1E1059D343}" srcOrd="0" destOrd="0" presId="urn:microsoft.com/office/officeart/2005/8/layout/equation1"/>
    <dgm:cxn modelId="{FCD765F3-AEE7-4804-BAE0-3704DE8DED30}" srcId="{6C57B509-A0E7-4215-87E5-793D25EFCE1D}" destId="{B605B65B-7C59-41BD-9D9B-5651C0126D4E}" srcOrd="2" destOrd="0" parTransId="{5FC4C006-E446-4C2C-9978-BE11EDF5648A}" sibTransId="{21B088CA-4375-444F-929A-287C1827B3B7}"/>
    <dgm:cxn modelId="{04396C9C-4ACC-4026-89DD-68ECA26E9F44}" srcId="{6C57B509-A0E7-4215-87E5-793D25EFCE1D}" destId="{13E1357A-F82C-4046-9335-60FCFC39EBB6}" srcOrd="0" destOrd="0" parTransId="{9911C85E-3616-4B64-B22F-57BC47684FEF}" sibTransId="{1F28A46F-7488-489C-BE3F-13966294E01A}"/>
    <dgm:cxn modelId="{D7B3143F-261A-4D5D-8782-A76A579D6279}" type="presOf" srcId="{F782BFEA-18D3-426D-99CF-FCD1A9D58833}" destId="{AA798ABF-62FF-42B2-BF99-13DBA0EBE99F}" srcOrd="0" destOrd="0" presId="urn:microsoft.com/office/officeart/2005/8/layout/equation1"/>
    <dgm:cxn modelId="{64BA0780-F621-4020-8DEF-855B988A17F5}" srcId="{6C57B509-A0E7-4215-87E5-793D25EFCE1D}" destId="{F782BFEA-18D3-426D-99CF-FCD1A9D58833}" srcOrd="3" destOrd="0" parTransId="{99E4BBEC-3F4D-4B51-B064-A539F86DF1F6}" sibTransId="{46C6E2EE-5424-455A-93A1-E1D9AE393BCC}"/>
    <dgm:cxn modelId="{7D780BAD-6BFF-4E66-95C5-3E4846DD77CB}" type="presOf" srcId="{6C57B509-A0E7-4215-87E5-793D25EFCE1D}" destId="{0C05554C-FF89-4C00-8088-7E03E10B07D3}" srcOrd="0" destOrd="0" presId="urn:microsoft.com/office/officeart/2005/8/layout/equation1"/>
    <dgm:cxn modelId="{B69E1AA4-7899-4426-B33E-2B731580295E}" type="presOf" srcId="{21B088CA-4375-444F-929A-287C1827B3B7}" destId="{A761932D-7245-42B2-96F5-E46219DCAF47}" srcOrd="0" destOrd="0" presId="urn:microsoft.com/office/officeart/2005/8/layout/equation1"/>
    <dgm:cxn modelId="{1AE43F86-5875-4A2C-A183-C37B32E19C5A}" type="presOf" srcId="{1F28A46F-7488-489C-BE3F-13966294E01A}" destId="{724DC6D7-2409-438C-B223-261C1A39FC1E}" srcOrd="0" destOrd="0" presId="urn:microsoft.com/office/officeart/2005/8/layout/equation1"/>
    <dgm:cxn modelId="{640474B6-4CFE-4C52-BBCD-94A63E05F113}" type="presOf" srcId="{B605B65B-7C59-41BD-9D9B-5651C0126D4E}" destId="{3B600C54-BEA2-4253-B282-F8741E0A8FD6}" srcOrd="0" destOrd="0" presId="urn:microsoft.com/office/officeart/2005/8/layout/equation1"/>
    <dgm:cxn modelId="{80B8120B-9F1D-4778-B068-1F687655A739}" srcId="{6C57B509-A0E7-4215-87E5-793D25EFCE1D}" destId="{BEFDCAFC-58DC-4819-90F1-DB0B7AF01C48}" srcOrd="1" destOrd="0" parTransId="{9680AE86-BEE5-4D40-A41A-4DF8DF08E487}" sibTransId="{A1458159-DB15-4918-A2C1-017620644912}"/>
    <dgm:cxn modelId="{5358D4FF-9150-4878-8B97-CB9FF2CDCCAF}" type="presOf" srcId="{13E1357A-F82C-4046-9335-60FCFC39EBB6}" destId="{EE210635-8272-47D5-AED6-7B6433EAD88D}" srcOrd="0" destOrd="0" presId="urn:microsoft.com/office/officeart/2005/8/layout/equation1"/>
    <dgm:cxn modelId="{8EE47EC4-BB01-4343-A485-3537F09651B2}" type="presParOf" srcId="{0C05554C-FF89-4C00-8088-7E03E10B07D3}" destId="{EE210635-8272-47D5-AED6-7B6433EAD88D}" srcOrd="0" destOrd="0" presId="urn:microsoft.com/office/officeart/2005/8/layout/equation1"/>
    <dgm:cxn modelId="{0EF89FF3-F28D-4FAA-8D24-3200E2303114}" type="presParOf" srcId="{0C05554C-FF89-4C00-8088-7E03E10B07D3}" destId="{61A88391-7BB4-4026-84E2-AFD7FFE84DAF}" srcOrd="1" destOrd="0" presId="urn:microsoft.com/office/officeart/2005/8/layout/equation1"/>
    <dgm:cxn modelId="{227D0886-B5E0-445F-A508-292D6CCEDBE8}" type="presParOf" srcId="{0C05554C-FF89-4C00-8088-7E03E10B07D3}" destId="{724DC6D7-2409-438C-B223-261C1A39FC1E}" srcOrd="2" destOrd="0" presId="urn:microsoft.com/office/officeart/2005/8/layout/equation1"/>
    <dgm:cxn modelId="{B6D8554F-7F0A-4EB8-A783-8B2C7632561B}" type="presParOf" srcId="{0C05554C-FF89-4C00-8088-7E03E10B07D3}" destId="{4BC3AF26-FD38-41E4-A480-9701DAF1A210}" srcOrd="3" destOrd="0" presId="urn:microsoft.com/office/officeart/2005/8/layout/equation1"/>
    <dgm:cxn modelId="{7ED238B2-D38D-42E6-813C-EF9EB2606EAA}" type="presParOf" srcId="{0C05554C-FF89-4C00-8088-7E03E10B07D3}" destId="{B82C8F49-6E73-4E96-A683-2C1E1059D343}" srcOrd="4" destOrd="0" presId="urn:microsoft.com/office/officeart/2005/8/layout/equation1"/>
    <dgm:cxn modelId="{B1EDC38D-0A35-4031-9F59-A1A80A5F94CF}" type="presParOf" srcId="{0C05554C-FF89-4C00-8088-7E03E10B07D3}" destId="{A22713D3-BC89-447B-83B8-7D74DE74A15B}" srcOrd="5" destOrd="0" presId="urn:microsoft.com/office/officeart/2005/8/layout/equation1"/>
    <dgm:cxn modelId="{843C65BF-5D93-4C98-9E5A-FB73D683A05F}" type="presParOf" srcId="{0C05554C-FF89-4C00-8088-7E03E10B07D3}" destId="{4285EC82-4067-420D-9C6B-506782EDDFEF}" srcOrd="6" destOrd="0" presId="urn:microsoft.com/office/officeart/2005/8/layout/equation1"/>
    <dgm:cxn modelId="{7131F42A-EBDE-40B4-84B4-15FB40081E5A}" type="presParOf" srcId="{0C05554C-FF89-4C00-8088-7E03E10B07D3}" destId="{4563E6A6-86A1-470F-8AD9-FCCBDD1F412A}" srcOrd="7" destOrd="0" presId="urn:microsoft.com/office/officeart/2005/8/layout/equation1"/>
    <dgm:cxn modelId="{AB2173DA-0FAF-4167-8999-224192C80709}" type="presParOf" srcId="{0C05554C-FF89-4C00-8088-7E03E10B07D3}" destId="{3B600C54-BEA2-4253-B282-F8741E0A8FD6}" srcOrd="8" destOrd="0" presId="urn:microsoft.com/office/officeart/2005/8/layout/equation1"/>
    <dgm:cxn modelId="{D13CA1EA-AD4A-4A0F-A292-C8B371F1B06E}" type="presParOf" srcId="{0C05554C-FF89-4C00-8088-7E03E10B07D3}" destId="{02D05DB3-05E1-4273-B74A-C97B72C949A5}" srcOrd="9" destOrd="0" presId="urn:microsoft.com/office/officeart/2005/8/layout/equation1"/>
    <dgm:cxn modelId="{FE9D94D2-33C6-4B01-B516-409D55772B38}" type="presParOf" srcId="{0C05554C-FF89-4C00-8088-7E03E10B07D3}" destId="{A761932D-7245-42B2-96F5-E46219DCAF47}" srcOrd="10" destOrd="0" presId="urn:microsoft.com/office/officeart/2005/8/layout/equation1"/>
    <dgm:cxn modelId="{95014F4D-9B52-4194-B937-1EC925776892}" type="presParOf" srcId="{0C05554C-FF89-4C00-8088-7E03E10B07D3}" destId="{1229F438-8D9F-4672-AE03-7AA3A85BA33F}" srcOrd="11" destOrd="0" presId="urn:microsoft.com/office/officeart/2005/8/layout/equation1"/>
    <dgm:cxn modelId="{4046D61E-563D-4612-88D5-C67274EA3A20}" type="presParOf" srcId="{0C05554C-FF89-4C00-8088-7E03E10B07D3}" destId="{AA798ABF-62FF-42B2-BF99-13DBA0EBE99F}" srcOrd="12" destOrd="0" presId="urn:microsoft.com/office/officeart/2005/8/layout/equation1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10635-8272-47D5-AED6-7B6433EAD88D}">
      <dsp:nvSpPr>
        <dsp:cNvPr id="0" name=""/>
        <dsp:cNvSpPr/>
      </dsp:nvSpPr>
      <dsp:spPr>
        <a:xfrm>
          <a:off x="562" y="243854"/>
          <a:ext cx="1417587" cy="14175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Government</a:t>
          </a:r>
          <a:endParaRPr lang="en-US" sz="1200" b="1" kern="1200" dirty="0">
            <a:solidFill>
              <a:schemeClr val="tx1">
                <a:lumMod val="95000"/>
                <a:lumOff val="5000"/>
              </a:schemeClr>
            </a:solidFill>
            <a:latin typeface="Century Gothic" panose="020B0502020202020204" pitchFamily="34" charset="0"/>
          </a:endParaRPr>
        </a:p>
      </dsp:txBody>
      <dsp:txXfrm>
        <a:off x="208163" y="451455"/>
        <a:ext cx="1002385" cy="1002385"/>
      </dsp:txXfrm>
    </dsp:sp>
    <dsp:sp modelId="{724DC6D7-2409-438C-B223-261C1A39FC1E}">
      <dsp:nvSpPr>
        <dsp:cNvPr id="0" name=""/>
        <dsp:cNvSpPr/>
      </dsp:nvSpPr>
      <dsp:spPr>
        <a:xfrm>
          <a:off x="1533258" y="541547"/>
          <a:ext cx="822200" cy="822200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642241" y="855956"/>
        <a:ext cx="604234" cy="193382"/>
      </dsp:txXfrm>
    </dsp:sp>
    <dsp:sp modelId="{B82C8F49-6E73-4E96-A683-2C1E1059D343}">
      <dsp:nvSpPr>
        <dsp:cNvPr id="0" name=""/>
        <dsp:cNvSpPr/>
      </dsp:nvSpPr>
      <dsp:spPr>
        <a:xfrm>
          <a:off x="2470567" y="243854"/>
          <a:ext cx="1417587" cy="141758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Technical and financial partners</a:t>
          </a:r>
          <a:endParaRPr lang="en-US" sz="1200" b="1" kern="1200" dirty="0">
            <a:solidFill>
              <a:schemeClr val="tx1">
                <a:lumMod val="95000"/>
                <a:lumOff val="5000"/>
              </a:schemeClr>
            </a:solidFill>
            <a:latin typeface="Century Gothic" panose="020B0502020202020204" pitchFamily="34" charset="0"/>
          </a:endParaRPr>
        </a:p>
      </dsp:txBody>
      <dsp:txXfrm>
        <a:off x="2678168" y="451455"/>
        <a:ext cx="1002385" cy="1002385"/>
      </dsp:txXfrm>
    </dsp:sp>
    <dsp:sp modelId="{4285EC82-4067-420D-9C6B-506782EDDFEF}">
      <dsp:nvSpPr>
        <dsp:cNvPr id="0" name=""/>
        <dsp:cNvSpPr/>
      </dsp:nvSpPr>
      <dsp:spPr>
        <a:xfrm>
          <a:off x="4003263" y="541547"/>
          <a:ext cx="822200" cy="822200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112246" y="855956"/>
        <a:ext cx="604234" cy="193382"/>
      </dsp:txXfrm>
    </dsp:sp>
    <dsp:sp modelId="{3B600C54-BEA2-4253-B282-F8741E0A8FD6}">
      <dsp:nvSpPr>
        <dsp:cNvPr id="0" name=""/>
        <dsp:cNvSpPr/>
      </dsp:nvSpPr>
      <dsp:spPr>
        <a:xfrm>
          <a:off x="4940572" y="243854"/>
          <a:ext cx="1417587" cy="141758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Beneficiaries</a:t>
          </a:r>
          <a:endParaRPr lang="en-US" sz="1200" b="1" kern="1200" dirty="0">
            <a:solidFill>
              <a:schemeClr val="tx1">
                <a:lumMod val="95000"/>
                <a:lumOff val="5000"/>
              </a:schemeClr>
            </a:solidFill>
            <a:latin typeface="Century Gothic" panose="020B0502020202020204" pitchFamily="34" charset="0"/>
          </a:endParaRPr>
        </a:p>
      </dsp:txBody>
      <dsp:txXfrm>
        <a:off x="5148173" y="451455"/>
        <a:ext cx="1002385" cy="1002385"/>
      </dsp:txXfrm>
    </dsp:sp>
    <dsp:sp modelId="{A761932D-7245-42B2-96F5-E46219DCAF47}">
      <dsp:nvSpPr>
        <dsp:cNvPr id="0" name=""/>
        <dsp:cNvSpPr/>
      </dsp:nvSpPr>
      <dsp:spPr>
        <a:xfrm>
          <a:off x="6473268" y="541547"/>
          <a:ext cx="822200" cy="822200"/>
        </a:xfrm>
        <a:prstGeom prst="mathEqual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6582251" y="710920"/>
        <a:ext cx="604234" cy="483454"/>
      </dsp:txXfrm>
    </dsp:sp>
    <dsp:sp modelId="{AA798ABF-62FF-42B2-BF99-13DBA0EBE99F}">
      <dsp:nvSpPr>
        <dsp:cNvPr id="0" name=""/>
        <dsp:cNvSpPr/>
      </dsp:nvSpPr>
      <dsp:spPr>
        <a:xfrm>
          <a:off x="7410577" y="243854"/>
          <a:ext cx="1732859" cy="141758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rPr>
            <a:t>Success of the computerization project</a:t>
          </a:r>
          <a:endParaRPr lang="en-US" sz="1600" b="1" i="0" kern="1200" dirty="0">
            <a:solidFill>
              <a:schemeClr val="accent6">
                <a:lumMod val="75000"/>
              </a:schemeClr>
            </a:solidFill>
            <a:latin typeface="Century Gothic" panose="020B0502020202020204" pitchFamily="34" charset="0"/>
          </a:endParaRPr>
        </a:p>
      </dsp:txBody>
      <dsp:txXfrm>
        <a:off x="7664348" y="451455"/>
        <a:ext cx="1225317" cy="1002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A21CA-8116-4AE0-999D-29AF7C728BE3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115A8-35AA-4EE7-BCD4-22D154294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3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115A8-35AA-4EE7-BCD4-22D154294F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98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115A8-35AA-4EE7-BCD4-22D154294F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6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115A8-35AA-4EE7-BCD4-22D154294F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68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115A8-35AA-4EE7-BCD4-22D154294F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72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115A8-35AA-4EE7-BCD4-22D154294F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52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115A8-35AA-4EE7-BCD4-22D154294F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87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115A8-35AA-4EE7-BCD4-22D154294F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37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115A8-35AA-4EE7-BCD4-22D154294F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42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115A8-35AA-4EE7-BCD4-22D154294F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55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115A8-35AA-4EE7-BCD4-22D154294F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34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115A8-35AA-4EE7-BCD4-22D154294F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84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115A8-35AA-4EE7-BCD4-22D154294F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39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115A8-35AA-4EE7-BCD4-22D154294F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46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115A8-35AA-4EE7-BCD4-22D154294F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2F96-B2B3-4049-AAFB-B5811F5B23C9}" type="datetime1">
              <a:rPr lang="fr-BE" smtClean="0"/>
              <a:t>22-02-19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B2F4-856E-494B-A287-1F51F42B17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53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1C7F-23B3-4F37-988F-236E08E5DA53}" type="datetime1">
              <a:rPr lang="fr-BE" smtClean="0"/>
              <a:t>22-02-19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B2F4-856E-494B-A287-1F51F42B17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33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745D-C074-4156-9F8F-B276A94D0E23}" type="datetime1">
              <a:rPr lang="fr-BE" smtClean="0"/>
              <a:t>22-02-19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B2F4-856E-494B-A287-1F51F42B17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53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E4BE-301E-4BF9-A51F-897E47897014}" type="datetime1">
              <a:rPr lang="fr-BE" smtClean="0"/>
              <a:t>22-02-19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B2F4-856E-494B-A287-1F51F42B17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53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FAAD-B66A-43E9-AC94-41CEE3198541}" type="datetime1">
              <a:rPr lang="fr-BE" smtClean="0"/>
              <a:t>22-02-19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B2F4-856E-494B-A287-1F51F42B17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502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AF82-BC1A-4357-8A97-B742BDCB1962}" type="datetime1">
              <a:rPr lang="fr-BE" smtClean="0"/>
              <a:t>22-02-19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B2F4-856E-494B-A287-1F51F42B17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21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A0DF-753A-4008-8207-45C5AEED87BC}" type="datetime1">
              <a:rPr lang="fr-BE" smtClean="0"/>
              <a:t>22-02-19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B2F4-856E-494B-A287-1F51F42B17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68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4C6D-0455-43EB-96F4-48543BDF73B9}" type="datetime1">
              <a:rPr lang="fr-BE" smtClean="0"/>
              <a:t>22-02-19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B2F4-856E-494B-A287-1F51F42B17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73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5138D-89EE-4E8E-943C-D6DC5B7C7004}" type="datetime1">
              <a:rPr lang="fr-BE" smtClean="0"/>
              <a:t>22-02-19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B2F4-856E-494B-A287-1F51F42B17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99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3E3-7539-4BE3-8485-4DAD1A61291B}" type="datetime1">
              <a:rPr lang="fr-BE" smtClean="0"/>
              <a:t>22-02-19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B2F4-856E-494B-A287-1F51F42B17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82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788F-04C0-4198-A745-40D1792B4F54}" type="datetime1">
              <a:rPr lang="fr-BE" smtClean="0"/>
              <a:t>22-02-19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B2F4-856E-494B-A287-1F51F42B17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29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2A8DB-4BAC-4E35-A693-3EDC6A553136}" type="datetime1">
              <a:rPr lang="fr-BE" smtClean="0"/>
              <a:t>22-02-19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AB2F4-856E-494B-A287-1F51F42B17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53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91051" y="2874594"/>
            <a:ext cx="3313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Florence MUNEZERO</a:t>
            </a:r>
          </a:p>
        </p:txBody>
      </p:sp>
      <p:pic>
        <p:nvPicPr>
          <p:cNvPr id="12" name="Image 11"/>
          <p:cNvPicPr/>
          <p:nvPr/>
        </p:nvPicPr>
        <p:blipFill rotWithShape="1">
          <a:blip r:embed="rId3"/>
          <a:srcRect l="27976" t="37850" r="59226" b="38592"/>
          <a:stretch/>
        </p:blipFill>
        <p:spPr bwMode="auto">
          <a:xfrm>
            <a:off x="7614744" y="13488"/>
            <a:ext cx="1529255" cy="15373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E53D-6496-4A52-AE02-DEA4A8B7A102}" type="slidenum">
              <a:rPr lang="en-US" smtClean="0"/>
              <a:t>1</a:t>
            </a:fld>
            <a:endParaRPr lang="en-US"/>
          </a:p>
        </p:txBody>
      </p:sp>
      <p:sp>
        <p:nvSpPr>
          <p:cNvPr id="17" name="Parchemin horizontal 16"/>
          <p:cNvSpPr/>
          <p:nvPr/>
        </p:nvSpPr>
        <p:spPr>
          <a:xfrm>
            <a:off x="491445" y="2261900"/>
            <a:ext cx="8161107" cy="1974099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Short-term effects of the computerization project on the resources management : Case of the Prince Louis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Rwagasore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Clinic in Bujumbura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Sous-titre 2"/>
          <p:cNvSpPr>
            <a:spLocks noGrp="1"/>
          </p:cNvSpPr>
          <p:nvPr>
            <p:ph type="subTitle" idx="1"/>
          </p:nvPr>
        </p:nvSpPr>
        <p:spPr>
          <a:xfrm>
            <a:off x="365322" y="4121063"/>
            <a:ext cx="8481848" cy="1451408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Authors :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Century Gothic" panose="020B0502020202020204" pitchFamily="34" charset="0"/>
              <a:buChar char="-"/>
            </a:pPr>
            <a:r>
              <a:rPr lang="en-US" sz="17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HAVYARIMANA </a:t>
            </a:r>
            <a:r>
              <a:rPr lang="en-US" sz="17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Bonite</a:t>
            </a:r>
            <a:r>
              <a:rPr lang="en-US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MD </a:t>
            </a:r>
            <a:r>
              <a:rPr lang="en-US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    : </a:t>
            </a:r>
            <a:r>
              <a:rPr lang="en-US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Prince Louis </a:t>
            </a:r>
            <a:r>
              <a:rPr lang="en-US" sz="17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Rwagasore</a:t>
            </a:r>
            <a:r>
              <a:rPr lang="en-US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Clinic, Burundi</a:t>
            </a:r>
          </a:p>
          <a:p>
            <a:pPr marL="285750" indent="-285750" algn="l">
              <a:buFont typeface="Century Gothic" panose="020B0502020202020204" pitchFamily="34" charset="0"/>
              <a:buChar char="-"/>
            </a:pPr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MUNEZERO Florence,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Msc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PhD </a:t>
            </a:r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St. : National </a:t>
            </a:r>
            <a:r>
              <a:rPr lang="en-US" sz="1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Institut</a:t>
            </a:r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of Public Health, Burundi</a:t>
            </a:r>
          </a:p>
          <a:p>
            <a:pPr marL="285750" indent="-285750" algn="l">
              <a:buFont typeface="Century Gothic" panose="020B0502020202020204" pitchFamily="34" charset="0"/>
              <a:buChar char="-"/>
            </a:pPr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NSENGIYUMVA Georges, MD, PhD : European Union project, DRC</a:t>
            </a:r>
          </a:p>
          <a:p>
            <a:pPr algn="l"/>
            <a:endParaRPr lang="fr-FR" sz="1800" dirty="0" smtClean="0">
              <a:latin typeface="Century Gothic" panose="020B050202020202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844566" y="1579279"/>
            <a:ext cx="5975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7</a:t>
            </a:r>
            <a:r>
              <a:rPr lang="en-US" sz="2400" b="1" baseline="30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East African Health and Scientific Conference </a:t>
            </a:r>
          </a:p>
        </p:txBody>
      </p:sp>
      <p:sp>
        <p:nvSpPr>
          <p:cNvPr id="21" name="Sous-titre 2"/>
          <p:cNvSpPr txBox="1">
            <a:spLocks/>
          </p:cNvSpPr>
          <p:nvPr/>
        </p:nvSpPr>
        <p:spPr>
          <a:xfrm>
            <a:off x="2683219" y="6009403"/>
            <a:ext cx="3861295" cy="788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27th – 29th March 2019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Dar-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es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Salaam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Tanzania</a:t>
            </a:r>
            <a:endParaRPr lang="fr-FR" sz="18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pic>
        <p:nvPicPr>
          <p:cNvPr id="13" name="Picture 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3"/>
            <a:ext cx="1529255" cy="1512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Tokeo la picha la East African Commun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46" y="5572471"/>
            <a:ext cx="1615454" cy="122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Picha inayohusian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 t="2325" r="2877" b="1463"/>
          <a:stretch/>
        </p:blipFill>
        <p:spPr bwMode="auto">
          <a:xfrm>
            <a:off x="1" y="5614988"/>
            <a:ext cx="1406332" cy="122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180px-Blason_du_Burundi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13488"/>
            <a:ext cx="1500188" cy="1471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487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B2F4-856E-494B-A287-1F51F42B17D1}" type="slidenum">
              <a:rPr lang="fr-FR" smtClean="0"/>
              <a:t>10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0" y="739797"/>
            <a:ext cx="9144000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093609"/>
              </p:ext>
            </p:extLst>
          </p:nvPr>
        </p:nvGraphicFramePr>
        <p:xfrm>
          <a:off x="171618" y="1351835"/>
          <a:ext cx="8170019" cy="362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8478" y="-44581"/>
            <a:ext cx="8496301" cy="712782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2800" b="1" dirty="0">
                <a:latin typeface="Century Gothic" panose="020B0502020202020204" pitchFamily="34" charset="0"/>
                <a:cs typeface="Times New Roman" pitchFamily="18" charset="0"/>
              </a:rPr>
              <a:t>Results of the computerization </a:t>
            </a:r>
            <a:r>
              <a:rPr lang="en-US" sz="2800" b="1" dirty="0" smtClean="0">
                <a:latin typeface="Century Gothic" panose="020B0502020202020204" pitchFamily="34" charset="0"/>
                <a:cs typeface="Times New Roman" pitchFamily="18" charset="0"/>
              </a:rPr>
              <a:t>process (5/7)</a:t>
            </a:r>
            <a:endParaRPr lang="en-US" sz="2800" b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0" y="6144753"/>
            <a:ext cx="9144000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4022" y="920351"/>
            <a:ext cx="89302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b="1" dirty="0">
                <a:latin typeface="Century Gothic" panose="020B0502020202020204" pitchFamily="34" charset="0"/>
              </a:rPr>
              <a:t>Comparison of </a:t>
            </a:r>
            <a:r>
              <a:rPr lang="en-US" sz="22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financial situation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… : recovery of care costs</a:t>
            </a:r>
            <a:endParaRPr lang="en-US" sz="2200" b="1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618" y="5036758"/>
            <a:ext cx="6304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Graph 4</a:t>
            </a:r>
            <a:r>
              <a:rPr lang="en-US" dirty="0" smtClean="0">
                <a:latin typeface="Century Gothic" panose="020B0502020202020204" pitchFamily="34" charset="0"/>
              </a:rPr>
              <a:t> : increase </a:t>
            </a:r>
            <a:r>
              <a:rPr lang="en-US" dirty="0">
                <a:latin typeface="Century Gothic" panose="020B0502020202020204" pitchFamily="34" charset="0"/>
              </a:rPr>
              <a:t>for each type of care cost recovery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618" y="5544588"/>
            <a:ext cx="8170019" cy="13388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For each type of cost recovery, there has been an increase, in particular for </a:t>
            </a:r>
            <a:r>
              <a:rPr lang="en-US" b="1" dirty="0">
                <a:latin typeface="Century Gothic" panose="020B0502020202020204" pitchFamily="34" charset="0"/>
              </a:rPr>
              <a:t>payments made by the Ministry of Social Affairs </a:t>
            </a:r>
            <a:r>
              <a:rPr lang="en-US" dirty="0">
                <a:latin typeface="Century Gothic" panose="020B0502020202020204" pitchFamily="34" charset="0"/>
              </a:rPr>
              <a:t>and those related to </a:t>
            </a:r>
            <a:r>
              <a:rPr lang="en-US" b="1" dirty="0">
                <a:latin typeface="Century Gothic" panose="020B0502020202020204" pitchFamily="34" charset="0"/>
              </a:rPr>
              <a:t>free of charge </a:t>
            </a:r>
            <a:r>
              <a:rPr lang="en-US" b="1" dirty="0" smtClean="0">
                <a:latin typeface="Century Gothic" panose="020B0502020202020204" pitchFamily="34" charset="0"/>
              </a:rPr>
              <a:t>care</a:t>
            </a:r>
            <a:r>
              <a:rPr lang="en-US" dirty="0" smtClean="0">
                <a:latin typeface="Century Gothic" panose="020B0502020202020204" pitchFamily="34" charset="0"/>
              </a:rPr>
              <a:t> for </a:t>
            </a:r>
            <a:r>
              <a:rPr lang="en-US" dirty="0">
                <a:latin typeface="Century Gothic" panose="020B0502020202020204" pitchFamily="34" charset="0"/>
              </a:rPr>
              <a:t>children and pregnant </a:t>
            </a:r>
            <a:r>
              <a:rPr lang="en-US" dirty="0" smtClean="0">
                <a:latin typeface="Century Gothic" panose="020B0502020202020204" pitchFamily="34" charset="0"/>
              </a:rPr>
              <a:t>women.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56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B2F4-856E-494B-A287-1F51F42B17D1}" type="slidenum">
              <a:rPr lang="fr-FR" smtClean="0"/>
              <a:t>11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0" y="739797"/>
            <a:ext cx="9144000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6077" y="879797"/>
            <a:ext cx="8831845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600" b="1" dirty="0" smtClean="0">
                <a:latin typeface="Century Gothic" panose="020B0502020202020204" pitchFamily="34" charset="0"/>
              </a:rPr>
              <a:t>Others important benefits of computerization : </a:t>
            </a:r>
          </a:p>
          <a:p>
            <a:pPr marL="393700" indent="-22066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anose="020B0502020202020204" pitchFamily="34" charset="0"/>
              </a:rPr>
              <a:t>Traceability </a:t>
            </a:r>
            <a:r>
              <a:rPr lang="en-US" sz="2000" dirty="0">
                <a:latin typeface="Century Gothic" panose="020B0502020202020204" pitchFamily="34" charset="0"/>
              </a:rPr>
              <a:t>in drug management;</a:t>
            </a:r>
          </a:p>
          <a:p>
            <a:pPr marL="393700" indent="-22066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Remote monitoring of the pharmaceutical stock;</a:t>
            </a:r>
          </a:p>
          <a:p>
            <a:pPr marL="393700" indent="-22066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anose="020B0502020202020204" pitchFamily="34" charset="0"/>
              </a:rPr>
              <a:t>Control </a:t>
            </a:r>
            <a:r>
              <a:rPr lang="en-US" sz="2000" dirty="0">
                <a:latin typeface="Century Gothic" panose="020B0502020202020204" pitchFamily="34" charset="0"/>
              </a:rPr>
              <a:t>and monitoring of disease sheets, hospitalization </a:t>
            </a:r>
            <a:r>
              <a:rPr lang="en-US" sz="2000" dirty="0" smtClean="0">
                <a:latin typeface="Century Gothic" panose="020B0502020202020204" pitchFamily="34" charset="0"/>
              </a:rPr>
              <a:t>sheets ;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393700" indent="-22066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Speed in the preparation of invoices for outpatient and inpatient patients;</a:t>
            </a:r>
          </a:p>
          <a:p>
            <a:pPr marL="393700" indent="-22066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Existing patient </a:t>
            </a:r>
            <a:r>
              <a:rPr lang="en-US" sz="2000" dirty="0" smtClean="0">
                <a:latin typeface="Century Gothic" panose="020B0502020202020204" pitchFamily="34" charset="0"/>
              </a:rPr>
              <a:t>records </a:t>
            </a:r>
            <a:r>
              <a:rPr lang="en-US" sz="2000" dirty="0">
                <a:latin typeface="Century Gothic" panose="020B0502020202020204" pitchFamily="34" charset="0"/>
              </a:rPr>
              <a:t>and records can be easily found. 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8478" y="-44581"/>
            <a:ext cx="8496301" cy="712782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2800" b="1" dirty="0">
                <a:latin typeface="Century Gothic" panose="020B0502020202020204" pitchFamily="34" charset="0"/>
                <a:cs typeface="Times New Roman" pitchFamily="18" charset="0"/>
              </a:rPr>
              <a:t>Results of the computerization </a:t>
            </a:r>
            <a:r>
              <a:rPr lang="en-US" sz="2800" b="1" dirty="0" smtClean="0">
                <a:latin typeface="Century Gothic" panose="020B0502020202020204" pitchFamily="34" charset="0"/>
                <a:cs typeface="Times New Roman" pitchFamily="18" charset="0"/>
              </a:rPr>
              <a:t>process (6/7)</a:t>
            </a:r>
            <a:endParaRPr lang="en-US" sz="2800" b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0" y="6144753"/>
            <a:ext cx="9144000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4015270"/>
            <a:ext cx="9152478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ts val="200"/>
              </a:spcBef>
              <a:buFont typeface="Wingdings" panose="05000000000000000000" pitchFamily="2" charset="2"/>
              <a:buChar char="q"/>
              <a:tabLst>
                <a:tab pos="171450" algn="l"/>
                <a:tab pos="5754688" algn="r"/>
              </a:tabLs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Description of the adherence of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users/providers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to the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computerized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system </a:t>
            </a:r>
          </a:p>
          <a:p>
            <a:pPr marL="342900" indent="-2794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Century Gothic" panose="020B0502020202020204" pitchFamily="34" charset="0"/>
                <a:ea typeface="Calibri" panose="020F0502020204030204" pitchFamily="34" charset="0"/>
              </a:rPr>
              <a:t>Regarding providers, </a:t>
            </a:r>
            <a:r>
              <a:rPr lang="en-US" sz="2200" b="1" dirty="0">
                <a:latin typeface="Century Gothic" panose="020B0502020202020204" pitchFamily="34" charset="0"/>
                <a:ea typeface="Calibri" panose="020F0502020204030204" pitchFamily="34" charset="0"/>
              </a:rPr>
              <a:t>75% were satisfied </a:t>
            </a:r>
            <a:r>
              <a:rPr lang="en-US" sz="2200" dirty="0">
                <a:latin typeface="Century Gothic" panose="020B0502020202020204" pitchFamily="34" charset="0"/>
                <a:ea typeface="Calibri" panose="020F0502020204030204" pitchFamily="34" charset="0"/>
              </a:rPr>
              <a:t>with the shift from using paper tools to </a:t>
            </a:r>
            <a:r>
              <a:rPr lang="en-US" sz="22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software</a:t>
            </a:r>
            <a:r>
              <a:rPr lang="en-US" sz="2200" dirty="0"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;</a:t>
            </a:r>
            <a:endParaRPr lang="en-US" sz="2200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342900" indent="-2794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Proportion </a:t>
            </a:r>
            <a:r>
              <a:rPr lang="en-US" sz="2200" dirty="0">
                <a:latin typeface="Century Gothic" panose="020B0502020202020204" pitchFamily="34" charset="0"/>
                <a:ea typeface="Calibri" panose="020F0502020204030204" pitchFamily="34" charset="0"/>
              </a:rPr>
              <a:t>of </a:t>
            </a:r>
            <a:r>
              <a:rPr lang="en-US" sz="22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providers who reported that </a:t>
            </a:r>
            <a:r>
              <a:rPr lang="en-US" sz="2200" dirty="0">
                <a:latin typeface="Century Gothic" panose="020B0502020202020204" pitchFamily="34" charset="0"/>
                <a:ea typeface="Calibri" panose="020F0502020204030204" pitchFamily="34" charset="0"/>
              </a:rPr>
              <a:t>of providers used the statistics produced by the software to evaluate their </a:t>
            </a:r>
            <a:r>
              <a:rPr lang="en-US" sz="22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performance is 59%.</a:t>
            </a:r>
            <a:endParaRPr lang="en-US" sz="2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05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B2F4-856E-494B-A287-1F51F42B17D1}" type="slidenum">
              <a:rPr lang="fr-FR" smtClean="0"/>
              <a:t>12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0" y="981635"/>
            <a:ext cx="9144000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0" y="6333939"/>
            <a:ext cx="9144000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28448" y="981635"/>
            <a:ext cx="848710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ts val="1800"/>
              </a:spcBef>
              <a:buFont typeface="Wingdings" panose="05000000000000000000" pitchFamily="2" charset="2"/>
              <a:buChar char="q"/>
              <a:tabLst>
                <a:tab pos="171450" algn="l"/>
                <a:tab pos="5754688" algn="r"/>
              </a:tabLst>
            </a:pPr>
            <a:r>
              <a:rPr lang="en-US" sz="2200" b="1" dirty="0">
                <a:latin typeface="Century Gothic" panose="020B0502020202020204" pitchFamily="34" charset="0"/>
              </a:rPr>
              <a:t>Although we have achieved a number of advantages, there are still some challenges to be overcome: </a:t>
            </a:r>
          </a:p>
          <a:p>
            <a:pPr marL="342900" indent="-2794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Century Gothic" panose="020B0502020202020204" pitchFamily="34" charset="0"/>
                <a:ea typeface="Calibri" panose="020F0502020204030204" pitchFamily="34" charset="0"/>
              </a:rPr>
              <a:t>Internet connection </a:t>
            </a:r>
            <a:r>
              <a:rPr lang="en-US" sz="22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problem ;</a:t>
            </a:r>
            <a:endParaRPr lang="en-US" sz="2200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342900" indent="-2794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Century Gothic" panose="020B0502020202020204" pitchFamily="34" charset="0"/>
                <a:ea typeface="Calibri" panose="020F0502020204030204" pitchFamily="34" charset="0"/>
              </a:rPr>
              <a:t>Some functionalities are in the process of being configured: interoperability, integration of certain records (pharmacy and finance</a:t>
            </a:r>
            <a:r>
              <a:rPr lang="en-US" sz="22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) ;</a:t>
            </a:r>
            <a:endParaRPr lang="en-US" sz="2200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342900" indent="-2794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Century Gothic" panose="020B0502020202020204" pitchFamily="34" charset="0"/>
                <a:ea typeface="Calibri" panose="020F0502020204030204" pitchFamily="34" charset="0"/>
              </a:rPr>
              <a:t>Software configuration: statistics output for a long period of </a:t>
            </a:r>
            <a:r>
              <a:rPr lang="en-US" sz="22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time ;</a:t>
            </a:r>
            <a:endParaRPr lang="en-US" sz="2200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342900" indent="-2794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Century Gothic" panose="020B0502020202020204" pitchFamily="34" charset="0"/>
                <a:ea typeface="Calibri" panose="020F0502020204030204" pitchFamily="34" charset="0"/>
              </a:rPr>
              <a:t>Maintenance of computer equipment, networks and </a:t>
            </a:r>
            <a:r>
              <a:rPr lang="en-US" sz="22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servers ;</a:t>
            </a:r>
            <a:endParaRPr lang="en-US" sz="2200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342900" indent="-2794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Century Gothic" panose="020B0502020202020204" pitchFamily="34" charset="0"/>
                <a:ea typeface="Calibri" panose="020F0502020204030204" pitchFamily="34" charset="0"/>
              </a:rPr>
              <a:t>Remote software maintenance </a:t>
            </a:r>
            <a:r>
              <a:rPr lang="en-US" sz="22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support ;</a:t>
            </a:r>
          </a:p>
          <a:p>
            <a:pPr marL="342900" indent="-2794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Century Gothic" panose="020B0502020202020204" pitchFamily="34" charset="0"/>
                <a:ea typeface="Calibri" panose="020F0502020204030204" pitchFamily="34" charset="0"/>
              </a:rPr>
              <a:t>Difficulty of change in working habits on the part of users (fear of change</a:t>
            </a:r>
            <a:r>
              <a:rPr lang="en-US" sz="22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).</a:t>
            </a:r>
            <a:endParaRPr lang="en-US" sz="2200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342900" indent="-2794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0" y="43365"/>
            <a:ext cx="8496301" cy="712782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2800" b="1" dirty="0">
                <a:latin typeface="Century Gothic" panose="020B0502020202020204" pitchFamily="34" charset="0"/>
                <a:cs typeface="Times New Roman" pitchFamily="18" charset="0"/>
              </a:rPr>
              <a:t>Results of the computerization </a:t>
            </a:r>
            <a:r>
              <a:rPr lang="en-US" sz="2800" b="1" dirty="0" smtClean="0">
                <a:latin typeface="Century Gothic" panose="020B0502020202020204" pitchFamily="34" charset="0"/>
                <a:cs typeface="Times New Roman" pitchFamily="18" charset="0"/>
              </a:rPr>
              <a:t>process (7/7)</a:t>
            </a:r>
            <a:endParaRPr lang="en-US" sz="2800" b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53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B2F4-856E-494B-A287-1F51F42B17D1}" type="slidenum">
              <a:rPr lang="fr-FR" smtClean="0"/>
              <a:t>13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0" y="981635"/>
            <a:ext cx="9144000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0" y="6333939"/>
            <a:ext cx="9144000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90499" y="1211244"/>
            <a:ext cx="8544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794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Century Gothic" panose="020B0502020202020204" pitchFamily="34" charset="0"/>
                <a:ea typeface="Calibri" panose="020F0502020204030204" pitchFamily="34" charset="0"/>
              </a:rPr>
              <a:t>Use optical fiber instead of DSL connection to improve bandwidth speed;</a:t>
            </a:r>
          </a:p>
          <a:p>
            <a:pPr marL="342900" indent="-2794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Century Gothic" panose="020B0502020202020204" pitchFamily="34" charset="0"/>
                <a:ea typeface="Calibri" panose="020F0502020204030204" pitchFamily="34" charset="0"/>
              </a:rPr>
              <a:t>Provide all departments with computer equipment;</a:t>
            </a:r>
          </a:p>
          <a:p>
            <a:pPr marL="342900" indent="-2794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Century Gothic" panose="020B0502020202020204" pitchFamily="34" charset="0"/>
                <a:ea typeface="Calibri" panose="020F0502020204030204" pitchFamily="34" charset="0"/>
              </a:rPr>
              <a:t>Build user capacity</a:t>
            </a:r>
            <a:r>
              <a:rPr lang="en-US" sz="22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;</a:t>
            </a:r>
            <a:endParaRPr lang="en-US" sz="2200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342900" indent="-2794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Century Gothic" panose="020B0502020202020204" pitchFamily="34" charset="0"/>
                <a:ea typeface="Calibri" panose="020F0502020204030204" pitchFamily="34" charset="0"/>
              </a:rPr>
              <a:t>Integrate into Open Clinic the management of stocks other than drugs (Service Provider);</a:t>
            </a:r>
          </a:p>
          <a:p>
            <a:pPr marL="342900" indent="-2794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Century Gothic" panose="020B0502020202020204" pitchFamily="34" charset="0"/>
                <a:ea typeface="Calibri" panose="020F0502020204030204" pitchFamily="34" charset="0"/>
              </a:rPr>
              <a:t>Improve the Open Clinic software so that it is interoperable with the accounting software </a:t>
            </a:r>
            <a:r>
              <a:rPr lang="en-US" sz="2200" dirty="0" err="1">
                <a:latin typeface="Century Gothic" panose="020B0502020202020204" pitchFamily="34" charset="0"/>
                <a:ea typeface="Calibri" panose="020F0502020204030204" pitchFamily="34" charset="0"/>
              </a:rPr>
              <a:t>Asyst</a:t>
            </a:r>
            <a:r>
              <a:rPr lang="en-US" sz="2200" dirty="0"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entury Gothic" panose="020B0502020202020204" pitchFamily="34" charset="0"/>
                <a:ea typeface="Calibri" panose="020F0502020204030204" pitchFamily="34" charset="0"/>
              </a:rPr>
              <a:t>Compta</a:t>
            </a:r>
            <a:r>
              <a:rPr lang="en-US" sz="2200" dirty="0">
                <a:latin typeface="Century Gothic" panose="020B0502020202020204" pitchFamily="34" charset="0"/>
                <a:ea typeface="Calibri" panose="020F0502020204030204" pitchFamily="34" charset="0"/>
              </a:rPr>
              <a:t> (Provider);</a:t>
            </a:r>
          </a:p>
          <a:p>
            <a:pPr marL="342900" indent="-2794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Century Gothic" panose="020B0502020202020204" pitchFamily="34" charset="0"/>
                <a:ea typeface="Calibri" panose="020F0502020204030204" pitchFamily="34" charset="0"/>
              </a:rPr>
              <a:t>Fill in the fields that are missing on some forms (Delivery form, nursing form, </a:t>
            </a:r>
            <a:r>
              <a:rPr lang="en-US" sz="2200" dirty="0" err="1">
                <a:latin typeface="Century Gothic" panose="020B0502020202020204" pitchFamily="34" charset="0"/>
                <a:ea typeface="Calibri" panose="020F0502020204030204" pitchFamily="34" charset="0"/>
              </a:rPr>
              <a:t>anaesthesia</a:t>
            </a:r>
            <a:r>
              <a:rPr lang="en-US" sz="2200" dirty="0">
                <a:latin typeface="Century Gothic" panose="020B0502020202020204" pitchFamily="34" charset="0"/>
                <a:ea typeface="Calibri" panose="020F0502020204030204" pitchFamily="34" charset="0"/>
              </a:rPr>
              <a:t> form);</a:t>
            </a:r>
          </a:p>
          <a:p>
            <a:pPr marL="342900" indent="-2794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Century Gothic" panose="020B0502020202020204" pitchFamily="34" charset="0"/>
                <a:ea typeface="Calibri" panose="020F0502020204030204" pitchFamily="34" charset="0"/>
              </a:rPr>
              <a:t>Improve the use of the software by minimizing errors that result in lost revenue for the </a:t>
            </a:r>
            <a:r>
              <a:rPr lang="en-US" sz="22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PLRC.</a:t>
            </a:r>
            <a:endParaRPr lang="en-US" sz="2200" dirty="0"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0" y="119880"/>
            <a:ext cx="8496301" cy="712782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en-US" sz="2800" b="1" dirty="0">
                <a:latin typeface="Century Gothic" panose="020B0502020202020204" pitchFamily="34" charset="0"/>
                <a:cs typeface="Times New Roman" pitchFamily="18" charset="0"/>
              </a:rPr>
              <a:t>Prospects for the future </a:t>
            </a:r>
          </a:p>
        </p:txBody>
      </p:sp>
    </p:spTree>
    <p:extLst>
      <p:ext uri="{BB962C8B-B14F-4D97-AF65-F5344CB8AC3E}">
        <p14:creationId xmlns:p14="http://schemas.microsoft.com/office/powerpoint/2010/main" val="873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0" y="108983"/>
            <a:ext cx="8496301" cy="712782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en-US" sz="2800" b="1" dirty="0">
                <a:latin typeface="Century Gothic" panose="020B0502020202020204" pitchFamily="34" charset="0"/>
                <a:cs typeface="Times New Roman" pitchFamily="18" charset="0"/>
              </a:rPr>
              <a:t>Conclusion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B2F4-856E-494B-A287-1F51F42B17D1}" type="slidenum">
              <a:rPr lang="fr-FR" smtClean="0"/>
              <a:t>14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0" y="821765"/>
            <a:ext cx="9144000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0" y="6333939"/>
            <a:ext cx="9144000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90498" y="970056"/>
            <a:ext cx="84963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experience of the </a:t>
            </a:r>
            <a:r>
              <a:rPr lang="en-US" sz="20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PLRC shows </a:t>
            </a:r>
            <a:r>
              <a:rPr lang="en-US" sz="20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the </a:t>
            </a:r>
            <a:r>
              <a:rPr lang="en-US" sz="2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effects of the computerization </a:t>
            </a:r>
            <a:r>
              <a:rPr lang="en-US" sz="20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HIS </a:t>
            </a:r>
            <a:r>
              <a:rPr lang="en-US" sz="2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effective </a:t>
            </a:r>
            <a:r>
              <a:rPr lang="en-US" sz="20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management of financial and human resources ;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</a:t>
            </a:r>
            <a:r>
              <a:rPr lang="en-US" sz="2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Ä"/>
            </a:pPr>
            <a:r>
              <a:rPr lang="en-US" sz="20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low use of data to make decisions</a:t>
            </a: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Ä"/>
            </a:pPr>
            <a:r>
              <a:rPr lang="en-US" sz="20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Internet </a:t>
            </a: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connection problem </a:t>
            </a:r>
            <a:r>
              <a:rPr lang="en-US" sz="20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Ä"/>
            </a:pPr>
            <a:r>
              <a:rPr lang="en-US" sz="20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maintenance of </a:t>
            </a: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computer kits, networks, servers  </a:t>
            </a:r>
            <a:r>
              <a:rPr lang="en-US" sz="20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challenges remain.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143694458"/>
              </p:ext>
            </p:extLst>
          </p:nvPr>
        </p:nvGraphicFramePr>
        <p:xfrm>
          <a:off x="0" y="4952704"/>
          <a:ext cx="9144000" cy="1905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248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B2F4-856E-494B-A287-1F51F42B17D1}" type="slidenum">
              <a:rPr lang="fr-FR" smtClean="0"/>
              <a:t>15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871913" y="738748"/>
            <a:ext cx="5129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928035" y="3614528"/>
            <a:ext cx="4046539" cy="965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00050" lvl="2" algn="ctr" defTabSz="914400">
              <a:spcBef>
                <a:spcPct val="20000"/>
              </a:spcBef>
            </a:pPr>
            <a:r>
              <a:rPr lang="en-US" sz="2400" b="1" i="1" kern="0" dirty="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Thank you for your </a:t>
            </a:r>
            <a:r>
              <a:rPr lang="en-US" sz="2400" b="1" i="1" kern="0" dirty="0" smtClean="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attention</a:t>
            </a:r>
            <a:endParaRPr lang="fr-FR" sz="2400" b="1" i="1" kern="0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028" name="Picture 4" descr="Tokeo la picha la informatique mÃ©di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623" y="3416849"/>
            <a:ext cx="4621377" cy="341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22117"/>
            <a:ext cx="1419225" cy="1415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/>
          <p:nvPr/>
        </p:nvPicPr>
        <p:blipFill rotWithShape="1">
          <a:blip r:embed="rId4"/>
          <a:srcRect l="27976" t="37850" r="59226" b="38592"/>
          <a:stretch/>
        </p:blipFill>
        <p:spPr bwMode="auto">
          <a:xfrm>
            <a:off x="7797060" y="53654"/>
            <a:ext cx="1346940" cy="13842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2" name="Picture 8" descr="Tokeo la picha la logos Enabe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" t="6510" r="7794" b="19698"/>
          <a:stretch/>
        </p:blipFill>
        <p:spPr bwMode="auto">
          <a:xfrm>
            <a:off x="5503747" y="1832792"/>
            <a:ext cx="2932386" cy="107205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okeo la picha la East African Communit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186" y="5178320"/>
            <a:ext cx="2047437" cy="163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cha inayohusian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 t="2325" r="2877" b="1463"/>
          <a:stretch/>
        </p:blipFill>
        <p:spPr bwMode="auto">
          <a:xfrm>
            <a:off x="0" y="4974856"/>
            <a:ext cx="2144111" cy="186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180px-Blason_du_Burundi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028" y="-3151"/>
            <a:ext cx="1374859" cy="1441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9"/>
          <a:srcRect t="8889" b="44166"/>
          <a:stretch/>
        </p:blipFill>
        <p:spPr>
          <a:xfrm>
            <a:off x="0" y="-3151"/>
            <a:ext cx="4522623" cy="346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6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323849" y="231785"/>
            <a:ext cx="8496301" cy="712782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fr-FR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of the </a:t>
            </a:r>
            <a:r>
              <a:rPr lang="fr-FR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fr-FR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B2F4-856E-494B-A287-1F51F42B17D1}" type="slidenum">
              <a:rPr lang="fr-FR" smtClean="0"/>
              <a:t>2</a:t>
            </a:fld>
            <a:endParaRPr lang="fr-FR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217102" y="1484172"/>
            <a:ext cx="8709793" cy="4273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2800" dirty="0" smtClean="0">
                <a:latin typeface="Century Gothic" panose="020B0502020202020204" pitchFamily="34" charset="0"/>
                <a:cs typeface="Times New Roman" pitchFamily="18" charset="0"/>
              </a:rPr>
              <a:t>Background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2800" dirty="0" smtClean="0">
                <a:latin typeface="Century Gothic" panose="020B0502020202020204" pitchFamily="34" charset="0"/>
                <a:cs typeface="Times New Roman" pitchFamily="18" charset="0"/>
              </a:rPr>
              <a:t>Objectives </a:t>
            </a:r>
            <a:endParaRPr lang="en-US" sz="28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2800" dirty="0" smtClean="0">
                <a:latin typeface="Century Gothic" panose="020B0502020202020204" pitchFamily="34" charset="0"/>
                <a:cs typeface="Times New Roman" pitchFamily="18" charset="0"/>
              </a:rPr>
              <a:t>Methods </a:t>
            </a:r>
            <a:r>
              <a:rPr lang="en-US" sz="2800" dirty="0">
                <a:latin typeface="Century Gothic" panose="020B0502020202020204" pitchFamily="34" charset="0"/>
                <a:cs typeface="Times New Roman" pitchFamily="18" charset="0"/>
              </a:rPr>
              <a:t>of </a:t>
            </a:r>
            <a:r>
              <a:rPr lang="en-US" sz="2800" dirty="0" smtClean="0">
                <a:latin typeface="Century Gothic" panose="020B0502020202020204" pitchFamily="34" charset="0"/>
                <a:cs typeface="Times New Roman" pitchFamily="18" charset="0"/>
              </a:rPr>
              <a:t>data collection </a:t>
            </a:r>
            <a:endParaRPr lang="en-US" sz="28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latin typeface="Century Gothic" panose="020B0502020202020204" pitchFamily="34" charset="0"/>
                <a:cs typeface="Times New Roman" pitchFamily="18" charset="0"/>
              </a:rPr>
              <a:t>Results of the computerization </a:t>
            </a:r>
            <a:r>
              <a:rPr lang="en-US" sz="2800" dirty="0" smtClean="0">
                <a:latin typeface="Century Gothic" panose="020B0502020202020204" pitchFamily="34" charset="0"/>
                <a:cs typeface="Times New Roman" pitchFamily="18" charset="0"/>
              </a:rPr>
              <a:t>process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2800" dirty="0" smtClean="0">
                <a:latin typeface="Century Gothic" panose="020B0502020202020204" pitchFamily="34" charset="0"/>
                <a:cs typeface="Times New Roman" pitchFamily="18" charset="0"/>
              </a:rPr>
              <a:t>Prospects </a:t>
            </a:r>
            <a:r>
              <a:rPr lang="en-US" sz="2800" dirty="0">
                <a:latin typeface="Century Gothic" panose="020B0502020202020204" pitchFamily="34" charset="0"/>
                <a:cs typeface="Times New Roman" pitchFamily="18" charset="0"/>
              </a:rPr>
              <a:t>for the future </a:t>
            </a:r>
            <a:endParaRPr lang="en-US" sz="2800" dirty="0" smtClean="0">
              <a:latin typeface="Century Gothic" panose="020B0502020202020204" pitchFamily="34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2800" dirty="0" smtClean="0">
                <a:latin typeface="Century Gothic" panose="020B0502020202020204" pitchFamily="34" charset="0"/>
                <a:cs typeface="Times New Roman" pitchFamily="18" charset="0"/>
              </a:rPr>
              <a:t>Conclusion</a:t>
            </a:r>
            <a:endParaRPr lang="fr-FR" sz="2400" dirty="0" smtClean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981635"/>
            <a:ext cx="9144000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0" y="6333939"/>
            <a:ext cx="9144000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25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50428" y="81573"/>
            <a:ext cx="8496301" cy="712782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fr-FR" sz="2800" b="1" dirty="0" smtClean="0">
                <a:latin typeface="Century Gothic" panose="020B0502020202020204" pitchFamily="34" charset="0"/>
                <a:ea typeface="ＭＳ Ｐゴシック" charset="0"/>
                <a:cs typeface="Times New Roman" panose="02020603050405020304" pitchFamily="18" charset="0"/>
              </a:rPr>
              <a:t>Background</a:t>
            </a:r>
            <a:endParaRPr lang="fr-FR" sz="28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B2F4-856E-494B-A287-1F51F42B17D1}" type="slidenum">
              <a:rPr lang="fr-FR" smtClean="0"/>
              <a:t>3</a:t>
            </a:fld>
            <a:endParaRPr lang="fr-FR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50428" y="984485"/>
            <a:ext cx="8843141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Prince Louis RWAGASORE Clinic b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uilt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in 1945 </a:t>
            </a:r>
            <a:r>
              <a:rPr lang="en-US" sz="2000" dirty="0">
                <a:latin typeface="Century Gothic" panose="020B0502020202020204" pitchFamily="34" charset="0"/>
                <a:cs typeface="Times New Roman" pitchFamily="18" charset="0"/>
              </a:rPr>
              <a:t>under the name of the "</a:t>
            </a:r>
            <a:r>
              <a:rPr lang="en-US" sz="2000" dirty="0" err="1">
                <a:latin typeface="Century Gothic" panose="020B0502020202020204" pitchFamily="34" charset="0"/>
                <a:cs typeface="Times New Roman" pitchFamily="18" charset="0"/>
              </a:rPr>
              <a:t>Rhodain</a:t>
            </a:r>
            <a:r>
              <a:rPr lang="en-US" sz="2000" dirty="0">
                <a:latin typeface="Century Gothic" panose="020B0502020202020204" pitchFamily="34" charset="0"/>
                <a:cs typeface="Times New Roman" pitchFamily="18" charset="0"/>
              </a:rPr>
              <a:t>" </a:t>
            </a:r>
            <a:r>
              <a:rPr lang="en-US" sz="2000" dirty="0" smtClean="0">
                <a:latin typeface="Century Gothic" panose="020B0502020202020204" pitchFamily="34" charset="0"/>
                <a:cs typeface="Times New Roman" pitchFamily="18" charset="0"/>
              </a:rPr>
              <a:t>Clinic</a:t>
            </a:r>
            <a:r>
              <a:rPr lang="en-US" sz="20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  <a:cs typeface="Times New Roman" pitchFamily="18" charset="0"/>
              </a:rPr>
              <a:t>;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Century Gothic" panose="020B0502020202020204" pitchFamily="34" charset="0"/>
                <a:cs typeface="Times New Roman" pitchFamily="18" charset="0"/>
              </a:rPr>
              <a:t>PLRC is </a:t>
            </a:r>
            <a:r>
              <a:rPr lang="en-US" sz="2000" dirty="0">
                <a:latin typeface="Century Gothic" panose="020B0502020202020204" pitchFamily="34" charset="0"/>
                <a:cs typeface="Times New Roman" pitchFamily="18" charset="0"/>
              </a:rPr>
              <a:t>currently a personalized administration of the State enjoying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management autonomy since 1 January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1986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  <a:cs typeface="Times New Roman" pitchFamily="18" charset="0"/>
              </a:rPr>
              <a:t>;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entury Gothic" panose="020B0502020202020204" pitchFamily="34" charset="0"/>
                <a:cs typeface="Times New Roman" pitchFamily="18" charset="0"/>
              </a:rPr>
              <a:t>Functional until now, with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207 beds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erected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, 19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services, 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276 employees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;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  <a:defRPr/>
            </a:pPr>
            <a:r>
              <a:rPr lang="fr-BE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ＭＳ Ｐゴシック" charset="0"/>
                <a:cs typeface="Times New Roman" panose="02020603050405020304" pitchFamily="18" charset="0"/>
              </a:rPr>
              <a:t>In </a:t>
            </a:r>
            <a:r>
              <a:rPr lang="fr-BE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ＭＳ Ｐゴシック" charset="0"/>
                <a:cs typeface="Times New Roman" panose="02020603050405020304" pitchFamily="18" charset="0"/>
              </a:rPr>
              <a:t>ordrer</a:t>
            </a:r>
            <a:r>
              <a:rPr lang="fr-BE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ＭＳ Ｐゴシック" charset="0"/>
                <a:cs typeface="Times New Roman" panose="02020603050405020304" pitchFamily="18" charset="0"/>
              </a:rPr>
              <a:t> to </a:t>
            </a:r>
            <a:r>
              <a:rPr lang="fr-BE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ＭＳ Ｐゴシック" charset="0"/>
                <a:cs typeface="Times New Roman" panose="02020603050405020304" pitchFamily="18" charset="0"/>
              </a:rPr>
              <a:t>strengthen</a:t>
            </a:r>
            <a:r>
              <a:rPr lang="fr-BE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ＭＳ Ｐゴシック" charset="0"/>
                <a:cs typeface="Times New Roman" panose="02020603050405020304" pitchFamily="18" charset="0"/>
              </a:rPr>
              <a:t> the HIS , </a:t>
            </a:r>
            <a:r>
              <a:rPr lang="fr-BE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ＭＳ Ｐゴシック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he computerization of the CPLR began in February 2017</a:t>
            </a:r>
            <a:r>
              <a:rPr lang="en-US" sz="2000" dirty="0">
                <a:latin typeface="Century Gothic" panose="020B0502020202020204" pitchFamily="34" charset="0"/>
                <a:cs typeface="Times New Roman" pitchFamily="18" charset="0"/>
              </a:rPr>
              <a:t> with the support of </a:t>
            </a:r>
            <a:r>
              <a:rPr lang="en-US" sz="2000" dirty="0" err="1" smtClean="0">
                <a:latin typeface="Century Gothic" panose="020B0502020202020204" pitchFamily="34" charset="0"/>
                <a:cs typeface="Times New Roman" pitchFamily="18" charset="0"/>
              </a:rPr>
              <a:t>Enabel</a:t>
            </a:r>
            <a:r>
              <a:rPr lang="en-US" sz="2000" dirty="0" smtClean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  <a:cs typeface="Times New Roman" pitchFamily="18" charset="0"/>
              </a:rPr>
              <a:t>PAISS project ; 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Century Gothic" panose="020B0502020202020204" pitchFamily="34" charset="0"/>
                <a:cs typeface="Times New Roman" pitchFamily="18" charset="0"/>
              </a:rPr>
              <a:t>Currently</a:t>
            </a:r>
            <a:r>
              <a:rPr lang="en-US" sz="2000" dirty="0"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all services are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computerized </a:t>
            </a:r>
            <a:r>
              <a:rPr lang="en-US" sz="2000" dirty="0" smtClean="0">
                <a:latin typeface="Century Gothic" panose="020B0502020202020204" pitchFamily="34" charset="0"/>
                <a:cs typeface="Times New Roman" pitchFamily="18" charset="0"/>
              </a:rPr>
              <a:t>;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Century Gothic" panose="020B0502020202020204" pitchFamily="34" charset="0"/>
                <a:cs typeface="Times New Roman" pitchFamily="18" charset="0"/>
              </a:rPr>
              <a:t>Nevertheless</a:t>
            </a:r>
            <a:r>
              <a:rPr lang="en-US" sz="2000" dirty="0"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some challenges remain </a:t>
            </a:r>
            <a:r>
              <a:rPr lang="en-US" sz="2000" dirty="0">
                <a:latin typeface="Century Gothic" panose="020B0502020202020204" pitchFamily="34" charset="0"/>
                <a:cs typeface="Times New Roman" pitchFamily="18" charset="0"/>
              </a:rPr>
              <a:t>to be </a:t>
            </a:r>
            <a:r>
              <a:rPr lang="en-US" sz="2000" dirty="0" smtClean="0">
                <a:latin typeface="Century Gothic" panose="020B0502020202020204" pitchFamily="34" charset="0"/>
                <a:cs typeface="Times New Roman" pitchFamily="18" charset="0"/>
              </a:rPr>
              <a:t>addressed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entury Gothic" panose="020B0502020202020204" pitchFamily="34" charset="0"/>
                <a:cs typeface="Times New Roman" pitchFamily="18" charset="0"/>
              </a:rPr>
              <a:t>The purpose of this presentation is to share the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experience gained in this computerization process 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en-US" sz="2200" dirty="0" smtClean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944567"/>
            <a:ext cx="9144000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0" y="6356350"/>
            <a:ext cx="9144000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67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B2F4-856E-494B-A287-1F51F42B17D1}" type="slidenum">
              <a:rPr lang="fr-FR" smtClean="0"/>
              <a:t>4</a:t>
            </a:fld>
            <a:endParaRPr lang="fr-FR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279838" y="948343"/>
            <a:ext cx="84963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900" b="1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b="1" dirty="0" smtClean="0">
                <a:latin typeface="Century Gothic" panose="020B0502020202020204" pitchFamily="34" charset="0"/>
              </a:rPr>
              <a:t>General objective</a:t>
            </a:r>
          </a:p>
          <a:p>
            <a:pPr marL="285750" indent="-171450">
              <a:buFont typeface="Wingdings" panose="05000000000000000000" pitchFamily="2" charset="2"/>
              <a:buChar char="§"/>
            </a:pPr>
            <a:r>
              <a:rPr lang="en-US" sz="2200" dirty="0">
                <a:latin typeface="Century Gothic" panose="020B0502020202020204" pitchFamily="34" charset="0"/>
              </a:rPr>
              <a:t>Describe the short-term results of computerization of hospital </a:t>
            </a:r>
            <a:r>
              <a:rPr lang="en-US" sz="2200" dirty="0" smtClean="0">
                <a:latin typeface="Century Gothic" panose="020B0502020202020204" pitchFamily="34" charset="0"/>
              </a:rPr>
              <a:t>services ;</a:t>
            </a:r>
          </a:p>
          <a:p>
            <a:pPr marL="114300"/>
            <a:endParaRPr lang="en-US" sz="2200" dirty="0" smtClean="0"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b="1" dirty="0">
                <a:latin typeface="Century Gothic" panose="020B0502020202020204" pitchFamily="34" charset="0"/>
              </a:rPr>
              <a:t>Specifics </a:t>
            </a:r>
            <a:r>
              <a:rPr lang="en-US" sz="2200" b="1" dirty="0" smtClean="0">
                <a:latin typeface="Century Gothic" panose="020B0502020202020204" pitchFamily="34" charset="0"/>
              </a:rPr>
              <a:t>objectives</a:t>
            </a:r>
          </a:p>
          <a:p>
            <a:pPr marL="2857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Century Gothic" panose="020B0502020202020204" pitchFamily="34" charset="0"/>
              </a:rPr>
              <a:t>Describe the contributions of computerization to financial resource </a:t>
            </a:r>
            <a:r>
              <a:rPr lang="en-US" sz="2200" dirty="0" smtClean="0">
                <a:latin typeface="Century Gothic" panose="020B0502020202020204" pitchFamily="34" charset="0"/>
              </a:rPr>
              <a:t>management ;</a:t>
            </a:r>
            <a:endParaRPr lang="en-US" sz="2200" dirty="0">
              <a:latin typeface="Century Gothic" panose="020B0502020202020204" pitchFamily="34" charset="0"/>
            </a:endParaRPr>
          </a:p>
          <a:p>
            <a:pPr marL="2857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Century Gothic" panose="020B0502020202020204" pitchFamily="34" charset="0"/>
              </a:rPr>
              <a:t>Describe the adherence of service providers to the use of the computerized </a:t>
            </a:r>
            <a:r>
              <a:rPr lang="en-US" sz="2200" dirty="0" smtClean="0">
                <a:latin typeface="Century Gothic" panose="020B0502020202020204" pitchFamily="34" charset="0"/>
              </a:rPr>
              <a:t>system ;</a:t>
            </a:r>
            <a:endParaRPr lang="en-US" sz="2200" dirty="0">
              <a:latin typeface="Century Gothic" panose="020B0502020202020204" pitchFamily="34" charset="0"/>
            </a:endParaRPr>
          </a:p>
          <a:p>
            <a:pPr marL="2857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Century Gothic" panose="020B0502020202020204" pitchFamily="34" charset="0"/>
              </a:rPr>
              <a:t>Describe the problems encountered in the implementation </a:t>
            </a:r>
            <a:r>
              <a:rPr lang="en-US" sz="2200" dirty="0" smtClean="0">
                <a:latin typeface="Century Gothic" panose="020B0502020202020204" pitchFamily="34" charset="0"/>
              </a:rPr>
              <a:t>process ;</a:t>
            </a:r>
            <a:endParaRPr lang="en-US" sz="2200" dirty="0">
              <a:latin typeface="Century Gothic" panose="020B0502020202020204" pitchFamily="34" charset="0"/>
            </a:endParaRPr>
          </a:p>
          <a:p>
            <a:pPr marL="2857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Century Gothic" panose="020B0502020202020204" pitchFamily="34" charset="0"/>
              </a:rPr>
              <a:t>Determine lessons learned and </a:t>
            </a:r>
            <a:r>
              <a:rPr lang="en-US" sz="2200" dirty="0" smtClean="0">
                <a:latin typeface="Century Gothic" panose="020B0502020202020204" pitchFamily="34" charset="0"/>
              </a:rPr>
              <a:t>perspectives.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846930"/>
            <a:ext cx="9144000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0" y="6333939"/>
            <a:ext cx="9144000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50428" y="2745"/>
            <a:ext cx="8496301" cy="712782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fr-FR" sz="2800" b="1" dirty="0" smtClean="0">
                <a:latin typeface="Century Gothic" panose="020B0502020202020204" pitchFamily="34" charset="0"/>
                <a:ea typeface="ＭＳ Ｐゴシック" charset="0"/>
                <a:cs typeface="Times New Roman" panose="02020603050405020304" pitchFamily="18" charset="0"/>
              </a:rPr>
              <a:t>Objectives</a:t>
            </a:r>
            <a:endParaRPr lang="fr-FR" sz="28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40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90499" y="134148"/>
            <a:ext cx="8496301" cy="712782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3200" b="1" dirty="0">
                <a:latin typeface="Century Gothic" panose="020B0502020202020204" pitchFamily="34" charset="0"/>
                <a:cs typeface="Times New Roman" pitchFamily="18" charset="0"/>
              </a:rPr>
              <a:t>Methods of data collection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B2F4-856E-494B-A287-1F51F42B17D1}" type="slidenum">
              <a:rPr lang="fr-FR" smtClean="0"/>
              <a:t>5</a:t>
            </a:fld>
            <a:endParaRPr lang="fr-FR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83342" y="1039009"/>
            <a:ext cx="8710613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Century Gothic" panose="020B0502020202020204" pitchFamily="34" charset="0"/>
              </a:rPr>
              <a:t>Type </a:t>
            </a:r>
            <a:r>
              <a:rPr lang="en-US" sz="2400" b="1" dirty="0">
                <a:latin typeface="Century Gothic" panose="020B0502020202020204" pitchFamily="34" charset="0"/>
              </a:rPr>
              <a:t>of study </a:t>
            </a:r>
            <a:endParaRPr lang="en-US" sz="2400" b="1" dirty="0" smtClean="0">
              <a:latin typeface="Century Gothic" panose="020B0502020202020204" pitchFamily="34" charset="0"/>
            </a:endParaRPr>
          </a:p>
          <a:p>
            <a:pPr marL="571500" indent="-17145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anose="020B0502020202020204" pitchFamily="34" charset="0"/>
              </a:rPr>
              <a:t>Transversal </a:t>
            </a:r>
            <a:r>
              <a:rPr lang="en-US" sz="2000" dirty="0">
                <a:latin typeface="Century Gothic" panose="020B0502020202020204" pitchFamily="34" charset="0"/>
              </a:rPr>
              <a:t>descriptive evaluative </a:t>
            </a:r>
            <a:r>
              <a:rPr lang="en-US" sz="2000" dirty="0" smtClean="0">
                <a:latin typeface="Century Gothic" panose="020B0502020202020204" pitchFamily="34" charset="0"/>
              </a:rPr>
              <a:t>study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b="1" dirty="0">
                <a:latin typeface="Century Gothic" panose="020B0502020202020204" pitchFamily="34" charset="0"/>
              </a:rPr>
              <a:t>Period of study</a:t>
            </a:r>
          </a:p>
          <a:p>
            <a:pPr marL="571500" indent="-17145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anose="020B0502020202020204" pitchFamily="34" charset="0"/>
              </a:rPr>
              <a:t>Comparison :  </a:t>
            </a:r>
            <a:r>
              <a:rPr lang="en-US" sz="2000" dirty="0">
                <a:latin typeface="Century Gothic" panose="020B0502020202020204" pitchFamily="34" charset="0"/>
              </a:rPr>
              <a:t>the financial indicators for </a:t>
            </a:r>
            <a:r>
              <a:rPr lang="en-US" sz="2000" dirty="0" smtClean="0">
                <a:latin typeface="Century Gothic" panose="020B0502020202020204" pitchFamily="34" charset="0"/>
              </a:rPr>
              <a:t>two </a:t>
            </a:r>
            <a:r>
              <a:rPr lang="en-US" sz="2000" dirty="0">
                <a:latin typeface="Century Gothic" panose="020B0502020202020204" pitchFamily="34" charset="0"/>
              </a:rPr>
              <a:t>years </a:t>
            </a:r>
            <a:r>
              <a:rPr lang="en-US" sz="2000" dirty="0" smtClean="0">
                <a:latin typeface="Century Gothic" panose="020B0502020202020204" pitchFamily="34" charset="0"/>
              </a:rPr>
              <a:t>before (2015-2016) and </a:t>
            </a:r>
            <a:r>
              <a:rPr lang="en-US" sz="2000" dirty="0">
                <a:latin typeface="Century Gothic" panose="020B0502020202020204" pitchFamily="34" charset="0"/>
              </a:rPr>
              <a:t>two years </a:t>
            </a:r>
            <a:r>
              <a:rPr lang="en-US" sz="2000" dirty="0" smtClean="0">
                <a:latin typeface="Century Gothic" panose="020B0502020202020204" pitchFamily="34" charset="0"/>
              </a:rPr>
              <a:t>during </a:t>
            </a:r>
            <a:r>
              <a:rPr lang="en-US" sz="2000" dirty="0">
                <a:latin typeface="Century Gothic" panose="020B0502020202020204" pitchFamily="34" charset="0"/>
              </a:rPr>
              <a:t>the </a:t>
            </a:r>
            <a:r>
              <a:rPr lang="en-US" sz="2000" dirty="0" smtClean="0">
                <a:latin typeface="Century Gothic" panose="020B0502020202020204" pitchFamily="34" charset="0"/>
              </a:rPr>
              <a:t>computerization (2017-2018)</a:t>
            </a:r>
          </a:p>
          <a:p>
            <a:pPr marL="571500" indent="-17145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The data collection was done in November </a:t>
            </a:r>
            <a:r>
              <a:rPr lang="en-US" sz="2000" dirty="0" smtClean="0">
                <a:latin typeface="Century Gothic" panose="020B0502020202020204" pitchFamily="34" charset="0"/>
              </a:rPr>
              <a:t>2018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Century Gothic" panose="020B0502020202020204" pitchFamily="34" charset="0"/>
              </a:rPr>
              <a:t>Study </a:t>
            </a:r>
            <a:r>
              <a:rPr lang="en-US" sz="2400" b="1" dirty="0">
                <a:latin typeface="Century Gothic" panose="020B0502020202020204" pitchFamily="34" charset="0"/>
              </a:rPr>
              <a:t>population</a:t>
            </a:r>
          </a:p>
          <a:p>
            <a:pPr marL="571500" indent="-1714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anose="020B0502020202020204" pitchFamily="34" charset="0"/>
              </a:rPr>
              <a:t>Annual financial reports, Activity </a:t>
            </a:r>
            <a:r>
              <a:rPr lang="en-US" sz="2000" dirty="0">
                <a:latin typeface="Century Gothic" panose="020B0502020202020204" pitchFamily="34" charset="0"/>
              </a:rPr>
              <a:t>reports of the </a:t>
            </a:r>
            <a:r>
              <a:rPr lang="en-US" sz="2000" dirty="0" smtClean="0">
                <a:latin typeface="Century Gothic" panose="020B0502020202020204" pitchFamily="34" charset="0"/>
              </a:rPr>
              <a:t>services/steering committee</a:t>
            </a:r>
          </a:p>
          <a:p>
            <a:pPr marL="571500" indent="-1714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anose="020B0502020202020204" pitchFamily="34" charset="0"/>
              </a:rPr>
              <a:t>Hospital </a:t>
            </a:r>
            <a:r>
              <a:rPr lang="en-US" sz="2000" dirty="0">
                <a:latin typeface="Century Gothic" panose="020B0502020202020204" pitchFamily="34" charset="0"/>
              </a:rPr>
              <a:t>service </a:t>
            </a:r>
            <a:r>
              <a:rPr lang="en-US" sz="2000" dirty="0" smtClean="0">
                <a:latin typeface="Century Gothic" panose="020B0502020202020204" pitchFamily="34" charset="0"/>
              </a:rPr>
              <a:t>providers and </a:t>
            </a:r>
            <a:r>
              <a:rPr lang="en-US" sz="2000" dirty="0">
                <a:latin typeface="Century Gothic" panose="020B0502020202020204" pitchFamily="34" charset="0"/>
              </a:rPr>
              <a:t>a</a:t>
            </a:r>
            <a:r>
              <a:rPr lang="en-US" sz="2000" dirty="0" smtClean="0">
                <a:latin typeface="Century Gothic" panose="020B0502020202020204" pitchFamily="34" charset="0"/>
              </a:rPr>
              <a:t>dministrative staff 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( </a:t>
            </a:r>
            <a:r>
              <a:rPr lang="en-US" sz="2000" b="1" dirty="0" smtClean="0">
                <a:latin typeface="Century Gothic" panose="020B0502020202020204" pitchFamily="34" charset="0"/>
              </a:rPr>
              <a:t>28 )</a:t>
            </a:r>
          </a:p>
          <a:p>
            <a:pPr marL="571500" indent="-1714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two per department replied to the questionnaire 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981635"/>
            <a:ext cx="9144000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0" y="6500626"/>
            <a:ext cx="9144000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60747" y="5767368"/>
            <a:ext cx="8622506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entury Gothic" panose="020B0502020202020204" pitchFamily="34" charset="0"/>
              </a:rPr>
              <a:t>Attention : </a:t>
            </a:r>
          </a:p>
          <a:p>
            <a:pPr marL="285750" indent="-285750">
              <a:buFont typeface="Wingdings" panose="05000000000000000000" pitchFamily="2" charset="2"/>
              <a:buChar char="Ä"/>
            </a:pPr>
            <a:r>
              <a:rPr lang="en-US" dirty="0" smtClean="0">
                <a:latin typeface="Century Gothic" panose="020B0502020202020204" pitchFamily="34" charset="0"/>
              </a:rPr>
              <a:t>Projection </a:t>
            </a:r>
            <a:r>
              <a:rPr lang="en-US" dirty="0">
                <a:latin typeface="Century Gothic" panose="020B0502020202020204" pitchFamily="34" charset="0"/>
              </a:rPr>
              <a:t>made to have complete data for the entire year 2018 based on data for the first half of 2018</a:t>
            </a:r>
          </a:p>
        </p:txBody>
      </p:sp>
    </p:spTree>
    <p:extLst>
      <p:ext uri="{BB962C8B-B14F-4D97-AF65-F5344CB8AC3E}">
        <p14:creationId xmlns:p14="http://schemas.microsoft.com/office/powerpoint/2010/main" val="360389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90499" y="134148"/>
            <a:ext cx="8496301" cy="712782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2800" b="1" dirty="0">
                <a:latin typeface="Century Gothic" panose="020B0502020202020204" pitchFamily="34" charset="0"/>
                <a:cs typeface="Times New Roman" pitchFamily="18" charset="0"/>
              </a:rPr>
              <a:t>Results of the computerization </a:t>
            </a:r>
            <a:r>
              <a:rPr lang="en-US" sz="2800" b="1" dirty="0" smtClean="0">
                <a:latin typeface="Century Gothic" panose="020B0502020202020204" pitchFamily="34" charset="0"/>
                <a:cs typeface="Times New Roman" pitchFamily="18" charset="0"/>
              </a:rPr>
              <a:t>process (1/7)</a:t>
            </a:r>
            <a:endParaRPr lang="en-US" sz="2800" b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B2F4-856E-494B-A287-1F51F42B17D1}" type="slidenum">
              <a:rPr lang="fr-FR" smtClean="0"/>
              <a:t>6</a:t>
            </a:fld>
            <a:endParaRPr lang="fr-FR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83342" y="1043976"/>
            <a:ext cx="8710613" cy="515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Century Gothic" panose="020B0502020202020204" pitchFamily="34" charset="0"/>
              </a:rPr>
              <a:t>Implementation </a:t>
            </a:r>
            <a:r>
              <a:rPr lang="en-US" sz="2400" b="1" dirty="0">
                <a:latin typeface="Century Gothic" panose="020B0502020202020204" pitchFamily="34" charset="0"/>
              </a:rPr>
              <a:t>steps</a:t>
            </a:r>
          </a:p>
          <a:p>
            <a:pPr marL="57150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Inventory of computer equipment and tool </a:t>
            </a:r>
            <a:r>
              <a:rPr lang="en-US" sz="2000" dirty="0" smtClean="0">
                <a:latin typeface="Century Gothic" panose="020B0502020202020204" pitchFamily="34" charset="0"/>
              </a:rPr>
              <a:t>needs ;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57150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Inventory of human resources </a:t>
            </a:r>
            <a:r>
              <a:rPr lang="en-US" sz="2000" dirty="0" smtClean="0">
                <a:latin typeface="Century Gothic" panose="020B0502020202020204" pitchFamily="34" charset="0"/>
              </a:rPr>
              <a:t>needs ;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57150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Inventory of services to be </a:t>
            </a:r>
            <a:r>
              <a:rPr lang="en-US" sz="2000" dirty="0" smtClean="0">
                <a:latin typeface="Century Gothic" panose="020B0502020202020204" pitchFamily="34" charset="0"/>
              </a:rPr>
              <a:t>computerized ;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57150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anose="020B0502020202020204" pitchFamily="34" charset="0"/>
              </a:rPr>
              <a:t>Wiring </a:t>
            </a:r>
            <a:r>
              <a:rPr lang="en-US" sz="2000" dirty="0">
                <a:latin typeface="Century Gothic" panose="020B0502020202020204" pitchFamily="34" charset="0"/>
              </a:rPr>
              <a:t>and installation of all </a:t>
            </a:r>
            <a:r>
              <a:rPr lang="en-US" sz="2000" dirty="0" smtClean="0">
                <a:latin typeface="Century Gothic" panose="020B0502020202020204" pitchFamily="34" charset="0"/>
              </a:rPr>
              <a:t>equipment ;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57150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Recruitment of computer scientists </a:t>
            </a:r>
            <a:r>
              <a:rPr lang="en-US" sz="2000" dirty="0" smtClean="0">
                <a:latin typeface="Century Gothic" panose="020B0502020202020204" pitchFamily="34" charset="0"/>
              </a:rPr>
              <a:t>;</a:t>
            </a:r>
          </a:p>
          <a:p>
            <a:pPr marL="57150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anose="020B0502020202020204" pitchFamily="34" charset="0"/>
              </a:rPr>
              <a:t>Training </a:t>
            </a:r>
            <a:r>
              <a:rPr lang="en-US" sz="2000" dirty="0">
                <a:latin typeface="Century Gothic" panose="020B0502020202020204" pitchFamily="34" charset="0"/>
              </a:rPr>
              <a:t>of computer scientists and </a:t>
            </a:r>
            <a:r>
              <a:rPr lang="en-US" sz="2000" dirty="0" smtClean="0">
                <a:latin typeface="Century Gothic" panose="020B0502020202020204" pitchFamily="34" charset="0"/>
              </a:rPr>
              <a:t>users ;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57150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Setting up a steering committee with weekly meetings (until today) </a:t>
            </a:r>
            <a:r>
              <a:rPr lang="en-US" sz="2000" dirty="0" smtClean="0">
                <a:latin typeface="Century Gothic" panose="020B0502020202020204" pitchFamily="34" charset="0"/>
              </a:rPr>
              <a:t>;</a:t>
            </a:r>
          </a:p>
          <a:p>
            <a:pPr marL="57150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anose="020B0502020202020204" pitchFamily="34" charset="0"/>
              </a:rPr>
              <a:t>Start </a:t>
            </a:r>
            <a:r>
              <a:rPr lang="en-US" sz="2000" dirty="0">
                <a:latin typeface="Century Gothic" panose="020B0502020202020204" pitchFamily="34" charset="0"/>
              </a:rPr>
              <a:t>of the computerization of some </a:t>
            </a:r>
            <a:r>
              <a:rPr lang="en-US" sz="2000" dirty="0" smtClean="0">
                <a:latin typeface="Century Gothic" panose="020B0502020202020204" pitchFamily="34" charset="0"/>
              </a:rPr>
              <a:t>services ;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57150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Progressive existence of computerization Today all services are computerized.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0" y="981635"/>
            <a:ext cx="9144000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0" y="6333939"/>
            <a:ext cx="9144000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96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B2F4-856E-494B-A287-1F51F42B17D1}" type="slidenum">
              <a:rPr lang="fr-FR" smtClean="0"/>
              <a:t>7</a:t>
            </a:fld>
            <a:endParaRPr lang="fr-FR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0" y="941725"/>
            <a:ext cx="89302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b="1" dirty="0">
                <a:latin typeface="Century Gothic" panose="020B0502020202020204" pitchFamily="34" charset="0"/>
              </a:rPr>
              <a:t>Comparison of </a:t>
            </a:r>
            <a:r>
              <a:rPr lang="en-US" sz="22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financial situation </a:t>
            </a:r>
            <a:r>
              <a:rPr lang="en-US" sz="2200" b="1" dirty="0" smtClean="0">
                <a:latin typeface="Century Gothic" panose="020B0502020202020204" pitchFamily="34" charset="0"/>
              </a:rPr>
              <a:t>before (2015-2016) </a:t>
            </a:r>
            <a:r>
              <a:rPr lang="en-US" sz="2200" b="1" dirty="0">
                <a:latin typeface="Century Gothic" panose="020B0502020202020204" pitchFamily="34" charset="0"/>
              </a:rPr>
              <a:t>and during </a:t>
            </a:r>
            <a:r>
              <a:rPr lang="en-US" sz="2200" b="1" dirty="0" smtClean="0">
                <a:latin typeface="Century Gothic" panose="020B0502020202020204" pitchFamily="34" charset="0"/>
              </a:rPr>
              <a:t>(2017-2018) computerization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0" y="871302"/>
            <a:ext cx="9144000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re 1"/>
          <p:cNvSpPr>
            <a:spLocks noGrp="1"/>
          </p:cNvSpPr>
          <p:nvPr>
            <p:ph type="title"/>
          </p:nvPr>
        </p:nvSpPr>
        <p:spPr>
          <a:xfrm>
            <a:off x="190498" y="134148"/>
            <a:ext cx="8496301" cy="712782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2800" b="1" dirty="0">
                <a:latin typeface="Century Gothic" panose="020B0502020202020204" pitchFamily="34" charset="0"/>
                <a:cs typeface="Times New Roman" pitchFamily="18" charset="0"/>
              </a:rPr>
              <a:t>Results of the computerization </a:t>
            </a:r>
            <a:r>
              <a:rPr lang="en-US" sz="2800" b="1" dirty="0" smtClean="0">
                <a:latin typeface="Century Gothic" panose="020B0502020202020204" pitchFamily="34" charset="0"/>
                <a:cs typeface="Times New Roman" pitchFamily="18" charset="0"/>
              </a:rPr>
              <a:t>process (2/7)</a:t>
            </a:r>
            <a:endParaRPr lang="en-US" sz="2800" b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6172727"/>
              </p:ext>
            </p:extLst>
          </p:nvPr>
        </p:nvGraphicFramePr>
        <p:xfrm>
          <a:off x="357188" y="1754030"/>
          <a:ext cx="7829550" cy="4257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357188" y="6215746"/>
            <a:ext cx="7943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Graph 1: </a:t>
            </a:r>
            <a:r>
              <a:rPr lang="en-US" sz="1600" dirty="0">
                <a:latin typeface="Century Gothic" panose="020B0502020202020204" pitchFamily="34" charset="0"/>
              </a:rPr>
              <a:t>Comparison and evolution of financial indicators from 2015 to 2018</a:t>
            </a:r>
          </a:p>
        </p:txBody>
      </p:sp>
    </p:spTree>
    <p:extLst>
      <p:ext uri="{BB962C8B-B14F-4D97-AF65-F5344CB8AC3E}">
        <p14:creationId xmlns:p14="http://schemas.microsoft.com/office/powerpoint/2010/main" val="342766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B2F4-856E-494B-A287-1F51F42B17D1}" type="slidenum">
              <a:rPr lang="fr-FR" smtClean="0"/>
              <a:t>8</a:t>
            </a:fld>
            <a:endParaRPr lang="fr-FR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0" y="1066296"/>
            <a:ext cx="89302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b="1" dirty="0">
                <a:latin typeface="Century Gothic" panose="020B0502020202020204" pitchFamily="34" charset="0"/>
              </a:rPr>
              <a:t>Comparison of </a:t>
            </a:r>
            <a:r>
              <a:rPr lang="en-US" sz="22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financial situation </a:t>
            </a: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…</a:t>
            </a:r>
            <a:endParaRPr lang="en-US" sz="2200" b="1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871302"/>
            <a:ext cx="9144000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0" y="6333939"/>
            <a:ext cx="9144000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Graphique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818316"/>
              </p:ext>
            </p:extLst>
          </p:nvPr>
        </p:nvGraphicFramePr>
        <p:xfrm>
          <a:off x="190499" y="1824755"/>
          <a:ext cx="5467352" cy="3441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ZoneTexte 22"/>
          <p:cNvSpPr txBox="1"/>
          <p:nvPr/>
        </p:nvSpPr>
        <p:spPr>
          <a:xfrm>
            <a:off x="5886450" y="1864270"/>
            <a:ext cx="3257550" cy="216982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1190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Century Gothic" panose="020B0502020202020204" pitchFamily="34" charset="0"/>
              </a:rPr>
              <a:t>Computerization </a:t>
            </a:r>
            <a:r>
              <a:rPr lang="en-US" dirty="0">
                <a:latin typeface="Century Gothic" panose="020B0502020202020204" pitchFamily="34" charset="0"/>
              </a:rPr>
              <a:t>has resulted in increases on all </a:t>
            </a:r>
            <a:r>
              <a:rPr lang="en-US" b="1" dirty="0">
                <a:latin typeface="Century Gothic" panose="020B0502020202020204" pitchFamily="34" charset="0"/>
              </a:rPr>
              <a:t>three indicators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</a:p>
          <a:p>
            <a:pPr marL="285750" indent="-1190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latin typeface="Century Gothic" panose="020B0502020202020204" pitchFamily="34" charset="0"/>
              </a:rPr>
              <a:t>Turnover</a:t>
            </a:r>
            <a:r>
              <a:rPr lang="en-US" dirty="0">
                <a:latin typeface="Century Gothic" panose="020B0502020202020204" pitchFamily="34" charset="0"/>
              </a:rPr>
              <a:t> has increased by more than half</a:t>
            </a:r>
          </a:p>
        </p:txBody>
      </p:sp>
      <p:sp>
        <p:nvSpPr>
          <p:cNvPr id="25" name="Titre 1"/>
          <p:cNvSpPr>
            <a:spLocks noGrp="1"/>
          </p:cNvSpPr>
          <p:nvPr>
            <p:ph type="title"/>
          </p:nvPr>
        </p:nvSpPr>
        <p:spPr>
          <a:xfrm>
            <a:off x="190498" y="134148"/>
            <a:ext cx="8496301" cy="712782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2800" b="1" dirty="0">
                <a:latin typeface="Century Gothic" panose="020B0502020202020204" pitchFamily="34" charset="0"/>
                <a:cs typeface="Times New Roman" pitchFamily="18" charset="0"/>
              </a:rPr>
              <a:t>Results of the computerization </a:t>
            </a:r>
            <a:r>
              <a:rPr lang="en-US" sz="2800" b="1" dirty="0" smtClean="0">
                <a:latin typeface="Century Gothic" panose="020B0502020202020204" pitchFamily="34" charset="0"/>
                <a:cs typeface="Times New Roman" pitchFamily="18" charset="0"/>
              </a:rPr>
              <a:t>process (3/7)</a:t>
            </a:r>
            <a:endParaRPr lang="en-US" sz="2800" b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498" y="5384320"/>
            <a:ext cx="77009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/>
            <a:r>
              <a:rPr lang="en-US" b="1" dirty="0">
                <a:latin typeface="Century Gothic" panose="020B0502020202020204" pitchFamily="34" charset="0"/>
              </a:rPr>
              <a:t>Graph </a:t>
            </a:r>
            <a:r>
              <a:rPr lang="en-US" b="1" dirty="0" smtClean="0">
                <a:latin typeface="Century Gothic" panose="020B0502020202020204" pitchFamily="34" charset="0"/>
              </a:rPr>
              <a:t>2</a:t>
            </a:r>
            <a:r>
              <a:rPr lang="en-US" dirty="0" smtClean="0">
                <a:latin typeface="Century Gothic" panose="020B0502020202020204" pitchFamily="34" charset="0"/>
              </a:rPr>
              <a:t> : </a:t>
            </a:r>
            <a:r>
              <a:rPr lang="en-US" dirty="0">
                <a:latin typeface="Century Gothic" panose="020B0502020202020204" pitchFamily="34" charset="0"/>
              </a:rPr>
              <a:t>Percentage increase in financial indicators between the period before and during the computerization period </a:t>
            </a:r>
          </a:p>
        </p:txBody>
      </p:sp>
    </p:spTree>
    <p:extLst>
      <p:ext uri="{BB962C8B-B14F-4D97-AF65-F5344CB8AC3E}">
        <p14:creationId xmlns:p14="http://schemas.microsoft.com/office/powerpoint/2010/main" val="144821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B2F4-856E-494B-A287-1F51F42B17D1}" type="slidenum">
              <a:rPr lang="fr-FR" smtClean="0"/>
              <a:t>9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0" y="871302"/>
            <a:ext cx="9144000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0" y="6333939"/>
            <a:ext cx="9144000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229350" y="1762787"/>
            <a:ext cx="2724916" cy="175432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Computerization has made it possible to reduce </a:t>
            </a:r>
            <a:r>
              <a:rPr lang="en-US" b="1" dirty="0">
                <a:latin typeface="Century Gothic" panose="020B0502020202020204" pitchFamily="34" charset="0"/>
              </a:rPr>
              <a:t>printing expenses</a:t>
            </a:r>
            <a:r>
              <a:rPr lang="en-US" dirty="0">
                <a:latin typeface="Century Gothic" panose="020B0502020202020204" pitchFamily="34" charset="0"/>
              </a:rPr>
              <a:t> by 26%. </a:t>
            </a: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9548702"/>
              </p:ext>
            </p:extLst>
          </p:nvPr>
        </p:nvGraphicFramePr>
        <p:xfrm>
          <a:off x="226085" y="1762787"/>
          <a:ext cx="5838826" cy="3816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90498" y="134148"/>
            <a:ext cx="8496301" cy="712782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2800" b="1" dirty="0">
                <a:latin typeface="Century Gothic" panose="020B0502020202020204" pitchFamily="34" charset="0"/>
                <a:cs typeface="Times New Roman" pitchFamily="18" charset="0"/>
              </a:rPr>
              <a:t>Results of the computerization </a:t>
            </a:r>
            <a:r>
              <a:rPr lang="en-US" sz="2800" b="1" dirty="0" smtClean="0">
                <a:latin typeface="Century Gothic" panose="020B0502020202020204" pitchFamily="34" charset="0"/>
                <a:cs typeface="Times New Roman" pitchFamily="18" charset="0"/>
              </a:rPr>
              <a:t>process (4/7)</a:t>
            </a:r>
            <a:endParaRPr lang="en-US" sz="2800" b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4022" y="871302"/>
            <a:ext cx="89302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b="1" dirty="0">
                <a:latin typeface="Century Gothic" panose="020B0502020202020204" pitchFamily="34" charset="0"/>
              </a:rPr>
              <a:t>Comparison of </a:t>
            </a:r>
            <a:r>
              <a:rPr lang="en-US" sz="2200" b="1" u="sng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financial situation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… : Expenses related to printed supplies</a:t>
            </a:r>
            <a:endParaRPr lang="en-US" sz="2200" b="1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085" y="5768736"/>
            <a:ext cx="8382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Graph </a:t>
            </a:r>
            <a:r>
              <a:rPr lang="en-US" b="1" dirty="0" smtClean="0"/>
              <a:t>3 </a:t>
            </a:r>
            <a:r>
              <a:rPr lang="en-US" dirty="0" smtClean="0"/>
              <a:t>: </a:t>
            </a:r>
            <a:r>
              <a:rPr lang="en-US" dirty="0"/>
              <a:t>Comparison of expenditure on printed supplies from 2015 to 2018</a:t>
            </a:r>
          </a:p>
        </p:txBody>
      </p:sp>
    </p:spTree>
    <p:extLst>
      <p:ext uri="{BB962C8B-B14F-4D97-AF65-F5344CB8AC3E}">
        <p14:creationId xmlns:p14="http://schemas.microsoft.com/office/powerpoint/2010/main" val="406434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6039</TotalTime>
  <Words>996</Words>
  <Application>Microsoft Office PowerPoint</Application>
  <PresentationFormat>On-screen Show (4:3)</PresentationFormat>
  <Paragraphs>141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Thème Office</vt:lpstr>
      <vt:lpstr>PowerPoint Presentation</vt:lpstr>
      <vt:lpstr>Content of the presentation</vt:lpstr>
      <vt:lpstr>Background</vt:lpstr>
      <vt:lpstr>Objectives</vt:lpstr>
      <vt:lpstr>Methods of data collection </vt:lpstr>
      <vt:lpstr>Results of the computerization process (1/7)</vt:lpstr>
      <vt:lpstr>Results of the computerization process (2/7)</vt:lpstr>
      <vt:lpstr>Results of the computerization process (3/7)</vt:lpstr>
      <vt:lpstr>Results of the computerization process (4/7)</vt:lpstr>
      <vt:lpstr>Results of the computerization process (5/7)</vt:lpstr>
      <vt:lpstr>Results of the computerization process (6/7)</vt:lpstr>
      <vt:lpstr>Results of the computerization process (7/7)</vt:lpstr>
      <vt:lpstr>Prospects for the future </vt:lpstr>
      <vt:lpstr>Conclusion</vt:lpstr>
      <vt:lpstr>PowerPoint Presentation</vt:lpstr>
    </vt:vector>
  </TitlesOfParts>
  <Company>copes-aoc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 RÉGIONAL DE SANTÉ PUBLIQUE   FORMATION DOCTORALE :  UE RCO  : Rédaction scientifique et communication orale  par  MCA.  AGUEH V., MD, MSc, PhD  Dr KEDOTE M. MSc, PhD   Avril 2018</dc:title>
  <dc:creator>marius kedote</dc:creator>
  <cp:lastModifiedBy>DrBonite-admin</cp:lastModifiedBy>
  <cp:revision>462</cp:revision>
  <dcterms:created xsi:type="dcterms:W3CDTF">2018-03-30T20:48:24Z</dcterms:created>
  <dcterms:modified xsi:type="dcterms:W3CDTF">2019-02-22T16:46:14Z</dcterms:modified>
</cp:coreProperties>
</file>