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2" r:id="rId2"/>
    <p:sldId id="258" r:id="rId3"/>
    <p:sldId id="259" r:id="rId4"/>
    <p:sldId id="260" r:id="rId5"/>
    <p:sldId id="261" r:id="rId6"/>
    <p:sldId id="264" r:id="rId7"/>
    <p:sldId id="266" r:id="rId8"/>
    <p:sldId id="267" r:id="rId9"/>
    <p:sldId id="268" r:id="rId10"/>
    <p:sldId id="269" r:id="rId11"/>
    <p:sldId id="271" r:id="rId12"/>
    <p:sldId id="273" r:id="rId13"/>
    <p:sldId id="276" r:id="rId14"/>
    <p:sldId id="279" r:id="rId15"/>
    <p:sldId id="28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50F21-3F63-497E-A669-13C95284C45B}" type="datetimeFigureOut">
              <a:rPr lang="fr-FR" smtClean="0"/>
              <a:t>22/02/2019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F8FC5-F08F-4A14-A30F-3DF4DA92FA3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602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ICT </a:t>
            </a:r>
            <a:r>
              <a:rPr lang="en-US" dirty="0" err="1" smtClean="0"/>
              <a:t>competitvness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B22BA-1E48-406E-B228-AC550C60DD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80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half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subsaharan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africa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population will own a smartphone by 2020 (the mobile economy 2017)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multifunctional smartphones  for the on-the-move decision making and communication with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collegues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B22BA-1E48-406E-B228-AC550C60DD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95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schemeClr val="tx1"/>
                </a:solidFill>
              </a:rPr>
              <a:t>Survey Monkey®.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Inclusion criteria: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All PAACS residents and fellows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All long-term PAACS attending surgeons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Inclusion criteria: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All PAACS residents and fellows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</a:rPr>
              <a:t>All long-term PAACS attending surgeons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B22BA-1E48-406E-B228-AC550C60DD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85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B22BA-1E48-406E-B228-AC550C60DD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26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8F92B8-286B-478D-8CA8-0C80C6112192}" type="datetimeFigureOut">
              <a:rPr lang="fr-FR" smtClean="0"/>
              <a:t>22/02/2019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E69DE-BB04-452B-B802-41A245488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149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8F92B8-286B-478D-8CA8-0C80C6112192}" type="datetimeFigureOut">
              <a:rPr lang="fr-FR" smtClean="0"/>
              <a:t>22/02/2019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E69DE-BB04-452B-B802-41A245488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8779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8F92B8-286B-478D-8CA8-0C80C6112192}" type="datetimeFigureOut">
              <a:rPr lang="fr-FR" smtClean="0"/>
              <a:t>22/02/2019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E69DE-BB04-452B-B802-41A245488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7658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8F92B8-286B-478D-8CA8-0C80C6112192}" type="datetimeFigureOut">
              <a:rPr lang="fr-FR" smtClean="0"/>
              <a:t>22/02/2019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E69DE-BB04-452B-B802-41A245488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00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8F92B8-286B-478D-8CA8-0C80C6112192}" type="datetimeFigureOut">
              <a:rPr lang="fr-FR" smtClean="0"/>
              <a:t>22/02/2019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E69DE-BB04-452B-B802-41A245488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7206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8F92B8-286B-478D-8CA8-0C80C6112192}" type="datetimeFigureOut">
              <a:rPr lang="fr-FR" smtClean="0"/>
              <a:t>22/02/2019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E69DE-BB04-452B-B802-41A245488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5336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8F92B8-286B-478D-8CA8-0C80C6112192}" type="datetimeFigureOut">
              <a:rPr lang="fr-FR" smtClean="0"/>
              <a:t>22/02/2019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E69DE-BB04-452B-B802-41A245488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268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8F92B8-286B-478D-8CA8-0C80C6112192}" type="datetimeFigureOut">
              <a:rPr lang="fr-FR" smtClean="0"/>
              <a:t>22/02/2019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E69DE-BB04-452B-B802-41A245488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916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8F92B8-286B-478D-8CA8-0C80C6112192}" type="datetimeFigureOut">
              <a:rPr lang="fr-FR" smtClean="0"/>
              <a:t>22/02/2019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E69DE-BB04-452B-B802-41A245488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108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8F92B8-286B-478D-8CA8-0C80C6112192}" type="datetimeFigureOut">
              <a:rPr lang="fr-FR" smtClean="0"/>
              <a:t>22/02/2019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E69DE-BB04-452B-B802-41A245488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034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8F92B8-286B-478D-8CA8-0C80C6112192}" type="datetimeFigureOut">
              <a:rPr lang="fr-FR" smtClean="0"/>
              <a:t>22/02/2019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E69DE-BB04-452B-B802-41A245488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3296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fld id="{328F92B8-286B-478D-8CA8-0C80C6112192}" type="datetimeFigureOut">
              <a:rPr lang="fr-FR" smtClean="0"/>
              <a:t>22/02/2019</a:t>
            </a:fld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7E69DE-BB04-452B-B802-41A2454885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6704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89" charset="-128"/>
          <a:cs typeface="ＭＳ Ｐゴシック" pitchFamily="-89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pitchFamily="-89" charset="-128"/>
          <a:cs typeface="ＭＳ Ｐゴシック" pitchFamily="-89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pitchFamily="-89" charset="-128"/>
          <a:cs typeface="ＭＳ Ｐゴシック" pitchFamily="-89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pitchFamily="-89" charset="-128"/>
          <a:cs typeface="ＭＳ Ｐゴシック" pitchFamily="-89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pitchFamily="-89" charset="-128"/>
          <a:cs typeface="ＭＳ Ｐゴシック" pitchFamily="-89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89" charset="-128"/>
          <a:cs typeface="ＭＳ Ｐゴシック" pitchFamily="-89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89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89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89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9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9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9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9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package" Target="../embeddings/Feuille_de_calcul_Microsoft_Excel1.xlsx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Feuille_de_calcul_Microsoft_Excel3.xlsx"/><Relationship Id="rId5" Type="http://schemas.openxmlformats.org/officeDocument/2006/relationships/package" Target="../embeddings/Feuille_de_calcul_Microsoft_Excel2.xlsx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832514" y="656468"/>
            <a:ext cx="10349552" cy="735604"/>
          </a:xfrm>
        </p:spPr>
        <p:txBody>
          <a:bodyPr/>
          <a:lstStyle/>
          <a:p>
            <a:r>
              <a:rPr lang="en-US" sz="28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7th East African Health &amp; Scientific Conference</a:t>
            </a:r>
            <a:r>
              <a:rPr lang="en-US" dirty="0">
                <a:latin typeface="Century Gothic" panose="020B0502020202020204" pitchFamily="34" charset="0"/>
              </a:rPr>
              <a:t/>
            </a:r>
            <a:br>
              <a:rPr lang="en-US" dirty="0">
                <a:latin typeface="Century Gothic" panose="020B0502020202020204" pitchFamily="34" charset="0"/>
              </a:rPr>
            </a:b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832514" y="1978925"/>
            <a:ext cx="9512489" cy="5622878"/>
          </a:xfrm>
        </p:spPr>
        <p:txBody>
          <a:bodyPr/>
          <a:lstStyle/>
          <a:p>
            <a:endParaRPr lang="fr-FR" dirty="0" smtClean="0"/>
          </a:p>
          <a:p>
            <a:r>
              <a:rPr lang="fr-FR" sz="1600" dirty="0" smtClean="0">
                <a:latin typeface="Century Gothic" panose="020B0502020202020204" pitchFamily="34" charset="0"/>
              </a:rPr>
              <a:t>« Smartphone use </a:t>
            </a:r>
            <a:r>
              <a:rPr lang="fr-FR" sz="1600" dirty="0" err="1" smtClean="0">
                <a:latin typeface="Century Gothic" panose="020B0502020202020204" pitchFamily="34" charset="0"/>
              </a:rPr>
              <a:t>among</a:t>
            </a:r>
            <a:r>
              <a:rPr lang="fr-FR" sz="1600" dirty="0" smtClean="0">
                <a:latin typeface="Century Gothic" panose="020B0502020202020204" pitchFamily="34" charset="0"/>
              </a:rPr>
              <a:t> </a:t>
            </a:r>
            <a:r>
              <a:rPr lang="fr-FR" sz="1600" dirty="0" err="1" smtClean="0">
                <a:latin typeface="Century Gothic" panose="020B0502020202020204" pitchFamily="34" charset="0"/>
              </a:rPr>
              <a:t>trainees</a:t>
            </a:r>
            <a:r>
              <a:rPr lang="fr-FR" sz="1600" dirty="0" smtClean="0">
                <a:latin typeface="Century Gothic" panose="020B0502020202020204" pitchFamily="34" charset="0"/>
              </a:rPr>
              <a:t> and consultant Surgeons </a:t>
            </a:r>
            <a:r>
              <a:rPr lang="fr-FR" sz="1600" dirty="0" err="1" smtClean="0">
                <a:latin typeface="Century Gothic" panose="020B0502020202020204" pitchFamily="34" charset="0"/>
              </a:rPr>
              <a:t>within</a:t>
            </a:r>
            <a:r>
              <a:rPr lang="fr-FR" sz="1600" dirty="0" smtClean="0">
                <a:latin typeface="Century Gothic" panose="020B0502020202020204" pitchFamily="34" charset="0"/>
              </a:rPr>
              <a:t> the Pan </a:t>
            </a:r>
            <a:r>
              <a:rPr lang="fr-FR" sz="1600" dirty="0" err="1" smtClean="0">
                <a:latin typeface="Century Gothic" panose="020B0502020202020204" pitchFamily="34" charset="0"/>
              </a:rPr>
              <a:t>African</a:t>
            </a:r>
            <a:r>
              <a:rPr lang="fr-FR" sz="1600" dirty="0" smtClean="0">
                <a:latin typeface="Century Gothic" panose="020B0502020202020204" pitchFamily="34" charset="0"/>
              </a:rPr>
              <a:t> </a:t>
            </a:r>
            <a:r>
              <a:rPr lang="fr-FR" sz="1600" dirty="0" err="1" smtClean="0">
                <a:latin typeface="Century Gothic" panose="020B0502020202020204" pitchFamily="34" charset="0"/>
              </a:rPr>
              <a:t>Academy</a:t>
            </a:r>
            <a:r>
              <a:rPr lang="fr-FR" sz="1600" dirty="0" smtClean="0">
                <a:latin typeface="Century Gothic" panose="020B0502020202020204" pitchFamily="34" charset="0"/>
              </a:rPr>
              <a:t> of </a:t>
            </a:r>
            <a:r>
              <a:rPr lang="fr-FR" sz="1600" dirty="0" err="1" smtClean="0">
                <a:latin typeface="Century Gothic" panose="020B0502020202020204" pitchFamily="34" charset="0"/>
              </a:rPr>
              <a:t>Christians</a:t>
            </a:r>
            <a:r>
              <a:rPr lang="fr-FR" sz="1600" dirty="0" smtClean="0">
                <a:latin typeface="Century Gothic" panose="020B0502020202020204" pitchFamily="34" charset="0"/>
              </a:rPr>
              <a:t> Surgeons »</a:t>
            </a:r>
          </a:p>
          <a:p>
            <a:endParaRPr lang="fr-FR" sz="1600" dirty="0">
              <a:latin typeface="Century Gothic" panose="020B0502020202020204" pitchFamily="34" charset="0"/>
            </a:endParaRPr>
          </a:p>
          <a:p>
            <a:endParaRPr lang="fr-FR" sz="1600" dirty="0" smtClean="0">
              <a:latin typeface="Century Gothic" panose="020B0502020202020204" pitchFamily="34" charset="0"/>
            </a:endParaRPr>
          </a:p>
          <a:p>
            <a:endParaRPr lang="fr-FR" sz="1600" dirty="0" smtClean="0">
              <a:latin typeface="Century Gothic" panose="020B0502020202020204" pitchFamily="34" charset="0"/>
            </a:endParaRPr>
          </a:p>
          <a:p>
            <a:r>
              <a:rPr lang="fr-FR" sz="1600" b="1" dirty="0" smtClean="0">
                <a:latin typeface="Century Gothic" panose="020B0502020202020204" pitchFamily="34" charset="0"/>
              </a:rPr>
              <a:t>Alliance Niyukuri¹</a:t>
            </a:r>
            <a:r>
              <a:rPr lang="fr-FR" sz="1600" dirty="0" smtClean="0">
                <a:latin typeface="Century Gothic" panose="020B0502020202020204" pitchFamily="34" charset="0"/>
              </a:rPr>
              <a:t>, Andrew </a:t>
            </a:r>
            <a:r>
              <a:rPr lang="fr-FR" sz="1600" dirty="0" err="1" smtClean="0">
                <a:latin typeface="Century Gothic" panose="020B0502020202020204" pitchFamily="34" charset="0"/>
              </a:rPr>
              <a:t>Strong</a:t>
            </a:r>
            <a:r>
              <a:rPr lang="fr-FR" sz="1600" dirty="0" smtClean="0">
                <a:latin typeface="Century Gothic" panose="020B0502020202020204" pitchFamily="34" charset="0"/>
              </a:rPr>
              <a:t>, and </a:t>
            </a:r>
            <a:r>
              <a:rPr lang="fr-FR" sz="1600" dirty="0" err="1" smtClean="0">
                <a:latin typeface="Century Gothic" panose="020B0502020202020204" pitchFamily="34" charset="0"/>
              </a:rPr>
              <a:t>J.O’Connor</a:t>
            </a:r>
            <a:r>
              <a:rPr lang="fr-FR" sz="1600" dirty="0" smtClean="0">
                <a:latin typeface="Century Gothic" panose="020B0502020202020204" pitchFamily="34" charset="0"/>
              </a:rPr>
              <a:t>.</a:t>
            </a:r>
          </a:p>
          <a:p>
            <a:pPr algn="l"/>
            <a:r>
              <a:rPr lang="fr-FR" sz="1600" dirty="0" smtClean="0">
                <a:latin typeface="Century Gothic" panose="020B0502020202020204" pitchFamily="34" charset="0"/>
              </a:rPr>
              <a:t>¹General Surgeon</a:t>
            </a:r>
          </a:p>
          <a:p>
            <a:pPr algn="l"/>
            <a:r>
              <a:rPr lang="fr-FR" sz="1600" dirty="0" smtClean="0">
                <a:latin typeface="Century Gothic" panose="020B0502020202020204" pitchFamily="34" charset="0"/>
              </a:rPr>
              <a:t>Kibuye </a:t>
            </a:r>
            <a:r>
              <a:rPr lang="fr-FR" sz="1600" dirty="0">
                <a:latin typeface="Century Gothic" panose="020B0502020202020204" pitchFamily="34" charset="0"/>
              </a:rPr>
              <a:t>H</a:t>
            </a:r>
            <a:r>
              <a:rPr lang="fr-FR" sz="1600" dirty="0" smtClean="0">
                <a:latin typeface="Century Gothic" panose="020B0502020202020204" pitchFamily="34" charset="0"/>
              </a:rPr>
              <a:t>ope Hospital</a:t>
            </a:r>
            <a:endParaRPr lang="fr-FR" sz="1600" dirty="0">
              <a:latin typeface="Century Gothic" panose="020B0502020202020204" pitchFamily="34" charset="0"/>
            </a:endParaRPr>
          </a:p>
          <a:p>
            <a:pPr algn="l"/>
            <a:r>
              <a:rPr lang="fr-FR" sz="1600" dirty="0" smtClean="0">
                <a:latin typeface="Century Gothic" panose="020B0502020202020204" pitchFamily="34" charset="0"/>
              </a:rPr>
              <a:t>Hope Africa University</a:t>
            </a:r>
          </a:p>
          <a:p>
            <a:pPr algn="l"/>
            <a:r>
              <a:rPr lang="fr-FR" sz="1600" dirty="0" smtClean="0">
                <a:latin typeface="Century Gothic" panose="020B0502020202020204" pitchFamily="34" charset="0"/>
              </a:rPr>
              <a:t>Burundi-EAC </a:t>
            </a:r>
          </a:p>
        </p:txBody>
      </p:sp>
    </p:spTree>
    <p:extLst>
      <p:ext uri="{BB962C8B-B14F-4D97-AF65-F5344CB8AC3E}">
        <p14:creationId xmlns:p14="http://schemas.microsoft.com/office/powerpoint/2010/main" val="10997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3731" y="263857"/>
            <a:ext cx="9144000" cy="28194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Most trainees will  </a:t>
            </a:r>
            <a:r>
              <a:rPr lang="en-US" sz="1600" u="sng" dirty="0">
                <a:solidFill>
                  <a:srgbClr val="FFFF00"/>
                </a:solidFill>
                <a:latin typeface="Century Gothic" panose="020B0502020202020204" pitchFamily="34" charset="0"/>
              </a:rPr>
              <a:t>consult their smartphone </a:t>
            </a:r>
            <a:r>
              <a:rPr lang="en-US" sz="1600" u="sng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first</a:t>
            </a:r>
            <a:r>
              <a:rPr lang="en-US" sz="1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, when </a:t>
            </a:r>
            <a:r>
              <a:rPr lang="en-US" sz="1600" dirty="0">
                <a:solidFill>
                  <a:srgbClr val="FFFF00"/>
                </a:solidFill>
                <a:latin typeface="Century Gothic" panose="020B0502020202020204" pitchFamily="34" charset="0"/>
              </a:rPr>
              <a:t>faced with a clinical question. 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552131"/>
            <a:ext cx="6290165" cy="377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936" y="1500235"/>
            <a:ext cx="6450127" cy="38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2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2400"/>
            <a:ext cx="7924800" cy="3733800"/>
          </a:xfrm>
        </p:spPr>
        <p:txBody>
          <a:bodyPr/>
          <a:lstStyle/>
          <a:p>
            <a:endParaRPr lang="en-US" dirty="0" smtClean="0"/>
          </a:p>
          <a:p>
            <a:r>
              <a:rPr lang="en-US" sz="1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Generally </a:t>
            </a:r>
            <a:r>
              <a:rPr lang="en-US" sz="1600" u="sng" dirty="0">
                <a:solidFill>
                  <a:srgbClr val="FFFF00"/>
                </a:solidFill>
                <a:latin typeface="Century Gothic" panose="020B0502020202020204" pitchFamily="34" charset="0"/>
              </a:rPr>
              <a:t>trainees spend more time on their smartphone </a:t>
            </a:r>
            <a:r>
              <a:rPr lang="en-US" sz="1600" dirty="0">
                <a:solidFill>
                  <a:srgbClr val="FFFF00"/>
                </a:solidFill>
                <a:latin typeface="Century Gothic" panose="020B0502020202020204" pitchFamily="34" charset="0"/>
              </a:rPr>
              <a:t>in search for medical information </a:t>
            </a:r>
            <a:r>
              <a:rPr lang="en-US" sz="1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than attending surgeons.</a:t>
            </a:r>
            <a:endParaRPr lang="en-US" sz="16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Content Placeholder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9179" y="3200401"/>
            <a:ext cx="8951112" cy="269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439" y="152400"/>
            <a:ext cx="8498561" cy="510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7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64191" y="-242248"/>
            <a:ext cx="5830330" cy="51054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en-US" sz="1600" dirty="0">
                <a:solidFill>
                  <a:srgbClr val="FFFF00"/>
                </a:solidFill>
                <a:latin typeface="Century Gothic" panose="020B0502020202020204" pitchFamily="34" charset="0"/>
              </a:rPr>
              <a:t>Overall</a:t>
            </a:r>
            <a:r>
              <a:rPr lang="en-US" sz="1600" dirty="0">
                <a:solidFill>
                  <a:srgbClr val="FFFF00"/>
                </a:solidFill>
                <a:latin typeface="Century Gothic" panose="020B0502020202020204" pitchFamily="34" charset="0"/>
              </a:rPr>
              <a:t>, </a:t>
            </a:r>
            <a:r>
              <a:rPr lang="en-US" sz="1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“</a:t>
            </a:r>
            <a:r>
              <a:rPr lang="en-US" sz="1600" b="1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Whats</a:t>
            </a:r>
            <a:r>
              <a:rPr lang="en-US" sz="16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-app” </a:t>
            </a:r>
            <a:r>
              <a:rPr lang="en-US" sz="1600" dirty="0">
                <a:solidFill>
                  <a:srgbClr val="FFFF00"/>
                </a:solidFill>
                <a:latin typeface="Century Gothic" panose="020B0502020202020204" pitchFamily="34" charset="0"/>
              </a:rPr>
              <a:t>is the most used social media application mainly by trainees (83.33%  vs 59.38%, p=0.021</a:t>
            </a:r>
            <a:r>
              <a:rPr lang="en-US" sz="1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).</a:t>
            </a:r>
          </a:p>
          <a:p>
            <a:pPr>
              <a:buFont typeface="Wingdings" pitchFamily="2" charset="2"/>
              <a:buChar char="q"/>
            </a:pPr>
            <a:endParaRPr lang="en-US" sz="160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sz="160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>
                <a:solidFill>
                  <a:srgbClr val="FFFF00"/>
                </a:solidFill>
                <a:latin typeface="Century Gothic" panose="020B0502020202020204" pitchFamily="34" charset="0"/>
              </a:rPr>
              <a:t>Both trainees and attending surgeons find that </a:t>
            </a:r>
            <a:r>
              <a:rPr lang="en-US" sz="1600" b="1" u="sng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Wifi</a:t>
            </a:r>
            <a:r>
              <a:rPr lang="en-US" sz="1600" b="1" u="sng" dirty="0">
                <a:solidFill>
                  <a:srgbClr val="FFFF00"/>
                </a:solidFill>
                <a:latin typeface="Century Gothic" panose="020B0502020202020204" pitchFamily="34" charset="0"/>
              </a:rPr>
              <a:t> connection is the greatest challenge to smartphone use</a:t>
            </a:r>
            <a:r>
              <a:rPr lang="en-US" sz="1600" u="sng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>
                <a:solidFill>
                  <a:srgbClr val="FFFF00"/>
                </a:solidFill>
                <a:latin typeface="Century Gothic" panose="020B0502020202020204" pitchFamily="34" charset="0"/>
              </a:rPr>
              <a:t>(56.25% vs 56.25%, p&gt;0.99).</a:t>
            </a:r>
          </a:p>
          <a:p>
            <a:pPr marL="0" indent="0">
              <a:buNone/>
            </a:pPr>
            <a:endParaRPr lang="en-US" sz="160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489076"/>
            <a:ext cx="3226594" cy="4302125"/>
          </a:xfrm>
        </p:spPr>
      </p:pic>
    </p:spTree>
    <p:extLst>
      <p:ext uri="{BB962C8B-B14F-4D97-AF65-F5344CB8AC3E}">
        <p14:creationId xmlns:p14="http://schemas.microsoft.com/office/powerpoint/2010/main" val="55425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955343" y="-54593"/>
            <a:ext cx="4521958" cy="674427"/>
          </a:xfrm>
        </p:spPr>
        <p:txBody>
          <a:bodyPr/>
          <a:lstStyle/>
          <a:p>
            <a:r>
              <a:rPr lang="en-US" sz="2800" dirty="0" smtClean="0">
                <a:solidFill>
                  <a:srgbClr val="FFFF00"/>
                </a:solidFill>
              </a:rPr>
              <a:t>CONCLUSION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003" y="-272477"/>
            <a:ext cx="4557516" cy="3404070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2743200"/>
            <a:ext cx="5384800" cy="4038600"/>
          </a:xfrm>
        </p:spPr>
      </p:pic>
      <p:cxnSp>
        <p:nvCxnSpPr>
          <p:cNvPr id="8" name="Straight Arrow Connector 7"/>
          <p:cNvCxnSpPr/>
          <p:nvPr/>
        </p:nvCxnSpPr>
        <p:spPr bwMode="auto">
          <a:xfrm>
            <a:off x="7846324" y="282621"/>
            <a:ext cx="2380398" cy="131018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 flipH="1">
            <a:off x="8626522" y="3562066"/>
            <a:ext cx="2482756" cy="567520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666" y="1993051"/>
            <a:ext cx="3505504" cy="467603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816715">
            <a:off x="-16057" y="3059374"/>
            <a:ext cx="2639797" cy="157290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9015" y="-625409"/>
            <a:ext cx="3712786" cy="495647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875396">
            <a:off x="2385182" y="1575440"/>
            <a:ext cx="2737341" cy="83522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900" y="320298"/>
            <a:ext cx="8401016" cy="6273328"/>
          </a:xfrm>
          <a:prstGeom prst="rect">
            <a:avLst/>
          </a:prstGeom>
        </p:spPr>
      </p:pic>
      <p:sp>
        <p:nvSpPr>
          <p:cNvPr id="21" name="Flèche vers le bas 20"/>
          <p:cNvSpPr/>
          <p:nvPr/>
        </p:nvSpPr>
        <p:spPr bwMode="auto">
          <a:xfrm rot="20547280">
            <a:off x="8311121" y="2528431"/>
            <a:ext cx="187020" cy="2254831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2" name="Flèche droite 21"/>
          <p:cNvSpPr/>
          <p:nvPr/>
        </p:nvSpPr>
        <p:spPr bwMode="auto">
          <a:xfrm>
            <a:off x="6444553" y="4949513"/>
            <a:ext cx="2389109" cy="30145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90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52400"/>
            <a:ext cx="8610600" cy="6553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endParaRPr lang="en-US" sz="1600" dirty="0" smtClean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sz="160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sz="1600" dirty="0" smtClean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sz="160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sz="1600" dirty="0" smtClean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sz="160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Trainees </a:t>
            </a:r>
            <a:r>
              <a:rPr lang="en-US" sz="1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and attending surgeons </a:t>
            </a:r>
            <a:r>
              <a:rPr lang="en-US" sz="1600" u="sng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use smartphones for varied educational and clinical purposes</a:t>
            </a:r>
            <a:r>
              <a:rPr lang="en-US" sz="1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.</a:t>
            </a:r>
          </a:p>
          <a:p>
            <a:pPr marL="0" indent="0">
              <a:buNone/>
            </a:pPr>
            <a:endParaRPr lang="en-US" sz="160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600" u="sng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Positive impact </a:t>
            </a:r>
            <a:r>
              <a:rPr lang="en-US" sz="1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on patient care, learning activities interactions amongst trainees and interactions. </a:t>
            </a:r>
          </a:p>
          <a:p>
            <a:pPr marL="0" indent="0">
              <a:buNone/>
            </a:pPr>
            <a:endParaRPr lang="en-US" sz="160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en-US" sz="1600" u="sng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Wifi</a:t>
            </a:r>
            <a:r>
              <a:rPr lang="en-US" sz="1600" u="sng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en-US" sz="1600" u="sng" dirty="0">
                <a:solidFill>
                  <a:srgbClr val="FFFF00"/>
                </a:solidFill>
                <a:latin typeface="Century Gothic" panose="020B0502020202020204" pitchFamily="34" charset="0"/>
              </a:rPr>
              <a:t>connection </a:t>
            </a:r>
            <a:r>
              <a:rPr lang="en-US" sz="1600" dirty="0">
                <a:solidFill>
                  <a:srgbClr val="FFFF00"/>
                </a:solidFill>
                <a:latin typeface="Century Gothic" panose="020B0502020202020204" pitchFamily="34" charset="0"/>
              </a:rPr>
              <a:t>is the greatest </a:t>
            </a:r>
            <a:r>
              <a:rPr lang="en-US" sz="1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challenge. </a:t>
            </a:r>
          </a:p>
          <a:p>
            <a:pPr marL="0" indent="0">
              <a:buNone/>
            </a:pPr>
            <a:endParaRPr lang="en-US" sz="1600" dirty="0" smtClean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Further study: Enlarge the study to look at use of smartphones within a </a:t>
            </a:r>
            <a:r>
              <a:rPr lang="en-US" sz="1600" u="sng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larger African surgical training program</a:t>
            </a:r>
            <a:r>
              <a:rPr lang="en-US" sz="1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, with emphasis on rural setting. </a:t>
            </a:r>
            <a:endParaRPr lang="en-US" sz="160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0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Acknowledgement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2179365"/>
            <a:ext cx="2674994" cy="266598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788" y="2011424"/>
            <a:ext cx="2222489" cy="387188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2671" y="2298511"/>
            <a:ext cx="4684114" cy="292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5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752601" y="1752600"/>
            <a:ext cx="3534523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457200"/>
            <a:ext cx="4724400" cy="56388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sz="160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sz="1600" dirty="0" smtClean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Rural </a:t>
            </a:r>
            <a:r>
              <a:rPr lang="en-US" sz="1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based surgical training program in African Christian hospitals.</a:t>
            </a:r>
          </a:p>
          <a:p>
            <a:pPr>
              <a:buFont typeface="Wingdings" pitchFamily="2" charset="2"/>
              <a:buChar char="q"/>
            </a:pPr>
            <a:endParaRPr lang="en-US" sz="160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Training sites: 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Kenya, Tanzania, Ethiopia, Cameroon, Niger, Gabon, Malawi, Egypt</a:t>
            </a:r>
            <a:r>
              <a:rPr lang="en-US" sz="1600" dirty="0">
                <a:solidFill>
                  <a:srgbClr val="FFFF00"/>
                </a:solidFill>
                <a:latin typeface="Century Gothic" panose="020B0502020202020204" pitchFamily="34" charset="0"/>
              </a:rPr>
              <a:t>.</a:t>
            </a:r>
            <a:endParaRPr lang="en-US" sz="1600" dirty="0" smtClean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600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Trainees: 79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Graduates: 73</a:t>
            </a:r>
          </a:p>
        </p:txBody>
      </p:sp>
    </p:spTree>
    <p:extLst>
      <p:ext uri="{BB962C8B-B14F-4D97-AF65-F5344CB8AC3E}">
        <p14:creationId xmlns:p14="http://schemas.microsoft.com/office/powerpoint/2010/main" val="48099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0"/>
            <a:ext cx="7772400" cy="1143000"/>
          </a:xfrm>
        </p:spPr>
        <p:txBody>
          <a:bodyPr/>
          <a:lstStyle/>
          <a:p>
            <a:r>
              <a:rPr lang="en-US" sz="2800" dirty="0">
                <a:solidFill>
                  <a:srgbClr val="FFFF00"/>
                </a:solidFill>
                <a:latin typeface="Century Gothic" panose="020B0502020202020204" pitchFamily="34" charset="0"/>
              </a:rPr>
              <a:t>Background</a:t>
            </a:r>
            <a:endParaRPr lang="en-US" sz="28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5152" y="2425023"/>
            <a:ext cx="8458200" cy="4876800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algn="ctr">
              <a:buFont typeface="Wingdings" pitchFamily="2" charset="2"/>
              <a:buChar char="q"/>
            </a:pPr>
            <a:r>
              <a:rPr lang="en-US" sz="1600" dirty="0">
                <a:solidFill>
                  <a:srgbClr val="FFFF00"/>
                </a:solidFill>
                <a:latin typeface="Century Gothic" panose="020B0502020202020204" pitchFamily="34" charset="0"/>
              </a:rPr>
              <a:t>Information </a:t>
            </a:r>
            <a:r>
              <a:rPr lang="en-US" sz="1600" dirty="0">
                <a:solidFill>
                  <a:srgbClr val="FFFF00"/>
                </a:solidFill>
                <a:latin typeface="Century Gothic" panose="020B0502020202020204" pitchFamily="34" charset="0"/>
              </a:rPr>
              <a:t>and communication technologies (ICTs) are the </a:t>
            </a:r>
            <a:r>
              <a:rPr lang="en-US" sz="1600" b="1" u="sng" dirty="0">
                <a:solidFill>
                  <a:srgbClr val="FFFF00"/>
                </a:solidFill>
                <a:latin typeface="Century Gothic" panose="020B0502020202020204" pitchFamily="34" charset="0"/>
              </a:rPr>
              <a:t>core tools through which information is captured, processed, stored, manipulated and exchanged </a:t>
            </a:r>
            <a:r>
              <a:rPr lang="en-US" sz="1600" dirty="0">
                <a:solidFill>
                  <a:srgbClr val="FFFF00"/>
                </a:solidFill>
                <a:latin typeface="Century Gothic" panose="020B0502020202020204" pitchFamily="34" charset="0"/>
              </a:rPr>
              <a:t>in the information </a:t>
            </a:r>
            <a:r>
              <a:rPr lang="en-US" sz="1600" dirty="0">
                <a:solidFill>
                  <a:srgbClr val="FFFF00"/>
                </a:solidFill>
                <a:latin typeface="Century Gothic" panose="020B0502020202020204" pitchFamily="34" charset="0"/>
              </a:rPr>
              <a:t>age.</a:t>
            </a:r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 algn="r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 algn="r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4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52400"/>
            <a:ext cx="8305800" cy="6477000"/>
          </a:xfrm>
        </p:spPr>
        <p:txBody>
          <a:bodyPr/>
          <a:lstStyle/>
          <a:p>
            <a:pPr lvl="0">
              <a:buFont typeface="Wingdings" pitchFamily="2" charset="2"/>
              <a:buChar char="q"/>
            </a:pPr>
            <a:endParaRPr lang="en-US" dirty="0" smtClean="0">
              <a:solidFill>
                <a:srgbClr val="FFFF00"/>
              </a:solidFill>
            </a:endParaRPr>
          </a:p>
          <a:p>
            <a:pPr lvl="0"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America and </a:t>
            </a:r>
            <a:r>
              <a:rPr lang="en-US" sz="1600" dirty="0">
                <a:solidFill>
                  <a:srgbClr val="FFFF00"/>
                </a:solidFill>
                <a:latin typeface="Century Gothic" panose="020B0502020202020204" pitchFamily="34" charset="0"/>
              </a:rPr>
              <a:t>Europe </a:t>
            </a:r>
            <a:r>
              <a:rPr lang="en-US" sz="1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invested </a:t>
            </a:r>
            <a:r>
              <a:rPr lang="en-US" sz="1600" dirty="0">
                <a:solidFill>
                  <a:srgbClr val="FFFF00"/>
                </a:solidFill>
                <a:latin typeface="Century Gothic" panose="020B0502020202020204" pitchFamily="34" charset="0"/>
              </a:rPr>
              <a:t>in </a:t>
            </a:r>
            <a:r>
              <a:rPr lang="en-US" sz="1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landlines first </a:t>
            </a:r>
            <a:r>
              <a:rPr lang="en-US" sz="1600" dirty="0">
                <a:solidFill>
                  <a:srgbClr val="FFFF00"/>
                </a:solidFill>
                <a:latin typeface="Century Gothic" panose="020B0502020202020204" pitchFamily="34" charset="0"/>
              </a:rPr>
              <a:t>then mobile phones, sub Saharan Africa is doing just the </a:t>
            </a:r>
            <a:r>
              <a:rPr lang="en-US" sz="1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opposite:</a:t>
            </a:r>
          </a:p>
          <a:p>
            <a:pPr marL="0" indent="0">
              <a:buNone/>
            </a:pPr>
            <a:endParaRPr lang="en-US" sz="160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 Mobile phone usage: 45%. </a:t>
            </a:r>
          </a:p>
          <a:p>
            <a:pPr>
              <a:buFont typeface="Wingdings" pitchFamily="2" charset="2"/>
              <a:buChar char="v"/>
            </a:pPr>
            <a:r>
              <a:rPr lang="en-US" sz="1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 Mobile technology is the leading technology in education.</a:t>
            </a:r>
          </a:p>
          <a:p>
            <a:pPr marL="0" indent="0">
              <a:buNone/>
            </a:pPr>
            <a:endParaRPr lang="en-US" sz="160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en-US" sz="1600" dirty="0">
                <a:solidFill>
                  <a:srgbClr val="FFFF00"/>
                </a:solidFill>
                <a:latin typeface="Century Gothic" panose="020B0502020202020204" pitchFamily="34" charset="0"/>
              </a:rPr>
              <a:t> General surgery trainees have reported </a:t>
            </a:r>
            <a:r>
              <a:rPr lang="en-US" sz="1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benefits of smartphones </a:t>
            </a:r>
          </a:p>
        </p:txBody>
      </p:sp>
    </p:spTree>
    <p:extLst>
      <p:ext uri="{BB962C8B-B14F-4D97-AF65-F5344CB8AC3E}">
        <p14:creationId xmlns:p14="http://schemas.microsoft.com/office/powerpoint/2010/main" val="244632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28600"/>
            <a:ext cx="8153400" cy="6324600"/>
          </a:xfrm>
        </p:spPr>
        <p:txBody>
          <a:bodyPr/>
          <a:lstStyle/>
          <a:p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Purpose: 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Assess the  </a:t>
            </a:r>
            <a:r>
              <a:rPr lang="en-US" sz="1600" b="1" u="sng" dirty="0">
                <a:solidFill>
                  <a:srgbClr val="FFFF00"/>
                </a:solidFill>
                <a:latin typeface="Century Gothic" panose="020B0502020202020204" pitchFamily="34" charset="0"/>
              </a:rPr>
              <a:t>trends in smartphones usage among residents, </a:t>
            </a:r>
            <a:r>
              <a:rPr lang="en-US" sz="1600" b="1" u="sng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fellows </a:t>
            </a:r>
            <a:r>
              <a:rPr lang="en-US" sz="1600" b="1" u="sng" dirty="0">
                <a:solidFill>
                  <a:srgbClr val="FFFF00"/>
                </a:solidFill>
                <a:latin typeface="Century Gothic" panose="020B0502020202020204" pitchFamily="34" charset="0"/>
              </a:rPr>
              <a:t>and </a:t>
            </a:r>
            <a:r>
              <a:rPr lang="en-US" sz="1600" b="1" u="sng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attending surgeons (</a:t>
            </a:r>
            <a:r>
              <a:rPr lang="en-US" sz="1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who </a:t>
            </a:r>
            <a:r>
              <a:rPr lang="en-US" sz="1600" dirty="0">
                <a:solidFill>
                  <a:srgbClr val="FFFF00"/>
                </a:solidFill>
                <a:latin typeface="Century Gothic" panose="020B0502020202020204" pitchFamily="34" charset="0"/>
              </a:rPr>
              <a:t>work and train in </a:t>
            </a:r>
            <a:r>
              <a:rPr lang="en-US" sz="1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Africa)</a:t>
            </a:r>
            <a:endParaRPr lang="en-US" sz="16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within PAACS</a:t>
            </a:r>
            <a:endParaRPr lang="en-US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16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28600"/>
            <a:ext cx="8458200" cy="63246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METHODOLOGY: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endParaRPr lang="en-US" b="1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IRB </a:t>
            </a:r>
            <a:r>
              <a:rPr lang="en-US" sz="1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approval  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Duration</a:t>
            </a:r>
            <a:r>
              <a:rPr lang="en-US" sz="1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: September 2,2017-February </a:t>
            </a:r>
            <a:r>
              <a:rPr lang="en-US" sz="1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2,2018</a:t>
            </a:r>
            <a:endParaRPr lang="en-US" sz="1600" dirty="0" smtClean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Total email invitations sent out (</a:t>
            </a:r>
            <a:r>
              <a:rPr lang="en-US" sz="1600" dirty="0">
                <a:solidFill>
                  <a:srgbClr val="FFFF00"/>
                </a:solidFill>
                <a:latin typeface="Century Gothic" panose="020B0502020202020204" pitchFamily="34" charset="0"/>
              </a:rPr>
              <a:t>Survey Monkey</a:t>
            </a:r>
            <a:r>
              <a:rPr lang="en-US" sz="1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®):120 </a:t>
            </a:r>
          </a:p>
          <a:p>
            <a:pPr marL="0" indent="0">
              <a:buNone/>
            </a:pPr>
            <a:endParaRPr lang="en-US" sz="1600" dirty="0" smtClean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Total number of responses: 80  </a:t>
            </a:r>
          </a:p>
          <a:p>
            <a:pPr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Data analysis: JMP (v13.2.0, SAS Institute Inc. Cary, North Carolina). </a:t>
            </a:r>
            <a:endParaRPr lang="en-US" sz="16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53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7724775" y="228600"/>
            <a:ext cx="4467225" cy="5867400"/>
          </a:xfrm>
        </p:spPr>
        <p:txBody>
          <a:bodyPr/>
          <a:lstStyle/>
          <a:p>
            <a:pPr marL="0" indent="0">
              <a:buNone/>
            </a:pPr>
            <a:endParaRPr lang="en-US" sz="1600" dirty="0" smtClean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160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160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1600" dirty="0" smtClean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sz="160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1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Most  </a:t>
            </a:r>
            <a:r>
              <a:rPr lang="en-US" sz="1600" dirty="0">
                <a:solidFill>
                  <a:srgbClr val="FFFF00"/>
                </a:solidFill>
                <a:latin typeface="Century Gothic" panose="020B0502020202020204" pitchFamily="34" charset="0"/>
              </a:rPr>
              <a:t>attending surgeons are </a:t>
            </a:r>
            <a:r>
              <a:rPr lang="en-US" sz="1600" u="sng" dirty="0">
                <a:solidFill>
                  <a:srgbClr val="FFFF00"/>
                </a:solidFill>
                <a:latin typeface="Century Gothic" panose="020B0502020202020204" pitchFamily="34" charset="0"/>
              </a:rPr>
              <a:t>41 years of age  and older,</a:t>
            </a:r>
            <a:r>
              <a:rPr lang="en-US" sz="1600" dirty="0">
                <a:solidFill>
                  <a:srgbClr val="FFFF00"/>
                </a:solidFill>
                <a:latin typeface="Century Gothic" panose="020B0502020202020204" pitchFamily="34" charset="0"/>
              </a:rPr>
              <a:t> while most trainees are </a:t>
            </a:r>
            <a:r>
              <a:rPr lang="en-US" sz="1600" u="sng" dirty="0">
                <a:solidFill>
                  <a:srgbClr val="FFFF00"/>
                </a:solidFill>
                <a:latin typeface="Century Gothic" panose="020B0502020202020204" pitchFamily="34" charset="0"/>
              </a:rPr>
              <a:t>41 year   old and younger</a:t>
            </a:r>
            <a:r>
              <a:rPr lang="en-US" sz="1600" dirty="0">
                <a:solidFill>
                  <a:srgbClr val="FFFF00"/>
                </a:solidFill>
                <a:latin typeface="Century Gothic" panose="020B0502020202020204" pitchFamily="34" charset="0"/>
              </a:rPr>
              <a:t> (p&lt;0.01). </a:t>
            </a:r>
            <a:endParaRPr lang="en-US" sz="1600" dirty="0" smtClean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304801" y="19126200"/>
          <a:ext cx="4327525" cy="8015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Worksheet" r:id="rId3" imgW="4267225" imgH="7448547" progId="Excel.Sheet.12">
                  <p:embed/>
                </p:oleObj>
              </mc:Choice>
              <mc:Fallback>
                <p:oleObj name="Worksheet" r:id="rId3" imgW="4267225" imgH="7448547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1" y="19126200"/>
                        <a:ext cx="4327525" cy="80159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8001001" y="17602200"/>
          <a:ext cx="6384925" cy="1182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Worksheet" r:id="rId5" imgW="4267225" imgH="7448547" progId="Excel.Sheet.12">
                  <p:embed/>
                </p:oleObj>
              </mc:Choice>
              <mc:Fallback>
                <p:oleObj name="Worksheet" r:id="rId5" imgW="4267225" imgH="7448547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1" y="17602200"/>
                        <a:ext cx="6384925" cy="1182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620874"/>
              </p:ext>
            </p:extLst>
          </p:nvPr>
        </p:nvGraphicFramePr>
        <p:xfrm>
          <a:off x="3960126" y="133066"/>
          <a:ext cx="3457575" cy="6403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Worksheet" r:id="rId6" imgW="4267225" imgH="7448547" progId="Excel.Sheet.12">
                  <p:embed/>
                </p:oleObj>
              </mc:Choice>
              <mc:Fallback>
                <p:oleObj name="Worksheet" r:id="rId6" imgW="4267225" imgH="7448547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0126" y="133066"/>
                        <a:ext cx="3457575" cy="64030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7651" y="0"/>
            <a:ext cx="5511262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6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05000" y="228600"/>
            <a:ext cx="8229600" cy="6324600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0">
              <a:buFont typeface="Wingdings" pitchFamily="2" charset="2"/>
              <a:buChar char="q"/>
            </a:pPr>
            <a:r>
              <a:rPr lang="en-US" sz="1600" dirty="0">
                <a:solidFill>
                  <a:srgbClr val="FFFF00"/>
                </a:solidFill>
                <a:latin typeface="Century Gothic" panose="020B0502020202020204" pitchFamily="34" charset="0"/>
              </a:rPr>
              <a:t>Attending surgeons and trainees </a:t>
            </a:r>
            <a:r>
              <a:rPr lang="en-US" sz="1600" u="sng" dirty="0">
                <a:solidFill>
                  <a:srgbClr val="FFFF00"/>
                </a:solidFill>
                <a:latin typeface="Century Gothic" panose="020B0502020202020204" pitchFamily="34" charset="0"/>
              </a:rPr>
              <a:t>are equally likely to own a smartphone </a:t>
            </a:r>
            <a:r>
              <a:rPr lang="en-US" sz="1600" dirty="0">
                <a:solidFill>
                  <a:srgbClr val="FFFF00"/>
                </a:solidFill>
                <a:latin typeface="Century Gothic" panose="020B0502020202020204" pitchFamily="34" charset="0"/>
              </a:rPr>
              <a:t>(97% vs 100%, p=0.427</a:t>
            </a:r>
            <a:r>
              <a:rPr lang="en-US" sz="1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).</a:t>
            </a:r>
          </a:p>
          <a:p>
            <a:pPr lvl="0">
              <a:buFont typeface="Wingdings" pitchFamily="2" charset="2"/>
              <a:buChar char="q"/>
            </a:pPr>
            <a:endParaRPr lang="en-US" sz="160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lvl="0">
              <a:buFont typeface="Wingdings" pitchFamily="2" charset="2"/>
              <a:buChar char="q"/>
            </a:pPr>
            <a:endParaRPr lang="en-US" sz="1600" dirty="0" smtClean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marL="0" lvl="0" indent="0">
              <a:buNone/>
            </a:pPr>
            <a:endParaRPr lang="en-US" sz="1600" dirty="0" smtClean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lvl="0">
              <a:buFont typeface="Wingdings" pitchFamily="2" charset="2"/>
              <a:buChar char="q"/>
            </a:pPr>
            <a:endParaRPr lang="en-US" sz="160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They </a:t>
            </a:r>
            <a:r>
              <a:rPr lang="en-US" sz="1600" u="sng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both use </a:t>
            </a:r>
            <a:r>
              <a:rPr lang="en-US" sz="1600" u="sng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Wifi</a:t>
            </a:r>
            <a:r>
              <a:rPr lang="en-US" sz="1600" u="sng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 and GSM </a:t>
            </a:r>
            <a:r>
              <a:rPr lang="en-US" sz="1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to connect to internet but they  find </a:t>
            </a:r>
            <a:r>
              <a:rPr lang="en-US" sz="1600" u="sng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GSM more reliable</a:t>
            </a:r>
            <a:r>
              <a:rPr lang="en-US" sz="1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 (66.6% </a:t>
            </a:r>
            <a:r>
              <a:rPr lang="en-US" sz="1600" dirty="0" err="1" smtClean="0">
                <a:solidFill>
                  <a:srgbClr val="FFFF00"/>
                </a:solidFill>
                <a:latin typeface="Century Gothic" panose="020B0502020202020204" pitchFamily="34" charset="0"/>
              </a:rPr>
              <a:t>vs</a:t>
            </a:r>
            <a:r>
              <a:rPr lang="en-US" sz="1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 66.32%,p&gt;0.99*)</a:t>
            </a:r>
          </a:p>
          <a:p>
            <a:pPr lvl="0"/>
            <a:endParaRPr lang="en-US" dirty="0">
              <a:solidFill>
                <a:srgbClr val="FFFF00"/>
              </a:solidFill>
            </a:endParaRPr>
          </a:p>
          <a:p>
            <a:pPr lvl="0"/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93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8600"/>
            <a:ext cx="8001000" cy="60198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0"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Both </a:t>
            </a:r>
            <a:r>
              <a:rPr lang="en-US" sz="1600" dirty="0">
                <a:solidFill>
                  <a:srgbClr val="FFFF00"/>
                </a:solidFill>
                <a:latin typeface="Century Gothic" panose="020B0502020202020204" pitchFamily="34" charset="0"/>
              </a:rPr>
              <a:t>trainees and attending surgeons are </a:t>
            </a:r>
            <a:r>
              <a:rPr lang="en-US" sz="1600" u="sng" dirty="0">
                <a:solidFill>
                  <a:srgbClr val="FFFF00"/>
                </a:solidFill>
                <a:latin typeface="Century Gothic" panose="020B0502020202020204" pitchFamily="34" charset="0"/>
              </a:rPr>
              <a:t>not likely to pay for a medical application </a:t>
            </a:r>
            <a:r>
              <a:rPr lang="en-US" sz="1600" dirty="0">
                <a:solidFill>
                  <a:srgbClr val="FFFF00"/>
                </a:solidFill>
                <a:latin typeface="Century Gothic" panose="020B0502020202020204" pitchFamily="34" charset="0"/>
              </a:rPr>
              <a:t>(18.75% </a:t>
            </a:r>
            <a:r>
              <a:rPr lang="en-US" sz="1600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vs</a:t>
            </a:r>
            <a:r>
              <a:rPr lang="en-US" sz="1600" dirty="0">
                <a:solidFill>
                  <a:srgbClr val="FFFF00"/>
                </a:solidFill>
                <a:latin typeface="Century Gothic" panose="020B0502020202020204" pitchFamily="34" charset="0"/>
              </a:rPr>
              <a:t> 25.0%, p=0.5702). </a:t>
            </a:r>
            <a:endParaRPr lang="en-US" sz="1600" dirty="0" smtClean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lvl="0"/>
            <a:endParaRPr lang="en-US" sz="1600" dirty="0" smtClean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lvl="0"/>
            <a:endParaRPr lang="en-US" sz="160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en-US" sz="1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Trainees  </a:t>
            </a:r>
            <a:r>
              <a:rPr lang="en-US" sz="1600" dirty="0">
                <a:solidFill>
                  <a:srgbClr val="FFFF00"/>
                </a:solidFill>
                <a:latin typeface="Century Gothic" panose="020B0502020202020204" pitchFamily="34" charset="0"/>
              </a:rPr>
              <a:t>are also more likely to </a:t>
            </a:r>
            <a:r>
              <a:rPr lang="en-US" sz="1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install a: </a:t>
            </a:r>
            <a:endParaRPr lang="en-US" sz="1600" dirty="0">
              <a:solidFill>
                <a:srgbClr val="FFFF00"/>
              </a:solidFill>
              <a:latin typeface="Century Gothic" panose="020B0502020202020204" pitchFamily="34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clinical </a:t>
            </a:r>
            <a:r>
              <a:rPr lang="en-US" sz="1600" dirty="0">
                <a:solidFill>
                  <a:srgbClr val="FFFF00"/>
                </a:solidFill>
                <a:latin typeface="Century Gothic" panose="020B0502020202020204" pitchFamily="34" charset="0"/>
              </a:rPr>
              <a:t>reference app </a:t>
            </a:r>
            <a:r>
              <a:rPr lang="en-US" sz="1600" dirty="0">
                <a:solidFill>
                  <a:srgbClr val="FFFF00"/>
                </a:solidFill>
                <a:latin typeface="Century Gothic" panose="020B0502020202020204" pitchFamily="34" charset="0"/>
              </a:rPr>
              <a:t>(85.42%vs 62.5%, p=0.03</a:t>
            </a:r>
            <a:r>
              <a:rPr lang="en-US" sz="1600" dirty="0">
                <a:solidFill>
                  <a:srgbClr val="FFFF00"/>
                </a:solidFill>
                <a:latin typeface="Century Gothic" panose="020B0502020202020204" pitchFamily="34" charset="0"/>
              </a:rPr>
              <a:t>), </a:t>
            </a:r>
          </a:p>
          <a:p>
            <a:pPr lvl="0"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MCQ </a:t>
            </a:r>
            <a:r>
              <a:rPr lang="en-US" sz="1600" dirty="0">
                <a:solidFill>
                  <a:srgbClr val="FFFF00"/>
                </a:solidFill>
                <a:latin typeface="Century Gothic" panose="020B0502020202020204" pitchFamily="34" charset="0"/>
              </a:rPr>
              <a:t>(41.67</a:t>
            </a:r>
            <a:r>
              <a:rPr lang="en-US" sz="1600" dirty="0">
                <a:solidFill>
                  <a:srgbClr val="FFFF00"/>
                </a:solidFill>
                <a:latin typeface="Century Gothic" panose="020B0502020202020204" pitchFamily="34" charset="0"/>
              </a:rPr>
              <a:t>% </a:t>
            </a:r>
            <a:r>
              <a:rPr lang="en-US" sz="1600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vs</a:t>
            </a:r>
            <a:r>
              <a:rPr lang="en-US" sz="1600" dirty="0">
                <a:solidFill>
                  <a:srgbClr val="FFFF00"/>
                </a:solidFill>
                <a:latin typeface="Century Gothic" panose="020B0502020202020204" pitchFamily="34" charset="0"/>
              </a:rPr>
              <a:t> 12.50%, p=0.006) </a:t>
            </a:r>
            <a:r>
              <a:rPr lang="en-US" sz="1600" dirty="0">
                <a:solidFill>
                  <a:srgbClr val="FFFF00"/>
                </a:solidFill>
                <a:latin typeface="Century Gothic" panose="020B0502020202020204" pitchFamily="34" charset="0"/>
              </a:rPr>
              <a:t> and </a:t>
            </a:r>
          </a:p>
          <a:p>
            <a:pPr lvl="0">
              <a:buFont typeface="Wingdings" pitchFamily="2" charset="2"/>
              <a:buChar char="Ø"/>
            </a:pPr>
            <a:r>
              <a:rPr lang="en-US" sz="1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 </a:t>
            </a:r>
            <a:r>
              <a:rPr lang="en-US" sz="1600" dirty="0">
                <a:solidFill>
                  <a:srgbClr val="FFFF00"/>
                </a:solidFill>
                <a:latin typeface="Century Gothic" panose="020B0502020202020204" pitchFamily="34" charset="0"/>
              </a:rPr>
              <a:t>T</a:t>
            </a:r>
            <a:r>
              <a:rPr lang="en-US" sz="1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utorials </a:t>
            </a:r>
            <a:r>
              <a:rPr lang="en-US" sz="1600" dirty="0">
                <a:solidFill>
                  <a:srgbClr val="FFFF00"/>
                </a:solidFill>
                <a:latin typeface="Century Gothic" panose="020B0502020202020204" pitchFamily="34" charset="0"/>
              </a:rPr>
              <a:t>(29.17% </a:t>
            </a:r>
            <a:r>
              <a:rPr lang="en-US" sz="1600" dirty="0" err="1">
                <a:solidFill>
                  <a:srgbClr val="FFFF00"/>
                </a:solidFill>
                <a:latin typeface="Century Gothic" panose="020B0502020202020204" pitchFamily="34" charset="0"/>
              </a:rPr>
              <a:t>vs</a:t>
            </a:r>
            <a:r>
              <a:rPr lang="en-US" sz="1600" dirty="0">
                <a:solidFill>
                  <a:srgbClr val="FFFF00"/>
                </a:solidFill>
                <a:latin typeface="Century Gothic" panose="020B0502020202020204" pitchFamily="34" charset="0"/>
              </a:rPr>
              <a:t> 6.25%, p=0.02</a:t>
            </a:r>
            <a:r>
              <a:rPr lang="en-US" sz="16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)</a:t>
            </a:r>
            <a:endParaRPr lang="en-US" sz="16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73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Greece-SMART PHONE PAACS</Template>
  <TotalTime>203</TotalTime>
  <Words>523</Words>
  <Application>Microsoft Office PowerPoint</Application>
  <PresentationFormat>Grand écran</PresentationFormat>
  <Paragraphs>113</Paragraphs>
  <Slides>15</Slides>
  <Notes>4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ＭＳ Ｐゴシック</vt:lpstr>
      <vt:lpstr>Calibri</vt:lpstr>
      <vt:lpstr>Century Gothic</vt:lpstr>
      <vt:lpstr>Times</vt:lpstr>
      <vt:lpstr>Wingdings</vt:lpstr>
      <vt:lpstr>Blank Presentation</vt:lpstr>
      <vt:lpstr>Worksheet</vt:lpstr>
      <vt:lpstr>7th East African Health &amp; Scientific Conference </vt:lpstr>
      <vt:lpstr>Présentation PowerPoint</vt:lpstr>
      <vt:lpstr>Background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</vt:lpstr>
      <vt:lpstr>Présentation PowerPoint</vt:lpstr>
      <vt:lpstr>Acknowledgement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7th East African Health &amp; Scientific Conference </dc:title>
  <dc:creator>missions3</dc:creator>
  <cp:lastModifiedBy>missions3</cp:lastModifiedBy>
  <cp:revision>12</cp:revision>
  <dcterms:created xsi:type="dcterms:W3CDTF">2019-02-22T18:15:47Z</dcterms:created>
  <dcterms:modified xsi:type="dcterms:W3CDTF">2019-02-22T21:39:38Z</dcterms:modified>
</cp:coreProperties>
</file>