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 id="2147483825" r:id="rId3"/>
  </p:sldMasterIdLst>
  <p:notesMasterIdLst>
    <p:notesMasterId r:id="rId18"/>
  </p:notesMasterIdLst>
  <p:sldIdLst>
    <p:sldId id="276" r:id="rId4"/>
    <p:sldId id="257" r:id="rId5"/>
    <p:sldId id="264" r:id="rId6"/>
    <p:sldId id="262" r:id="rId7"/>
    <p:sldId id="258" r:id="rId8"/>
    <p:sldId id="275" r:id="rId9"/>
    <p:sldId id="268" r:id="rId10"/>
    <p:sldId id="270" r:id="rId11"/>
    <p:sldId id="273" r:id="rId12"/>
    <p:sldId id="274" r:id="rId13"/>
    <p:sldId id="271" r:id="rId14"/>
    <p:sldId id="272" r:id="rId15"/>
    <p:sldId id="261"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504DE-FEC7-46C1-831A-ACE2438F7A9A}" type="datetimeFigureOut">
              <a:rPr lang="en-US" smtClean="0"/>
              <a:t>3/8/2019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A5252-9336-4778-9328-977EC9D91680}" type="slidenum">
              <a:rPr lang="en-US" smtClean="0"/>
              <a:t>‹#›</a:t>
            </a:fld>
            <a:endParaRPr lang="en-US"/>
          </a:p>
        </p:txBody>
      </p:sp>
    </p:spTree>
    <p:extLst>
      <p:ext uri="{BB962C8B-B14F-4D97-AF65-F5344CB8AC3E}">
        <p14:creationId xmlns:p14="http://schemas.microsoft.com/office/powerpoint/2010/main" val="392967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4DF31-B8A0-4AA0-A0CA-0BDA5723931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2491142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4DF31-B8A0-4AA0-A0CA-0BDA5723931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738968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4DF31-B8A0-4AA0-A0CA-0BDA5723931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1342167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601436" y="1966730"/>
            <a:ext cx="8553450" cy="9425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a:spLocks noGrp="1"/>
          </p:cNvSpPr>
          <p:nvPr>
            <p:ph type="title"/>
          </p:nvPr>
        </p:nvSpPr>
        <p:spPr>
          <a:xfrm>
            <a:off x="419100" y="3276600"/>
            <a:ext cx="8305800" cy="1041400"/>
          </a:xfrm>
        </p:spPr>
        <p:txBody>
          <a:bodyPr rtlCol="0" anchor="b"/>
          <a:lstStyle>
            <a:lvl1pPr eaLnBrk="1" latinLnBrk="0" hangingPunct="1">
              <a:defRPr kumimoji="0" cap="all" baseline="0"/>
            </a:lvl1pPr>
            <a:extLst/>
          </a:lstStyle>
          <a:p>
            <a:pPr eaLnBrk="1" latinLnBrk="1" hangingPunct="1"/>
            <a:r>
              <a:rPr lang="en-US" dirty="0" smtClean="0"/>
              <a:t>Click to edit Master title style</a:t>
            </a:r>
            <a:endParaRPr dirty="0"/>
          </a:p>
        </p:txBody>
      </p:sp>
      <p:sp>
        <p:nvSpPr>
          <p:cNvPr id="15" name="Rectangle 14"/>
          <p:cNvSpPr/>
          <p:nvPr userDrawn="1"/>
        </p:nvSpPr>
        <p:spPr>
          <a:xfrm>
            <a:off x="0" y="1966729"/>
            <a:ext cx="2435352" cy="9425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pic>
        <p:nvPicPr>
          <p:cNvPr id="17" name="Picture 12" descr="kemrilogo.gif"/>
          <p:cNvPicPr>
            <a:picLocks noChangeAspect="1"/>
          </p:cNvPicPr>
          <p:nvPr userDrawn="1"/>
        </p:nvPicPr>
        <p:blipFill>
          <a:blip r:embed="rId2" cstate="print"/>
          <a:srcRect/>
          <a:stretch>
            <a:fillRect/>
          </a:stretch>
        </p:blipFill>
        <p:spPr bwMode="auto">
          <a:xfrm>
            <a:off x="1723630" y="5331742"/>
            <a:ext cx="1378799" cy="1361902"/>
          </a:xfrm>
          <a:prstGeom prst="rect">
            <a:avLst/>
          </a:prstGeom>
          <a:noFill/>
          <a:ln w="9525">
            <a:noFill/>
            <a:miter lim="800000"/>
            <a:headEnd/>
            <a:tailEnd/>
          </a:ln>
        </p:spPr>
      </p:pic>
      <p:cxnSp>
        <p:nvCxnSpPr>
          <p:cNvPr id="18" name="Straight Connector 17"/>
          <p:cNvCxnSpPr/>
          <p:nvPr userDrawn="1"/>
        </p:nvCxnSpPr>
        <p:spPr>
          <a:xfrm>
            <a:off x="3341914" y="5369842"/>
            <a:ext cx="0" cy="12857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581400" y="5533617"/>
            <a:ext cx="4185248" cy="461665"/>
          </a:xfrm>
          <a:prstGeom prst="rect">
            <a:avLst/>
          </a:prstGeom>
          <a:noFill/>
        </p:spPr>
        <p:txBody>
          <a:bodyPr wrap="none">
            <a:spAutoFit/>
          </a:bodyPr>
          <a:lstStyle/>
          <a:p>
            <a:pPr>
              <a:defRPr/>
            </a:pPr>
            <a:r>
              <a:rPr lang="en-US" sz="2400" dirty="0">
                <a:solidFill>
                  <a:srgbClr val="00B0F0"/>
                </a:solidFill>
              </a:rPr>
              <a:t>Kenya Medical Research Institute</a:t>
            </a:r>
          </a:p>
        </p:txBody>
      </p:sp>
      <p:sp>
        <p:nvSpPr>
          <p:cNvPr id="20" name="TextBox 19"/>
          <p:cNvSpPr txBox="1"/>
          <p:nvPr userDrawn="1"/>
        </p:nvSpPr>
        <p:spPr>
          <a:xfrm>
            <a:off x="3581400" y="6012693"/>
            <a:ext cx="3277372" cy="461665"/>
          </a:xfrm>
          <a:prstGeom prst="rect">
            <a:avLst/>
          </a:prstGeom>
          <a:noFill/>
        </p:spPr>
        <p:txBody>
          <a:bodyPr wrap="none">
            <a:spAutoFit/>
          </a:bodyPr>
          <a:lstStyle/>
          <a:p>
            <a:pPr>
              <a:defRPr/>
            </a:pPr>
            <a:r>
              <a:rPr lang="en-US" sz="2400" i="1" dirty="0">
                <a:solidFill>
                  <a:srgbClr val="FF0000"/>
                </a:solidFill>
              </a:rPr>
              <a:t>In Search of Better Health</a:t>
            </a:r>
          </a:p>
        </p:txBody>
      </p:sp>
    </p:spTree>
    <p:extLst>
      <p:ext uri="{BB962C8B-B14F-4D97-AF65-F5344CB8AC3E}">
        <p14:creationId xmlns:p14="http://schemas.microsoft.com/office/powerpoint/2010/main" val="9235565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381000"/>
            <a:ext cx="8229600" cy="914400"/>
          </a:xfrm>
        </p:spPr>
        <p:txBody>
          <a:bodyPr>
            <a:noAutofit/>
          </a:bodyPr>
          <a:lstStyle>
            <a:lvl1pPr>
              <a:defRPr sz="3200" b="1"/>
            </a:lvl1pPr>
            <a:extLst/>
          </a:lstStyle>
          <a:p>
            <a:pPr eaLnBrk="1" latinLnBrk="1" hangingPunct="1"/>
            <a:r>
              <a:rPr lang="en-US" dirty="0" smtClean="0"/>
              <a:t>Click to edit Master title style</a:t>
            </a:r>
            <a:endParaRPr dirty="0"/>
          </a:p>
        </p:txBody>
      </p:sp>
      <p:sp>
        <p:nvSpPr>
          <p:cNvPr id="7" name="Rectangle 6"/>
          <p:cNvSpPr>
            <a:spLocks noGrp="1"/>
          </p:cNvSpPr>
          <p:nvPr>
            <p:ph sz="quarter" idx="13"/>
          </p:nvPr>
        </p:nvSpPr>
        <p:spPr>
          <a:xfrm>
            <a:off x="609600" y="1676400"/>
            <a:ext cx="8229600" cy="4572000"/>
          </a:xfrm>
        </p:spPr>
        <p:txBody>
          <a:bodyPr/>
          <a:lstStyle>
            <a:extLst/>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6" name="Date Placeholder 1"/>
          <p:cNvSpPr>
            <a:spLocks noGrp="1"/>
          </p:cNvSpPr>
          <p:nvPr>
            <p:ph type="dt" sz="half" idx="10"/>
          </p:nvPr>
        </p:nvSpPr>
        <p:spPr>
          <a:xfrm>
            <a:off x="6096000" y="6340475"/>
            <a:ext cx="27432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8" name="Footer Placeholder 2"/>
          <p:cNvSpPr>
            <a:spLocks noGrp="1"/>
          </p:cNvSpPr>
          <p:nvPr>
            <p:ph type="ftr" sz="quarter" idx="11"/>
          </p:nvPr>
        </p:nvSpPr>
        <p:spPr>
          <a:xfrm>
            <a:off x="609602" y="6340282"/>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23899830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1"/>
            <a:ext cx="7123113" cy="1673225"/>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0" y="1600200"/>
            <a:ext cx="13716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pic>
        <p:nvPicPr>
          <p:cNvPr id="20" name="Picture 12" descr="kemrilogo.gif"/>
          <p:cNvPicPr>
            <a:picLocks noChangeAspect="1"/>
          </p:cNvPicPr>
          <p:nvPr userDrawn="1"/>
        </p:nvPicPr>
        <p:blipFill>
          <a:blip r:embed="rId2" cstate="print"/>
          <a:srcRect/>
          <a:stretch>
            <a:fillRect/>
          </a:stretch>
        </p:blipFill>
        <p:spPr bwMode="auto">
          <a:xfrm>
            <a:off x="2514599" y="5485466"/>
            <a:ext cx="1219201" cy="1204260"/>
          </a:xfrm>
          <a:prstGeom prst="rect">
            <a:avLst/>
          </a:prstGeom>
          <a:noFill/>
          <a:ln w="9525">
            <a:noFill/>
            <a:miter lim="800000"/>
            <a:headEnd/>
            <a:tailEnd/>
          </a:ln>
        </p:spPr>
      </p:pic>
      <p:cxnSp>
        <p:nvCxnSpPr>
          <p:cNvPr id="21" name="Straight Connector 20"/>
          <p:cNvCxnSpPr/>
          <p:nvPr userDrawn="1"/>
        </p:nvCxnSpPr>
        <p:spPr>
          <a:xfrm>
            <a:off x="3886200" y="5486400"/>
            <a:ext cx="0" cy="12033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3940629" y="5802868"/>
            <a:ext cx="3183949" cy="369332"/>
          </a:xfrm>
          <a:prstGeom prst="rect">
            <a:avLst/>
          </a:prstGeom>
          <a:noFill/>
        </p:spPr>
        <p:txBody>
          <a:bodyPr wrap="none">
            <a:spAutoFit/>
          </a:bodyPr>
          <a:lstStyle/>
          <a:p>
            <a:pPr>
              <a:defRPr/>
            </a:pPr>
            <a:r>
              <a:rPr lang="en-US" dirty="0">
                <a:solidFill>
                  <a:srgbClr val="00B0F0"/>
                </a:solidFill>
              </a:rPr>
              <a:t>Kenya Medical Research Institute</a:t>
            </a:r>
          </a:p>
        </p:txBody>
      </p:sp>
      <p:sp>
        <p:nvSpPr>
          <p:cNvPr id="23" name="TextBox 22"/>
          <p:cNvSpPr txBox="1"/>
          <p:nvPr userDrawn="1"/>
        </p:nvSpPr>
        <p:spPr>
          <a:xfrm>
            <a:off x="3921579" y="6172200"/>
            <a:ext cx="2695575" cy="369888"/>
          </a:xfrm>
          <a:prstGeom prst="rect">
            <a:avLst/>
          </a:prstGeom>
          <a:noFill/>
        </p:spPr>
        <p:txBody>
          <a:bodyPr wrap="none">
            <a:spAutoFit/>
          </a:bodyPr>
          <a:lstStyle/>
          <a:p>
            <a:pPr>
              <a:defRPr/>
            </a:pPr>
            <a:r>
              <a:rPr lang="en-US" i="1" dirty="0">
                <a:solidFill>
                  <a:srgbClr val="FF0000"/>
                </a:solidFill>
              </a:rPr>
              <a:t>In Search of Better Health</a:t>
            </a:r>
          </a:p>
        </p:txBody>
      </p:sp>
    </p:spTree>
    <p:extLst>
      <p:ext uri="{BB962C8B-B14F-4D97-AF65-F5344CB8AC3E}">
        <p14:creationId xmlns:p14="http://schemas.microsoft.com/office/powerpoint/2010/main" val="37401908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762000"/>
          </a:xfrm>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676400"/>
            <a:ext cx="3886200" cy="4572001"/>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724400" y="1676400"/>
            <a:ext cx="4038600" cy="455933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6" name="Date Placeholder 1"/>
          <p:cNvSpPr>
            <a:spLocks noGrp="1"/>
          </p:cNvSpPr>
          <p:nvPr>
            <p:ph type="dt" sz="half" idx="10"/>
          </p:nvPr>
        </p:nvSpPr>
        <p:spPr>
          <a:xfrm>
            <a:off x="6096000" y="6340475"/>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7" name="Footer Placeholder 2"/>
          <p:cNvSpPr>
            <a:spLocks noGrp="1"/>
          </p:cNvSpPr>
          <p:nvPr>
            <p:ph type="ftr" sz="quarter" idx="11"/>
          </p:nvPr>
        </p:nvSpPr>
        <p:spPr>
          <a:xfrm>
            <a:off x="609602" y="6340282"/>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23536790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886200" cy="4464757"/>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648200" y="1600200"/>
            <a:ext cx="3886200" cy="4464757"/>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a:xfrm>
            <a:off x="6096000" y="6248400"/>
            <a:ext cx="2438400" cy="365125"/>
          </a:xfrm>
          <a:prstGeom prst="rect">
            <a:avLst/>
          </a:prstGeom>
        </p:spPr>
        <p:txBody>
          <a:bodyPr rtlCol="0"/>
          <a:lstStyle>
            <a:extLst/>
          </a:lstStyle>
          <a:p>
            <a:fld id="{E4606EA6-EFEA-4C30-9264-4F9291A5780D}" type="datetime1">
              <a:rPr lang="en-US" smtClean="0">
                <a:solidFill>
                  <a:prstClr val="black"/>
                </a:solidFill>
              </a:rPr>
              <a:pPr/>
              <a:t>3/8/2019</a:t>
            </a:fld>
            <a:endParaRPr lang="en-US">
              <a:solidFill>
                <a:prstClr val="black"/>
              </a:solidFill>
            </a:endParaRPr>
          </a:p>
        </p:txBody>
      </p:sp>
      <p:sp>
        <p:nvSpPr>
          <p:cNvPr id="14" name="Footer Placeholder 13"/>
          <p:cNvSpPr>
            <a:spLocks noGrp="1"/>
          </p:cNvSpPr>
          <p:nvPr>
            <p:ph type="ftr" sz="quarter" idx="17"/>
          </p:nvPr>
        </p:nvSpPr>
        <p:spPr>
          <a:xfrm>
            <a:off x="609602" y="6248207"/>
            <a:ext cx="5421083" cy="365125"/>
          </a:xfrm>
          <a:prstGeom prst="rect">
            <a:avLst/>
          </a:prstGeom>
        </p:spPr>
        <p:txBody>
          <a:bodyPr rtlCol="0"/>
          <a:lstStyle>
            <a:extLst/>
          </a:lstStyle>
          <a:p>
            <a:endParaRPr lang="en-US" dirty="0">
              <a:solidFill>
                <a:prstClr val="black"/>
              </a:solidFill>
            </a:endParaRPr>
          </a:p>
        </p:txBody>
      </p:sp>
      <p:sp>
        <p:nvSpPr>
          <p:cNvPr id="16" name="Text Placeholder 15"/>
          <p:cNvSpPr>
            <a:spLocks noGrp="1"/>
          </p:cNvSpPr>
          <p:nvPr>
            <p:ph type="body" sz="quarter" idx="18"/>
          </p:nvPr>
        </p:nvSpPr>
        <p:spPr>
          <a:xfrm>
            <a:off x="609600" y="664464"/>
            <a:ext cx="3886200" cy="707136"/>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648200" y="664464"/>
            <a:ext cx="3886200" cy="707136"/>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dirty="0" smtClean="0"/>
              <a:t>Click to edit Master text styles</a:t>
            </a:r>
          </a:p>
        </p:txBody>
      </p:sp>
    </p:spTree>
    <p:extLst>
      <p:ext uri="{BB962C8B-B14F-4D97-AF65-F5344CB8AC3E}">
        <p14:creationId xmlns:p14="http://schemas.microsoft.com/office/powerpoint/2010/main" val="35556761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a:xfrm>
            <a:off x="6096000" y="6248400"/>
            <a:ext cx="2667000" cy="365125"/>
          </a:xfrm>
          <a:prstGeom prst="rect">
            <a:avLst/>
          </a:prstGeom>
        </p:spPr>
        <p:txBody>
          <a:bodyPr/>
          <a:lstStyle>
            <a:extLst/>
          </a:lstStyle>
          <a:p>
            <a:fld id="{6DFADB5D-B7A0-47E3-AD2D-B1A6F8614213}" type="datetime1">
              <a:rPr lang="en-US" smtClean="0">
                <a:solidFill>
                  <a:prstClr val="black"/>
                </a:solidFill>
              </a:rPr>
              <a:pPr/>
              <a:t>3/8/2019</a:t>
            </a:fld>
            <a:endParaRPr lang="en-US">
              <a:solidFill>
                <a:prstClr val="black"/>
              </a:solidFill>
            </a:endParaRPr>
          </a:p>
        </p:txBody>
      </p:sp>
      <p:sp>
        <p:nvSpPr>
          <p:cNvPr id="4" name="Footer Placeholder 3"/>
          <p:cNvSpPr>
            <a:spLocks noGrp="1"/>
          </p:cNvSpPr>
          <p:nvPr>
            <p:ph type="ftr" sz="quarter" idx="11"/>
          </p:nvPr>
        </p:nvSpPr>
        <p:spPr>
          <a:xfrm>
            <a:off x="609602" y="6248207"/>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9173996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3" name="Footer Placeholder 2"/>
          <p:cNvSpPr>
            <a:spLocks noGrp="1"/>
          </p:cNvSpPr>
          <p:nvPr>
            <p:ph type="ftr" sz="quarter" idx="11"/>
          </p:nvPr>
        </p:nvSpPr>
        <p:spPr>
          <a:xfrm>
            <a:off x="609602" y="6248207"/>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27861912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1440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609600" y="1676400"/>
            <a:ext cx="1600200" cy="4495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286000" y="1676400"/>
            <a:ext cx="6477000" cy="4495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6" name="Date Placeholder 1"/>
          <p:cNvSpPr>
            <a:spLocks noGrp="1"/>
          </p:cNvSpPr>
          <p:nvPr>
            <p:ph type="dt" sz="half" idx="10"/>
          </p:nvPr>
        </p:nvSpPr>
        <p:spPr>
          <a:xfrm>
            <a:off x="6096000" y="6248400"/>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8" name="Footer Placeholder 2"/>
          <p:cNvSpPr>
            <a:spLocks noGrp="1"/>
          </p:cNvSpPr>
          <p:nvPr>
            <p:ph type="ftr" sz="quarter" idx="11"/>
          </p:nvPr>
        </p:nvSpPr>
        <p:spPr>
          <a:xfrm>
            <a:off x="609602" y="6248207"/>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3342856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4DF31-B8A0-4AA0-A0CA-0BDA5723931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1291863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601436" y="1966730"/>
            <a:ext cx="8553450" cy="9425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a:spLocks noGrp="1"/>
          </p:cNvSpPr>
          <p:nvPr>
            <p:ph type="title"/>
          </p:nvPr>
        </p:nvSpPr>
        <p:spPr>
          <a:xfrm>
            <a:off x="419100" y="3276600"/>
            <a:ext cx="8305800" cy="1041400"/>
          </a:xfrm>
        </p:spPr>
        <p:txBody>
          <a:bodyPr rtlCol="0" anchor="b"/>
          <a:lstStyle>
            <a:lvl1pPr eaLnBrk="1" latinLnBrk="0" hangingPunct="1">
              <a:defRPr kumimoji="0" cap="all" baseline="0"/>
            </a:lvl1pPr>
            <a:extLst/>
          </a:lstStyle>
          <a:p>
            <a:pPr eaLnBrk="1" latinLnBrk="1" hangingPunct="1"/>
            <a:r>
              <a:rPr lang="en-US" dirty="0" smtClean="0"/>
              <a:t>Click to edit Master title style</a:t>
            </a:r>
            <a:endParaRPr dirty="0"/>
          </a:p>
        </p:txBody>
      </p:sp>
      <p:sp>
        <p:nvSpPr>
          <p:cNvPr id="15" name="Rectangle 14"/>
          <p:cNvSpPr/>
          <p:nvPr userDrawn="1"/>
        </p:nvSpPr>
        <p:spPr>
          <a:xfrm>
            <a:off x="0" y="1966729"/>
            <a:ext cx="2435352" cy="9425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pic>
        <p:nvPicPr>
          <p:cNvPr id="17" name="Picture 12" descr="kemrilogo.gif"/>
          <p:cNvPicPr>
            <a:picLocks noChangeAspect="1"/>
          </p:cNvPicPr>
          <p:nvPr userDrawn="1"/>
        </p:nvPicPr>
        <p:blipFill>
          <a:blip r:embed="rId2" cstate="print"/>
          <a:srcRect/>
          <a:stretch>
            <a:fillRect/>
          </a:stretch>
        </p:blipFill>
        <p:spPr bwMode="auto">
          <a:xfrm>
            <a:off x="1723630" y="5331742"/>
            <a:ext cx="1378799" cy="1361902"/>
          </a:xfrm>
          <a:prstGeom prst="rect">
            <a:avLst/>
          </a:prstGeom>
          <a:noFill/>
          <a:ln w="9525">
            <a:noFill/>
            <a:miter lim="800000"/>
            <a:headEnd/>
            <a:tailEnd/>
          </a:ln>
        </p:spPr>
      </p:pic>
      <p:cxnSp>
        <p:nvCxnSpPr>
          <p:cNvPr id="18" name="Straight Connector 17"/>
          <p:cNvCxnSpPr/>
          <p:nvPr userDrawn="1"/>
        </p:nvCxnSpPr>
        <p:spPr>
          <a:xfrm>
            <a:off x="3341914" y="5369842"/>
            <a:ext cx="0" cy="12857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581400" y="5533617"/>
            <a:ext cx="4185248" cy="461665"/>
          </a:xfrm>
          <a:prstGeom prst="rect">
            <a:avLst/>
          </a:prstGeom>
          <a:noFill/>
        </p:spPr>
        <p:txBody>
          <a:bodyPr wrap="none">
            <a:spAutoFit/>
          </a:bodyPr>
          <a:lstStyle/>
          <a:p>
            <a:pPr>
              <a:defRPr/>
            </a:pPr>
            <a:r>
              <a:rPr lang="en-US" sz="2400" dirty="0">
                <a:solidFill>
                  <a:srgbClr val="00B0F0"/>
                </a:solidFill>
              </a:rPr>
              <a:t>Kenya Medical Research Institute</a:t>
            </a:r>
          </a:p>
        </p:txBody>
      </p:sp>
      <p:sp>
        <p:nvSpPr>
          <p:cNvPr id="20" name="TextBox 19"/>
          <p:cNvSpPr txBox="1"/>
          <p:nvPr userDrawn="1"/>
        </p:nvSpPr>
        <p:spPr>
          <a:xfrm>
            <a:off x="3581400" y="6012693"/>
            <a:ext cx="3277372" cy="461665"/>
          </a:xfrm>
          <a:prstGeom prst="rect">
            <a:avLst/>
          </a:prstGeom>
          <a:noFill/>
        </p:spPr>
        <p:txBody>
          <a:bodyPr wrap="none">
            <a:spAutoFit/>
          </a:bodyPr>
          <a:lstStyle/>
          <a:p>
            <a:pPr>
              <a:defRPr/>
            </a:pPr>
            <a:r>
              <a:rPr lang="en-US" sz="2400" i="1" dirty="0">
                <a:solidFill>
                  <a:srgbClr val="FF0000"/>
                </a:solidFill>
              </a:rPr>
              <a:t>In Search of Better Health</a:t>
            </a:r>
          </a:p>
        </p:txBody>
      </p:sp>
    </p:spTree>
    <p:extLst>
      <p:ext uri="{BB962C8B-B14F-4D97-AF65-F5344CB8AC3E}">
        <p14:creationId xmlns:p14="http://schemas.microsoft.com/office/powerpoint/2010/main" val="1866574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381000"/>
            <a:ext cx="8229600" cy="914400"/>
          </a:xfrm>
        </p:spPr>
        <p:txBody>
          <a:bodyPr>
            <a:noAutofit/>
          </a:bodyPr>
          <a:lstStyle>
            <a:lvl1pPr>
              <a:defRPr sz="3200" b="1"/>
            </a:lvl1pPr>
            <a:extLst/>
          </a:lstStyle>
          <a:p>
            <a:pPr eaLnBrk="1" latinLnBrk="1" hangingPunct="1"/>
            <a:r>
              <a:rPr lang="en-US" dirty="0" smtClean="0"/>
              <a:t>Click to edit Master title style</a:t>
            </a:r>
            <a:endParaRPr dirty="0"/>
          </a:p>
        </p:txBody>
      </p:sp>
      <p:sp>
        <p:nvSpPr>
          <p:cNvPr id="7" name="Rectangle 6"/>
          <p:cNvSpPr>
            <a:spLocks noGrp="1"/>
          </p:cNvSpPr>
          <p:nvPr>
            <p:ph sz="quarter" idx="13"/>
          </p:nvPr>
        </p:nvSpPr>
        <p:spPr>
          <a:xfrm>
            <a:off x="609600" y="1676400"/>
            <a:ext cx="8229600" cy="4572000"/>
          </a:xfrm>
        </p:spPr>
        <p:txBody>
          <a:bodyPr/>
          <a:lstStyle>
            <a:extLst/>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6" name="Date Placeholder 1"/>
          <p:cNvSpPr>
            <a:spLocks noGrp="1"/>
          </p:cNvSpPr>
          <p:nvPr>
            <p:ph type="dt" sz="half" idx="10"/>
          </p:nvPr>
        </p:nvSpPr>
        <p:spPr>
          <a:xfrm>
            <a:off x="6096000" y="6340475"/>
            <a:ext cx="27432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8" name="Footer Placeholder 2"/>
          <p:cNvSpPr>
            <a:spLocks noGrp="1"/>
          </p:cNvSpPr>
          <p:nvPr>
            <p:ph type="ftr" sz="quarter" idx="11"/>
          </p:nvPr>
        </p:nvSpPr>
        <p:spPr>
          <a:xfrm>
            <a:off x="609602" y="6340282"/>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2329970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1"/>
            <a:ext cx="7123113" cy="1673225"/>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0" y="1600200"/>
            <a:ext cx="13716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pic>
        <p:nvPicPr>
          <p:cNvPr id="20" name="Picture 12" descr="kemrilogo.gif"/>
          <p:cNvPicPr>
            <a:picLocks noChangeAspect="1"/>
          </p:cNvPicPr>
          <p:nvPr userDrawn="1"/>
        </p:nvPicPr>
        <p:blipFill>
          <a:blip r:embed="rId2" cstate="print"/>
          <a:srcRect/>
          <a:stretch>
            <a:fillRect/>
          </a:stretch>
        </p:blipFill>
        <p:spPr bwMode="auto">
          <a:xfrm>
            <a:off x="2514599" y="5485466"/>
            <a:ext cx="1219201" cy="1204260"/>
          </a:xfrm>
          <a:prstGeom prst="rect">
            <a:avLst/>
          </a:prstGeom>
          <a:noFill/>
          <a:ln w="9525">
            <a:noFill/>
            <a:miter lim="800000"/>
            <a:headEnd/>
            <a:tailEnd/>
          </a:ln>
        </p:spPr>
      </p:pic>
      <p:cxnSp>
        <p:nvCxnSpPr>
          <p:cNvPr id="21" name="Straight Connector 20"/>
          <p:cNvCxnSpPr/>
          <p:nvPr userDrawn="1"/>
        </p:nvCxnSpPr>
        <p:spPr>
          <a:xfrm>
            <a:off x="3886200" y="5486400"/>
            <a:ext cx="0" cy="12033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3940629" y="5802868"/>
            <a:ext cx="3183949" cy="369332"/>
          </a:xfrm>
          <a:prstGeom prst="rect">
            <a:avLst/>
          </a:prstGeom>
          <a:noFill/>
        </p:spPr>
        <p:txBody>
          <a:bodyPr wrap="none">
            <a:spAutoFit/>
          </a:bodyPr>
          <a:lstStyle/>
          <a:p>
            <a:pPr>
              <a:defRPr/>
            </a:pPr>
            <a:r>
              <a:rPr lang="en-US" dirty="0">
                <a:solidFill>
                  <a:srgbClr val="00B0F0"/>
                </a:solidFill>
              </a:rPr>
              <a:t>Kenya Medical Research Institute</a:t>
            </a:r>
          </a:p>
        </p:txBody>
      </p:sp>
      <p:sp>
        <p:nvSpPr>
          <p:cNvPr id="23" name="TextBox 22"/>
          <p:cNvSpPr txBox="1"/>
          <p:nvPr userDrawn="1"/>
        </p:nvSpPr>
        <p:spPr>
          <a:xfrm>
            <a:off x="3921579" y="6172200"/>
            <a:ext cx="2695575" cy="369888"/>
          </a:xfrm>
          <a:prstGeom prst="rect">
            <a:avLst/>
          </a:prstGeom>
          <a:noFill/>
        </p:spPr>
        <p:txBody>
          <a:bodyPr wrap="none">
            <a:spAutoFit/>
          </a:bodyPr>
          <a:lstStyle/>
          <a:p>
            <a:pPr>
              <a:defRPr/>
            </a:pPr>
            <a:r>
              <a:rPr lang="en-US" i="1" dirty="0">
                <a:solidFill>
                  <a:srgbClr val="FF0000"/>
                </a:solidFill>
              </a:rPr>
              <a:t>In Search of Better Health</a:t>
            </a:r>
          </a:p>
        </p:txBody>
      </p:sp>
    </p:spTree>
    <p:extLst>
      <p:ext uri="{BB962C8B-B14F-4D97-AF65-F5344CB8AC3E}">
        <p14:creationId xmlns:p14="http://schemas.microsoft.com/office/powerpoint/2010/main" val="814904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762000"/>
          </a:xfrm>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676400"/>
            <a:ext cx="3886200" cy="4572001"/>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724400" y="1676400"/>
            <a:ext cx="4038600" cy="455933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6" name="Date Placeholder 1"/>
          <p:cNvSpPr>
            <a:spLocks noGrp="1"/>
          </p:cNvSpPr>
          <p:nvPr>
            <p:ph type="dt" sz="half" idx="10"/>
          </p:nvPr>
        </p:nvSpPr>
        <p:spPr>
          <a:xfrm>
            <a:off x="6096000" y="6340475"/>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7" name="Footer Placeholder 2"/>
          <p:cNvSpPr>
            <a:spLocks noGrp="1"/>
          </p:cNvSpPr>
          <p:nvPr>
            <p:ph type="ftr" sz="quarter" idx="11"/>
          </p:nvPr>
        </p:nvSpPr>
        <p:spPr>
          <a:xfrm>
            <a:off x="609602" y="6340282"/>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19811533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886200" cy="4464757"/>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648200" y="1600200"/>
            <a:ext cx="3886200" cy="4464757"/>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a:xfrm>
            <a:off x="6096000" y="6248400"/>
            <a:ext cx="2438400" cy="365125"/>
          </a:xfrm>
          <a:prstGeom prst="rect">
            <a:avLst/>
          </a:prstGeom>
        </p:spPr>
        <p:txBody>
          <a:bodyPr rtlCol="0"/>
          <a:lstStyle>
            <a:extLst/>
          </a:lstStyle>
          <a:p>
            <a:fld id="{E4606EA6-EFEA-4C30-9264-4F9291A5780D}" type="datetime1">
              <a:rPr lang="en-US" smtClean="0">
                <a:solidFill>
                  <a:prstClr val="black"/>
                </a:solidFill>
              </a:rPr>
              <a:pPr/>
              <a:t>3/8/2019</a:t>
            </a:fld>
            <a:endParaRPr lang="en-US">
              <a:solidFill>
                <a:prstClr val="black"/>
              </a:solidFill>
            </a:endParaRPr>
          </a:p>
        </p:txBody>
      </p:sp>
      <p:sp>
        <p:nvSpPr>
          <p:cNvPr id="14" name="Footer Placeholder 13"/>
          <p:cNvSpPr>
            <a:spLocks noGrp="1"/>
          </p:cNvSpPr>
          <p:nvPr>
            <p:ph type="ftr" sz="quarter" idx="17"/>
          </p:nvPr>
        </p:nvSpPr>
        <p:spPr>
          <a:xfrm>
            <a:off x="609602" y="6248207"/>
            <a:ext cx="5421083" cy="365125"/>
          </a:xfrm>
          <a:prstGeom prst="rect">
            <a:avLst/>
          </a:prstGeom>
        </p:spPr>
        <p:txBody>
          <a:bodyPr rtlCol="0"/>
          <a:lstStyle>
            <a:extLst/>
          </a:lstStyle>
          <a:p>
            <a:endParaRPr lang="en-US" dirty="0">
              <a:solidFill>
                <a:prstClr val="black"/>
              </a:solidFill>
            </a:endParaRPr>
          </a:p>
        </p:txBody>
      </p:sp>
      <p:sp>
        <p:nvSpPr>
          <p:cNvPr id="16" name="Text Placeholder 15"/>
          <p:cNvSpPr>
            <a:spLocks noGrp="1"/>
          </p:cNvSpPr>
          <p:nvPr>
            <p:ph type="body" sz="quarter" idx="18"/>
          </p:nvPr>
        </p:nvSpPr>
        <p:spPr>
          <a:xfrm>
            <a:off x="609600" y="664464"/>
            <a:ext cx="3886200" cy="707136"/>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648200" y="664464"/>
            <a:ext cx="3886200" cy="707136"/>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dirty="0" smtClean="0"/>
              <a:t>Click to edit Master text styles</a:t>
            </a:r>
          </a:p>
        </p:txBody>
      </p:sp>
    </p:spTree>
    <p:extLst>
      <p:ext uri="{BB962C8B-B14F-4D97-AF65-F5344CB8AC3E}">
        <p14:creationId xmlns:p14="http://schemas.microsoft.com/office/powerpoint/2010/main" val="39583014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a:xfrm>
            <a:off x="6096000" y="6248400"/>
            <a:ext cx="2667000" cy="365125"/>
          </a:xfrm>
          <a:prstGeom prst="rect">
            <a:avLst/>
          </a:prstGeom>
        </p:spPr>
        <p:txBody>
          <a:bodyPr/>
          <a:lstStyle>
            <a:extLst/>
          </a:lstStyle>
          <a:p>
            <a:fld id="{6DFADB5D-B7A0-47E3-AD2D-B1A6F8614213}" type="datetime1">
              <a:rPr lang="en-US" smtClean="0">
                <a:solidFill>
                  <a:prstClr val="black"/>
                </a:solidFill>
              </a:rPr>
              <a:pPr/>
              <a:t>3/8/2019</a:t>
            </a:fld>
            <a:endParaRPr lang="en-US">
              <a:solidFill>
                <a:prstClr val="black"/>
              </a:solidFill>
            </a:endParaRPr>
          </a:p>
        </p:txBody>
      </p:sp>
      <p:sp>
        <p:nvSpPr>
          <p:cNvPr id="4" name="Footer Placeholder 3"/>
          <p:cNvSpPr>
            <a:spLocks noGrp="1"/>
          </p:cNvSpPr>
          <p:nvPr>
            <p:ph type="ftr" sz="quarter" idx="11"/>
          </p:nvPr>
        </p:nvSpPr>
        <p:spPr>
          <a:xfrm>
            <a:off x="609602" y="6248207"/>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21848122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3" name="Footer Placeholder 2"/>
          <p:cNvSpPr>
            <a:spLocks noGrp="1"/>
          </p:cNvSpPr>
          <p:nvPr>
            <p:ph type="ftr" sz="quarter" idx="11"/>
          </p:nvPr>
        </p:nvSpPr>
        <p:spPr>
          <a:xfrm>
            <a:off x="609602" y="6248207"/>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8639201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1440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609600" y="1676400"/>
            <a:ext cx="1600200" cy="4495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286000" y="1676400"/>
            <a:ext cx="6477000" cy="4495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6" name="Date Placeholder 1"/>
          <p:cNvSpPr>
            <a:spLocks noGrp="1"/>
          </p:cNvSpPr>
          <p:nvPr>
            <p:ph type="dt" sz="half" idx="10"/>
          </p:nvPr>
        </p:nvSpPr>
        <p:spPr>
          <a:xfrm>
            <a:off x="6096000" y="6248400"/>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8" name="Footer Placeholder 2"/>
          <p:cNvSpPr>
            <a:spLocks noGrp="1"/>
          </p:cNvSpPr>
          <p:nvPr>
            <p:ph type="ftr" sz="quarter" idx="11"/>
          </p:nvPr>
        </p:nvSpPr>
        <p:spPr>
          <a:xfrm>
            <a:off x="609602" y="6248207"/>
            <a:ext cx="5421083" cy="365125"/>
          </a:xfrm>
          <a:prstGeom prst="rect">
            <a:avLst/>
          </a:prstGeom>
        </p:spPr>
        <p:txBody>
          <a:bodyPr/>
          <a:lstStyle>
            <a:extLst/>
          </a:lstStyle>
          <a:p>
            <a:endParaRPr lang="en-US" dirty="0">
              <a:solidFill>
                <a:prstClr val="black"/>
              </a:solidFill>
            </a:endParaRPr>
          </a:p>
        </p:txBody>
      </p:sp>
    </p:spTree>
    <p:extLst>
      <p:ext uri="{BB962C8B-B14F-4D97-AF65-F5344CB8AC3E}">
        <p14:creationId xmlns:p14="http://schemas.microsoft.com/office/powerpoint/2010/main" val="3856163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4DF31-B8A0-4AA0-A0CA-0BDA5723931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2884379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4DF31-B8A0-4AA0-A0CA-0BDA5723931C}"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1616964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4DF31-B8A0-4AA0-A0CA-0BDA5723931C}"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830474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4DF31-B8A0-4AA0-A0CA-0BDA5723931C}"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1246438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4DF31-B8A0-4AA0-A0CA-0BDA5723931C}"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638645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4DF31-B8A0-4AA0-A0CA-0BDA5723931C}"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1534874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4DF31-B8A0-4AA0-A0CA-0BDA5723931C}"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CC064-B553-4832-B40D-1047EA0BDEA1}" type="slidenum">
              <a:rPr lang="en-US" smtClean="0"/>
              <a:t>‹#›</a:t>
            </a:fld>
            <a:endParaRPr lang="en-US"/>
          </a:p>
        </p:txBody>
      </p:sp>
    </p:spTree>
    <p:extLst>
      <p:ext uri="{BB962C8B-B14F-4D97-AF65-F5344CB8AC3E}">
        <p14:creationId xmlns:p14="http://schemas.microsoft.com/office/powerpoint/2010/main" val="464609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4DF31-B8A0-4AA0-A0CA-0BDA5723931C}" type="datetimeFigureOut">
              <a:rPr lang="en-US" smtClean="0"/>
              <a:t>3/8/2019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CC064-B553-4832-B40D-1047EA0BDEA1}" type="slidenum">
              <a:rPr lang="en-US" smtClean="0"/>
              <a:t>‹#›</a:t>
            </a:fld>
            <a:endParaRPr lang="en-US"/>
          </a:p>
        </p:txBody>
      </p:sp>
    </p:spTree>
    <p:extLst>
      <p:ext uri="{BB962C8B-B14F-4D97-AF65-F5344CB8AC3E}">
        <p14:creationId xmlns:p14="http://schemas.microsoft.com/office/powerpoint/2010/main" val="31330747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09600" y="1620247"/>
            <a:ext cx="8153400" cy="4704353"/>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0" y="1447800"/>
            <a:ext cx="609600" cy="76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flipV="1">
            <a:off x="590550" y="1447799"/>
            <a:ext cx="8553450" cy="76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2" name="Title Placeholder 21"/>
          <p:cNvSpPr>
            <a:spLocks noGrp="1"/>
          </p:cNvSpPr>
          <p:nvPr>
            <p:ph type="title"/>
          </p:nvPr>
        </p:nvSpPr>
        <p:spPr>
          <a:xfrm>
            <a:off x="609600" y="381000"/>
            <a:ext cx="8153400" cy="914400"/>
          </a:xfrm>
          <a:prstGeom prst="rect">
            <a:avLst/>
          </a:prstGeom>
        </p:spPr>
        <p:txBody>
          <a:bodyPr vert="horz" anchor="b">
            <a:normAutofit/>
          </a:bodyPr>
          <a:lstStyle>
            <a:extLst/>
          </a:lstStyle>
          <a:p>
            <a:pPr eaLnBrk="1" latinLnBrk="1" hangingPunct="1"/>
            <a:r>
              <a:rPr kumimoji="0" lang="en-US" dirty="0" smtClean="0"/>
              <a:t>Click to edit Master title style</a:t>
            </a:r>
          </a:p>
        </p:txBody>
      </p:sp>
      <p:sp>
        <p:nvSpPr>
          <p:cNvPr id="18" name="Date Placeholder 1"/>
          <p:cNvSpPr>
            <a:spLocks noGrp="1"/>
          </p:cNvSpPr>
          <p:nvPr>
            <p:ph type="dt" sz="half" idx="2"/>
          </p:nvPr>
        </p:nvSpPr>
        <p:spPr>
          <a:xfrm>
            <a:off x="6096000" y="6416675"/>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19" name="Footer Placeholder 2"/>
          <p:cNvSpPr>
            <a:spLocks noGrp="1"/>
          </p:cNvSpPr>
          <p:nvPr>
            <p:ph type="ftr" sz="quarter" idx="3"/>
          </p:nvPr>
        </p:nvSpPr>
        <p:spPr>
          <a:xfrm>
            <a:off x="609602" y="6416482"/>
            <a:ext cx="5421083" cy="365125"/>
          </a:xfrm>
          <a:prstGeom prst="rect">
            <a:avLst/>
          </a:prstGeom>
        </p:spPr>
        <p:txBody>
          <a:bodyPr/>
          <a:lstStyle>
            <a:lvl1pPr>
              <a:defRPr sz="1050"/>
            </a:lvl1pPr>
            <a:extLst/>
          </a:lstStyle>
          <a:p>
            <a:endParaRPr lang="en-US" dirty="0">
              <a:solidFill>
                <a:prstClr val="black"/>
              </a:solidFill>
            </a:endParaRPr>
          </a:p>
        </p:txBody>
      </p:sp>
    </p:spTree>
    <p:extLst>
      <p:ext uri="{BB962C8B-B14F-4D97-AF65-F5344CB8AC3E}">
        <p14:creationId xmlns:p14="http://schemas.microsoft.com/office/powerpoint/2010/main" val="19289142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09600" y="1620247"/>
            <a:ext cx="8153400" cy="4704353"/>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0" y="1447800"/>
            <a:ext cx="609600" cy="76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flipV="1">
            <a:off x="590550" y="1447799"/>
            <a:ext cx="8553450" cy="76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2" name="Title Placeholder 21"/>
          <p:cNvSpPr>
            <a:spLocks noGrp="1"/>
          </p:cNvSpPr>
          <p:nvPr>
            <p:ph type="title"/>
          </p:nvPr>
        </p:nvSpPr>
        <p:spPr>
          <a:xfrm>
            <a:off x="609600" y="381000"/>
            <a:ext cx="8153400" cy="914400"/>
          </a:xfrm>
          <a:prstGeom prst="rect">
            <a:avLst/>
          </a:prstGeom>
        </p:spPr>
        <p:txBody>
          <a:bodyPr vert="horz" anchor="b">
            <a:normAutofit/>
          </a:bodyPr>
          <a:lstStyle>
            <a:extLst/>
          </a:lstStyle>
          <a:p>
            <a:pPr eaLnBrk="1" latinLnBrk="1" hangingPunct="1"/>
            <a:r>
              <a:rPr kumimoji="0" lang="en-US" dirty="0" smtClean="0"/>
              <a:t>Click to edit Master title style</a:t>
            </a:r>
          </a:p>
        </p:txBody>
      </p:sp>
      <p:sp>
        <p:nvSpPr>
          <p:cNvPr id="18" name="Date Placeholder 1"/>
          <p:cNvSpPr>
            <a:spLocks noGrp="1"/>
          </p:cNvSpPr>
          <p:nvPr>
            <p:ph type="dt" sz="half" idx="2"/>
          </p:nvPr>
        </p:nvSpPr>
        <p:spPr>
          <a:xfrm>
            <a:off x="6096000" y="6416675"/>
            <a:ext cx="2667000" cy="365125"/>
          </a:xfrm>
          <a:prstGeom prst="rect">
            <a:avLst/>
          </a:prstGeom>
        </p:spPr>
        <p:txBody>
          <a:bodyPr/>
          <a:lstStyle>
            <a:extLst/>
          </a:lstStyle>
          <a:p>
            <a:fld id="{72968126-03FC-49C0-B9B8-2B561CCC3D90}" type="datetime1">
              <a:rPr lang="en-US" smtClean="0">
                <a:solidFill>
                  <a:prstClr val="black"/>
                </a:solidFill>
              </a:rPr>
              <a:pPr/>
              <a:t>3/8/2019</a:t>
            </a:fld>
            <a:endParaRPr lang="en-US">
              <a:solidFill>
                <a:prstClr val="black"/>
              </a:solidFill>
            </a:endParaRPr>
          </a:p>
        </p:txBody>
      </p:sp>
      <p:sp>
        <p:nvSpPr>
          <p:cNvPr id="19" name="Footer Placeholder 2"/>
          <p:cNvSpPr>
            <a:spLocks noGrp="1"/>
          </p:cNvSpPr>
          <p:nvPr>
            <p:ph type="ftr" sz="quarter" idx="3"/>
          </p:nvPr>
        </p:nvSpPr>
        <p:spPr>
          <a:xfrm>
            <a:off x="609602" y="6416482"/>
            <a:ext cx="5421083" cy="365125"/>
          </a:xfrm>
          <a:prstGeom prst="rect">
            <a:avLst/>
          </a:prstGeom>
        </p:spPr>
        <p:txBody>
          <a:bodyPr/>
          <a:lstStyle>
            <a:lvl1pPr>
              <a:defRPr sz="1050"/>
            </a:lvl1pPr>
            <a:extLst/>
          </a:lstStyle>
          <a:p>
            <a:endParaRPr lang="en-US" dirty="0">
              <a:solidFill>
                <a:prstClr val="black"/>
              </a:solidFill>
            </a:endParaRPr>
          </a:p>
        </p:txBody>
      </p:sp>
    </p:spTree>
    <p:extLst>
      <p:ext uri="{BB962C8B-B14F-4D97-AF65-F5344CB8AC3E}">
        <p14:creationId xmlns:p14="http://schemas.microsoft.com/office/powerpoint/2010/main" val="173157040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jpg"/><Relationship Id="rId1" Type="http://schemas.openxmlformats.org/officeDocument/2006/relationships/slideLayout" Target="../slideLayouts/slideLayout9.xml"/><Relationship Id="rId5" Type="http://schemas.openxmlformats.org/officeDocument/2006/relationships/image" Target="../media/image3.gif"/><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gif"/><Relationship Id="rId1" Type="http://schemas.openxmlformats.org/officeDocument/2006/relationships/slideLayout" Target="../slideLayouts/slideLayout5.xml"/><Relationship Id="rId5" Type="http://schemas.openxmlformats.org/officeDocument/2006/relationships/image" Target="../media/image3.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3.gif"/><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1066800" y="4318000"/>
            <a:ext cx="7315200" cy="939800"/>
          </a:xfrm>
        </p:spPr>
        <p:txBody>
          <a:bodyPr>
            <a:normAutofit fontScale="40000" lnSpcReduction="20000"/>
          </a:bodyPr>
          <a:lstStyle/>
          <a:p>
            <a:r>
              <a:rPr lang="en-US" sz="3400" dirty="0">
                <a:solidFill>
                  <a:prstClr val="black"/>
                </a:solidFill>
                <a:latin typeface="Century Gothic" pitchFamily="34" charset="0"/>
              </a:rPr>
              <a:t>Ndombi A</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b="1" dirty="0">
                <a:solidFill>
                  <a:prstClr val="black"/>
                </a:solidFill>
                <a:latin typeface="Century Gothic" pitchFamily="34" charset="0"/>
              </a:rPr>
              <a:t>Wanjiku E</a:t>
            </a:r>
            <a:r>
              <a:rPr lang="en-US" sz="3400" b="1"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Matu</a:t>
            </a:r>
            <a:r>
              <a:rPr lang="en-US" sz="3400" dirty="0">
                <a:solidFill>
                  <a:prstClr val="black"/>
                </a:solidFill>
                <a:latin typeface="Century Gothic" pitchFamily="34" charset="0"/>
              </a:rPr>
              <a:t> S</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Bwire</a:t>
            </a:r>
            <a:r>
              <a:rPr lang="en-US" sz="3400" dirty="0">
                <a:solidFill>
                  <a:prstClr val="black"/>
                </a:solidFill>
                <a:latin typeface="Century Gothic" pitchFamily="34" charset="0"/>
              </a:rPr>
              <a:t> K</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Maina</a:t>
            </a:r>
            <a:r>
              <a:rPr lang="en-US" sz="3400" dirty="0">
                <a:solidFill>
                  <a:prstClr val="black"/>
                </a:solidFill>
                <a:latin typeface="Century Gothic" pitchFamily="34" charset="0"/>
              </a:rPr>
              <a:t> J</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Mureithi</a:t>
            </a:r>
            <a:r>
              <a:rPr lang="en-US" sz="3400" dirty="0">
                <a:solidFill>
                  <a:prstClr val="black"/>
                </a:solidFill>
                <a:latin typeface="Century Gothic" pitchFamily="34" charset="0"/>
              </a:rPr>
              <a:t> M</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Nyambura</a:t>
            </a:r>
            <a:r>
              <a:rPr lang="en-US" sz="3400" dirty="0">
                <a:solidFill>
                  <a:prstClr val="black"/>
                </a:solidFill>
                <a:latin typeface="Century Gothic" pitchFamily="34" charset="0"/>
              </a:rPr>
              <a:t> J</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Makau</a:t>
            </a:r>
            <a:r>
              <a:rPr lang="en-US" sz="3400" dirty="0">
                <a:solidFill>
                  <a:prstClr val="black"/>
                </a:solidFill>
                <a:latin typeface="Century Gothic" pitchFamily="34" charset="0"/>
              </a:rPr>
              <a:t> B</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Mwai</a:t>
            </a:r>
            <a:r>
              <a:rPr lang="en-US" sz="3400" dirty="0">
                <a:solidFill>
                  <a:prstClr val="black"/>
                </a:solidFill>
                <a:latin typeface="Century Gothic" pitchFamily="34" charset="0"/>
              </a:rPr>
              <a:t> M</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Miheso</a:t>
            </a:r>
            <a:r>
              <a:rPr lang="en-US" sz="3400" dirty="0">
                <a:solidFill>
                  <a:prstClr val="black"/>
                </a:solidFill>
                <a:latin typeface="Century Gothic" pitchFamily="34" charset="0"/>
              </a:rPr>
              <a:t> B</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Karugu</a:t>
            </a:r>
            <a:r>
              <a:rPr lang="en-US" sz="3400" dirty="0">
                <a:solidFill>
                  <a:prstClr val="black"/>
                </a:solidFill>
                <a:latin typeface="Century Gothic" pitchFamily="34" charset="0"/>
              </a:rPr>
              <a:t> M</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Ng’ang’a</a:t>
            </a:r>
            <a:r>
              <a:rPr lang="en-US" sz="3400" dirty="0">
                <a:solidFill>
                  <a:prstClr val="black"/>
                </a:solidFill>
                <a:latin typeface="Century Gothic" pitchFamily="34" charset="0"/>
              </a:rPr>
              <a:t> J</a:t>
            </a:r>
            <a:r>
              <a:rPr lang="en-US" sz="3400" baseline="30000" dirty="0">
                <a:solidFill>
                  <a:prstClr val="black"/>
                </a:solidFill>
                <a:latin typeface="Century Gothic" pitchFamily="34" charset="0"/>
              </a:rPr>
              <a:t>2</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Kathure</a:t>
            </a:r>
            <a:r>
              <a:rPr lang="en-US" sz="3400" dirty="0">
                <a:solidFill>
                  <a:prstClr val="black"/>
                </a:solidFill>
                <a:latin typeface="Century Gothic" pitchFamily="34" charset="0"/>
              </a:rPr>
              <a:t> I</a:t>
            </a:r>
            <a:r>
              <a:rPr lang="en-US" sz="3400" baseline="30000" dirty="0">
                <a:solidFill>
                  <a:prstClr val="black"/>
                </a:solidFill>
                <a:latin typeface="Century Gothic" pitchFamily="34" charset="0"/>
              </a:rPr>
              <a:t>5</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Kipruto</a:t>
            </a:r>
            <a:r>
              <a:rPr lang="en-US" sz="3400" dirty="0">
                <a:solidFill>
                  <a:prstClr val="black"/>
                </a:solidFill>
                <a:latin typeface="Century Gothic" pitchFamily="34" charset="0"/>
              </a:rPr>
              <a:t> H</a:t>
            </a:r>
            <a:r>
              <a:rPr lang="en-US" sz="3400" baseline="30000" dirty="0">
                <a:solidFill>
                  <a:prstClr val="black"/>
                </a:solidFill>
                <a:latin typeface="Century Gothic" pitchFamily="34" charset="0"/>
              </a:rPr>
              <a:t>6</a:t>
            </a:r>
            <a:r>
              <a:rPr lang="en-US" sz="3400" dirty="0">
                <a:solidFill>
                  <a:prstClr val="black"/>
                </a:solidFill>
                <a:latin typeface="Century Gothic" pitchFamily="34" charset="0"/>
              </a:rPr>
              <a:t>,Gitonga S</a:t>
            </a:r>
            <a:r>
              <a:rPr lang="en-US" sz="3400" baseline="30000" dirty="0">
                <a:solidFill>
                  <a:prstClr val="black"/>
                </a:solidFill>
                <a:latin typeface="Century Gothic" pitchFamily="34" charset="0"/>
              </a:rPr>
              <a:t>4</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Tumwa</a:t>
            </a:r>
            <a:r>
              <a:rPr lang="en-US" sz="3400" dirty="0">
                <a:solidFill>
                  <a:prstClr val="black"/>
                </a:solidFill>
                <a:latin typeface="Century Gothic" pitchFamily="34" charset="0"/>
              </a:rPr>
              <a:t> D</a:t>
            </a:r>
            <a:r>
              <a:rPr lang="en-US" sz="3400" baseline="30000" dirty="0">
                <a:solidFill>
                  <a:prstClr val="black"/>
                </a:solidFill>
                <a:latin typeface="Century Gothic" pitchFamily="34" charset="0"/>
              </a:rPr>
              <a:t>3</a:t>
            </a:r>
            <a:r>
              <a:rPr lang="en-US" sz="3400" dirty="0">
                <a:solidFill>
                  <a:prstClr val="black"/>
                </a:solidFill>
                <a:latin typeface="Century Gothic" pitchFamily="34" charset="0"/>
              </a:rPr>
              <a:t>, </a:t>
            </a:r>
            <a:r>
              <a:rPr lang="en-US" sz="3400" dirty="0" err="1">
                <a:solidFill>
                  <a:prstClr val="black"/>
                </a:solidFill>
                <a:latin typeface="Century Gothic" pitchFamily="34" charset="0"/>
              </a:rPr>
              <a:t>Amukoye</a:t>
            </a:r>
            <a:r>
              <a:rPr lang="en-US" sz="3400" dirty="0">
                <a:solidFill>
                  <a:prstClr val="black"/>
                </a:solidFill>
                <a:latin typeface="Century Gothic" pitchFamily="34" charset="0"/>
              </a:rPr>
              <a:t> E</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 Meme H</a:t>
            </a:r>
            <a:r>
              <a:rPr lang="en-US" sz="3400" baseline="30000" dirty="0">
                <a:solidFill>
                  <a:prstClr val="black"/>
                </a:solidFill>
                <a:latin typeface="Century Gothic" pitchFamily="34" charset="0"/>
              </a:rPr>
              <a:t>1</a:t>
            </a:r>
            <a:r>
              <a:rPr lang="en-US" sz="3400" dirty="0">
                <a:solidFill>
                  <a:prstClr val="black"/>
                </a:solidFill>
                <a:latin typeface="Century Gothic" pitchFamily="34" charset="0"/>
              </a:rPr>
              <a: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p>
        </p:txBody>
      </p:sp>
      <p:sp>
        <p:nvSpPr>
          <p:cNvPr id="3" name="Title 2"/>
          <p:cNvSpPr>
            <a:spLocks noGrp="1"/>
          </p:cNvSpPr>
          <p:nvPr>
            <p:ph type="title"/>
          </p:nvPr>
        </p:nvSpPr>
        <p:spPr/>
        <p:txBody>
          <a:bodyPr>
            <a:noAutofit/>
          </a:bodyPr>
          <a:lstStyle/>
          <a:p>
            <a:r>
              <a:rPr lang="en-US" sz="2400" dirty="0">
                <a:latin typeface="Century Gothic" pitchFamily="34" charset="0"/>
                <a:cs typeface="Times New Roman" pitchFamily="18" charset="0"/>
              </a:rPr>
              <a:t>USE OF MOBILE TECHNOLOGY IN DATA COLLECTION: A CASE STUDY OF THE KEMRI BOLD APP</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p>
        </p:txBody>
      </p:sp>
      <p:sp>
        <p:nvSpPr>
          <p:cNvPr id="4" name="TextBox 3"/>
          <p:cNvSpPr txBox="1"/>
          <p:nvPr/>
        </p:nvSpPr>
        <p:spPr>
          <a:xfrm>
            <a:off x="685800" y="457200"/>
            <a:ext cx="7924800" cy="1200329"/>
          </a:xfrm>
          <a:prstGeom prst="rect">
            <a:avLst/>
          </a:prstGeom>
          <a:noFill/>
        </p:spPr>
        <p:txBody>
          <a:bodyPr wrap="square" rtlCol="0">
            <a:spAutoFit/>
          </a:bodyPr>
          <a:lstStyle/>
          <a:p>
            <a:r>
              <a:rPr lang="en-GB" sz="2400" b="1" dirty="0">
                <a:solidFill>
                  <a:prstClr val="black"/>
                </a:solidFill>
                <a:latin typeface="Century Gothic" panose="020B0502020202020204" pitchFamily="34" charset="0"/>
              </a:rPr>
              <a:t>7th </a:t>
            </a:r>
            <a:r>
              <a:rPr lang="en-GB" sz="2400" b="1" dirty="0" smtClean="0">
                <a:solidFill>
                  <a:prstClr val="black"/>
                </a:solidFill>
                <a:latin typeface="Century Gothic" panose="020B0502020202020204" pitchFamily="34" charset="0"/>
              </a:rPr>
              <a:t>EAHSC,</a:t>
            </a:r>
            <a:r>
              <a:rPr lang="en-US" sz="2400" b="1" dirty="0" smtClean="0">
                <a:solidFill>
                  <a:prstClr val="black"/>
                </a:solidFill>
                <a:latin typeface="Century Gothic" pitchFamily="34" charset="0"/>
              </a:rPr>
              <a:t> </a:t>
            </a:r>
            <a:r>
              <a:rPr lang="en-US" sz="2400" b="1" dirty="0">
                <a:solidFill>
                  <a:prstClr val="black"/>
                </a:solidFill>
                <a:latin typeface="Century Gothic" pitchFamily="34" charset="0"/>
              </a:rPr>
              <a:t>Dar </a:t>
            </a:r>
            <a:r>
              <a:rPr lang="en-US" sz="2400" b="1" dirty="0" err="1">
                <a:solidFill>
                  <a:prstClr val="black"/>
                </a:solidFill>
                <a:latin typeface="Century Gothic" pitchFamily="34" charset="0"/>
              </a:rPr>
              <a:t>Es</a:t>
            </a:r>
            <a:r>
              <a:rPr lang="en-US" sz="2400" b="1" dirty="0">
                <a:solidFill>
                  <a:prstClr val="black"/>
                </a:solidFill>
                <a:latin typeface="Century Gothic" pitchFamily="34" charset="0"/>
              </a:rPr>
              <a:t> Salaam, United Republic of Tanzania from 27</a:t>
            </a:r>
            <a:r>
              <a:rPr lang="en-US" sz="2400" b="1" baseline="30000" dirty="0">
                <a:solidFill>
                  <a:prstClr val="black"/>
                </a:solidFill>
                <a:latin typeface="Century Gothic" pitchFamily="34" charset="0"/>
              </a:rPr>
              <a:t>th</a:t>
            </a:r>
            <a:r>
              <a:rPr lang="en-US" sz="2400" b="1" dirty="0">
                <a:solidFill>
                  <a:prstClr val="black"/>
                </a:solidFill>
                <a:latin typeface="Century Gothic" pitchFamily="34" charset="0"/>
              </a:rPr>
              <a:t> to 29</a:t>
            </a:r>
            <a:r>
              <a:rPr lang="en-US" sz="2400" b="1" baseline="30000" dirty="0">
                <a:solidFill>
                  <a:prstClr val="black"/>
                </a:solidFill>
                <a:latin typeface="Century Gothic" pitchFamily="34" charset="0"/>
              </a:rPr>
              <a:t>th</a:t>
            </a:r>
            <a:r>
              <a:rPr lang="en-US" sz="2400" b="1" dirty="0">
                <a:solidFill>
                  <a:prstClr val="black"/>
                </a:solidFill>
                <a:latin typeface="Century Gothic" pitchFamily="34" charset="0"/>
              </a:rPr>
              <a:t> March 2019.</a:t>
            </a:r>
            <a:br>
              <a:rPr lang="en-US" sz="2400" b="1" dirty="0">
                <a:solidFill>
                  <a:prstClr val="black"/>
                </a:solidFill>
                <a:latin typeface="Century Gothic" pitchFamily="34" charset="0"/>
              </a:rPr>
            </a:br>
            <a:endParaRPr lang="en-GB"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3039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Century Gothic" pitchFamily="34" charset="0"/>
                <a:cs typeface="Times New Roman" pitchFamily="18" charset="0"/>
              </a:rPr>
              <a:t>Cloud server </a:t>
            </a:r>
            <a:endParaRPr lang="en-US" sz="2400" dirty="0">
              <a:latin typeface="Century Gothic" pitchFamily="34" charset="0"/>
              <a:cs typeface="Times New Roman"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636" r="5636"/>
          <a:stretch>
            <a:fillRect/>
          </a:stretch>
        </p:blipFill>
        <p:spPr/>
      </p:pic>
      <p:sp>
        <p:nvSpPr>
          <p:cNvPr id="4" name="Text Placeholder 3"/>
          <p:cNvSpPr>
            <a:spLocks noGrp="1"/>
          </p:cNvSpPr>
          <p:nvPr>
            <p:ph type="body" sz="half" idx="2"/>
          </p:nvPr>
        </p:nvSpPr>
        <p:spPr/>
        <p:txBody>
          <a:bodyPr>
            <a:noAutofit/>
          </a:bodyPr>
          <a:lstStyle/>
          <a:p>
            <a:r>
              <a:rPr lang="en-US" sz="1600" dirty="0" smtClean="0">
                <a:latin typeface="Century Gothic" pitchFamily="34" charset="0"/>
                <a:cs typeface="Times New Roman" pitchFamily="18" charset="0"/>
              </a:rPr>
              <a:t>Data collected is submitted to a private cloud server. </a:t>
            </a:r>
            <a:endParaRPr lang="en-US" sz="1600" dirty="0">
              <a:latin typeface="Century Gothic" pitchFamily="34" charset="0"/>
              <a:cs typeface="Times New Roman" pitchFamily="18" charset="0"/>
            </a:endParaRPr>
          </a:p>
        </p:txBody>
      </p:sp>
      <p:grpSp>
        <p:nvGrpSpPr>
          <p:cNvPr id="6" name="Group 5"/>
          <p:cNvGrpSpPr/>
          <p:nvPr/>
        </p:nvGrpSpPr>
        <p:grpSpPr>
          <a:xfrm>
            <a:off x="7611828" y="5361260"/>
            <a:ext cx="1183884" cy="1378527"/>
            <a:chOff x="7611828" y="5361260"/>
            <a:chExt cx="1183884" cy="1378527"/>
          </a:xfrm>
        </p:grpSpPr>
        <p:pic>
          <p:nvPicPr>
            <p:cNvPr id="7" name="Picture 6" descr="MAPAFU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828" y="5361260"/>
              <a:ext cx="1183884" cy="13785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8518" y="5486400"/>
              <a:ext cx="702793" cy="702793"/>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5481457"/>
            <a:ext cx="1143000" cy="1105930"/>
          </a:xfrm>
          <a:prstGeom prst="rect">
            <a:avLst/>
          </a:prstGeom>
        </p:spPr>
      </p:pic>
    </p:spTree>
    <p:extLst>
      <p:ext uri="{BB962C8B-B14F-4D97-AF65-F5344CB8AC3E}">
        <p14:creationId xmlns:p14="http://schemas.microsoft.com/office/powerpoint/2010/main" val="559064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normAutofit/>
          </a:bodyPr>
          <a:lstStyle/>
          <a:p>
            <a:r>
              <a:rPr lang="en-US" sz="2800" dirty="0" smtClean="0">
                <a:latin typeface="Century Gothic" pitchFamily="34" charset="0"/>
                <a:cs typeface="Times New Roman" pitchFamily="18" charset="0"/>
              </a:rPr>
              <a:t>What worked well?</a:t>
            </a:r>
            <a:endParaRPr lang="en-US" sz="2800" dirty="0">
              <a:latin typeface="Century Gothic" pitchFamily="34" charset="0"/>
              <a:cs typeface="Times New Roman" pitchFamily="18" charset="0"/>
            </a:endParaRPr>
          </a:p>
        </p:txBody>
      </p:sp>
      <p:sp>
        <p:nvSpPr>
          <p:cNvPr id="3" name="Content Placeholder 2"/>
          <p:cNvSpPr>
            <a:spLocks noGrp="1"/>
          </p:cNvSpPr>
          <p:nvPr>
            <p:ph idx="1"/>
          </p:nvPr>
        </p:nvSpPr>
        <p:spPr>
          <a:xfrm>
            <a:off x="457200" y="1600201"/>
            <a:ext cx="8229600" cy="3733800"/>
          </a:xfrm>
        </p:spPr>
        <p:txBody>
          <a:bodyPr>
            <a:normAutofit/>
          </a:bodyPr>
          <a:lstStyle/>
          <a:p>
            <a:r>
              <a:rPr lang="en-US" sz="1600" dirty="0" smtClean="0">
                <a:latin typeface="Century Gothic" pitchFamily="34" charset="0"/>
                <a:cs typeface="Times New Roman" pitchFamily="18" charset="0"/>
              </a:rPr>
              <a:t>Easy to set up the tablets with App</a:t>
            </a:r>
          </a:p>
          <a:p>
            <a:endParaRPr lang="en-US" sz="1600" dirty="0">
              <a:latin typeface="Century Gothic" pitchFamily="34" charset="0"/>
              <a:cs typeface="Times New Roman" pitchFamily="18" charset="0"/>
            </a:endParaRPr>
          </a:p>
          <a:p>
            <a:endParaRPr lang="en-US" sz="1600" dirty="0" smtClean="0">
              <a:latin typeface="Century Gothic" pitchFamily="34" charset="0"/>
              <a:cs typeface="Times New Roman" pitchFamily="18" charset="0"/>
            </a:endParaRPr>
          </a:p>
          <a:p>
            <a:r>
              <a:rPr lang="en-US" sz="1600" dirty="0" smtClean="0">
                <a:latin typeface="Century Gothic" pitchFamily="34" charset="0"/>
                <a:cs typeface="Times New Roman" pitchFamily="18" charset="0"/>
              </a:rPr>
              <a:t>Data collection was consistent and logical for all clinicians.</a:t>
            </a:r>
          </a:p>
          <a:p>
            <a:endParaRPr lang="en-US" sz="1600" dirty="0">
              <a:latin typeface="Century Gothic" pitchFamily="34" charset="0"/>
              <a:cs typeface="Times New Roman" pitchFamily="18" charset="0"/>
            </a:endParaRPr>
          </a:p>
          <a:p>
            <a:endParaRPr lang="en-US" sz="1600" dirty="0" smtClean="0">
              <a:latin typeface="Century Gothic" pitchFamily="34" charset="0"/>
              <a:cs typeface="Times New Roman" pitchFamily="18" charset="0"/>
            </a:endParaRPr>
          </a:p>
          <a:p>
            <a:r>
              <a:rPr lang="en-US" sz="1600" dirty="0" smtClean="0">
                <a:latin typeface="Century Gothic" pitchFamily="34" charset="0"/>
                <a:cs typeface="Times New Roman" pitchFamily="18" charset="0"/>
              </a:rPr>
              <a:t>Each group was assigned a tablet with the App downloaded onto it.</a:t>
            </a:r>
          </a:p>
          <a:p>
            <a:endParaRPr lang="en-US" sz="1600" dirty="0">
              <a:latin typeface="Century Gothic" pitchFamily="34" charset="0"/>
              <a:cs typeface="Times New Roman" pitchFamily="18" charset="0"/>
            </a:endParaRPr>
          </a:p>
          <a:p>
            <a:endParaRPr lang="en-US" sz="1600" dirty="0" smtClean="0">
              <a:latin typeface="Century Gothic" pitchFamily="34" charset="0"/>
              <a:cs typeface="Times New Roman" pitchFamily="18" charset="0"/>
            </a:endParaRPr>
          </a:p>
          <a:p>
            <a:r>
              <a:rPr lang="en-US" sz="1600" dirty="0" smtClean="0">
                <a:latin typeface="Century Gothic" pitchFamily="34" charset="0"/>
                <a:cs typeface="Times New Roman" pitchFamily="18" charset="0"/>
              </a:rPr>
              <a:t>Easy to update the changes when they are done during the Pilot study.</a:t>
            </a:r>
          </a:p>
          <a:p>
            <a:endParaRPr lang="en-US" sz="2400" dirty="0" smtClean="0">
              <a:latin typeface="Times New Roman" pitchFamily="18" charset="0"/>
              <a:cs typeface="Times New Roman" pitchFamily="18" charset="0"/>
            </a:endParaRP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81457"/>
            <a:ext cx="1143000" cy="1105930"/>
          </a:xfrm>
          <a:prstGeom prst="rect">
            <a:avLst/>
          </a:prstGeom>
        </p:spPr>
      </p:pic>
      <p:pic>
        <p:nvPicPr>
          <p:cNvPr id="5" name="Picture 4" descr="MAPAFU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37" y="5254725"/>
            <a:ext cx="1525245" cy="15593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262" y="5481457"/>
            <a:ext cx="702793" cy="702793"/>
          </a:xfrm>
          <a:prstGeom prst="rect">
            <a:avLst/>
          </a:prstGeom>
        </p:spPr>
      </p:pic>
    </p:spTree>
    <p:extLst>
      <p:ext uri="{BB962C8B-B14F-4D97-AF65-F5344CB8AC3E}">
        <p14:creationId xmlns:p14="http://schemas.microsoft.com/office/powerpoint/2010/main" val="55614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latin typeface="Times New Roman" pitchFamily="18" charset="0"/>
              <a:cs typeface="Times New Roman" pitchFamily="18" charset="0"/>
            </a:endParaRPr>
          </a:p>
        </p:txBody>
      </p:sp>
      <p:sp>
        <p:nvSpPr>
          <p:cNvPr id="4" name="Title 1"/>
          <p:cNvSpPr txBox="1">
            <a:spLocks/>
          </p:cNvSpPr>
          <p:nvPr/>
        </p:nvSpPr>
        <p:spPr>
          <a:xfrm>
            <a:off x="1" y="-6927"/>
            <a:ext cx="9144000" cy="1454727"/>
          </a:xfrm>
          <a:prstGeom prst="rect">
            <a:avLst/>
          </a:prstGeom>
          <a:solidFill>
            <a:schemeClr val="tx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itchFamily="18" charset="0"/>
                <a:cs typeface="Times New Roman" pitchFamily="18" charset="0"/>
              </a:rPr>
              <a:t>RESULTS</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600" dirty="0">
                <a:latin typeface="Century Gothic" pitchFamily="34" charset="0"/>
                <a:cs typeface="Times New Roman" pitchFamily="18" charset="0"/>
              </a:rPr>
              <a:t>The mobile App allowed inclusive daily real-time supervision of the data collected, with no data loss. </a:t>
            </a:r>
            <a:endParaRPr lang="en-US" sz="1600" dirty="0" smtClean="0">
              <a:latin typeface="Century Gothic" pitchFamily="34" charset="0"/>
              <a:cs typeface="Times New Roman" pitchFamily="18" charset="0"/>
            </a:endParaRPr>
          </a:p>
          <a:p>
            <a:endParaRPr lang="en-US" sz="1600" dirty="0">
              <a:latin typeface="Century Gothic" pitchFamily="34" charset="0"/>
              <a:cs typeface="Times New Roman" pitchFamily="18" charset="0"/>
            </a:endParaRPr>
          </a:p>
          <a:p>
            <a:endParaRPr lang="en-US" sz="1600" dirty="0" smtClean="0">
              <a:latin typeface="Century Gothic" pitchFamily="34" charset="0"/>
              <a:cs typeface="Times New Roman" pitchFamily="18" charset="0"/>
            </a:endParaRPr>
          </a:p>
          <a:p>
            <a:endParaRPr lang="en-US" sz="1600" dirty="0" smtClean="0">
              <a:latin typeface="Century Gothic" pitchFamily="34" charset="0"/>
              <a:cs typeface="Times New Roman" pitchFamily="18" charset="0"/>
            </a:endParaRPr>
          </a:p>
          <a:p>
            <a:r>
              <a:rPr lang="en-US" sz="1600" dirty="0" smtClean="0">
                <a:latin typeface="Century Gothic" pitchFamily="34" charset="0"/>
                <a:cs typeface="Times New Roman" pitchFamily="18" charset="0"/>
              </a:rPr>
              <a:t>In </a:t>
            </a:r>
            <a:r>
              <a:rPr lang="en-US" sz="1600" dirty="0">
                <a:latin typeface="Century Gothic" pitchFamily="34" charset="0"/>
                <a:cs typeface="Times New Roman" pitchFamily="18" charset="0"/>
              </a:rPr>
              <a:t>addition it also allowed the identification of how many households were visited daily with real-time quality control </a:t>
            </a:r>
            <a:r>
              <a:rPr lang="en-US" sz="1600" dirty="0" smtClean="0">
                <a:latin typeface="Century Gothic" pitchFamily="34" charset="0"/>
                <a:cs typeface="Times New Roman" pitchFamily="18" charset="0"/>
              </a:rPr>
              <a:t>.</a:t>
            </a:r>
          </a:p>
          <a:p>
            <a:endParaRPr lang="en-US" sz="1600" dirty="0" smtClean="0">
              <a:latin typeface="Century Gothic" pitchFamily="34" charset="0"/>
              <a:cs typeface="Times New Roman" pitchFamily="18" charset="0"/>
            </a:endParaRPr>
          </a:p>
          <a:p>
            <a:endParaRPr lang="en-US" sz="1600" dirty="0">
              <a:latin typeface="Century Gothic" pitchFamily="34" charset="0"/>
              <a:cs typeface="Times New Roman" pitchFamily="18" charset="0"/>
            </a:endParaRPr>
          </a:p>
          <a:p>
            <a:endParaRPr lang="en-US" sz="1600" dirty="0" smtClean="0">
              <a:latin typeface="Century Gothic" pitchFamily="34" charset="0"/>
              <a:cs typeface="Times New Roman" pitchFamily="18" charset="0"/>
            </a:endParaRPr>
          </a:p>
          <a:p>
            <a:r>
              <a:rPr lang="en-US" sz="1600" dirty="0" smtClean="0">
                <a:latin typeface="Century Gothic" pitchFamily="34" charset="0"/>
                <a:cs typeface="Times New Roman" pitchFamily="18" charset="0"/>
              </a:rPr>
              <a:t>The </a:t>
            </a:r>
            <a:r>
              <a:rPr lang="en-US" sz="1600" dirty="0">
                <a:latin typeface="Century Gothic" pitchFamily="34" charset="0"/>
                <a:cs typeface="Times New Roman" pitchFamily="18" charset="0"/>
              </a:rPr>
              <a:t>BOLD field staff have good uptake of the use of the App. However there where several challenge which include; missing skip patterns. These errors have been corrected.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81457"/>
            <a:ext cx="1143000" cy="1105930"/>
          </a:xfrm>
          <a:prstGeom prst="rect">
            <a:avLst/>
          </a:prstGeom>
        </p:spPr>
      </p:pic>
      <p:pic>
        <p:nvPicPr>
          <p:cNvPr id="9" name="Picture 8" descr="MAPAFU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37" y="5430112"/>
            <a:ext cx="1525245" cy="155939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8583" y="5683025"/>
            <a:ext cx="702793" cy="702793"/>
          </a:xfrm>
          <a:prstGeom prst="rect">
            <a:avLst/>
          </a:prstGeom>
        </p:spPr>
      </p:pic>
    </p:spTree>
    <p:extLst>
      <p:ext uri="{BB962C8B-B14F-4D97-AF65-F5344CB8AC3E}">
        <p14:creationId xmlns:p14="http://schemas.microsoft.com/office/powerpoint/2010/main" val="3278554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normAutofit/>
          </a:bodyPr>
          <a:lstStyle/>
          <a:p>
            <a:r>
              <a:rPr lang="en-US" sz="2800" b="1" dirty="0" smtClean="0">
                <a:latin typeface="Century Gothic" pitchFamily="34" charset="0"/>
                <a:cs typeface="Times New Roman" pitchFamily="18" charset="0"/>
              </a:rPr>
              <a:t>CONCLUSION</a:t>
            </a:r>
            <a:r>
              <a:rPr lang="en-US" sz="2800" dirty="0" smtClean="0">
                <a:latin typeface="Century Gothic" pitchFamily="34" charset="0"/>
                <a:cs typeface="Times New Roman" pitchFamily="18" charset="0"/>
              </a:rPr>
              <a:t/>
            </a:r>
            <a:br>
              <a:rPr lang="en-US" sz="2800" dirty="0" smtClean="0">
                <a:latin typeface="Century Gothic" pitchFamily="34" charset="0"/>
                <a:cs typeface="Times New Roman" pitchFamily="18" charset="0"/>
              </a:rPr>
            </a:br>
            <a:endParaRPr lang="en-US" sz="2800" dirty="0">
              <a:latin typeface="Century Gothic" pitchFamily="34" charset="0"/>
              <a:cs typeface="Times New Roman" pitchFamily="18" charset="0"/>
            </a:endParaRPr>
          </a:p>
        </p:txBody>
      </p:sp>
      <p:sp>
        <p:nvSpPr>
          <p:cNvPr id="3" name="Content Placeholder 2"/>
          <p:cNvSpPr>
            <a:spLocks noGrp="1"/>
          </p:cNvSpPr>
          <p:nvPr>
            <p:ph idx="1"/>
          </p:nvPr>
        </p:nvSpPr>
        <p:spPr/>
        <p:txBody>
          <a:bodyPr/>
          <a:lstStyle/>
          <a:p>
            <a:pPr algn="just"/>
            <a:r>
              <a:rPr lang="en-US" sz="1600" dirty="0" smtClean="0">
                <a:latin typeface="Century Gothic" pitchFamily="34" charset="0"/>
              </a:rPr>
              <a:t>During </a:t>
            </a:r>
            <a:r>
              <a:rPr lang="en-US" sz="1600" dirty="0">
                <a:latin typeface="Century Gothic" pitchFamily="34" charset="0"/>
              </a:rPr>
              <a:t>the BOLD pilot study, this App was found to be portable, </a:t>
            </a:r>
            <a:endParaRPr lang="en-US" sz="1600" dirty="0" smtClean="0">
              <a:latin typeface="Century Gothic" pitchFamily="34" charset="0"/>
            </a:endParaRPr>
          </a:p>
          <a:p>
            <a:pPr algn="just"/>
            <a:endParaRPr lang="en-US" sz="1600" dirty="0">
              <a:latin typeface="Century Gothic" pitchFamily="34" charset="0"/>
            </a:endParaRPr>
          </a:p>
          <a:p>
            <a:pPr algn="just"/>
            <a:endParaRPr lang="en-US" sz="1600" dirty="0" smtClean="0">
              <a:latin typeface="Century Gothic" pitchFamily="34" charset="0"/>
            </a:endParaRPr>
          </a:p>
          <a:p>
            <a:pPr algn="just"/>
            <a:r>
              <a:rPr lang="en-US" sz="1600" dirty="0" smtClean="0">
                <a:latin typeface="Century Gothic" pitchFamily="34" charset="0"/>
              </a:rPr>
              <a:t>time </a:t>
            </a:r>
            <a:r>
              <a:rPr lang="en-US" sz="1600" dirty="0">
                <a:latin typeface="Century Gothic" pitchFamily="34" charset="0"/>
              </a:rPr>
              <a:t>saving and ensure that all variable were captured. </a:t>
            </a:r>
            <a:endParaRPr lang="en-US" sz="1600" dirty="0" smtClean="0">
              <a:latin typeface="Century Gothic" pitchFamily="34" charset="0"/>
            </a:endParaRPr>
          </a:p>
          <a:p>
            <a:pPr algn="just"/>
            <a:endParaRPr lang="en-US" sz="1600" dirty="0">
              <a:latin typeface="Century Gothic" pitchFamily="34" charset="0"/>
            </a:endParaRPr>
          </a:p>
          <a:p>
            <a:pPr algn="just"/>
            <a:endParaRPr lang="en-US" sz="1600" dirty="0" smtClean="0">
              <a:latin typeface="Century Gothic" pitchFamily="34" charset="0"/>
            </a:endParaRPr>
          </a:p>
          <a:p>
            <a:pPr algn="just"/>
            <a:r>
              <a:rPr lang="en-US" sz="1600" dirty="0" smtClean="0">
                <a:latin typeface="Century Gothic" pitchFamily="34" charset="0"/>
              </a:rPr>
              <a:t>Timely </a:t>
            </a:r>
            <a:r>
              <a:rPr lang="en-US" sz="1600" dirty="0">
                <a:latin typeface="Century Gothic" pitchFamily="34" charset="0"/>
              </a:rPr>
              <a:t>relay of the data captured from the field was ensured which is important for real time quality control. </a:t>
            </a:r>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181600"/>
            <a:ext cx="1295400" cy="1253387"/>
          </a:xfrm>
          <a:prstGeom prst="rect">
            <a:avLst/>
          </a:prstGeom>
        </p:spPr>
      </p:pic>
      <p:grpSp>
        <p:nvGrpSpPr>
          <p:cNvPr id="7" name="Group 6"/>
          <p:cNvGrpSpPr/>
          <p:nvPr/>
        </p:nvGrpSpPr>
        <p:grpSpPr>
          <a:xfrm>
            <a:off x="7838518" y="5181600"/>
            <a:ext cx="1183884" cy="1378527"/>
            <a:chOff x="7838518" y="5181600"/>
            <a:chExt cx="1183884" cy="1378527"/>
          </a:xfrm>
        </p:grpSpPr>
        <p:pic>
          <p:nvPicPr>
            <p:cNvPr id="5" name="Picture 4" descr="MAPAFU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8518" y="5181600"/>
              <a:ext cx="1183884" cy="13785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9063" y="5456896"/>
              <a:ext cx="702793" cy="702793"/>
            </a:xfrm>
            <a:prstGeom prst="rect">
              <a:avLst/>
            </a:prstGeom>
          </p:spPr>
        </p:pic>
      </p:grpSp>
    </p:spTree>
    <p:extLst>
      <p:ext uri="{BB962C8B-B14F-4D97-AF65-F5344CB8AC3E}">
        <p14:creationId xmlns:p14="http://schemas.microsoft.com/office/powerpoint/2010/main" val="2976024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 wish to thank the KEMRI Management and the BOLD Team for the support .</a:t>
            </a:r>
          </a:p>
          <a:p>
            <a:endParaRPr lang="en-US" dirty="0"/>
          </a:p>
        </p:txBody>
      </p:sp>
      <p:sp>
        <p:nvSpPr>
          <p:cNvPr id="3" name="Title 2"/>
          <p:cNvSpPr>
            <a:spLocks noGrp="1"/>
          </p:cNvSpPr>
          <p:nvPr>
            <p:ph type="title"/>
          </p:nvPr>
        </p:nvSpPr>
        <p:spPr/>
        <p:txBody>
          <a:bodyPr/>
          <a:lstStyle/>
          <a:p>
            <a:r>
              <a:rPr lang="en-GB" dirty="0" smtClean="0"/>
              <a:t>AKNOWLEDGEMENT </a:t>
            </a:r>
            <a:endParaRPr lang="en-US" dirty="0"/>
          </a:p>
        </p:txBody>
      </p:sp>
      <p:grpSp>
        <p:nvGrpSpPr>
          <p:cNvPr id="4" name="Group 3"/>
          <p:cNvGrpSpPr/>
          <p:nvPr/>
        </p:nvGrpSpPr>
        <p:grpSpPr>
          <a:xfrm>
            <a:off x="609600" y="5456896"/>
            <a:ext cx="1183884" cy="1378527"/>
            <a:chOff x="7838518" y="5181600"/>
            <a:chExt cx="1183884" cy="1378527"/>
          </a:xfrm>
        </p:grpSpPr>
        <p:pic>
          <p:nvPicPr>
            <p:cNvPr id="5" name="Picture 4" descr="MAPAFU AP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8518" y="5181600"/>
              <a:ext cx="1183884" cy="13785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063" y="5456896"/>
              <a:ext cx="702793" cy="702793"/>
            </a:xfrm>
            <a:prstGeom prst="rect">
              <a:avLst/>
            </a:prstGeom>
          </p:spPr>
        </p:pic>
      </p:grpSp>
    </p:spTree>
    <p:extLst>
      <p:ext uri="{BB962C8B-B14F-4D97-AF65-F5344CB8AC3E}">
        <p14:creationId xmlns:p14="http://schemas.microsoft.com/office/powerpoint/2010/main" val="215783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noAutofit/>
          </a:bodyPr>
          <a:lstStyle/>
          <a:p>
            <a:r>
              <a:rPr lang="en-US" sz="3600" b="1" dirty="0" smtClean="0">
                <a:latin typeface="Times New Roman" pitchFamily="18" charset="0"/>
                <a:cs typeface="Times New Roman" pitchFamily="18" charset="0"/>
              </a:rPr>
              <a:t>INTRODUCTION</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latin typeface="Century Gothic" pitchFamily="34" charset="0"/>
                <a:cs typeface="Times New Roman" pitchFamily="18" charset="0"/>
              </a:rPr>
              <a:t>KEMRI BOLD  </a:t>
            </a:r>
            <a:r>
              <a:rPr lang="en-US" sz="2400" dirty="0">
                <a:latin typeface="Century Gothic" pitchFamily="34" charset="0"/>
                <a:cs typeface="Times New Roman" pitchFamily="18" charset="0"/>
              </a:rPr>
              <a:t>App is a generic version of the ODK based data collection app with slight improvements and modifications. </a:t>
            </a:r>
            <a:endParaRPr lang="en-US" sz="2400" dirty="0" smtClean="0">
              <a:latin typeface="Century Gothic" pitchFamily="34" charset="0"/>
              <a:cs typeface="Times New Roman" pitchFamily="18" charset="0"/>
            </a:endParaRPr>
          </a:p>
          <a:p>
            <a:pPr algn="just"/>
            <a:r>
              <a:rPr lang="en-US" sz="2400" dirty="0" smtClean="0">
                <a:latin typeface="Century Gothic" pitchFamily="34" charset="0"/>
                <a:cs typeface="Times New Roman" pitchFamily="18" charset="0"/>
              </a:rPr>
              <a:t>It </a:t>
            </a:r>
            <a:r>
              <a:rPr lang="en-US" sz="2400" dirty="0">
                <a:latin typeface="Century Gothic" pitchFamily="34" charset="0"/>
                <a:cs typeface="Times New Roman" pitchFamily="18" charset="0"/>
              </a:rPr>
              <a:t>applies form logic, entry constraints, and repeating sub-structures</a:t>
            </a:r>
            <a:r>
              <a:rPr lang="en-US" sz="2400" dirty="0" smtClean="0">
                <a:latin typeface="Century Gothic" pitchFamily="34" charset="0"/>
                <a:cs typeface="Times New Roman" pitchFamily="18" charset="0"/>
              </a:rPr>
              <a:t>.</a:t>
            </a:r>
          </a:p>
          <a:p>
            <a:pPr algn="just"/>
            <a:r>
              <a:rPr lang="en-US" sz="2400" dirty="0" smtClean="0">
                <a:latin typeface="Century Gothic" pitchFamily="34" charset="0"/>
                <a:cs typeface="Times New Roman" pitchFamily="18" charset="0"/>
              </a:rPr>
              <a:t>It </a:t>
            </a:r>
            <a:r>
              <a:rPr lang="en-US" sz="2400" dirty="0">
                <a:latin typeface="Century Gothic" pitchFamily="34" charset="0"/>
                <a:cs typeface="Times New Roman" pitchFamily="18" charset="0"/>
              </a:rPr>
              <a:t>supports geo locations which helps in identifying  the clusters. </a:t>
            </a:r>
            <a:endParaRPr lang="en-US" sz="2400" dirty="0" smtClean="0">
              <a:latin typeface="Century Gothic" pitchFamily="34" charset="0"/>
              <a:cs typeface="Times New Roman" pitchFamily="18" charset="0"/>
            </a:endParaRPr>
          </a:p>
          <a:p>
            <a:pPr algn="just"/>
            <a:r>
              <a:rPr lang="en-US" sz="2400" dirty="0" smtClean="0">
                <a:latin typeface="Century Gothic" pitchFamily="34" charset="0"/>
                <a:cs typeface="Times New Roman" pitchFamily="18" charset="0"/>
              </a:rPr>
              <a:t>The </a:t>
            </a:r>
            <a:r>
              <a:rPr lang="en-US" sz="2400" dirty="0">
                <a:latin typeface="Century Gothic" pitchFamily="34" charset="0"/>
                <a:cs typeface="Times New Roman" pitchFamily="18" charset="0"/>
              </a:rPr>
              <a:t>App was developed for the BOLD study for easy of data collection, real time relay of results and timely quality control.</a:t>
            </a:r>
          </a:p>
          <a:p>
            <a:pPr algn="just"/>
            <a:endParaRPr lang="en-US" dirty="0">
              <a:latin typeface="Century Gothic" pitchFamily="34"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 y="5486400"/>
            <a:ext cx="1295400" cy="1253387"/>
          </a:xfrm>
          <a:prstGeom prst="rect">
            <a:avLst/>
          </a:prstGeom>
        </p:spPr>
      </p:pic>
      <p:pic>
        <p:nvPicPr>
          <p:cNvPr id="5" name="Picture 4" descr="MAPAFU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091" y="5257800"/>
            <a:ext cx="1183884" cy="13785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636" y="5431240"/>
            <a:ext cx="702793" cy="702793"/>
          </a:xfrm>
          <a:prstGeom prst="rect">
            <a:avLst/>
          </a:prstGeom>
        </p:spPr>
      </p:pic>
    </p:spTree>
    <p:extLst>
      <p:ext uri="{BB962C8B-B14F-4D97-AF65-F5344CB8AC3E}">
        <p14:creationId xmlns:p14="http://schemas.microsoft.com/office/powerpoint/2010/main" val="4252410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p:nvPr/>
        </p:nvSpPr>
        <p:spPr>
          <a:xfrm>
            <a:off x="5105400" y="271115"/>
            <a:ext cx="3733800" cy="5429793"/>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000000"/>
          </a:solidFill>
          <a:ln w="9525" cap="flat" cmpd="sng">
            <a:solidFill>
              <a:srgbClr val="A5B0FE"/>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5610050" y="1213767"/>
            <a:ext cx="2493300" cy="444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Barlow Light"/>
                <a:ea typeface="Barlow Light"/>
                <a:cs typeface="Barlow Light"/>
                <a:sym typeface="Barlow Light"/>
              </a:rPr>
              <a:t>Place your screenshot here</a:t>
            </a:r>
            <a:endParaRPr sz="1000">
              <a:solidFill>
                <a:srgbClr val="999999"/>
              </a:solidFill>
            </a:endParaRPr>
          </a:p>
        </p:txBody>
      </p:sp>
      <p:sp>
        <p:nvSpPr>
          <p:cNvPr id="463" name="Shape 463"/>
          <p:cNvSpPr txBox="1">
            <a:spLocks noGrp="1"/>
          </p:cNvSpPr>
          <p:nvPr>
            <p:ph type="sldNum" sz="quarter" idx="12"/>
          </p:nvPr>
        </p:nvSpPr>
        <p:spPr>
          <a:xfrm>
            <a:off x="8808000" y="2944233"/>
            <a:ext cx="336000" cy="969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464" name="Shape 464"/>
          <p:cNvSpPr txBox="1">
            <a:spLocks noGrp="1"/>
          </p:cNvSpPr>
          <p:nvPr>
            <p:ph type="body" idx="4294967295"/>
          </p:nvPr>
        </p:nvSpPr>
        <p:spPr>
          <a:xfrm>
            <a:off x="106367" y="362166"/>
            <a:ext cx="3609975" cy="4989513"/>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600" dirty="0" smtClean="0">
                <a:latin typeface="Century Gothic" pitchFamily="34" charset="0"/>
                <a:ea typeface="Meiryo" pitchFamily="34" charset="-128"/>
                <a:cs typeface="Times New Roman" pitchFamily="18" charset="0"/>
                <a:sym typeface="Miriam Libre"/>
              </a:rPr>
              <a:t>KEMRI BOLD App Homepage</a:t>
            </a:r>
          </a:p>
          <a:p>
            <a:pPr>
              <a:spcBef>
                <a:spcPts val="600"/>
              </a:spcBef>
            </a:pPr>
            <a:r>
              <a:rPr lang="en-US" sz="1600" dirty="0" smtClean="0">
                <a:latin typeface="Century Gothic" pitchFamily="34" charset="0"/>
                <a:ea typeface="Meiryo" pitchFamily="34" charset="-128"/>
                <a:cs typeface="Times New Roman" pitchFamily="18" charset="0"/>
                <a:sym typeface="Miriam Libre"/>
              </a:rPr>
              <a:t>Blank form</a:t>
            </a:r>
          </a:p>
          <a:p>
            <a:pPr>
              <a:spcBef>
                <a:spcPts val="600"/>
              </a:spcBef>
            </a:pPr>
            <a:r>
              <a:rPr lang="en-US" sz="1600" dirty="0" smtClean="0">
                <a:latin typeface="Century Gothic" pitchFamily="34" charset="0"/>
                <a:ea typeface="Meiryo" pitchFamily="34" charset="-128"/>
                <a:cs typeface="Times New Roman" pitchFamily="18" charset="0"/>
                <a:sym typeface="Miriam Libre"/>
              </a:rPr>
              <a:t>Edit saved form</a:t>
            </a:r>
          </a:p>
          <a:p>
            <a:pPr>
              <a:spcBef>
                <a:spcPts val="600"/>
              </a:spcBef>
            </a:pPr>
            <a:r>
              <a:rPr lang="en-US" sz="1600" dirty="0" smtClean="0">
                <a:latin typeface="Century Gothic" pitchFamily="34" charset="0"/>
                <a:ea typeface="Meiryo" pitchFamily="34" charset="-128"/>
                <a:cs typeface="Times New Roman" pitchFamily="18" charset="0"/>
                <a:sym typeface="Miriam Libre"/>
              </a:rPr>
              <a:t>Send finalized form</a:t>
            </a:r>
          </a:p>
          <a:p>
            <a:pPr>
              <a:spcBef>
                <a:spcPts val="600"/>
              </a:spcBef>
            </a:pPr>
            <a:r>
              <a:rPr lang="en-US" sz="1600" dirty="0" smtClean="0">
                <a:latin typeface="Century Gothic" pitchFamily="34" charset="0"/>
                <a:ea typeface="Meiryo" pitchFamily="34" charset="-128"/>
                <a:cs typeface="Times New Roman" pitchFamily="18" charset="0"/>
                <a:sym typeface="Miriam Libre"/>
              </a:rPr>
              <a:t>Get blank Form</a:t>
            </a:r>
          </a:p>
          <a:p>
            <a:pPr marL="0" lvl="0" indent="0" rtl="0">
              <a:spcBef>
                <a:spcPts val="600"/>
              </a:spcBef>
              <a:spcAft>
                <a:spcPts val="0"/>
              </a:spcAft>
              <a:buNone/>
            </a:pPr>
            <a:endParaRPr dirty="0">
              <a:solidFill>
                <a:schemeClr val="tx1">
                  <a:lumMod val="65000"/>
                  <a:lumOff val="35000"/>
                </a:schemeClr>
              </a:solidFill>
              <a:latin typeface="Century Gothic" pitchFamily="34" charset="0"/>
              <a:ea typeface="Miriam Libre"/>
              <a:cs typeface="Miriam Libre"/>
              <a:sym typeface="Miriam Libre"/>
            </a:endParaRPr>
          </a:p>
        </p:txBody>
      </p:sp>
      <p:grpSp>
        <p:nvGrpSpPr>
          <p:cNvPr id="465" name="Shape 465"/>
          <p:cNvGrpSpPr/>
          <p:nvPr/>
        </p:nvGrpSpPr>
        <p:grpSpPr>
          <a:xfrm rot="10800000">
            <a:off x="1109231" y="3736242"/>
            <a:ext cx="1604248" cy="3145794"/>
            <a:chOff x="6511958" y="1123313"/>
            <a:chExt cx="1465200" cy="2154850"/>
          </a:xfrm>
        </p:grpSpPr>
        <p:sp>
          <p:nvSpPr>
            <p:cNvPr id="466" name="Shape 466"/>
            <p:cNvSpPr/>
            <p:nvPr/>
          </p:nvSpPr>
          <p:spPr>
            <a:xfrm>
              <a:off x="6721475" y="2084388"/>
              <a:ext cx="1112700" cy="960300"/>
            </a:xfrm>
            <a:custGeom>
              <a:avLst/>
              <a:gdLst/>
              <a:ahLst/>
              <a:cxnLst/>
              <a:rect l="0" t="0" r="0" b="0"/>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Shape 467"/>
            <p:cNvSpPr/>
            <p:nvPr/>
          </p:nvSpPr>
          <p:spPr>
            <a:xfrm>
              <a:off x="7854950" y="2519363"/>
              <a:ext cx="96900" cy="96900"/>
            </a:xfrm>
            <a:custGeom>
              <a:avLst/>
              <a:gdLst/>
              <a:ahLst/>
              <a:cxnLst/>
              <a:rect l="0" t="0" r="0" b="0"/>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Shape 468"/>
            <p:cNvSpPr/>
            <p:nvPr/>
          </p:nvSpPr>
          <p:spPr>
            <a:xfrm>
              <a:off x="6635750" y="2417763"/>
              <a:ext cx="27000" cy="300000"/>
            </a:xfrm>
            <a:custGeom>
              <a:avLst/>
              <a:gdLst/>
              <a:ahLst/>
              <a:cxnLst/>
              <a:rect l="0" t="0" r="0" b="0"/>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Shape 469"/>
            <p:cNvSpPr/>
            <p:nvPr/>
          </p:nvSpPr>
          <p:spPr>
            <a:xfrm>
              <a:off x="6511958" y="2157363"/>
              <a:ext cx="1465200" cy="1120800"/>
            </a:xfrm>
            <a:custGeom>
              <a:avLst/>
              <a:gdLst/>
              <a:ahLst/>
              <a:cxnLst/>
              <a:rect l="0" t="0" r="0" b="0"/>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Shape 470"/>
            <p:cNvSpPr/>
            <p:nvPr/>
          </p:nvSpPr>
          <p:spPr>
            <a:xfrm>
              <a:off x="6512525" y="1123313"/>
              <a:ext cx="765300" cy="1444500"/>
            </a:xfrm>
            <a:custGeom>
              <a:avLst/>
              <a:gdLst/>
              <a:ahLst/>
              <a:cxnLst/>
              <a:rect l="0" t="0" r="0" b="0"/>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763611"/>
            <a:ext cx="3200399" cy="444479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 y="5486400"/>
            <a:ext cx="1295400" cy="1253387"/>
          </a:xfrm>
          <a:prstGeom prst="rect">
            <a:avLst/>
          </a:prstGeom>
        </p:spPr>
      </p:pic>
      <p:pic>
        <p:nvPicPr>
          <p:cNvPr id="19" name="Picture 18" descr="MAPAFU AP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7755" y="5808676"/>
            <a:ext cx="893722" cy="931111"/>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4451" y="5827647"/>
            <a:ext cx="520330" cy="602581"/>
          </a:xfrm>
          <a:prstGeom prst="rect">
            <a:avLst/>
          </a:prstGeom>
        </p:spPr>
      </p:pic>
    </p:spTree>
    <p:extLst>
      <p:ext uri="{BB962C8B-B14F-4D97-AF65-F5344CB8AC3E}">
        <p14:creationId xmlns:p14="http://schemas.microsoft.com/office/powerpoint/2010/main" val="564416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normAutofit/>
          </a:bodyPr>
          <a:lstStyle/>
          <a:p>
            <a:r>
              <a:rPr lang="en-US" sz="2800" dirty="0" smtClean="0">
                <a:latin typeface="Century Gothic" pitchFamily="34" charset="0"/>
              </a:rPr>
              <a:t>Benefits of mobile data collection </a:t>
            </a:r>
            <a:endParaRPr lang="en-US" sz="2800" dirty="0">
              <a:latin typeface="Century Gothic" pitchFamily="34" charset="0"/>
            </a:endParaRPr>
          </a:p>
        </p:txBody>
      </p:sp>
      <p:sp>
        <p:nvSpPr>
          <p:cNvPr id="3" name="Text Placeholder 2"/>
          <p:cNvSpPr>
            <a:spLocks noGrp="1"/>
          </p:cNvSpPr>
          <p:nvPr>
            <p:ph type="body" idx="1"/>
          </p:nvPr>
        </p:nvSpPr>
        <p:spPr/>
        <p:txBody>
          <a:bodyPr>
            <a:noAutofit/>
          </a:bodyPr>
          <a:lstStyle/>
          <a:p>
            <a:r>
              <a:rPr lang="en-US" dirty="0" smtClean="0">
                <a:latin typeface="Century Gothic" pitchFamily="34" charset="0"/>
                <a:cs typeface="Times New Roman" pitchFamily="18" charset="0"/>
              </a:rPr>
              <a:t>Mobile data collection. </a:t>
            </a:r>
            <a:endParaRPr lang="en-US" dirty="0">
              <a:latin typeface="Century Gothic" pitchFamily="34"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sz="1600" dirty="0">
                <a:latin typeface="Century Gothic" pitchFamily="34" charset="0"/>
                <a:cs typeface="Times New Roman" pitchFamily="18" charset="0"/>
              </a:rPr>
              <a:t>Data </a:t>
            </a:r>
            <a:r>
              <a:rPr lang="en-US" sz="1600" dirty="0" smtClean="0">
                <a:latin typeface="Century Gothic" pitchFamily="34" charset="0"/>
                <a:cs typeface="Times New Roman" pitchFamily="18" charset="0"/>
              </a:rPr>
              <a:t>quality</a:t>
            </a:r>
          </a:p>
          <a:p>
            <a:endParaRPr lang="en-US" sz="1600" dirty="0" smtClean="0">
              <a:latin typeface="Century Gothic" pitchFamily="34" charset="0"/>
              <a:cs typeface="Times New Roman" pitchFamily="18" charset="0"/>
            </a:endParaRPr>
          </a:p>
          <a:p>
            <a:r>
              <a:rPr lang="en-US" sz="1600" dirty="0">
                <a:latin typeface="Century Gothic" pitchFamily="34" charset="0"/>
                <a:cs typeface="Times New Roman" pitchFamily="18" charset="0"/>
              </a:rPr>
              <a:t>Risk mitigation and enumerator </a:t>
            </a:r>
            <a:r>
              <a:rPr lang="en-US" sz="1600" dirty="0" smtClean="0">
                <a:latin typeface="Century Gothic" pitchFamily="34" charset="0"/>
                <a:cs typeface="Times New Roman" pitchFamily="18" charset="0"/>
              </a:rPr>
              <a:t>management</a:t>
            </a:r>
          </a:p>
          <a:p>
            <a:endParaRPr lang="en-US" sz="1600" dirty="0" smtClean="0">
              <a:latin typeface="Century Gothic" pitchFamily="34" charset="0"/>
              <a:cs typeface="Times New Roman" pitchFamily="18" charset="0"/>
            </a:endParaRPr>
          </a:p>
          <a:p>
            <a:r>
              <a:rPr lang="en-US" sz="1600" dirty="0">
                <a:latin typeface="Century Gothic" pitchFamily="34" charset="0"/>
                <a:cs typeface="Times New Roman" pitchFamily="18" charset="0"/>
              </a:rPr>
              <a:t>Easy to use solution, and user friendly</a:t>
            </a:r>
          </a:p>
        </p:txBody>
      </p:sp>
      <p:sp>
        <p:nvSpPr>
          <p:cNvPr id="5" name="Text Placeholder 4"/>
          <p:cNvSpPr>
            <a:spLocks noGrp="1"/>
          </p:cNvSpPr>
          <p:nvPr>
            <p:ph type="body" sz="quarter" idx="3"/>
          </p:nvPr>
        </p:nvSpPr>
        <p:spPr/>
        <p:txBody>
          <a:bodyPr>
            <a:noAutofit/>
          </a:bodyPr>
          <a:lstStyle/>
          <a:p>
            <a:r>
              <a:rPr lang="en-US" dirty="0" smtClean="0">
                <a:latin typeface="Century Gothic" pitchFamily="34" charset="0"/>
                <a:cs typeface="Times New Roman" pitchFamily="18" charset="0"/>
              </a:rPr>
              <a:t>One of the Clinicians using the App</a:t>
            </a:r>
            <a:endParaRPr lang="en-US" dirty="0">
              <a:latin typeface="Century Gothic" pitchFamily="34" charset="0"/>
              <a:cs typeface="Times New Roman" pitchFamily="18" charset="0"/>
            </a:endParaRPr>
          </a:p>
        </p:txBody>
      </p:sp>
      <p:pic>
        <p:nvPicPr>
          <p:cNvPr id="12" name="Picture 11" descr="MAPAFU AP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5844" y="5564549"/>
            <a:ext cx="893722" cy="1205162"/>
          </a:xfrm>
          <a:prstGeom prst="rect">
            <a:avLst/>
          </a:prstGeom>
        </p:spPr>
      </p:pic>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65382" y="2286001"/>
            <a:ext cx="3097324" cy="2908698"/>
          </a:xfr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452" y="5829642"/>
            <a:ext cx="520330" cy="60258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 y="5486400"/>
            <a:ext cx="1295400" cy="1253387"/>
          </a:xfrm>
          <a:prstGeom prst="rect">
            <a:avLst/>
          </a:prstGeom>
        </p:spPr>
      </p:pic>
    </p:spTree>
    <p:extLst>
      <p:ext uri="{BB962C8B-B14F-4D97-AF65-F5344CB8AC3E}">
        <p14:creationId xmlns:p14="http://schemas.microsoft.com/office/powerpoint/2010/main" val="2151395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normAutofit/>
          </a:bodyPr>
          <a:lstStyle/>
          <a:p>
            <a:r>
              <a:rPr lang="en-US" sz="2800" b="1" dirty="0" smtClean="0">
                <a:latin typeface="Century Gothic" pitchFamily="34" charset="0"/>
                <a:cs typeface="Times New Roman" pitchFamily="18" charset="0"/>
              </a:rPr>
              <a:t>METHOD</a:t>
            </a:r>
            <a:r>
              <a:rPr lang="en-US" sz="2800" dirty="0" smtClean="0">
                <a:latin typeface="Century Gothic" pitchFamily="34" charset="0"/>
                <a:cs typeface="Times New Roman" pitchFamily="18" charset="0"/>
              </a:rPr>
              <a:t/>
            </a:r>
            <a:br>
              <a:rPr lang="en-US" sz="2800" dirty="0" smtClean="0">
                <a:latin typeface="Century Gothic" pitchFamily="34" charset="0"/>
                <a:cs typeface="Times New Roman" pitchFamily="18" charset="0"/>
              </a:rPr>
            </a:br>
            <a:endParaRPr lang="en-US" sz="2800" dirty="0">
              <a:latin typeface="Century Gothic" pitchFamily="34"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1700" dirty="0" smtClean="0">
                <a:latin typeface="Century Gothic" pitchFamily="34" charset="0"/>
                <a:cs typeface="Times New Roman" pitchFamily="18" charset="0"/>
              </a:rPr>
              <a:t>It </a:t>
            </a:r>
            <a:r>
              <a:rPr lang="en-US" sz="1700" dirty="0">
                <a:latin typeface="Century Gothic" pitchFamily="34" charset="0"/>
                <a:cs typeface="Times New Roman" pitchFamily="18" charset="0"/>
              </a:rPr>
              <a:t>is a mobile App developed using Excel format for designing forms.(ODK XLS form design) where the skip logics and constricts were implemented., the form was converted from XLS format to Extensible Markup Language (XML )format so that it could be readable . </a:t>
            </a:r>
            <a:endParaRPr lang="en-US" sz="1700" dirty="0" smtClean="0">
              <a:latin typeface="Century Gothic" pitchFamily="34" charset="0"/>
              <a:cs typeface="Times New Roman" pitchFamily="18" charset="0"/>
            </a:endParaRPr>
          </a:p>
          <a:p>
            <a:pPr algn="just"/>
            <a:endParaRPr lang="en-US" sz="1700" dirty="0" smtClean="0">
              <a:latin typeface="Century Gothic" pitchFamily="34" charset="0"/>
              <a:cs typeface="Times New Roman" pitchFamily="18" charset="0"/>
            </a:endParaRPr>
          </a:p>
          <a:p>
            <a:pPr algn="just"/>
            <a:endParaRPr lang="en-US" sz="1700" dirty="0" smtClean="0">
              <a:latin typeface="Century Gothic" pitchFamily="34" charset="0"/>
              <a:cs typeface="Times New Roman" pitchFamily="18" charset="0"/>
            </a:endParaRPr>
          </a:p>
          <a:p>
            <a:pPr algn="just"/>
            <a:r>
              <a:rPr lang="en-US" sz="1700" dirty="0" smtClean="0">
                <a:latin typeface="Century Gothic" pitchFamily="34" charset="0"/>
                <a:cs typeface="Times New Roman" pitchFamily="18" charset="0"/>
              </a:rPr>
              <a:t>It </a:t>
            </a:r>
            <a:r>
              <a:rPr lang="en-US" sz="1700" dirty="0">
                <a:latin typeface="Century Gothic" pitchFamily="34" charset="0"/>
                <a:cs typeface="Times New Roman" pitchFamily="18" charset="0"/>
              </a:rPr>
              <a:t>runs on an android platform, that supports electronic questionnaires. The App was used by the clinicians to collect data from participants in the randomly selected households. </a:t>
            </a:r>
            <a:endParaRPr lang="en-US" sz="1700" dirty="0" smtClean="0">
              <a:latin typeface="Century Gothic" pitchFamily="34" charset="0"/>
              <a:cs typeface="Times New Roman" pitchFamily="18" charset="0"/>
            </a:endParaRPr>
          </a:p>
          <a:p>
            <a:pPr algn="just"/>
            <a:endParaRPr lang="en-US" sz="1700" dirty="0">
              <a:latin typeface="Century Gothic" pitchFamily="34" charset="0"/>
              <a:cs typeface="Times New Roman" pitchFamily="18" charset="0"/>
            </a:endParaRPr>
          </a:p>
          <a:p>
            <a:pPr algn="just"/>
            <a:endParaRPr lang="en-US" sz="1700" dirty="0" smtClean="0">
              <a:latin typeface="Century Gothic" pitchFamily="34" charset="0"/>
              <a:cs typeface="Times New Roman" pitchFamily="18" charset="0"/>
            </a:endParaRPr>
          </a:p>
          <a:p>
            <a:pPr algn="just"/>
            <a:r>
              <a:rPr lang="en-US" sz="1700" dirty="0" smtClean="0">
                <a:latin typeface="Century Gothic" pitchFamily="34" charset="0"/>
                <a:cs typeface="Times New Roman" pitchFamily="18" charset="0"/>
              </a:rPr>
              <a:t>Filled </a:t>
            </a:r>
            <a:r>
              <a:rPr lang="en-US" sz="1700" dirty="0">
                <a:latin typeface="Century Gothic" pitchFamily="34" charset="0"/>
                <a:cs typeface="Times New Roman" pitchFamily="18" charset="0"/>
              </a:rPr>
              <a:t>in forms were submitted to the private cloud server and new forms downloaded from the </a:t>
            </a:r>
            <a:r>
              <a:rPr lang="en-US" sz="1700" dirty="0" smtClean="0">
                <a:latin typeface="Century Gothic" pitchFamily="34" charset="0"/>
                <a:cs typeface="Times New Roman" pitchFamily="18" charset="0"/>
              </a:rPr>
              <a:t>server.</a:t>
            </a:r>
            <a:endParaRPr lang="en-US" sz="1700" dirty="0">
              <a:latin typeface="Century Gothic" pitchFamily="34" charset="0"/>
              <a:cs typeface="Times New Roman" pitchFamily="18" charset="0"/>
            </a:endParaRPr>
          </a:p>
          <a:p>
            <a:endParaRPr lang="en-US" dirty="0">
              <a:latin typeface="Century Gothic" pitchFamily="34" charset="0"/>
            </a:endParaRPr>
          </a:p>
        </p:txBody>
      </p:sp>
      <p:grpSp>
        <p:nvGrpSpPr>
          <p:cNvPr id="8" name="Group 7"/>
          <p:cNvGrpSpPr/>
          <p:nvPr/>
        </p:nvGrpSpPr>
        <p:grpSpPr>
          <a:xfrm>
            <a:off x="7611828" y="5361260"/>
            <a:ext cx="1183884" cy="1378527"/>
            <a:chOff x="7611828" y="5361260"/>
            <a:chExt cx="1183884" cy="1378527"/>
          </a:xfrm>
        </p:grpSpPr>
        <p:pic>
          <p:nvPicPr>
            <p:cNvPr id="4" name="Picture 3" descr="MAPAFU AP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828" y="5361260"/>
              <a:ext cx="1183884" cy="13785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8518" y="5486400"/>
              <a:ext cx="702793" cy="702793"/>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3071"/>
            <a:ext cx="1143000" cy="1105930"/>
          </a:xfrm>
          <a:prstGeom prst="rect">
            <a:avLst/>
          </a:prstGeom>
        </p:spPr>
      </p:pic>
    </p:spTree>
    <p:extLst>
      <p:ext uri="{BB962C8B-B14F-4D97-AF65-F5344CB8AC3E}">
        <p14:creationId xmlns:p14="http://schemas.microsoft.com/office/powerpoint/2010/main" val="3179743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normAutofit/>
          </a:bodyPr>
          <a:lstStyle/>
          <a:p>
            <a:r>
              <a:rPr lang="en-US" sz="2800" dirty="0" smtClean="0">
                <a:latin typeface="Century Gothic" pitchFamily="34" charset="0"/>
              </a:rPr>
              <a:t>Method </a:t>
            </a:r>
            <a:endParaRPr lang="en-US" sz="2800" dirty="0">
              <a:latin typeface="Century Gothic" pitchFamily="34" charset="0"/>
            </a:endParaRPr>
          </a:p>
        </p:txBody>
      </p:sp>
      <p:sp>
        <p:nvSpPr>
          <p:cNvPr id="3" name="Content Placeholder 2"/>
          <p:cNvSpPr>
            <a:spLocks noGrp="1"/>
          </p:cNvSpPr>
          <p:nvPr>
            <p:ph idx="1"/>
          </p:nvPr>
        </p:nvSpPr>
        <p:spPr/>
        <p:txBody>
          <a:bodyPr/>
          <a:lstStyle/>
          <a:p>
            <a:endParaRPr lang="en-US" sz="1600" dirty="0" smtClean="0">
              <a:latin typeface="Century Gothic" pitchFamily="34" charset="0"/>
            </a:endParaRPr>
          </a:p>
          <a:p>
            <a:r>
              <a:rPr lang="en-US" sz="1600" dirty="0" smtClean="0">
                <a:latin typeface="Century Gothic" pitchFamily="34" charset="0"/>
              </a:rPr>
              <a:t>Once </a:t>
            </a:r>
            <a:r>
              <a:rPr lang="en-US" sz="1600" dirty="0" smtClean="0">
                <a:latin typeface="Century Gothic" pitchFamily="34" charset="0"/>
              </a:rPr>
              <a:t>questionnaire is downloaded on the phone; </a:t>
            </a:r>
            <a:endParaRPr lang="en-US" sz="1600" dirty="0" smtClean="0">
              <a:latin typeface="Century Gothic" pitchFamily="34" charset="0"/>
            </a:endParaRPr>
          </a:p>
          <a:p>
            <a:endParaRPr lang="en-US" sz="1600" dirty="0">
              <a:latin typeface="Century Gothic" pitchFamily="34" charset="0"/>
            </a:endParaRPr>
          </a:p>
          <a:p>
            <a:endParaRPr lang="en-US" sz="1600" dirty="0" smtClean="0">
              <a:latin typeface="Century Gothic" pitchFamily="34" charset="0"/>
            </a:endParaRPr>
          </a:p>
          <a:p>
            <a:r>
              <a:rPr lang="en-US" sz="1600" dirty="0">
                <a:latin typeface="Century Gothic" pitchFamily="34" charset="0"/>
              </a:rPr>
              <a:t>D</a:t>
            </a:r>
            <a:r>
              <a:rPr lang="en-US" sz="1600" dirty="0" smtClean="0">
                <a:latin typeface="Century Gothic" pitchFamily="34" charset="0"/>
              </a:rPr>
              <a:t>ata </a:t>
            </a:r>
            <a:r>
              <a:rPr lang="en-US" sz="1600" dirty="0" smtClean="0">
                <a:latin typeface="Century Gothic" pitchFamily="34" charset="0"/>
              </a:rPr>
              <a:t>can be collected offline and stored on the phone until when the mobile data is on.</a:t>
            </a:r>
          </a:p>
          <a:p>
            <a:endParaRPr lang="en-US" dirty="0">
              <a:latin typeface="Century Gothic"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4870535"/>
            <a:ext cx="1143000" cy="1105930"/>
          </a:xfrm>
          <a:prstGeom prst="rect">
            <a:avLst/>
          </a:prstGeom>
        </p:spPr>
      </p:pic>
      <p:grpSp>
        <p:nvGrpSpPr>
          <p:cNvPr id="5" name="Group 4"/>
          <p:cNvGrpSpPr/>
          <p:nvPr/>
        </p:nvGrpSpPr>
        <p:grpSpPr>
          <a:xfrm>
            <a:off x="7343571" y="4734236"/>
            <a:ext cx="1183884" cy="1378527"/>
            <a:chOff x="7611828" y="5361260"/>
            <a:chExt cx="1183884" cy="1378527"/>
          </a:xfrm>
        </p:grpSpPr>
        <p:pic>
          <p:nvPicPr>
            <p:cNvPr id="6" name="Picture 5" descr="MAPAFU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828" y="5361260"/>
              <a:ext cx="1183884" cy="13785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8518" y="5486400"/>
              <a:ext cx="702793" cy="702793"/>
            </a:xfrm>
            <a:prstGeom prst="rect">
              <a:avLst/>
            </a:prstGeom>
          </p:spPr>
        </p:pic>
      </p:grpSp>
    </p:spTree>
    <p:extLst>
      <p:ext uri="{BB962C8B-B14F-4D97-AF65-F5344CB8AC3E}">
        <p14:creationId xmlns:p14="http://schemas.microsoft.com/office/powerpoint/2010/main" val="1758122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352800" cy="1631950"/>
          </a:xfrm>
        </p:spPr>
        <p:txBody>
          <a:bodyPr>
            <a:no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2400" dirty="0" smtClean="0">
                <a:latin typeface="Century Gothic" pitchFamily="34" charset="0"/>
                <a:cs typeface="Times New Roman" pitchFamily="18" charset="0"/>
              </a:rPr>
              <a:t>Electronic Questionnaire</a:t>
            </a:r>
            <a:endParaRPr lang="en-US" sz="2400" dirty="0">
              <a:latin typeface="Century Gothic" pitchFamily="34" charset="0"/>
              <a:cs typeface="Times New Roman" pitchFamily="18" charset="0"/>
            </a:endParaRPr>
          </a:p>
        </p:txBody>
      </p:sp>
      <p:pic>
        <p:nvPicPr>
          <p:cNvPr id="5" name="Content Placeholder 4"/>
          <p:cNvPicPr>
            <a:picLocks noGrp="1" noChangeAspect="1"/>
          </p:cNvPicPr>
          <p:nvPr>
            <p:ph idx="1"/>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575050" y="1602185"/>
            <a:ext cx="5111750" cy="3194843"/>
          </a:xfrm>
        </p:spPr>
      </p:pic>
      <p:sp>
        <p:nvSpPr>
          <p:cNvPr id="4" name="Text Placeholder 3"/>
          <p:cNvSpPr>
            <a:spLocks noGrp="1"/>
          </p:cNvSpPr>
          <p:nvPr>
            <p:ph type="body" sz="half" idx="2"/>
          </p:nvPr>
        </p:nvSpPr>
        <p:spPr>
          <a:xfrm>
            <a:off x="457200" y="1828800"/>
            <a:ext cx="3008313" cy="4297363"/>
          </a:xfrm>
        </p:spPr>
        <p:txBody>
          <a:bodyPr>
            <a:normAutofit/>
          </a:bodyPr>
          <a:lstStyle/>
          <a:p>
            <a:r>
              <a:rPr lang="en-US" sz="1600" dirty="0" smtClean="0">
                <a:latin typeface="Century Gothic" pitchFamily="34" charset="0"/>
                <a:cs typeface="Times New Roman" pitchFamily="18" charset="0"/>
              </a:rPr>
              <a:t>There are two major questionnaires; </a:t>
            </a:r>
          </a:p>
          <a:p>
            <a:pPr marL="285750" indent="-285750">
              <a:buFont typeface="Arial" pitchFamily="34" charset="0"/>
              <a:buChar char="•"/>
            </a:pPr>
            <a:r>
              <a:rPr lang="en-US" sz="1600" dirty="0" smtClean="0">
                <a:latin typeface="Century Gothic" pitchFamily="34" charset="0"/>
                <a:cs typeface="Times New Roman" pitchFamily="18" charset="0"/>
              </a:rPr>
              <a:t>Bold  Main Questionnaire </a:t>
            </a:r>
          </a:p>
          <a:p>
            <a:pPr marL="285750" indent="-285750">
              <a:buFont typeface="Arial" pitchFamily="34" charset="0"/>
              <a:buChar char="•"/>
            </a:pPr>
            <a:endParaRPr lang="en-US" sz="1600" dirty="0" smtClean="0">
              <a:latin typeface="Century Gothic" pitchFamily="34" charset="0"/>
              <a:cs typeface="Times New Roman" pitchFamily="18" charset="0"/>
            </a:endParaRPr>
          </a:p>
          <a:p>
            <a:pPr marL="285750" indent="-285750">
              <a:buFont typeface="Arial" pitchFamily="34" charset="0"/>
              <a:buChar char="•"/>
            </a:pPr>
            <a:r>
              <a:rPr lang="en-US" sz="1600" dirty="0" smtClean="0">
                <a:latin typeface="Century Gothic" pitchFamily="34" charset="0"/>
                <a:cs typeface="Times New Roman" pitchFamily="18" charset="0"/>
              </a:rPr>
              <a:t>Listing </a:t>
            </a:r>
            <a:r>
              <a:rPr lang="en-US" sz="1600" dirty="0">
                <a:latin typeface="Century Gothic" pitchFamily="34" charset="0"/>
                <a:cs typeface="Times New Roman" pitchFamily="18" charset="0"/>
              </a:rPr>
              <a:t>Questionnaire</a:t>
            </a:r>
            <a:endParaRPr lang="en-US" sz="1600" dirty="0">
              <a:latin typeface="Century Gothic" pitchFamily="34" charset="0"/>
            </a:endParaRPr>
          </a:p>
        </p:txBody>
      </p:sp>
      <p:grpSp>
        <p:nvGrpSpPr>
          <p:cNvPr id="6" name="Group 5"/>
          <p:cNvGrpSpPr/>
          <p:nvPr/>
        </p:nvGrpSpPr>
        <p:grpSpPr>
          <a:xfrm>
            <a:off x="7611828" y="5361260"/>
            <a:ext cx="1183884" cy="1378527"/>
            <a:chOff x="7611828" y="5361260"/>
            <a:chExt cx="1183884" cy="1378527"/>
          </a:xfrm>
        </p:grpSpPr>
        <p:pic>
          <p:nvPicPr>
            <p:cNvPr id="7" name="Picture 6" descr="MAPAFU A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828" y="5361260"/>
              <a:ext cx="1183884" cy="13785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8518" y="5486400"/>
              <a:ext cx="702793" cy="702793"/>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3071"/>
            <a:ext cx="1143000" cy="1105930"/>
          </a:xfrm>
          <a:prstGeom prst="rect">
            <a:avLst/>
          </a:prstGeom>
        </p:spPr>
      </p:pic>
    </p:spTree>
    <p:extLst>
      <p:ext uri="{BB962C8B-B14F-4D97-AF65-F5344CB8AC3E}">
        <p14:creationId xmlns:p14="http://schemas.microsoft.com/office/powerpoint/2010/main" val="3981154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lstStyle/>
          <a:p>
            <a:r>
              <a:rPr lang="en-US" dirty="0" smtClean="0"/>
              <a:t>Capturing  Geo points.</a:t>
            </a:r>
            <a:endParaRPr lang="en-US" dirty="0"/>
          </a:p>
        </p:txBody>
      </p:sp>
      <p:pic>
        <p:nvPicPr>
          <p:cNvPr id="5" name="Content Placeholder 4"/>
          <p:cNvPicPr>
            <a:picLocks noGrp="1" noChangeAspect="1"/>
          </p:cNvPicPr>
          <p:nvPr>
            <p:ph sz="half" idx="1"/>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1000" y="1676400"/>
            <a:ext cx="3830771" cy="280908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676400"/>
            <a:ext cx="4038600" cy="2809081"/>
          </a:xfrm>
        </p:spPr>
      </p:pic>
      <p:pic>
        <p:nvPicPr>
          <p:cNvPr id="7" name="Picture 6"/>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62200" y="4623954"/>
            <a:ext cx="4800600" cy="19482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3071"/>
            <a:ext cx="1143000" cy="1105930"/>
          </a:xfrm>
          <a:prstGeom prst="rect">
            <a:avLst/>
          </a:prstGeom>
        </p:spPr>
      </p:pic>
      <p:grpSp>
        <p:nvGrpSpPr>
          <p:cNvPr id="9" name="Group 8"/>
          <p:cNvGrpSpPr/>
          <p:nvPr/>
        </p:nvGrpSpPr>
        <p:grpSpPr>
          <a:xfrm>
            <a:off x="7611828" y="5361260"/>
            <a:ext cx="1183884" cy="1378527"/>
            <a:chOff x="7611828" y="5361260"/>
            <a:chExt cx="1183884" cy="1378527"/>
          </a:xfrm>
        </p:grpSpPr>
        <p:pic>
          <p:nvPicPr>
            <p:cNvPr id="10" name="Picture 9" descr="MAPAFU AP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1828" y="5361260"/>
              <a:ext cx="1183884" cy="137852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8518" y="5486400"/>
              <a:ext cx="702793" cy="702793"/>
            </a:xfrm>
            <a:prstGeom prst="rect">
              <a:avLst/>
            </a:prstGeom>
          </p:spPr>
        </p:pic>
      </p:grpSp>
    </p:spTree>
    <p:extLst>
      <p:ext uri="{BB962C8B-B14F-4D97-AF65-F5344CB8AC3E}">
        <p14:creationId xmlns:p14="http://schemas.microsoft.com/office/powerpoint/2010/main" val="2413409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2">
              <a:lumMod val="40000"/>
              <a:lumOff val="60000"/>
            </a:schemeClr>
          </a:solidFill>
        </p:spPr>
        <p:txBody>
          <a:bodyPr>
            <a:normAutofit/>
          </a:bodyPr>
          <a:lstStyle/>
          <a:p>
            <a:r>
              <a:rPr lang="en-US" sz="2800" dirty="0" smtClean="0">
                <a:latin typeface="Century Gothic" pitchFamily="34" charset="0"/>
                <a:cs typeface="Times New Roman" pitchFamily="18" charset="0"/>
              </a:rPr>
              <a:t>Data quality and safety </a:t>
            </a:r>
            <a:endParaRPr lang="en-US" sz="2800" dirty="0">
              <a:latin typeface="Century Gothic" pitchFamily="34" charset="0"/>
              <a:cs typeface="Times New Roman" pitchFamily="18" charset="0"/>
            </a:endParaRPr>
          </a:p>
        </p:txBody>
      </p:sp>
      <p:sp>
        <p:nvSpPr>
          <p:cNvPr id="3" name="Content Placeholder 2"/>
          <p:cNvSpPr>
            <a:spLocks noGrp="1"/>
          </p:cNvSpPr>
          <p:nvPr>
            <p:ph idx="1"/>
          </p:nvPr>
        </p:nvSpPr>
        <p:spPr/>
        <p:txBody>
          <a:bodyPr>
            <a:normAutofit/>
          </a:bodyPr>
          <a:lstStyle/>
          <a:p>
            <a:r>
              <a:rPr lang="en-US" sz="1600" dirty="0" smtClean="0">
                <a:latin typeface="Century Gothic" pitchFamily="34" charset="0"/>
                <a:cs typeface="Times New Roman" pitchFamily="18" charset="0"/>
              </a:rPr>
              <a:t>Data is </a:t>
            </a:r>
            <a:r>
              <a:rPr lang="en-US" sz="1600" b="1" u="sng" dirty="0" smtClean="0">
                <a:latin typeface="Century Gothic" pitchFamily="34" charset="0"/>
                <a:cs typeface="Times New Roman" pitchFamily="18" charset="0"/>
              </a:rPr>
              <a:t>encrypted</a:t>
            </a:r>
            <a:r>
              <a:rPr lang="en-US" sz="1600" dirty="0" smtClean="0">
                <a:latin typeface="Century Gothic" pitchFamily="34" charset="0"/>
                <a:cs typeface="Times New Roman" pitchFamily="18" charset="0"/>
              </a:rPr>
              <a:t> and </a:t>
            </a:r>
            <a:r>
              <a:rPr lang="en-US" sz="1600" b="1" u="sng" dirty="0" smtClean="0">
                <a:latin typeface="Century Gothic" pitchFamily="34" charset="0"/>
                <a:cs typeface="Times New Roman" pitchFamily="18" charset="0"/>
              </a:rPr>
              <a:t>password protected</a:t>
            </a:r>
          </a:p>
          <a:p>
            <a:r>
              <a:rPr lang="en-US" sz="1600" dirty="0" smtClean="0">
                <a:latin typeface="Century Gothic" pitchFamily="34" charset="0"/>
                <a:cs typeface="Times New Roman" pitchFamily="18" charset="0"/>
              </a:rPr>
              <a:t>Built in quality checks ensuring no incomplete submissions</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590800"/>
            <a:ext cx="5105400" cy="3190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481457"/>
            <a:ext cx="1143000" cy="1105930"/>
          </a:xfrm>
          <a:prstGeom prst="rect">
            <a:avLst/>
          </a:prstGeom>
        </p:spPr>
      </p:pic>
      <p:pic>
        <p:nvPicPr>
          <p:cNvPr id="6" name="Picture 5" descr="MAPAFU AP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8037" y="5254725"/>
            <a:ext cx="1525245" cy="15593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9262" y="5481457"/>
            <a:ext cx="702793" cy="702793"/>
          </a:xfrm>
          <a:prstGeom prst="rect">
            <a:avLst/>
          </a:prstGeom>
        </p:spPr>
      </p:pic>
    </p:spTree>
    <p:extLst>
      <p:ext uri="{BB962C8B-B14F-4D97-AF65-F5344CB8AC3E}">
        <p14:creationId xmlns:p14="http://schemas.microsoft.com/office/powerpoint/2010/main" val="1425864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10176930">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3.xml><?xml version="1.0" encoding="utf-8"?>
<a:theme xmlns:a="http://schemas.openxmlformats.org/drawingml/2006/main" name="1_TS010176930">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555</Words>
  <Application>Microsoft Office PowerPoint</Application>
  <PresentationFormat>On-screen Show (4:3)</PresentationFormat>
  <Paragraphs>80</Paragraphs>
  <Slides>14</Slides>
  <Notes>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TS010176930</vt:lpstr>
      <vt:lpstr>1_TS010176930</vt:lpstr>
      <vt:lpstr>USE OF MOBILE TECHNOLOGY IN DATA COLLECTION: A CASE STUDY OF THE KEMRI BOLD APP </vt:lpstr>
      <vt:lpstr>INTRODUCTION </vt:lpstr>
      <vt:lpstr>PowerPoint Presentation</vt:lpstr>
      <vt:lpstr>Benefits of mobile data collection </vt:lpstr>
      <vt:lpstr>METHOD </vt:lpstr>
      <vt:lpstr>Method </vt:lpstr>
      <vt:lpstr>      Electronic Questionnaire</vt:lpstr>
      <vt:lpstr>Capturing  Geo points.</vt:lpstr>
      <vt:lpstr>Data quality and safety </vt:lpstr>
      <vt:lpstr>Cloud server </vt:lpstr>
      <vt:lpstr>What worked well?</vt:lpstr>
      <vt:lpstr>PowerPoint Presentation</vt:lpstr>
      <vt:lpstr>CONCLUSION </vt:lpstr>
      <vt:lpstr>AKNOWLEDGEMENT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Edna Wanjiku</dc:creator>
  <cp:lastModifiedBy>Edna Wanjiku</cp:lastModifiedBy>
  <cp:revision>76</cp:revision>
  <dcterms:created xsi:type="dcterms:W3CDTF">2018-02-07T13:26:50Z</dcterms:created>
  <dcterms:modified xsi:type="dcterms:W3CDTF">2019-03-08T06:53:51Z</dcterms:modified>
</cp:coreProperties>
</file>