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326" r:id="rId3"/>
    <p:sldId id="331" r:id="rId4"/>
    <p:sldId id="259" r:id="rId5"/>
    <p:sldId id="333" r:id="rId6"/>
    <p:sldId id="328" r:id="rId7"/>
    <p:sldId id="325" r:id="rId8"/>
    <p:sldId id="299" r:id="rId9"/>
    <p:sldId id="332" r:id="rId10"/>
    <p:sldId id="327" r:id="rId11"/>
    <p:sldId id="329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60B8-699B-48DA-BFC3-4DA2BC799F5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E4DAB-7C35-4ED9-874C-6848A6F2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175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60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93738"/>
            <a:ext cx="61531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wrap="square" lIns="92800" tIns="46400" rIns="92800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970939" y="8772668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wrap="square" lIns="92800" tIns="46400" rIns="92800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05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82502-8170-47D7-8EA1-3629AF1DCAB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5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4919" y="444563"/>
            <a:ext cx="587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white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  <a:sym typeface="Wingdings" charset="2"/>
              </a:rPr>
              <a:t></a:t>
            </a:r>
            <a:endParaRPr lang="en-US" sz="3600">
              <a:solidFill>
                <a:prstClr val="white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42" y="1752600"/>
            <a:ext cx="10998201" cy="967840"/>
          </a:xfrm>
        </p:spPr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657600"/>
            <a:ext cx="1099820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3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812800" y="609600"/>
            <a:ext cx="11091333" cy="46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298762"/>
            <a:ext cx="4971229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2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456329"/>
            <a:ext cx="4971229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074442" y="166688"/>
            <a:ext cx="84243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28113-1E64-4265-B55C-6EB9E0090B0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87" y="4802251"/>
            <a:ext cx="11432116" cy="1468437"/>
          </a:xfrm>
          <a:prstGeom prst="rect">
            <a:avLst/>
          </a:prstGeom>
          <a:noFill/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prstClr val="white"/>
              </a:solidFill>
              <a:latin typeface="Corbe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812800" y="6202426"/>
            <a:ext cx="11091333" cy="46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10818285" cy="566738"/>
          </a:xfrm>
          <a:noFill/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rgbClr val="0921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799" y="524256"/>
            <a:ext cx="11002180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10818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9213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5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799" y="457200"/>
            <a:ext cx="11002180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99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87" y="455616"/>
            <a:ext cx="11432116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812800" y="914400"/>
            <a:ext cx="11091333" cy="46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41" y="0"/>
            <a:ext cx="10998201" cy="967840"/>
          </a:xfrm>
        </p:spPr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66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87" y="444500"/>
            <a:ext cx="11432116" cy="1468438"/>
          </a:xfrm>
          <a:prstGeom prst="rect">
            <a:avLst/>
          </a:prstGeom>
          <a:noFill/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prstClr val="white"/>
              </a:solidFill>
              <a:latin typeface="Corbe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4919" y="444563"/>
            <a:ext cx="587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white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  <a:sym typeface="Wingdings" charset="2"/>
              </a:rPr>
              <a:t></a:t>
            </a:r>
            <a:endParaRPr lang="en-US" sz="3600">
              <a:solidFill>
                <a:prstClr val="white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812800" y="914400"/>
            <a:ext cx="11091333" cy="46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2842" y="1295401"/>
            <a:ext cx="10998199" cy="5099049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2841" y="0"/>
            <a:ext cx="10998201" cy="967840"/>
          </a:xfrm>
        </p:spPr>
        <p:txBody>
          <a:bodyPr/>
          <a:lstStyle/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5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87" y="4802251"/>
            <a:ext cx="11432116" cy="1468437"/>
          </a:xfrm>
          <a:prstGeom prst="rect">
            <a:avLst/>
          </a:prstGeom>
          <a:noFill/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srgbClr val="09213B"/>
              </a:solidFill>
              <a:latin typeface="Corbe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4919" y="4802250"/>
            <a:ext cx="587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white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  <a:sym typeface="Wingdings" charset="2"/>
              </a:rPr>
              <a:t></a:t>
            </a:r>
            <a:endParaRPr lang="en-US" sz="3600">
              <a:solidFill>
                <a:prstClr val="white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1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887" y="4802251"/>
            <a:ext cx="11432116" cy="1468437"/>
          </a:xfrm>
          <a:prstGeom prst="rect">
            <a:avLst/>
          </a:prstGeom>
          <a:noFill/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prstClr val="white"/>
              </a:solidFill>
              <a:latin typeface="Corbe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4919" y="4802250"/>
            <a:ext cx="587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white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  <a:sym typeface="Wingdings" charset="2"/>
              </a:rPr>
              <a:t></a:t>
            </a:r>
            <a:endParaRPr lang="en-US" sz="3600">
              <a:solidFill>
                <a:prstClr val="white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2800" y="443754"/>
            <a:ext cx="10944413" cy="582625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85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87" y="455616"/>
            <a:ext cx="11432116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812800" y="893763"/>
            <a:ext cx="11091333" cy="46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41" y="76200"/>
            <a:ext cx="10998201" cy="967840"/>
          </a:xfrm>
        </p:spPr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295403"/>
            <a:ext cx="5242560" cy="4830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835" y="1295403"/>
            <a:ext cx="5242560" cy="4830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10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887" y="466725"/>
            <a:ext cx="11432116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711200" y="868365"/>
            <a:ext cx="11091333" cy="46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05" y="0"/>
            <a:ext cx="11102737" cy="967840"/>
          </a:xfrm>
        </p:spPr>
        <p:txBody>
          <a:bodyPr/>
          <a:lstStyle>
            <a:lvl1pPr>
              <a:defRPr/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9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445" y="1"/>
            <a:ext cx="11432116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711200" y="969967"/>
            <a:ext cx="11091333" cy="46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099800" cy="967840"/>
          </a:xfrm>
        </p:spPr>
        <p:txBody>
          <a:bodyPr/>
          <a:lstStyle>
            <a:lvl1pPr>
              <a:defRPr sz="2800" b="1"/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89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812800" y="609600"/>
            <a:ext cx="11091333" cy="46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074442" y="166688"/>
            <a:ext cx="84243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01653-3A5E-4314-835F-B25E7DF067A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219205"/>
            <a:ext cx="10591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78887" y="228600"/>
            <a:ext cx="114321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tof edit Master title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6988" y="152400"/>
            <a:ext cx="492443" cy="1143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ea typeface="ＭＳ Ｐゴシック" pitchFamily="34" charset="-128"/>
                <a:cs typeface="Corbel"/>
              </a:rPr>
              <a:t>WRP-T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F3D68D-B406-EB42-B79F-2C3DC5734A1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61601" y="5946669"/>
            <a:ext cx="1934817" cy="930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7AF469-9B3F-274D-B7A6-615E858FE2D9}"/>
              </a:ext>
            </a:extLst>
          </p:cNvPr>
          <p:cNvSpPr/>
          <p:nvPr userDrawn="1"/>
        </p:nvSpPr>
        <p:spPr>
          <a:xfrm>
            <a:off x="31780" y="0"/>
            <a:ext cx="596649" cy="6858000"/>
          </a:xfrm>
          <a:prstGeom prst="rect">
            <a:avLst/>
          </a:prstGeom>
          <a:solidFill>
            <a:srgbClr val="144E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9213B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9213B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rgbClr val="262626"/>
          </a:solidFill>
          <a:latin typeface="Arial"/>
          <a:ea typeface="ＭＳ Ｐゴシック" charset="-128"/>
          <a:cs typeface="ＭＳ Ｐゴシック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200" kern="1200">
          <a:solidFill>
            <a:srgbClr val="262626"/>
          </a:solidFill>
          <a:latin typeface="Arial"/>
          <a:ea typeface="ＭＳ Ｐゴシック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rgbClr val="262626"/>
          </a:solidFill>
          <a:latin typeface="Arial"/>
          <a:ea typeface="ヒラギノ角ゴ Pro W3" charset="-128"/>
          <a:cs typeface="ヒラギノ角ゴ Pro W3" charset="-128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Arial"/>
          <a:ea typeface="ヒラギノ角ゴ Pro W3" charset="-128"/>
          <a:cs typeface="ヒラギノ角ゴ Pro W3" charset="-128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Arial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7</a:t>
            </a:r>
            <a:r>
              <a:rPr lang="en-US" sz="32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3200" dirty="0" smtClean="0">
                <a:latin typeface="Century Gothic" panose="020B0502020202020204" pitchFamily="34" charset="0"/>
              </a:rPr>
              <a:t> EAHSC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Web-based </a:t>
            </a:r>
            <a:r>
              <a:rPr lang="en-US" sz="3200" b="1" dirty="0">
                <a:latin typeface="Century Gothic" panose="020B0502020202020204" pitchFamily="34" charset="0"/>
              </a:rPr>
              <a:t>database is essential for HIV AND AIDS program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HJF MEDICAL RESEARCH </a:t>
            </a:r>
            <a:r>
              <a:rPr lang="en-US" dirty="0" smtClean="0">
                <a:latin typeface="Century Gothic" panose="020B0502020202020204" pitchFamily="34" charset="0"/>
              </a:rPr>
              <a:t>INTERNATIONAL</a:t>
            </a:r>
          </a:p>
          <a:p>
            <a:r>
              <a:rPr lang="en-US" u="sng" dirty="0" err="1" smtClean="0">
                <a:latin typeface="Century Gothic" panose="020B0502020202020204" pitchFamily="34" charset="0"/>
              </a:rPr>
              <a:t>Katemana</a:t>
            </a:r>
            <a:r>
              <a:rPr lang="en-US" u="sng" dirty="0" smtClean="0">
                <a:latin typeface="Century Gothic" panose="020B0502020202020204" pitchFamily="34" charset="0"/>
              </a:rPr>
              <a:t> Victor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Mwakapinga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G, </a:t>
            </a:r>
            <a:r>
              <a:rPr lang="en-US" dirty="0" err="1" smtClean="0">
                <a:latin typeface="Century Gothic" panose="020B0502020202020204" pitchFamily="34" charset="0"/>
              </a:rPr>
              <a:t>Mapala</a:t>
            </a:r>
            <a:r>
              <a:rPr lang="en-US" dirty="0" smtClean="0">
                <a:latin typeface="Century Gothic" panose="020B0502020202020204" pitchFamily="34" charset="0"/>
              </a:rPr>
              <a:t> Y, </a:t>
            </a:r>
            <a:r>
              <a:rPr lang="en-US" dirty="0" err="1" smtClean="0">
                <a:latin typeface="Century Gothic" panose="020B0502020202020204" pitchFamily="34" charset="0"/>
              </a:rPr>
              <a:t>Khamadi</a:t>
            </a:r>
            <a:r>
              <a:rPr lang="en-US" dirty="0" smtClean="0">
                <a:latin typeface="Century Gothic" panose="020B0502020202020204" pitchFamily="34" charset="0"/>
              </a:rPr>
              <a:t> S, </a:t>
            </a:r>
            <a:r>
              <a:rPr lang="en-US" dirty="0" err="1" smtClean="0">
                <a:latin typeface="Century Gothic" panose="020B0502020202020204" pitchFamily="34" charset="0"/>
              </a:rPr>
              <a:t>Mkumbwa</a:t>
            </a:r>
            <a:r>
              <a:rPr lang="en-US" dirty="0" smtClean="0">
                <a:latin typeface="Century Gothic" panose="020B0502020202020204" pitchFamily="34" charset="0"/>
              </a:rPr>
              <a:t> A, </a:t>
            </a:r>
            <a:r>
              <a:rPr lang="en-US" dirty="0" err="1" smtClean="0">
                <a:latin typeface="Century Gothic" panose="020B0502020202020204" pitchFamily="34" charset="0"/>
              </a:rPr>
              <a:t>Makasi</a:t>
            </a:r>
            <a:r>
              <a:rPr lang="en-US" dirty="0" smtClean="0">
                <a:latin typeface="Century Gothic" panose="020B0502020202020204" pitchFamily="34" charset="0"/>
              </a:rPr>
              <a:t> S, </a:t>
            </a:r>
            <a:r>
              <a:rPr lang="en-US" dirty="0" err="1" smtClean="0">
                <a:latin typeface="Century Gothic" panose="020B0502020202020204" pitchFamily="34" charset="0"/>
              </a:rPr>
              <a:t>Chintowa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J, </a:t>
            </a:r>
            <a:r>
              <a:rPr lang="en-US" dirty="0" err="1" smtClean="0">
                <a:latin typeface="Century Gothic" panose="020B0502020202020204" pitchFamily="34" charset="0"/>
              </a:rPr>
              <a:t>Adetosoye</a:t>
            </a:r>
            <a:r>
              <a:rPr lang="en-US" dirty="0" smtClean="0">
                <a:latin typeface="Century Gothic" panose="020B0502020202020204" pitchFamily="34" charset="0"/>
              </a:rPr>
              <a:t> A. 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919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4. Results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Since </a:t>
            </a:r>
            <a:r>
              <a:rPr lang="en-US" dirty="0">
                <a:latin typeface="Century Gothic" panose="020B0502020202020204" pitchFamily="34" charset="0"/>
              </a:rPr>
              <a:t>the introduction of the web-based system for data collection, review, cleaning and reporting there has been 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1. Improved and sustainable </a:t>
            </a:r>
            <a:r>
              <a:rPr lang="en-US" dirty="0">
                <a:latin typeface="Century Gothic" panose="020B0502020202020204" pitchFamily="34" charset="0"/>
              </a:rPr>
              <a:t>reporting </a:t>
            </a:r>
            <a:r>
              <a:rPr lang="en-US" dirty="0" smtClean="0">
                <a:latin typeface="Century Gothic" panose="020B0502020202020204" pitchFamily="34" charset="0"/>
              </a:rPr>
              <a:t>rates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2. Timely </a:t>
            </a:r>
            <a:r>
              <a:rPr lang="en-US" dirty="0">
                <a:latin typeface="Century Gothic" panose="020B0502020202020204" pitchFamily="34" charset="0"/>
              </a:rPr>
              <a:t>access to facility reports </a:t>
            </a:r>
            <a:r>
              <a:rPr lang="en-US" dirty="0" smtClean="0">
                <a:latin typeface="Century Gothic" panose="020B0502020202020204" pitchFamily="34" charset="0"/>
              </a:rPr>
              <a:t>where this has </a:t>
            </a:r>
            <a:r>
              <a:rPr lang="en-US" dirty="0">
                <a:latin typeface="Century Gothic" panose="020B0502020202020204" pitchFamily="34" charset="0"/>
              </a:rPr>
              <a:t>improved by more than 95% across all 485 facilities in southern highlands of Tanzania. </a:t>
            </a:r>
            <a:r>
              <a:rPr lang="en-US" dirty="0" smtClean="0">
                <a:latin typeface="Century Gothic" panose="020B0502020202020204" pitchFamily="34" charset="0"/>
              </a:rPr>
              <a:t>During manual aggregation, district and regional report aggregation would require more than 7 days while, </a:t>
            </a:r>
            <a:r>
              <a:rPr lang="en-US" dirty="0">
                <a:latin typeface="Century Gothic" panose="020B0502020202020204" pitchFamily="34" charset="0"/>
              </a:rPr>
              <a:t>with the real time web-based system, the reports are aggregated every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1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3. </a:t>
            </a:r>
            <a:r>
              <a:rPr lang="en-US" dirty="0">
                <a:latin typeface="Century Gothic" panose="020B0502020202020204" pitchFamily="34" charset="0"/>
              </a:rPr>
              <a:t>D</a:t>
            </a:r>
            <a:r>
              <a:rPr lang="en-US" dirty="0" smtClean="0">
                <a:latin typeface="Century Gothic" panose="020B0502020202020204" pitchFamily="34" charset="0"/>
              </a:rPr>
              <a:t>ata accountability has improved through </a:t>
            </a:r>
            <a:r>
              <a:rPr lang="en-US" dirty="0">
                <a:latin typeface="Century Gothic" panose="020B0502020202020204" pitchFamily="34" charset="0"/>
              </a:rPr>
              <a:t>data accessibility  to program staff who provide instant comments and feedback upon data visualization.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4. The </a:t>
            </a:r>
            <a:r>
              <a:rPr lang="en-US" dirty="0">
                <a:latin typeface="Century Gothic" panose="020B0502020202020204" pitchFamily="34" charset="0"/>
              </a:rPr>
              <a:t>database has reduced the workload for program staff by more than 96%, due to automation of most functionalities that were done manually. I.e. Data Quality, Aggregation.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5. The system </a:t>
            </a:r>
            <a:r>
              <a:rPr lang="en-US" dirty="0">
                <a:latin typeface="Century Gothic" panose="020B0502020202020204" pitchFamily="34" charset="0"/>
              </a:rPr>
              <a:t>facilitates informed decision making by  providing </a:t>
            </a:r>
            <a:r>
              <a:rPr lang="en-US" dirty="0" smtClean="0">
                <a:latin typeface="Century Gothic" panose="020B0502020202020204" pitchFamily="34" charset="0"/>
              </a:rPr>
              <a:t>access </a:t>
            </a:r>
            <a:r>
              <a:rPr lang="en-US" dirty="0">
                <a:latin typeface="Century Gothic" panose="020B0502020202020204" pitchFamily="34" charset="0"/>
              </a:rPr>
              <a:t>to real time and historical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5. Lessons Learnt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IMPACT database has proven to be very useful and reliable.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Future plans are such as using </a:t>
            </a:r>
            <a:r>
              <a:rPr lang="en-US" dirty="0">
                <a:latin typeface="Century Gothic" panose="020B0502020202020204" pitchFamily="34" charset="0"/>
              </a:rPr>
              <a:t>slides </a:t>
            </a:r>
            <a:r>
              <a:rPr lang="en-US" dirty="0" smtClean="0">
                <a:latin typeface="Century Gothic" panose="020B0502020202020204" pitchFamily="34" charset="0"/>
              </a:rPr>
              <a:t>generated by IMPACT for program </a:t>
            </a:r>
            <a:r>
              <a:rPr lang="en-US" dirty="0">
                <a:latin typeface="Century Gothic" panose="020B0502020202020204" pitchFamily="34" charset="0"/>
              </a:rPr>
              <a:t>review meetings which provide the program with critical performance insights </a:t>
            </a:r>
            <a:r>
              <a:rPr lang="en-US" dirty="0" smtClean="0">
                <a:latin typeface="Century Gothic" panose="020B0502020202020204" pitchFamily="34" charset="0"/>
              </a:rPr>
              <a:t>apply corrections where </a:t>
            </a:r>
            <a:r>
              <a:rPr lang="en-US" dirty="0">
                <a:latin typeface="Century Gothic" panose="020B0502020202020204" pitchFamily="34" charset="0"/>
              </a:rPr>
              <a:t>needed. This is </a:t>
            </a:r>
            <a:r>
              <a:rPr lang="en-US" dirty="0" smtClean="0">
                <a:latin typeface="Century Gothic" panose="020B0502020202020204" pitchFamily="34" charset="0"/>
              </a:rPr>
              <a:t>will </a:t>
            </a:r>
            <a:r>
              <a:rPr lang="en-US" dirty="0">
                <a:latin typeface="Century Gothic" panose="020B0502020202020204" pitchFamily="34" charset="0"/>
              </a:rPr>
              <a:t>to reduce workload of program staff who develop PowerPoint slides for feedback </a:t>
            </a:r>
            <a:r>
              <a:rPr lang="en-US" dirty="0" smtClean="0">
                <a:latin typeface="Century Gothic" panose="020B0502020202020204" pitchFamily="34" charset="0"/>
              </a:rPr>
              <a:t>provision and ensure consistency in data presented.  </a:t>
            </a:r>
          </a:p>
          <a:p>
            <a:r>
              <a:rPr lang="en-US" dirty="0">
                <a:latin typeface="Century Gothic" panose="020B0502020202020204" pitchFamily="34" charset="0"/>
              </a:rPr>
              <a:t>T</a:t>
            </a:r>
            <a:r>
              <a:rPr lang="en-US" dirty="0" smtClean="0">
                <a:latin typeface="Century Gothic" panose="020B0502020202020204" pitchFamily="34" charset="0"/>
              </a:rPr>
              <a:t>here </a:t>
            </a:r>
            <a:r>
              <a:rPr lang="en-US" dirty="0">
                <a:latin typeface="Century Gothic" panose="020B0502020202020204" pitchFamily="34" charset="0"/>
              </a:rPr>
              <a:t>is </a:t>
            </a:r>
            <a:r>
              <a:rPr lang="en-US" dirty="0" smtClean="0">
                <a:latin typeface="Century Gothic" panose="020B0502020202020204" pitchFamily="34" charset="0"/>
              </a:rPr>
              <a:t>however a </a:t>
            </a:r>
            <a:r>
              <a:rPr lang="en-US" dirty="0">
                <a:latin typeface="Century Gothic" panose="020B0502020202020204" pitchFamily="34" charset="0"/>
              </a:rPr>
              <a:t>need to cultivate the culture of system use among program staff for decision-making.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Furthermore </a:t>
            </a:r>
            <a:r>
              <a:rPr lang="en-US" dirty="0">
                <a:latin typeface="Century Gothic" panose="020B0502020202020204" pitchFamily="34" charset="0"/>
              </a:rPr>
              <a:t>in order to attain </a:t>
            </a:r>
            <a:r>
              <a:rPr lang="en-US" dirty="0" smtClean="0">
                <a:latin typeface="Century Gothic" panose="020B0502020202020204" pitchFamily="34" charset="0"/>
              </a:rPr>
              <a:t>sustainability, Resources </a:t>
            </a:r>
            <a:r>
              <a:rPr lang="en-US" dirty="0">
                <a:latin typeface="Century Gothic" panose="020B0502020202020204" pitchFamily="34" charset="0"/>
              </a:rPr>
              <a:t>need to be </a:t>
            </a:r>
            <a:r>
              <a:rPr lang="en-US" dirty="0" smtClean="0">
                <a:latin typeface="Century Gothic" panose="020B0502020202020204" pitchFamily="34" charset="0"/>
              </a:rPr>
              <a:t>invested in </a:t>
            </a:r>
            <a:r>
              <a:rPr lang="en-US" dirty="0">
                <a:latin typeface="Century Gothic" panose="020B0502020202020204" pitchFamily="34" charset="0"/>
              </a:rPr>
              <a:t>trainings and advocacy.</a:t>
            </a:r>
          </a:p>
        </p:txBody>
      </p:sp>
    </p:spTree>
    <p:extLst>
      <p:ext uri="{BB962C8B-B14F-4D97-AF65-F5344CB8AC3E}">
        <p14:creationId xmlns:p14="http://schemas.microsoft.com/office/powerpoint/2010/main" val="89041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1580" y="2703353"/>
            <a:ext cx="3127519" cy="1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94" y="2605808"/>
            <a:ext cx="235935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5C95E-2734-4D06-9E67-567EDBA1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Presentation Outline</a:t>
            </a:r>
            <a:endParaRPr lang="en-TZ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DB036-9C72-447C-9392-5F82376C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967841"/>
            <a:ext cx="11091863" cy="55853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entury Gothic" panose="020B0502020202020204" pitchFamily="34" charset="0"/>
              </a:rPr>
              <a:t>1. Introduction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2. Objectives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3. Methods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4. Results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5. Lessons learnt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Introduction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5"/>
            <a:ext cx="10591800" cy="595745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HJFMRI had faced many challenges with regards to data quality, data management and dissemination.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Strategic information staff spent most of the time on data collection and aggregation rather than focusing more on data demand and information use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Data access was very limited, only one personal was the custodian of the program data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Cont..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42" y="967840"/>
            <a:ext cx="10591800" cy="4906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latin typeface="Century Gothic" panose="020B0502020202020204" pitchFamily="34" charset="0"/>
              </a:rPr>
              <a:t>All strategic information staff were gathered centrally for data entry in DATIM. This activity was very costly to the program given a number of resources consumed.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Routine </a:t>
            </a:r>
            <a:r>
              <a:rPr lang="en-US" dirty="0">
                <a:latin typeface="Century Gothic" panose="020B0502020202020204" pitchFamily="34" charset="0"/>
              </a:rPr>
              <a:t>Data visualizations showing data trends and progress towards target were very limited. Thus most of the program decisions delayed due to tardily access of routine data for decision making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Given the challenges, developing a real time web-based database was inevitable</a:t>
            </a:r>
          </a:p>
        </p:txBody>
      </p:sp>
    </p:spTree>
    <p:extLst>
      <p:ext uri="{BB962C8B-B14F-4D97-AF65-F5344CB8AC3E}">
        <p14:creationId xmlns:p14="http://schemas.microsoft.com/office/powerpoint/2010/main" val="40607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Cont..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 2016, HJFMRI – </a:t>
            </a:r>
            <a:r>
              <a:rPr lang="en-US" dirty="0" err="1">
                <a:latin typeface="Century Gothic" panose="020B0502020202020204" pitchFamily="34" charset="0"/>
              </a:rPr>
              <a:t>Tz</a:t>
            </a:r>
            <a:r>
              <a:rPr lang="en-US" dirty="0">
                <a:latin typeface="Century Gothic" panose="020B0502020202020204" pitchFamily="34" charset="0"/>
              </a:rPr>
              <a:t> developed a real time web-based database called IMPACT (Improving MHRP Performance, Analytics, Cohesion &amp; Transparency) , which enables real time data collection, review, cleaning and visualization of multiple service points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HJFMRI adapted DHIS2, a free and open source health management data platform, to develop </a:t>
            </a:r>
            <a:r>
              <a:rPr lang="en-US" dirty="0" smtClean="0">
                <a:latin typeface="Century Gothic" panose="020B0502020202020204" pitchFamily="34" charset="0"/>
              </a:rPr>
              <a:t>IMPACT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IMPACT reports data for 5 regions, Mbeya, </a:t>
            </a:r>
            <a:r>
              <a:rPr lang="en-US" dirty="0" err="1">
                <a:latin typeface="Century Gothic" panose="020B0502020202020204" pitchFamily="34" charset="0"/>
              </a:rPr>
              <a:t>Rukwa</a:t>
            </a:r>
            <a:r>
              <a:rPr lang="en-US" dirty="0">
                <a:latin typeface="Century Gothic" panose="020B0502020202020204" pitchFamily="34" charset="0"/>
              </a:rPr>
              <a:t>, Ruvuma and </a:t>
            </a:r>
            <a:r>
              <a:rPr lang="en-US" dirty="0" err="1">
                <a:latin typeface="Century Gothic" panose="020B0502020202020204" pitchFamily="34" charset="0"/>
              </a:rPr>
              <a:t>Katavi</a:t>
            </a:r>
            <a:r>
              <a:rPr lang="en-US" dirty="0">
                <a:latin typeface="Century Gothic" panose="020B0502020202020204" pitchFamily="34" charset="0"/>
              </a:rPr>
              <a:t> covering 485 facilities in the southern highlands of Tanzania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8"/>
          <p:cNvPicPr preferRelativeResize="0">
            <a:picLocks noGrp="1"/>
          </p:cNvPicPr>
          <p:nvPr>
            <p:ph idx="4294967295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91641" y="667512"/>
            <a:ext cx="8668512" cy="591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9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The main objective of this evaluation was to assess the impact of web based database for HIV/AIDS program in southern highlands of Tanzania.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Objective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Methods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entury Gothic" panose="020B0502020202020204" pitchFamily="34" charset="0"/>
              </a:rPr>
              <a:t>Requirement gathering to determine the functionalities of the system was done through program staff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After developing and configuring the system, a test instance was Deployed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All program staff were trained using the deployed test instance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After incorporating all the user feedback, the production instance was Deployed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Strategic </a:t>
            </a:r>
            <a:r>
              <a:rPr lang="en-US" dirty="0">
                <a:latin typeface="Century Gothic" panose="020B0502020202020204" pitchFamily="34" charset="0"/>
              </a:rPr>
              <a:t>I</a:t>
            </a:r>
            <a:r>
              <a:rPr lang="en-US" dirty="0" smtClean="0">
                <a:latin typeface="Century Gothic" panose="020B0502020202020204" pitchFamily="34" charset="0"/>
              </a:rPr>
              <a:t>nformation staff started reporting facility and community data in April 2016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2C7C9F"/>
              </a:buClr>
              <a:buNone/>
            </a:pPr>
            <a:endParaRPr lang="en-US" dirty="0"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IMPACT database collects quantitative data on a monthly basis at 485 PEPFAR supported HIV/AIDS care and treatment facilities.</a:t>
            </a:r>
          </a:p>
          <a:p>
            <a:r>
              <a:rPr lang="en-US" dirty="0">
                <a:latin typeface="Century Gothic" panose="020B0502020202020204" pitchFamily="34" charset="0"/>
              </a:rPr>
              <a:t>This data is collected from facility registers and uploaded directly while at the facility by strategic information data assistants.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339725" lvl="0" indent="-339725">
              <a:spcBef>
                <a:spcPts val="600"/>
              </a:spcBef>
              <a:spcAft>
                <a:spcPts val="0"/>
              </a:spcAft>
              <a:buClr>
                <a:srgbClr val="2C7C9F"/>
              </a:buClr>
              <a:buFont typeface="Noto Sans Symbols"/>
              <a:buChar char="▪"/>
            </a:pPr>
            <a:r>
              <a:rPr lang="en-US" dirty="0">
                <a:latin typeface="Century Gothic" panose="020B0502020202020204" pitchFamily="34" charset="0"/>
                <a:ea typeface="Corbel"/>
                <a:cs typeface="Arial" panose="020B0604020202020204" pitchFamily="34" charset="0"/>
                <a:sym typeface="Corbel"/>
              </a:rPr>
              <a:t> IMPACT collects data at the full spectrum of necessary levels of 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2C7C9F"/>
              </a:buClr>
              <a:buNone/>
            </a:pPr>
            <a:r>
              <a:rPr lang="en-US" dirty="0">
                <a:latin typeface="Century Gothic" panose="020B0502020202020204" pitchFamily="34" charset="0"/>
                <a:ea typeface="Corbel"/>
                <a:cs typeface="Arial" panose="020B0604020202020204" pitchFamily="34" charset="0"/>
                <a:sym typeface="Corbel"/>
              </a:rPr>
              <a:t>     granularity:</a:t>
            </a:r>
          </a:p>
          <a:p>
            <a:pPr lvl="1">
              <a:spcAft>
                <a:spcPts val="0"/>
              </a:spcAft>
              <a:buClr>
                <a:srgbClr val="2C7C9F"/>
              </a:buClr>
              <a:buFont typeface="Noto Sans Symbols"/>
              <a:buChar char="➢"/>
            </a:pPr>
            <a:r>
              <a:rPr lang="en-US" sz="2400" dirty="0">
                <a:latin typeface="Century Gothic" panose="020B0502020202020204" pitchFamily="34" charset="0"/>
                <a:ea typeface="Corbel"/>
                <a:cs typeface="Arial" panose="020B0604020202020204" pitchFamily="34" charset="0"/>
                <a:sym typeface="Corbel"/>
              </a:rPr>
              <a:t>from facility and community level reporting </a:t>
            </a:r>
          </a:p>
          <a:p>
            <a:pPr lvl="1">
              <a:spcAft>
                <a:spcPts val="0"/>
              </a:spcAft>
              <a:buClr>
                <a:srgbClr val="2C7C9F"/>
              </a:buClr>
              <a:buFont typeface="Noto Sans Symbols"/>
              <a:buChar char="➢"/>
            </a:pPr>
            <a:r>
              <a:rPr lang="en-US" sz="2400" dirty="0">
                <a:latin typeface="Century Gothic" panose="020B0502020202020204" pitchFamily="34" charset="0"/>
                <a:ea typeface="Corbel"/>
                <a:cs typeface="Arial" panose="020B0604020202020204" pitchFamily="34" charset="0"/>
                <a:sym typeface="Corbel"/>
              </a:rPr>
              <a:t>through program/mechanism and global (MHRP) roll up</a:t>
            </a:r>
          </a:p>
          <a:p>
            <a:pPr marL="339725" lvl="0" indent="-339725">
              <a:spcBef>
                <a:spcPts val="600"/>
              </a:spcBef>
              <a:spcAft>
                <a:spcPts val="0"/>
              </a:spcAft>
              <a:buClr>
                <a:srgbClr val="2C7C9F"/>
              </a:buClr>
              <a:buFont typeface="Noto Sans Symbols"/>
              <a:buChar char="▪"/>
            </a:pPr>
            <a:r>
              <a:rPr lang="en-US" dirty="0">
                <a:latin typeface="Century Gothic" panose="020B0502020202020204" pitchFamily="34" charset="0"/>
                <a:ea typeface="Corbel"/>
                <a:cs typeface="Arial" panose="020B0604020202020204" pitchFamily="34" charset="0"/>
                <a:sym typeface="Corbel"/>
              </a:rPr>
              <a:t>However, patient-level data is not collected in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6475"/>
      </p:ext>
    </p:extLst>
  </p:cSld>
  <p:clrMapOvr>
    <a:masterClrMapping/>
  </p:clrMapOvr>
</p:sld>
</file>

<file path=ppt/theme/theme1.xml><?xml version="1.0" encoding="utf-8"?>
<a:theme xmlns:a="http://schemas.openxmlformats.org/drawingml/2006/main" name="MHRP Sidebar_2012(9)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711</Words>
  <Application>Microsoft Office PowerPoint</Application>
  <PresentationFormat>Widescreen</PresentationFormat>
  <Paragraphs>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Corbel</vt:lpstr>
      <vt:lpstr>Noto Sans Symbols</vt:lpstr>
      <vt:lpstr>Wingdings</vt:lpstr>
      <vt:lpstr>ヒラギノ角ゴ Pro W3</vt:lpstr>
      <vt:lpstr>MHRP Sidebar_2012(9)</vt:lpstr>
      <vt:lpstr>The 7th EAHSC  Web-based database is essential for HIV AND AIDS program management</vt:lpstr>
      <vt:lpstr>Presentation Outline</vt:lpstr>
      <vt:lpstr>1. Introduction</vt:lpstr>
      <vt:lpstr>1. Cont..</vt:lpstr>
      <vt:lpstr>1. Cont..</vt:lpstr>
      <vt:lpstr>PowerPoint Presentation</vt:lpstr>
      <vt:lpstr>2. Objective</vt:lpstr>
      <vt:lpstr>3. Methods</vt:lpstr>
      <vt:lpstr>3. Cont…</vt:lpstr>
      <vt:lpstr>4. Results</vt:lpstr>
      <vt:lpstr>4. cont…</vt:lpstr>
      <vt:lpstr>5. Lessons Learnt</vt:lpstr>
      <vt:lpstr>Acknowledgements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Objectives</dc:title>
  <dc:creator>Victor Katemana</dc:creator>
  <cp:lastModifiedBy>Anange Lwilla</cp:lastModifiedBy>
  <cp:revision>32</cp:revision>
  <dcterms:created xsi:type="dcterms:W3CDTF">2018-03-16T12:04:03Z</dcterms:created>
  <dcterms:modified xsi:type="dcterms:W3CDTF">2019-03-06T10:09:43Z</dcterms:modified>
</cp:coreProperties>
</file>