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7" r:id="rId4"/>
    <p:sldId id="312" r:id="rId5"/>
    <p:sldId id="313" r:id="rId6"/>
    <p:sldId id="303" r:id="rId7"/>
    <p:sldId id="304" r:id="rId8"/>
    <p:sldId id="306" r:id="rId9"/>
    <p:sldId id="307" r:id="rId10"/>
    <p:sldId id="310" r:id="rId11"/>
    <p:sldId id="3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2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7AB6-9ED2-44A7-BD6F-E5BBC7A606A7}" type="datetimeFigureOut">
              <a:rPr lang="en-US" smtClean="0"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19F6-15E4-49EE-8213-6CCA6A3C8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9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7AB6-9ED2-44A7-BD6F-E5BBC7A606A7}" type="datetimeFigureOut">
              <a:rPr lang="en-US" smtClean="0"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19F6-15E4-49EE-8213-6CCA6A3C8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3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7AB6-9ED2-44A7-BD6F-E5BBC7A606A7}" type="datetimeFigureOut">
              <a:rPr lang="en-US" smtClean="0"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19F6-15E4-49EE-8213-6CCA6A3C8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2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7AB6-9ED2-44A7-BD6F-E5BBC7A606A7}" type="datetimeFigureOut">
              <a:rPr lang="en-US" smtClean="0"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19F6-15E4-49EE-8213-6CCA6A3C8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7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7AB6-9ED2-44A7-BD6F-E5BBC7A606A7}" type="datetimeFigureOut">
              <a:rPr lang="en-US" smtClean="0"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19F6-15E4-49EE-8213-6CCA6A3C8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0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7AB6-9ED2-44A7-BD6F-E5BBC7A606A7}" type="datetimeFigureOut">
              <a:rPr lang="en-US" smtClean="0"/>
              <a:t>3/6/19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19F6-15E4-49EE-8213-6CCA6A3C8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1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7AB6-9ED2-44A7-BD6F-E5BBC7A606A7}" type="datetimeFigureOut">
              <a:rPr lang="en-US" smtClean="0"/>
              <a:t>3/6/19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19F6-15E4-49EE-8213-6CCA6A3C8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2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7AB6-9ED2-44A7-BD6F-E5BBC7A606A7}" type="datetimeFigureOut">
              <a:rPr lang="en-US" smtClean="0"/>
              <a:t>3/6/19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19F6-15E4-49EE-8213-6CCA6A3C8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7AB6-9ED2-44A7-BD6F-E5BBC7A606A7}" type="datetimeFigureOut">
              <a:rPr lang="en-US" smtClean="0"/>
              <a:t>3/6/19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19F6-15E4-49EE-8213-6CCA6A3C8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6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7AB6-9ED2-44A7-BD6F-E5BBC7A606A7}" type="datetimeFigureOut">
              <a:rPr lang="en-US" smtClean="0"/>
              <a:t>3/6/19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19F6-15E4-49EE-8213-6CCA6A3C8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5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7AB6-9ED2-44A7-BD6F-E5BBC7A606A7}" type="datetimeFigureOut">
              <a:rPr lang="en-US" smtClean="0"/>
              <a:t>3/6/19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19F6-15E4-49EE-8213-6CCA6A3C8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8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C7AB6-9ED2-44A7-BD6F-E5BBC7A606A7}" type="datetimeFigureOut">
              <a:rPr lang="en-US" smtClean="0"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919F6-15E4-49EE-8213-6CCA6A3C8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1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6437692" y="0"/>
            <a:ext cx="5646822" cy="6858000"/>
          </a:xfrm>
          <a:custGeom>
            <a:avLst/>
            <a:gdLst>
              <a:gd name="connsiteX0" fmla="*/ 0 w 6797040"/>
              <a:gd name="connsiteY0" fmla="*/ 0 h 6858000"/>
              <a:gd name="connsiteX1" fmla="*/ 6797040 w 6797040"/>
              <a:gd name="connsiteY1" fmla="*/ 0 h 6858000"/>
              <a:gd name="connsiteX2" fmla="*/ 6797040 w 6797040"/>
              <a:gd name="connsiteY2" fmla="*/ 6858000 h 6858000"/>
              <a:gd name="connsiteX3" fmla="*/ 0 w 6797040"/>
              <a:gd name="connsiteY3" fmla="*/ 6858000 h 6858000"/>
              <a:gd name="connsiteX4" fmla="*/ 0 w 6797040"/>
              <a:gd name="connsiteY4" fmla="*/ 0 h 6858000"/>
              <a:gd name="connsiteX0" fmla="*/ 2636520 w 6797040"/>
              <a:gd name="connsiteY0" fmla="*/ 15240 h 6858000"/>
              <a:gd name="connsiteX1" fmla="*/ 6797040 w 6797040"/>
              <a:gd name="connsiteY1" fmla="*/ 0 h 6858000"/>
              <a:gd name="connsiteX2" fmla="*/ 6797040 w 6797040"/>
              <a:gd name="connsiteY2" fmla="*/ 6858000 h 6858000"/>
              <a:gd name="connsiteX3" fmla="*/ 0 w 6797040"/>
              <a:gd name="connsiteY3" fmla="*/ 6858000 h 6858000"/>
              <a:gd name="connsiteX4" fmla="*/ 2636520 w 6797040"/>
              <a:gd name="connsiteY4" fmla="*/ 15240 h 6858000"/>
              <a:gd name="connsiteX0" fmla="*/ 2621280 w 6797040"/>
              <a:gd name="connsiteY0" fmla="*/ 15240 h 6858000"/>
              <a:gd name="connsiteX1" fmla="*/ 6797040 w 6797040"/>
              <a:gd name="connsiteY1" fmla="*/ 0 h 6858000"/>
              <a:gd name="connsiteX2" fmla="*/ 6797040 w 6797040"/>
              <a:gd name="connsiteY2" fmla="*/ 6858000 h 6858000"/>
              <a:gd name="connsiteX3" fmla="*/ 0 w 6797040"/>
              <a:gd name="connsiteY3" fmla="*/ 6858000 h 6858000"/>
              <a:gd name="connsiteX4" fmla="*/ 2621280 w 6797040"/>
              <a:gd name="connsiteY4" fmla="*/ 15240 h 6858000"/>
              <a:gd name="connsiteX0" fmla="*/ 2651760 w 6797040"/>
              <a:gd name="connsiteY0" fmla="*/ 0 h 6858000"/>
              <a:gd name="connsiteX1" fmla="*/ 6797040 w 6797040"/>
              <a:gd name="connsiteY1" fmla="*/ 0 h 6858000"/>
              <a:gd name="connsiteX2" fmla="*/ 6797040 w 6797040"/>
              <a:gd name="connsiteY2" fmla="*/ 6858000 h 6858000"/>
              <a:gd name="connsiteX3" fmla="*/ 0 w 6797040"/>
              <a:gd name="connsiteY3" fmla="*/ 6858000 h 6858000"/>
              <a:gd name="connsiteX4" fmla="*/ 2651760 w 67970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7040" h="6858000">
                <a:moveTo>
                  <a:pt x="2651760" y="0"/>
                </a:moveTo>
                <a:lnTo>
                  <a:pt x="6797040" y="0"/>
                </a:lnTo>
                <a:lnTo>
                  <a:pt x="6797040" y="6858000"/>
                </a:lnTo>
                <a:lnTo>
                  <a:pt x="0" y="6858000"/>
                </a:lnTo>
                <a:lnTo>
                  <a:pt x="2651760" y="0"/>
                </a:lnTo>
                <a:close/>
              </a:path>
            </a:pathLst>
          </a:custGeom>
          <a:solidFill>
            <a:srgbClr val="81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06139" y="0"/>
            <a:ext cx="5637196" cy="6858000"/>
          </a:xfrm>
          <a:custGeom>
            <a:avLst/>
            <a:gdLst>
              <a:gd name="connsiteX0" fmla="*/ 0 w 6797040"/>
              <a:gd name="connsiteY0" fmla="*/ 0 h 6858000"/>
              <a:gd name="connsiteX1" fmla="*/ 6797040 w 6797040"/>
              <a:gd name="connsiteY1" fmla="*/ 0 h 6858000"/>
              <a:gd name="connsiteX2" fmla="*/ 6797040 w 6797040"/>
              <a:gd name="connsiteY2" fmla="*/ 6858000 h 6858000"/>
              <a:gd name="connsiteX3" fmla="*/ 0 w 6797040"/>
              <a:gd name="connsiteY3" fmla="*/ 6858000 h 6858000"/>
              <a:gd name="connsiteX4" fmla="*/ 0 w 6797040"/>
              <a:gd name="connsiteY4" fmla="*/ 0 h 6858000"/>
              <a:gd name="connsiteX0" fmla="*/ 2636520 w 6797040"/>
              <a:gd name="connsiteY0" fmla="*/ 15240 h 6858000"/>
              <a:gd name="connsiteX1" fmla="*/ 6797040 w 6797040"/>
              <a:gd name="connsiteY1" fmla="*/ 0 h 6858000"/>
              <a:gd name="connsiteX2" fmla="*/ 6797040 w 6797040"/>
              <a:gd name="connsiteY2" fmla="*/ 6858000 h 6858000"/>
              <a:gd name="connsiteX3" fmla="*/ 0 w 6797040"/>
              <a:gd name="connsiteY3" fmla="*/ 6858000 h 6858000"/>
              <a:gd name="connsiteX4" fmla="*/ 2636520 w 6797040"/>
              <a:gd name="connsiteY4" fmla="*/ 15240 h 6858000"/>
              <a:gd name="connsiteX0" fmla="*/ 2621280 w 6797040"/>
              <a:gd name="connsiteY0" fmla="*/ 15240 h 6858000"/>
              <a:gd name="connsiteX1" fmla="*/ 6797040 w 6797040"/>
              <a:gd name="connsiteY1" fmla="*/ 0 h 6858000"/>
              <a:gd name="connsiteX2" fmla="*/ 6797040 w 6797040"/>
              <a:gd name="connsiteY2" fmla="*/ 6858000 h 6858000"/>
              <a:gd name="connsiteX3" fmla="*/ 0 w 6797040"/>
              <a:gd name="connsiteY3" fmla="*/ 6858000 h 6858000"/>
              <a:gd name="connsiteX4" fmla="*/ 2621280 w 6797040"/>
              <a:gd name="connsiteY4" fmla="*/ 15240 h 6858000"/>
              <a:gd name="connsiteX0" fmla="*/ 2651760 w 6797040"/>
              <a:gd name="connsiteY0" fmla="*/ 0 h 6858000"/>
              <a:gd name="connsiteX1" fmla="*/ 6797040 w 6797040"/>
              <a:gd name="connsiteY1" fmla="*/ 0 h 6858000"/>
              <a:gd name="connsiteX2" fmla="*/ 6797040 w 6797040"/>
              <a:gd name="connsiteY2" fmla="*/ 6858000 h 6858000"/>
              <a:gd name="connsiteX3" fmla="*/ 0 w 6797040"/>
              <a:gd name="connsiteY3" fmla="*/ 6858000 h 6858000"/>
              <a:gd name="connsiteX4" fmla="*/ 2651760 w 67970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7040" h="6858000">
                <a:moveTo>
                  <a:pt x="2651760" y="0"/>
                </a:moveTo>
                <a:lnTo>
                  <a:pt x="6797040" y="0"/>
                </a:lnTo>
                <a:lnTo>
                  <a:pt x="6797040" y="6858000"/>
                </a:lnTo>
                <a:lnTo>
                  <a:pt x="0" y="6858000"/>
                </a:lnTo>
                <a:lnTo>
                  <a:pt x="265176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/>
          <p:cNvSpPr/>
          <p:nvPr/>
        </p:nvSpPr>
        <p:spPr>
          <a:xfrm>
            <a:off x="507238" y="1173483"/>
            <a:ext cx="2773680" cy="2270760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arallelogram 15"/>
          <p:cNvSpPr/>
          <p:nvPr/>
        </p:nvSpPr>
        <p:spPr>
          <a:xfrm>
            <a:off x="2842319" y="1173483"/>
            <a:ext cx="2773680" cy="2270760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6"/>
          <p:cNvSpPr/>
          <p:nvPr/>
        </p:nvSpPr>
        <p:spPr>
          <a:xfrm>
            <a:off x="5203084" y="1173483"/>
            <a:ext cx="2773680" cy="2270760"/>
          </a:xfrm>
          <a:prstGeom prst="parallelogram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>
            <a:off x="7538165" y="1173483"/>
            <a:ext cx="2773680" cy="2270760"/>
          </a:xfrm>
          <a:prstGeom prst="parallelogram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97344" y="3844202"/>
            <a:ext cx="9194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  <a:latin typeface="Century Gothic"/>
                <a:cs typeface="Century Gothic"/>
              </a:rPr>
              <a:t>mHealth</a:t>
            </a:r>
            <a:r>
              <a:rPr lang="en-US" sz="4400" dirty="0">
                <a:solidFill>
                  <a:schemeClr val="bg1"/>
                </a:solidFill>
                <a:latin typeface="Century Gothic"/>
                <a:cs typeface="Century Gothic"/>
              </a:rPr>
              <a:t> in Kenya: Why are we not feeling the impact as a country?! </a:t>
            </a:r>
            <a:endParaRPr lang="en-US" sz="4400" b="1" dirty="0">
              <a:solidFill>
                <a:schemeClr val="bg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8634" y="1173483"/>
            <a:ext cx="812874" cy="2270760"/>
          </a:xfrm>
          <a:custGeom>
            <a:avLst/>
            <a:gdLst>
              <a:gd name="connsiteX0" fmla="*/ 0 w 241343"/>
              <a:gd name="connsiteY0" fmla="*/ 0 h 2270760"/>
              <a:gd name="connsiteX1" fmla="*/ 241343 w 241343"/>
              <a:gd name="connsiteY1" fmla="*/ 0 h 2270760"/>
              <a:gd name="connsiteX2" fmla="*/ 241343 w 241343"/>
              <a:gd name="connsiteY2" fmla="*/ 2270760 h 2270760"/>
              <a:gd name="connsiteX3" fmla="*/ 0 w 241343"/>
              <a:gd name="connsiteY3" fmla="*/ 2270760 h 2270760"/>
              <a:gd name="connsiteX4" fmla="*/ 0 w 241343"/>
              <a:gd name="connsiteY4" fmla="*/ 0 h 2270760"/>
              <a:gd name="connsiteX0" fmla="*/ 0 w 810969"/>
              <a:gd name="connsiteY0" fmla="*/ 0 h 2270760"/>
              <a:gd name="connsiteX1" fmla="*/ 810969 w 810969"/>
              <a:gd name="connsiteY1" fmla="*/ 3747 h 2270760"/>
              <a:gd name="connsiteX2" fmla="*/ 241343 w 810969"/>
              <a:gd name="connsiteY2" fmla="*/ 2270760 h 2270760"/>
              <a:gd name="connsiteX3" fmla="*/ 0 w 810969"/>
              <a:gd name="connsiteY3" fmla="*/ 2270760 h 2270760"/>
              <a:gd name="connsiteX4" fmla="*/ 0 w 810969"/>
              <a:gd name="connsiteY4" fmla="*/ 0 h 2270760"/>
              <a:gd name="connsiteX0" fmla="*/ 0 w 791919"/>
              <a:gd name="connsiteY0" fmla="*/ 0 h 2270760"/>
              <a:gd name="connsiteX1" fmla="*/ 791919 w 791919"/>
              <a:gd name="connsiteY1" fmla="*/ 34227 h 2270760"/>
              <a:gd name="connsiteX2" fmla="*/ 241343 w 791919"/>
              <a:gd name="connsiteY2" fmla="*/ 2270760 h 2270760"/>
              <a:gd name="connsiteX3" fmla="*/ 0 w 791919"/>
              <a:gd name="connsiteY3" fmla="*/ 2270760 h 2270760"/>
              <a:gd name="connsiteX4" fmla="*/ 0 w 791919"/>
              <a:gd name="connsiteY4" fmla="*/ 0 h 2270760"/>
              <a:gd name="connsiteX0" fmla="*/ 0 w 812874"/>
              <a:gd name="connsiteY0" fmla="*/ 0 h 2270760"/>
              <a:gd name="connsiteX1" fmla="*/ 812874 w 812874"/>
              <a:gd name="connsiteY1" fmla="*/ 1842 h 2270760"/>
              <a:gd name="connsiteX2" fmla="*/ 241343 w 812874"/>
              <a:gd name="connsiteY2" fmla="*/ 2270760 h 2270760"/>
              <a:gd name="connsiteX3" fmla="*/ 0 w 812874"/>
              <a:gd name="connsiteY3" fmla="*/ 2270760 h 2270760"/>
              <a:gd name="connsiteX4" fmla="*/ 0 w 812874"/>
              <a:gd name="connsiteY4" fmla="*/ 0 h 2270760"/>
              <a:gd name="connsiteX0" fmla="*/ 581025 w 812874"/>
              <a:gd name="connsiteY0" fmla="*/ 11493 h 2268918"/>
              <a:gd name="connsiteX1" fmla="*/ 812874 w 812874"/>
              <a:gd name="connsiteY1" fmla="*/ 0 h 2268918"/>
              <a:gd name="connsiteX2" fmla="*/ 241343 w 812874"/>
              <a:gd name="connsiteY2" fmla="*/ 2268918 h 2268918"/>
              <a:gd name="connsiteX3" fmla="*/ 0 w 812874"/>
              <a:gd name="connsiteY3" fmla="*/ 2268918 h 2268918"/>
              <a:gd name="connsiteX4" fmla="*/ 581025 w 812874"/>
              <a:gd name="connsiteY4" fmla="*/ 11493 h 2268918"/>
              <a:gd name="connsiteX0" fmla="*/ 561975 w 812874"/>
              <a:gd name="connsiteY0" fmla="*/ 63 h 2268918"/>
              <a:gd name="connsiteX1" fmla="*/ 812874 w 812874"/>
              <a:gd name="connsiteY1" fmla="*/ 0 h 2268918"/>
              <a:gd name="connsiteX2" fmla="*/ 241343 w 812874"/>
              <a:gd name="connsiteY2" fmla="*/ 2268918 h 2268918"/>
              <a:gd name="connsiteX3" fmla="*/ 0 w 812874"/>
              <a:gd name="connsiteY3" fmla="*/ 2268918 h 2268918"/>
              <a:gd name="connsiteX4" fmla="*/ 561975 w 812874"/>
              <a:gd name="connsiteY4" fmla="*/ 63 h 2268918"/>
              <a:gd name="connsiteX0" fmla="*/ 565785 w 812874"/>
              <a:gd name="connsiteY0" fmla="*/ 0 h 2274570"/>
              <a:gd name="connsiteX1" fmla="*/ 812874 w 812874"/>
              <a:gd name="connsiteY1" fmla="*/ 5652 h 2274570"/>
              <a:gd name="connsiteX2" fmla="*/ 241343 w 812874"/>
              <a:gd name="connsiteY2" fmla="*/ 2274570 h 2274570"/>
              <a:gd name="connsiteX3" fmla="*/ 0 w 812874"/>
              <a:gd name="connsiteY3" fmla="*/ 2274570 h 2274570"/>
              <a:gd name="connsiteX4" fmla="*/ 565785 w 812874"/>
              <a:gd name="connsiteY4" fmla="*/ 0 h 2274570"/>
              <a:gd name="connsiteX0" fmla="*/ 565785 w 812874"/>
              <a:gd name="connsiteY0" fmla="*/ 0 h 2270760"/>
              <a:gd name="connsiteX1" fmla="*/ 812874 w 812874"/>
              <a:gd name="connsiteY1" fmla="*/ 1842 h 2270760"/>
              <a:gd name="connsiteX2" fmla="*/ 241343 w 812874"/>
              <a:gd name="connsiteY2" fmla="*/ 2270760 h 2270760"/>
              <a:gd name="connsiteX3" fmla="*/ 0 w 812874"/>
              <a:gd name="connsiteY3" fmla="*/ 2270760 h 2270760"/>
              <a:gd name="connsiteX4" fmla="*/ 565785 w 812874"/>
              <a:gd name="connsiteY4" fmla="*/ 0 h 22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74" h="2270760">
                <a:moveTo>
                  <a:pt x="565785" y="0"/>
                </a:moveTo>
                <a:lnTo>
                  <a:pt x="812874" y="1842"/>
                </a:lnTo>
                <a:lnTo>
                  <a:pt x="241343" y="2270760"/>
                </a:lnTo>
                <a:lnTo>
                  <a:pt x="0" y="2270760"/>
                </a:lnTo>
                <a:lnTo>
                  <a:pt x="5657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8" y="4044577"/>
            <a:ext cx="2353383" cy="2371511"/>
          </a:xfrm>
          <a:prstGeom prst="rect">
            <a:avLst/>
          </a:prstGeom>
        </p:spPr>
      </p:pic>
      <p:sp>
        <p:nvSpPr>
          <p:cNvPr id="15" name="Parallelogram 14"/>
          <p:cNvSpPr/>
          <p:nvPr/>
        </p:nvSpPr>
        <p:spPr>
          <a:xfrm>
            <a:off x="9898930" y="1173483"/>
            <a:ext cx="2206476" cy="2270760"/>
          </a:xfrm>
          <a:custGeom>
            <a:avLst/>
            <a:gdLst>
              <a:gd name="connsiteX0" fmla="*/ 0 w 2773680"/>
              <a:gd name="connsiteY0" fmla="*/ 2270760 h 2270760"/>
              <a:gd name="connsiteX1" fmla="*/ 567690 w 2773680"/>
              <a:gd name="connsiteY1" fmla="*/ 0 h 2270760"/>
              <a:gd name="connsiteX2" fmla="*/ 2773680 w 2773680"/>
              <a:gd name="connsiteY2" fmla="*/ 0 h 2270760"/>
              <a:gd name="connsiteX3" fmla="*/ 2205990 w 2773680"/>
              <a:gd name="connsiteY3" fmla="*/ 2270760 h 2270760"/>
              <a:gd name="connsiteX4" fmla="*/ 0 w 2773680"/>
              <a:gd name="connsiteY4" fmla="*/ 2270760 h 2270760"/>
              <a:gd name="connsiteX0" fmla="*/ 0 w 2209914"/>
              <a:gd name="connsiteY0" fmla="*/ 2270760 h 2270760"/>
              <a:gd name="connsiteX1" fmla="*/ 567690 w 2209914"/>
              <a:gd name="connsiteY1" fmla="*/ 0 h 2270760"/>
              <a:gd name="connsiteX2" fmla="*/ 2209914 w 2209914"/>
              <a:gd name="connsiteY2" fmla="*/ 17188 h 2270760"/>
              <a:gd name="connsiteX3" fmla="*/ 2205990 w 2209914"/>
              <a:gd name="connsiteY3" fmla="*/ 2270760 h 2270760"/>
              <a:gd name="connsiteX4" fmla="*/ 0 w 2209914"/>
              <a:gd name="connsiteY4" fmla="*/ 2270760 h 2270760"/>
              <a:gd name="connsiteX0" fmla="*/ 0 w 2209914"/>
              <a:gd name="connsiteY0" fmla="*/ 2270760 h 2270760"/>
              <a:gd name="connsiteX1" fmla="*/ 567690 w 2209914"/>
              <a:gd name="connsiteY1" fmla="*/ 0 h 2270760"/>
              <a:gd name="connsiteX2" fmla="*/ 2209914 w 2209914"/>
              <a:gd name="connsiteY2" fmla="*/ 17188 h 2270760"/>
              <a:gd name="connsiteX3" fmla="*/ 2205990 w 2209914"/>
              <a:gd name="connsiteY3" fmla="*/ 2270760 h 2270760"/>
              <a:gd name="connsiteX4" fmla="*/ 0 w 2209914"/>
              <a:gd name="connsiteY4" fmla="*/ 2270760 h 2270760"/>
              <a:gd name="connsiteX0" fmla="*/ 0 w 2206476"/>
              <a:gd name="connsiteY0" fmla="*/ 2270760 h 2270760"/>
              <a:gd name="connsiteX1" fmla="*/ 567690 w 2206476"/>
              <a:gd name="connsiteY1" fmla="*/ 0 h 2270760"/>
              <a:gd name="connsiteX2" fmla="*/ 2206476 w 2206476"/>
              <a:gd name="connsiteY2" fmla="*/ 0 h 2270760"/>
              <a:gd name="connsiteX3" fmla="*/ 2205990 w 2206476"/>
              <a:gd name="connsiteY3" fmla="*/ 2270760 h 2270760"/>
              <a:gd name="connsiteX4" fmla="*/ 0 w 2206476"/>
              <a:gd name="connsiteY4" fmla="*/ 2270760 h 22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76" h="2270760">
                <a:moveTo>
                  <a:pt x="0" y="2270760"/>
                </a:moveTo>
                <a:lnTo>
                  <a:pt x="567690" y="0"/>
                </a:lnTo>
                <a:lnTo>
                  <a:pt x="2206476" y="0"/>
                </a:lnTo>
                <a:lnTo>
                  <a:pt x="2205990" y="2270760"/>
                </a:lnTo>
                <a:lnTo>
                  <a:pt x="0" y="22707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7451693" cy="62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7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  <a:r>
              <a:rPr lang="en-US" sz="3470" b="1" baseline="300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347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470" b="1" dirty="0" smtClean="0">
                <a:solidFill>
                  <a:schemeClr val="bg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EAHSC</a:t>
            </a:r>
            <a:endParaRPr lang="en-US" sz="3470" b="1" dirty="0">
              <a:solidFill>
                <a:schemeClr val="bg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2239" y="33626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97344" y="5990842"/>
            <a:ext cx="919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u="sng" dirty="0" smtClean="0">
                <a:solidFill>
                  <a:schemeClr val="bg1"/>
                </a:solidFill>
                <a:latin typeface="Century Gothic"/>
                <a:cs typeface="Century Gothic"/>
              </a:rPr>
              <a:t>Miheso B</a:t>
            </a:r>
            <a:r>
              <a:rPr lang="en-US" sz="3600" dirty="0">
                <a:solidFill>
                  <a:schemeClr val="bg1"/>
                </a:solidFill>
                <a:latin typeface="Century Gothic"/>
                <a:cs typeface="Century Gothic"/>
              </a:rPr>
              <a:t>;</a:t>
            </a:r>
            <a:r>
              <a:rPr lang="en-US" sz="36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Asiko</a:t>
            </a:r>
            <a:r>
              <a:rPr lang="en-US" sz="3600" dirty="0" smtClean="0">
                <a:solidFill>
                  <a:schemeClr val="bg1"/>
                </a:solidFill>
                <a:latin typeface="Century Gothic"/>
                <a:cs typeface="Century Gothic"/>
              </a:rPr>
              <a:t> O; </a:t>
            </a:r>
            <a:r>
              <a:rPr lang="en-US" sz="3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Orina</a:t>
            </a:r>
            <a:r>
              <a:rPr lang="en-US" sz="3600" dirty="0" smtClean="0">
                <a:solidFill>
                  <a:schemeClr val="bg1"/>
                </a:solidFill>
                <a:latin typeface="Century Gothic"/>
                <a:cs typeface="Century Gothic"/>
              </a:rPr>
              <a:t> F; Were L</a:t>
            </a:r>
            <a:endParaRPr lang="en-US" sz="3600" b="1" dirty="0">
              <a:solidFill>
                <a:schemeClr val="bg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309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0800000">
            <a:off x="11048213" y="-6762"/>
            <a:ext cx="1143785" cy="6451493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-2345"/>
            <a:ext cx="10938164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Recommendations</a:t>
            </a:r>
            <a:endParaRPr lang="en-US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57921"/>
            <a:ext cx="9115024" cy="400079"/>
          </a:xfrm>
          <a:custGeom>
            <a:avLst/>
            <a:gdLst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9115024 w 9115024"/>
              <a:gd name="connsiteY2" fmla="*/ 400079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56805 w 9115024"/>
              <a:gd name="connsiteY2" fmla="*/ 390652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63496 w 9115024"/>
              <a:gd name="connsiteY2" fmla="*/ 399573 h 400079"/>
              <a:gd name="connsiteX3" fmla="*/ 0 w 9115024"/>
              <a:gd name="connsiteY3" fmla="*/ 400079 h 400079"/>
              <a:gd name="connsiteX4" fmla="*/ 0 w 9115024"/>
              <a:gd name="connsiteY4" fmla="*/ 0 h 40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5024" h="400079">
                <a:moveTo>
                  <a:pt x="0" y="0"/>
                </a:moveTo>
                <a:lnTo>
                  <a:pt x="9115024" y="0"/>
                </a:lnTo>
                <a:lnTo>
                  <a:pt x="8763496" y="399573"/>
                </a:lnTo>
                <a:lnTo>
                  <a:pt x="0" y="4000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2644" y="6457922"/>
            <a:ext cx="3429355" cy="400078"/>
          </a:xfrm>
          <a:custGeom>
            <a:avLst/>
            <a:gdLst>
              <a:gd name="connsiteX0" fmla="*/ 0 w 3076976"/>
              <a:gd name="connsiteY0" fmla="*/ 0 h 400078"/>
              <a:gd name="connsiteX1" fmla="*/ 3076976 w 3076976"/>
              <a:gd name="connsiteY1" fmla="*/ 0 h 400078"/>
              <a:gd name="connsiteX2" fmla="*/ 3076976 w 3076976"/>
              <a:gd name="connsiteY2" fmla="*/ 400078 h 400078"/>
              <a:gd name="connsiteX3" fmla="*/ 0 w 3076976"/>
              <a:gd name="connsiteY3" fmla="*/ 400078 h 400078"/>
              <a:gd name="connsiteX4" fmla="*/ 0 w 3076976"/>
              <a:gd name="connsiteY4" fmla="*/ 0 h 400078"/>
              <a:gd name="connsiteX0" fmla="*/ 352379 w 3429355"/>
              <a:gd name="connsiteY0" fmla="*/ 0 h 400078"/>
              <a:gd name="connsiteX1" fmla="*/ 3429355 w 3429355"/>
              <a:gd name="connsiteY1" fmla="*/ 0 h 400078"/>
              <a:gd name="connsiteX2" fmla="*/ 3429355 w 3429355"/>
              <a:gd name="connsiteY2" fmla="*/ 400078 h 400078"/>
              <a:gd name="connsiteX3" fmla="*/ 0 w 3429355"/>
              <a:gd name="connsiteY3" fmla="*/ 397848 h 400078"/>
              <a:gd name="connsiteX4" fmla="*/ 352379 w 3429355"/>
              <a:gd name="connsiteY4" fmla="*/ 0 h 40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55" h="400078">
                <a:moveTo>
                  <a:pt x="352379" y="0"/>
                </a:moveTo>
                <a:lnTo>
                  <a:pt x="3429355" y="0"/>
                </a:lnTo>
                <a:lnTo>
                  <a:pt x="3429355" y="400078"/>
                </a:lnTo>
                <a:lnTo>
                  <a:pt x="0" y="397848"/>
                </a:lnTo>
                <a:lnTo>
                  <a:pt x="352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5024" y="6512578"/>
            <a:ext cx="304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earch of Better Health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10800000">
            <a:off x="11725470" y="-9427"/>
            <a:ext cx="466530" cy="6457921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002" y="6451023"/>
            <a:ext cx="28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www.kemri.org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61" y="6505237"/>
            <a:ext cx="305294" cy="305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36" y="6508205"/>
            <a:ext cx="302327" cy="3024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5002" y="1330116"/>
            <a:ext cx="11472523" cy="4560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2800" dirty="0" smtClean="0">
                <a:solidFill>
                  <a:srgbClr val="404040"/>
                </a:solidFill>
                <a:latin typeface="Century Gothic"/>
                <a:cs typeface="Century Gothic"/>
              </a:rPr>
              <a:t>Collaboration between stakeholders to avoid duplication</a:t>
            </a:r>
          </a:p>
          <a:p>
            <a:pPr marL="342900" lvl="0" indent="-342900" algn="just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2800" dirty="0" smtClean="0">
                <a:solidFill>
                  <a:srgbClr val="404040"/>
                </a:solidFill>
                <a:latin typeface="Century Gothic"/>
                <a:cs typeface="Century Gothic"/>
              </a:rPr>
              <a:t>HMIS ( Strengthening)</a:t>
            </a:r>
            <a:endParaRPr lang="en-US" sz="2800" dirty="0" smtClean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342900" lvl="0" indent="-342900" algn="just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2800" dirty="0" smtClean="0">
                <a:solidFill>
                  <a:srgbClr val="404040"/>
                </a:solidFill>
                <a:latin typeface="Century Gothic"/>
                <a:cs typeface="Century Gothic"/>
              </a:rPr>
              <a:t>Buy in by MOH on </a:t>
            </a:r>
            <a:r>
              <a:rPr lang="en-US" sz="2800" dirty="0" err="1" smtClean="0">
                <a:solidFill>
                  <a:srgbClr val="404040"/>
                </a:solidFill>
                <a:latin typeface="Century Gothic"/>
                <a:cs typeface="Century Gothic"/>
              </a:rPr>
              <a:t>mHealth</a:t>
            </a:r>
            <a:r>
              <a:rPr lang="en-US" sz="2800" dirty="0" smtClean="0">
                <a:solidFill>
                  <a:srgbClr val="404040"/>
                </a:solidFill>
                <a:latin typeface="Century Gothic"/>
                <a:cs typeface="Century Gothic"/>
              </a:rPr>
              <a:t> tools shown to be efficient</a:t>
            </a:r>
          </a:p>
          <a:p>
            <a:pPr marL="342900" lvl="0" indent="-342900" algn="just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2800" dirty="0" smtClean="0">
                <a:solidFill>
                  <a:srgbClr val="404040"/>
                </a:solidFill>
                <a:latin typeface="Century Gothic"/>
                <a:cs typeface="Century Gothic"/>
              </a:rPr>
              <a:t>Create awareness</a:t>
            </a:r>
          </a:p>
          <a:p>
            <a:pPr marL="342900" lvl="0" indent="-342900" algn="just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endParaRPr lang="en-US" sz="2800" dirty="0" smtClean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342900" lvl="0" indent="-342900" algn="just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2800" dirty="0" err="1" smtClean="0">
                <a:solidFill>
                  <a:srgbClr val="404040"/>
                </a:solidFill>
                <a:latin typeface="Century Gothic"/>
                <a:cs typeface="Century Gothic"/>
              </a:rPr>
              <a:t>Goal_Primary</a:t>
            </a:r>
            <a:r>
              <a:rPr lang="en-US" sz="2800" dirty="0" smtClean="0">
                <a:solidFill>
                  <a:srgbClr val="404040"/>
                </a:solidFill>
                <a:latin typeface="Century Gothic"/>
                <a:cs typeface="Century Gothic"/>
              </a:rPr>
              <a:t> Health Care</a:t>
            </a:r>
          </a:p>
          <a:p>
            <a:pPr marL="342900" lvl="0" indent="-342900" algn="just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endParaRPr lang="en-US" sz="3000" dirty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endParaRPr lang="en-US" sz="3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88" y="6510210"/>
            <a:ext cx="310145" cy="310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19" y="6498980"/>
            <a:ext cx="311441" cy="3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5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0800000">
            <a:off x="11048213" y="-6762"/>
            <a:ext cx="1143785" cy="6451493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57921"/>
            <a:ext cx="9115024" cy="400079"/>
          </a:xfrm>
          <a:custGeom>
            <a:avLst/>
            <a:gdLst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9115024 w 9115024"/>
              <a:gd name="connsiteY2" fmla="*/ 400079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56805 w 9115024"/>
              <a:gd name="connsiteY2" fmla="*/ 390652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63496 w 9115024"/>
              <a:gd name="connsiteY2" fmla="*/ 399573 h 400079"/>
              <a:gd name="connsiteX3" fmla="*/ 0 w 9115024"/>
              <a:gd name="connsiteY3" fmla="*/ 400079 h 400079"/>
              <a:gd name="connsiteX4" fmla="*/ 0 w 9115024"/>
              <a:gd name="connsiteY4" fmla="*/ 0 h 40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5024" h="400079">
                <a:moveTo>
                  <a:pt x="0" y="0"/>
                </a:moveTo>
                <a:lnTo>
                  <a:pt x="9115024" y="0"/>
                </a:lnTo>
                <a:lnTo>
                  <a:pt x="8763496" y="399573"/>
                </a:lnTo>
                <a:lnTo>
                  <a:pt x="0" y="4000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2644" y="6457922"/>
            <a:ext cx="3429355" cy="400078"/>
          </a:xfrm>
          <a:custGeom>
            <a:avLst/>
            <a:gdLst>
              <a:gd name="connsiteX0" fmla="*/ 0 w 3076976"/>
              <a:gd name="connsiteY0" fmla="*/ 0 h 400078"/>
              <a:gd name="connsiteX1" fmla="*/ 3076976 w 3076976"/>
              <a:gd name="connsiteY1" fmla="*/ 0 h 400078"/>
              <a:gd name="connsiteX2" fmla="*/ 3076976 w 3076976"/>
              <a:gd name="connsiteY2" fmla="*/ 400078 h 400078"/>
              <a:gd name="connsiteX3" fmla="*/ 0 w 3076976"/>
              <a:gd name="connsiteY3" fmla="*/ 400078 h 400078"/>
              <a:gd name="connsiteX4" fmla="*/ 0 w 3076976"/>
              <a:gd name="connsiteY4" fmla="*/ 0 h 400078"/>
              <a:gd name="connsiteX0" fmla="*/ 352379 w 3429355"/>
              <a:gd name="connsiteY0" fmla="*/ 0 h 400078"/>
              <a:gd name="connsiteX1" fmla="*/ 3429355 w 3429355"/>
              <a:gd name="connsiteY1" fmla="*/ 0 h 400078"/>
              <a:gd name="connsiteX2" fmla="*/ 3429355 w 3429355"/>
              <a:gd name="connsiteY2" fmla="*/ 400078 h 400078"/>
              <a:gd name="connsiteX3" fmla="*/ 0 w 3429355"/>
              <a:gd name="connsiteY3" fmla="*/ 397848 h 400078"/>
              <a:gd name="connsiteX4" fmla="*/ 352379 w 3429355"/>
              <a:gd name="connsiteY4" fmla="*/ 0 h 40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55" h="400078">
                <a:moveTo>
                  <a:pt x="352379" y="0"/>
                </a:moveTo>
                <a:lnTo>
                  <a:pt x="3429355" y="0"/>
                </a:lnTo>
                <a:lnTo>
                  <a:pt x="3429355" y="400078"/>
                </a:lnTo>
                <a:lnTo>
                  <a:pt x="0" y="397848"/>
                </a:lnTo>
                <a:lnTo>
                  <a:pt x="352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5024" y="6512578"/>
            <a:ext cx="304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Search of Better Health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10800000">
            <a:off x="11725470" y="-9427"/>
            <a:ext cx="466530" cy="6457921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002" y="6451023"/>
            <a:ext cx="28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www.kemri.org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61" y="6505237"/>
            <a:ext cx="305294" cy="305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36" y="6508205"/>
            <a:ext cx="302327" cy="302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88" y="6510210"/>
            <a:ext cx="310145" cy="310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19" y="6498980"/>
            <a:ext cx="311441" cy="3114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7" y="327984"/>
            <a:ext cx="1844042" cy="1858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6107" y="0"/>
            <a:ext cx="9345893" cy="648582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3807945"/>
            <a:ext cx="10938164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Thank you</a:t>
            </a:r>
            <a:endParaRPr lang="en-US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51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0800000">
            <a:off x="11048213" y="-6762"/>
            <a:ext cx="1143785" cy="6451493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-2345"/>
            <a:ext cx="10938164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Outline</a:t>
            </a:r>
            <a:endParaRPr lang="en-US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57921"/>
            <a:ext cx="9115024" cy="400079"/>
          </a:xfrm>
          <a:custGeom>
            <a:avLst/>
            <a:gdLst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9115024 w 9115024"/>
              <a:gd name="connsiteY2" fmla="*/ 400079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56805 w 9115024"/>
              <a:gd name="connsiteY2" fmla="*/ 390652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63496 w 9115024"/>
              <a:gd name="connsiteY2" fmla="*/ 399573 h 400079"/>
              <a:gd name="connsiteX3" fmla="*/ 0 w 9115024"/>
              <a:gd name="connsiteY3" fmla="*/ 400079 h 400079"/>
              <a:gd name="connsiteX4" fmla="*/ 0 w 9115024"/>
              <a:gd name="connsiteY4" fmla="*/ 0 h 40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5024" h="400079">
                <a:moveTo>
                  <a:pt x="0" y="0"/>
                </a:moveTo>
                <a:lnTo>
                  <a:pt x="9115024" y="0"/>
                </a:lnTo>
                <a:lnTo>
                  <a:pt x="8763496" y="399573"/>
                </a:lnTo>
                <a:lnTo>
                  <a:pt x="0" y="4000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2644" y="6457922"/>
            <a:ext cx="3429355" cy="400078"/>
          </a:xfrm>
          <a:custGeom>
            <a:avLst/>
            <a:gdLst>
              <a:gd name="connsiteX0" fmla="*/ 0 w 3076976"/>
              <a:gd name="connsiteY0" fmla="*/ 0 h 400078"/>
              <a:gd name="connsiteX1" fmla="*/ 3076976 w 3076976"/>
              <a:gd name="connsiteY1" fmla="*/ 0 h 400078"/>
              <a:gd name="connsiteX2" fmla="*/ 3076976 w 3076976"/>
              <a:gd name="connsiteY2" fmla="*/ 400078 h 400078"/>
              <a:gd name="connsiteX3" fmla="*/ 0 w 3076976"/>
              <a:gd name="connsiteY3" fmla="*/ 400078 h 400078"/>
              <a:gd name="connsiteX4" fmla="*/ 0 w 3076976"/>
              <a:gd name="connsiteY4" fmla="*/ 0 h 400078"/>
              <a:gd name="connsiteX0" fmla="*/ 352379 w 3429355"/>
              <a:gd name="connsiteY0" fmla="*/ 0 h 400078"/>
              <a:gd name="connsiteX1" fmla="*/ 3429355 w 3429355"/>
              <a:gd name="connsiteY1" fmla="*/ 0 h 400078"/>
              <a:gd name="connsiteX2" fmla="*/ 3429355 w 3429355"/>
              <a:gd name="connsiteY2" fmla="*/ 400078 h 400078"/>
              <a:gd name="connsiteX3" fmla="*/ 0 w 3429355"/>
              <a:gd name="connsiteY3" fmla="*/ 397848 h 400078"/>
              <a:gd name="connsiteX4" fmla="*/ 352379 w 3429355"/>
              <a:gd name="connsiteY4" fmla="*/ 0 h 40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55" h="400078">
                <a:moveTo>
                  <a:pt x="352379" y="0"/>
                </a:moveTo>
                <a:lnTo>
                  <a:pt x="3429355" y="0"/>
                </a:lnTo>
                <a:lnTo>
                  <a:pt x="3429355" y="400078"/>
                </a:lnTo>
                <a:lnTo>
                  <a:pt x="0" y="397848"/>
                </a:lnTo>
                <a:lnTo>
                  <a:pt x="352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5024" y="6512578"/>
            <a:ext cx="304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Search of Better Health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10800000">
            <a:off x="11725470" y="-9427"/>
            <a:ext cx="466530" cy="6457921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002" y="6451023"/>
            <a:ext cx="28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www.kemri.org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61" y="6505237"/>
            <a:ext cx="305294" cy="305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36" y="6508205"/>
            <a:ext cx="302327" cy="302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88" y="6510210"/>
            <a:ext cx="310145" cy="310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19" y="6498980"/>
            <a:ext cx="311441" cy="3114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634" y="1337877"/>
            <a:ext cx="794452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3200" dirty="0" smtClean="0">
                <a:solidFill>
                  <a:srgbClr val="404040"/>
                </a:solidFill>
                <a:latin typeface="Century Gothic"/>
                <a:cs typeface="Century Gothic"/>
              </a:rPr>
              <a:t>Background</a:t>
            </a:r>
            <a:endParaRPr lang="en-US" sz="3200" dirty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3200" dirty="0" smtClean="0">
                <a:solidFill>
                  <a:srgbClr val="404040"/>
                </a:solidFill>
                <a:latin typeface="Century Gothic"/>
                <a:cs typeface="Century Gothic"/>
              </a:rPr>
              <a:t>Objective</a:t>
            </a:r>
            <a:endParaRPr lang="en-US" sz="3200" dirty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3200" dirty="0" smtClean="0">
                <a:solidFill>
                  <a:srgbClr val="404040"/>
                </a:solidFill>
                <a:latin typeface="Century Gothic"/>
                <a:cs typeface="Century Gothic"/>
              </a:rPr>
              <a:t>Materials and methods</a:t>
            </a:r>
            <a:endParaRPr lang="en-US" sz="3200" dirty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3200" dirty="0" smtClean="0">
                <a:solidFill>
                  <a:srgbClr val="404040"/>
                </a:solidFill>
                <a:latin typeface="Century Gothic"/>
                <a:cs typeface="Century Gothic"/>
              </a:rPr>
              <a:t>Results</a:t>
            </a:r>
            <a:endParaRPr lang="en-US" sz="3200" dirty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3200" dirty="0" smtClean="0">
                <a:solidFill>
                  <a:srgbClr val="404040"/>
                </a:solidFill>
                <a:latin typeface="Century Gothic"/>
                <a:cs typeface="Century Gothic"/>
              </a:rPr>
              <a:t>Discussion</a:t>
            </a:r>
            <a:endParaRPr lang="en-US" sz="3200" dirty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3200" dirty="0" smtClean="0">
                <a:solidFill>
                  <a:srgbClr val="404040"/>
                </a:solidFill>
                <a:latin typeface="Century Gothic"/>
                <a:cs typeface="Century Gothic"/>
              </a:rPr>
              <a:t>Conclusion</a:t>
            </a:r>
            <a:endParaRPr lang="en-US" sz="3200" dirty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3200" dirty="0" smtClean="0">
                <a:solidFill>
                  <a:srgbClr val="404040"/>
                </a:solidFill>
                <a:latin typeface="Century Gothic"/>
                <a:cs typeface="Century Gothic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84300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0800000">
            <a:off x="11048213" y="-6762"/>
            <a:ext cx="1143785" cy="6451493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-2345"/>
            <a:ext cx="10938164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Background</a:t>
            </a:r>
            <a:endParaRPr lang="en-US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57921"/>
            <a:ext cx="9115024" cy="400079"/>
          </a:xfrm>
          <a:custGeom>
            <a:avLst/>
            <a:gdLst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9115024 w 9115024"/>
              <a:gd name="connsiteY2" fmla="*/ 400079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56805 w 9115024"/>
              <a:gd name="connsiteY2" fmla="*/ 390652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63496 w 9115024"/>
              <a:gd name="connsiteY2" fmla="*/ 399573 h 400079"/>
              <a:gd name="connsiteX3" fmla="*/ 0 w 9115024"/>
              <a:gd name="connsiteY3" fmla="*/ 400079 h 400079"/>
              <a:gd name="connsiteX4" fmla="*/ 0 w 9115024"/>
              <a:gd name="connsiteY4" fmla="*/ 0 h 40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5024" h="400079">
                <a:moveTo>
                  <a:pt x="0" y="0"/>
                </a:moveTo>
                <a:lnTo>
                  <a:pt x="9115024" y="0"/>
                </a:lnTo>
                <a:lnTo>
                  <a:pt x="8763496" y="399573"/>
                </a:lnTo>
                <a:lnTo>
                  <a:pt x="0" y="4000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2644" y="6457922"/>
            <a:ext cx="3429355" cy="400078"/>
          </a:xfrm>
          <a:custGeom>
            <a:avLst/>
            <a:gdLst>
              <a:gd name="connsiteX0" fmla="*/ 0 w 3076976"/>
              <a:gd name="connsiteY0" fmla="*/ 0 h 400078"/>
              <a:gd name="connsiteX1" fmla="*/ 3076976 w 3076976"/>
              <a:gd name="connsiteY1" fmla="*/ 0 h 400078"/>
              <a:gd name="connsiteX2" fmla="*/ 3076976 w 3076976"/>
              <a:gd name="connsiteY2" fmla="*/ 400078 h 400078"/>
              <a:gd name="connsiteX3" fmla="*/ 0 w 3076976"/>
              <a:gd name="connsiteY3" fmla="*/ 400078 h 400078"/>
              <a:gd name="connsiteX4" fmla="*/ 0 w 3076976"/>
              <a:gd name="connsiteY4" fmla="*/ 0 h 400078"/>
              <a:gd name="connsiteX0" fmla="*/ 352379 w 3429355"/>
              <a:gd name="connsiteY0" fmla="*/ 0 h 400078"/>
              <a:gd name="connsiteX1" fmla="*/ 3429355 w 3429355"/>
              <a:gd name="connsiteY1" fmla="*/ 0 h 400078"/>
              <a:gd name="connsiteX2" fmla="*/ 3429355 w 3429355"/>
              <a:gd name="connsiteY2" fmla="*/ 400078 h 400078"/>
              <a:gd name="connsiteX3" fmla="*/ 0 w 3429355"/>
              <a:gd name="connsiteY3" fmla="*/ 397848 h 400078"/>
              <a:gd name="connsiteX4" fmla="*/ 352379 w 3429355"/>
              <a:gd name="connsiteY4" fmla="*/ 0 h 40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55" h="400078">
                <a:moveTo>
                  <a:pt x="352379" y="0"/>
                </a:moveTo>
                <a:lnTo>
                  <a:pt x="3429355" y="0"/>
                </a:lnTo>
                <a:lnTo>
                  <a:pt x="3429355" y="400078"/>
                </a:lnTo>
                <a:lnTo>
                  <a:pt x="0" y="397848"/>
                </a:lnTo>
                <a:lnTo>
                  <a:pt x="352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5024" y="6512578"/>
            <a:ext cx="304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earch of Better Health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10800000">
            <a:off x="11725470" y="-9427"/>
            <a:ext cx="466530" cy="6457921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002" y="6451023"/>
            <a:ext cx="28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www.kemri.org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61" y="6505237"/>
            <a:ext cx="305294" cy="305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36" y="6508205"/>
            <a:ext cx="302327" cy="302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88" y="6510210"/>
            <a:ext cx="310145" cy="310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19" y="6498980"/>
            <a:ext cx="311441" cy="3114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2359" y="1056789"/>
            <a:ext cx="115655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400" dirty="0" err="1">
                <a:latin typeface="Century Gothic"/>
                <a:cs typeface="Century Gothic"/>
              </a:rPr>
              <a:t>mHealth</a:t>
            </a:r>
            <a:r>
              <a:rPr lang="en-US" sz="2400" dirty="0">
                <a:latin typeface="Century Gothic"/>
                <a:cs typeface="Century Gothic"/>
              </a:rPr>
              <a:t> (mobile health</a:t>
            </a:r>
            <a:r>
              <a:rPr lang="en-US" sz="2400" dirty="0" smtClean="0">
                <a:latin typeface="Century Gothic"/>
                <a:cs typeface="Century Gothic"/>
              </a:rPr>
              <a:t>)_use </a:t>
            </a:r>
            <a:r>
              <a:rPr lang="en-US" sz="2400" dirty="0">
                <a:latin typeface="Century Gothic"/>
                <a:cs typeface="Century Gothic"/>
              </a:rPr>
              <a:t>of mobile phones and other wireless technology in medicine and public health. 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342900" indent="-342900">
              <a:buFont typeface="Wingdings" charset="2"/>
              <a:buChar char="ü"/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There </a:t>
            </a:r>
            <a:r>
              <a:rPr lang="en-US" sz="2400" dirty="0">
                <a:latin typeface="Century Gothic"/>
                <a:cs typeface="Century Gothic"/>
              </a:rPr>
              <a:t>has been proliferation of mobile health applications, unfortunately only few have had impact on public health outcomes. 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342900" indent="-342900">
              <a:buFont typeface="Wingdings" charset="2"/>
              <a:buChar char="ü"/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This </a:t>
            </a:r>
            <a:r>
              <a:rPr lang="en-US" sz="2400" dirty="0">
                <a:latin typeface="Century Gothic"/>
                <a:cs typeface="Century Gothic"/>
              </a:rPr>
              <a:t>is despite growing evidence from various studies carried out in Kenya that have shown that various mobile approaches lead to improved health care and service delivery</a:t>
            </a:r>
            <a:r>
              <a:rPr lang="en-US" sz="2400" dirty="0" smtClean="0">
                <a:latin typeface="Century Gothic"/>
                <a:cs typeface="Century Gothic"/>
              </a:rPr>
              <a:t>.</a:t>
            </a:r>
          </a:p>
          <a:p>
            <a:pPr marL="342900" indent="-342900">
              <a:buFont typeface="Wingdings" charset="2"/>
              <a:buChar char="ü"/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400" dirty="0" err="1" smtClean="0">
                <a:latin typeface="Century Gothic"/>
                <a:cs typeface="Century Gothic"/>
              </a:rPr>
              <a:t>mHealth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>
                <a:latin typeface="Century Gothic"/>
                <a:cs typeface="Century Gothic"/>
              </a:rPr>
              <a:t>forms a good platform to improve primary health care because of its cost efficiencies and possibility to reach rural areas with various services across the patient healthcare pathway and health systems. </a:t>
            </a:r>
          </a:p>
        </p:txBody>
      </p:sp>
    </p:spTree>
    <p:extLst>
      <p:ext uri="{BB962C8B-B14F-4D97-AF65-F5344CB8AC3E}">
        <p14:creationId xmlns:p14="http://schemas.microsoft.com/office/powerpoint/2010/main" val="88524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0800000">
            <a:off x="11048213" y="-6762"/>
            <a:ext cx="1143785" cy="6451493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-2345"/>
            <a:ext cx="10938164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Examples of </a:t>
            </a:r>
            <a:r>
              <a:rPr lang="en-US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mhealth</a:t>
            </a:r>
            <a:r>
              <a:rPr lang="en-US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 services in Kenya</a:t>
            </a:r>
            <a:endParaRPr lang="en-US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57921"/>
            <a:ext cx="9115024" cy="400079"/>
          </a:xfrm>
          <a:custGeom>
            <a:avLst/>
            <a:gdLst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9115024 w 9115024"/>
              <a:gd name="connsiteY2" fmla="*/ 400079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56805 w 9115024"/>
              <a:gd name="connsiteY2" fmla="*/ 390652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63496 w 9115024"/>
              <a:gd name="connsiteY2" fmla="*/ 399573 h 400079"/>
              <a:gd name="connsiteX3" fmla="*/ 0 w 9115024"/>
              <a:gd name="connsiteY3" fmla="*/ 400079 h 400079"/>
              <a:gd name="connsiteX4" fmla="*/ 0 w 9115024"/>
              <a:gd name="connsiteY4" fmla="*/ 0 h 40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5024" h="400079">
                <a:moveTo>
                  <a:pt x="0" y="0"/>
                </a:moveTo>
                <a:lnTo>
                  <a:pt x="9115024" y="0"/>
                </a:lnTo>
                <a:lnTo>
                  <a:pt x="8763496" y="399573"/>
                </a:lnTo>
                <a:lnTo>
                  <a:pt x="0" y="4000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2644" y="6457922"/>
            <a:ext cx="3429355" cy="400078"/>
          </a:xfrm>
          <a:custGeom>
            <a:avLst/>
            <a:gdLst>
              <a:gd name="connsiteX0" fmla="*/ 0 w 3076976"/>
              <a:gd name="connsiteY0" fmla="*/ 0 h 400078"/>
              <a:gd name="connsiteX1" fmla="*/ 3076976 w 3076976"/>
              <a:gd name="connsiteY1" fmla="*/ 0 h 400078"/>
              <a:gd name="connsiteX2" fmla="*/ 3076976 w 3076976"/>
              <a:gd name="connsiteY2" fmla="*/ 400078 h 400078"/>
              <a:gd name="connsiteX3" fmla="*/ 0 w 3076976"/>
              <a:gd name="connsiteY3" fmla="*/ 400078 h 400078"/>
              <a:gd name="connsiteX4" fmla="*/ 0 w 3076976"/>
              <a:gd name="connsiteY4" fmla="*/ 0 h 400078"/>
              <a:gd name="connsiteX0" fmla="*/ 352379 w 3429355"/>
              <a:gd name="connsiteY0" fmla="*/ 0 h 400078"/>
              <a:gd name="connsiteX1" fmla="*/ 3429355 w 3429355"/>
              <a:gd name="connsiteY1" fmla="*/ 0 h 400078"/>
              <a:gd name="connsiteX2" fmla="*/ 3429355 w 3429355"/>
              <a:gd name="connsiteY2" fmla="*/ 400078 h 400078"/>
              <a:gd name="connsiteX3" fmla="*/ 0 w 3429355"/>
              <a:gd name="connsiteY3" fmla="*/ 397848 h 400078"/>
              <a:gd name="connsiteX4" fmla="*/ 352379 w 3429355"/>
              <a:gd name="connsiteY4" fmla="*/ 0 h 40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55" h="400078">
                <a:moveTo>
                  <a:pt x="352379" y="0"/>
                </a:moveTo>
                <a:lnTo>
                  <a:pt x="3429355" y="0"/>
                </a:lnTo>
                <a:lnTo>
                  <a:pt x="3429355" y="400078"/>
                </a:lnTo>
                <a:lnTo>
                  <a:pt x="0" y="397848"/>
                </a:lnTo>
                <a:lnTo>
                  <a:pt x="352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5024" y="6512578"/>
            <a:ext cx="304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earch of Better Health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10800000">
            <a:off x="11725470" y="-9427"/>
            <a:ext cx="466530" cy="6457921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002" y="6451023"/>
            <a:ext cx="28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www.kemri.org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61" y="6505237"/>
            <a:ext cx="305294" cy="305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36" y="6508205"/>
            <a:ext cx="302327" cy="302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88" y="6510210"/>
            <a:ext cx="310145" cy="310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19" y="6498980"/>
            <a:ext cx="311441" cy="3114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5634" y="1337877"/>
            <a:ext cx="1105551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</a:pPr>
            <a:endParaRPr lang="en-US" sz="3200" dirty="0" smtClean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endParaRPr lang="en-US" sz="3200" dirty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endParaRPr lang="en-US" sz="3200" dirty="0" smtClean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lvl="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</a:pPr>
            <a:r>
              <a:rPr lang="en-US" sz="3200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endParaRPr lang="en-US" sz="3200" dirty="0" smtClean="0">
              <a:solidFill>
                <a:srgbClr val="404040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38" y="746723"/>
            <a:ext cx="2952445" cy="1515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57" y="1066101"/>
            <a:ext cx="10305298" cy="23266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85" y="1529567"/>
            <a:ext cx="11564834" cy="23616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07" y="2264191"/>
            <a:ext cx="10825767" cy="28912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3660420"/>
            <a:ext cx="11887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7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0800000">
            <a:off x="11048213" y="-6762"/>
            <a:ext cx="1143785" cy="6451493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-2345"/>
            <a:ext cx="10938164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examples</a:t>
            </a:r>
            <a:endParaRPr lang="en-US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57921"/>
            <a:ext cx="9115024" cy="400079"/>
          </a:xfrm>
          <a:custGeom>
            <a:avLst/>
            <a:gdLst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9115024 w 9115024"/>
              <a:gd name="connsiteY2" fmla="*/ 400079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56805 w 9115024"/>
              <a:gd name="connsiteY2" fmla="*/ 390652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63496 w 9115024"/>
              <a:gd name="connsiteY2" fmla="*/ 399573 h 400079"/>
              <a:gd name="connsiteX3" fmla="*/ 0 w 9115024"/>
              <a:gd name="connsiteY3" fmla="*/ 400079 h 400079"/>
              <a:gd name="connsiteX4" fmla="*/ 0 w 9115024"/>
              <a:gd name="connsiteY4" fmla="*/ 0 h 40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5024" h="400079">
                <a:moveTo>
                  <a:pt x="0" y="0"/>
                </a:moveTo>
                <a:lnTo>
                  <a:pt x="9115024" y="0"/>
                </a:lnTo>
                <a:lnTo>
                  <a:pt x="8763496" y="399573"/>
                </a:lnTo>
                <a:lnTo>
                  <a:pt x="0" y="4000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2644" y="6457922"/>
            <a:ext cx="3429355" cy="400078"/>
          </a:xfrm>
          <a:custGeom>
            <a:avLst/>
            <a:gdLst>
              <a:gd name="connsiteX0" fmla="*/ 0 w 3076976"/>
              <a:gd name="connsiteY0" fmla="*/ 0 h 400078"/>
              <a:gd name="connsiteX1" fmla="*/ 3076976 w 3076976"/>
              <a:gd name="connsiteY1" fmla="*/ 0 h 400078"/>
              <a:gd name="connsiteX2" fmla="*/ 3076976 w 3076976"/>
              <a:gd name="connsiteY2" fmla="*/ 400078 h 400078"/>
              <a:gd name="connsiteX3" fmla="*/ 0 w 3076976"/>
              <a:gd name="connsiteY3" fmla="*/ 400078 h 400078"/>
              <a:gd name="connsiteX4" fmla="*/ 0 w 3076976"/>
              <a:gd name="connsiteY4" fmla="*/ 0 h 400078"/>
              <a:gd name="connsiteX0" fmla="*/ 352379 w 3429355"/>
              <a:gd name="connsiteY0" fmla="*/ 0 h 400078"/>
              <a:gd name="connsiteX1" fmla="*/ 3429355 w 3429355"/>
              <a:gd name="connsiteY1" fmla="*/ 0 h 400078"/>
              <a:gd name="connsiteX2" fmla="*/ 3429355 w 3429355"/>
              <a:gd name="connsiteY2" fmla="*/ 400078 h 400078"/>
              <a:gd name="connsiteX3" fmla="*/ 0 w 3429355"/>
              <a:gd name="connsiteY3" fmla="*/ 397848 h 400078"/>
              <a:gd name="connsiteX4" fmla="*/ 352379 w 3429355"/>
              <a:gd name="connsiteY4" fmla="*/ 0 h 40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55" h="400078">
                <a:moveTo>
                  <a:pt x="352379" y="0"/>
                </a:moveTo>
                <a:lnTo>
                  <a:pt x="3429355" y="0"/>
                </a:lnTo>
                <a:lnTo>
                  <a:pt x="3429355" y="400078"/>
                </a:lnTo>
                <a:lnTo>
                  <a:pt x="0" y="397848"/>
                </a:lnTo>
                <a:lnTo>
                  <a:pt x="352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5024" y="6512578"/>
            <a:ext cx="304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earch of Better Health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10800000">
            <a:off x="11725470" y="-9427"/>
            <a:ext cx="466530" cy="6457921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002" y="6451023"/>
            <a:ext cx="28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www.kemri.org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61" y="6505237"/>
            <a:ext cx="305294" cy="305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36" y="6508205"/>
            <a:ext cx="302327" cy="302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88" y="6510210"/>
            <a:ext cx="310145" cy="310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19" y="6498980"/>
            <a:ext cx="311441" cy="311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51" y="1074825"/>
            <a:ext cx="97409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006" y="1649965"/>
            <a:ext cx="11502378" cy="3455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025" y="2168706"/>
            <a:ext cx="11720975" cy="46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7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0800000">
            <a:off x="11048213" y="-6762"/>
            <a:ext cx="1143785" cy="6451493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57921"/>
            <a:ext cx="9115024" cy="400079"/>
          </a:xfrm>
          <a:custGeom>
            <a:avLst/>
            <a:gdLst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9115024 w 9115024"/>
              <a:gd name="connsiteY2" fmla="*/ 400079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56805 w 9115024"/>
              <a:gd name="connsiteY2" fmla="*/ 390652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63496 w 9115024"/>
              <a:gd name="connsiteY2" fmla="*/ 399573 h 400079"/>
              <a:gd name="connsiteX3" fmla="*/ 0 w 9115024"/>
              <a:gd name="connsiteY3" fmla="*/ 400079 h 400079"/>
              <a:gd name="connsiteX4" fmla="*/ 0 w 9115024"/>
              <a:gd name="connsiteY4" fmla="*/ 0 h 40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5024" h="400079">
                <a:moveTo>
                  <a:pt x="0" y="0"/>
                </a:moveTo>
                <a:lnTo>
                  <a:pt x="9115024" y="0"/>
                </a:lnTo>
                <a:lnTo>
                  <a:pt x="8763496" y="399573"/>
                </a:lnTo>
                <a:lnTo>
                  <a:pt x="0" y="4000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2644" y="6457922"/>
            <a:ext cx="3429355" cy="400078"/>
          </a:xfrm>
          <a:custGeom>
            <a:avLst/>
            <a:gdLst>
              <a:gd name="connsiteX0" fmla="*/ 0 w 3076976"/>
              <a:gd name="connsiteY0" fmla="*/ 0 h 400078"/>
              <a:gd name="connsiteX1" fmla="*/ 3076976 w 3076976"/>
              <a:gd name="connsiteY1" fmla="*/ 0 h 400078"/>
              <a:gd name="connsiteX2" fmla="*/ 3076976 w 3076976"/>
              <a:gd name="connsiteY2" fmla="*/ 400078 h 400078"/>
              <a:gd name="connsiteX3" fmla="*/ 0 w 3076976"/>
              <a:gd name="connsiteY3" fmla="*/ 400078 h 400078"/>
              <a:gd name="connsiteX4" fmla="*/ 0 w 3076976"/>
              <a:gd name="connsiteY4" fmla="*/ 0 h 400078"/>
              <a:gd name="connsiteX0" fmla="*/ 352379 w 3429355"/>
              <a:gd name="connsiteY0" fmla="*/ 0 h 400078"/>
              <a:gd name="connsiteX1" fmla="*/ 3429355 w 3429355"/>
              <a:gd name="connsiteY1" fmla="*/ 0 h 400078"/>
              <a:gd name="connsiteX2" fmla="*/ 3429355 w 3429355"/>
              <a:gd name="connsiteY2" fmla="*/ 400078 h 400078"/>
              <a:gd name="connsiteX3" fmla="*/ 0 w 3429355"/>
              <a:gd name="connsiteY3" fmla="*/ 397848 h 400078"/>
              <a:gd name="connsiteX4" fmla="*/ 352379 w 3429355"/>
              <a:gd name="connsiteY4" fmla="*/ 0 h 40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55" h="400078">
                <a:moveTo>
                  <a:pt x="352379" y="0"/>
                </a:moveTo>
                <a:lnTo>
                  <a:pt x="3429355" y="0"/>
                </a:lnTo>
                <a:lnTo>
                  <a:pt x="3429355" y="400078"/>
                </a:lnTo>
                <a:lnTo>
                  <a:pt x="0" y="397848"/>
                </a:lnTo>
                <a:lnTo>
                  <a:pt x="352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5024" y="6512578"/>
            <a:ext cx="304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Search of Better Health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10800000">
            <a:off x="11725470" y="-9427"/>
            <a:ext cx="466530" cy="6457921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002" y="6451023"/>
            <a:ext cx="28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www.kemri.org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61" y="6505237"/>
            <a:ext cx="305294" cy="305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36" y="6508205"/>
            <a:ext cx="302327" cy="302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88" y="6510210"/>
            <a:ext cx="310145" cy="310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19" y="6498980"/>
            <a:ext cx="311441" cy="3114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5633" y="406015"/>
            <a:ext cx="1117001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1DEFF"/>
                </a:solidFill>
                <a:latin typeface="Century Gothic"/>
                <a:cs typeface="Century Gothic"/>
              </a:rPr>
              <a:t>Objective</a:t>
            </a: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2800" dirty="0" smtClean="0">
                <a:latin typeface="Century Gothic"/>
                <a:cs typeface="Century Gothic"/>
              </a:rPr>
              <a:t>To </a:t>
            </a:r>
            <a:r>
              <a:rPr lang="en-US" sz="2800" dirty="0">
                <a:latin typeface="Century Gothic"/>
                <a:cs typeface="Century Gothic"/>
              </a:rPr>
              <a:t>present results of review of available literature on </a:t>
            </a:r>
            <a:r>
              <a:rPr lang="en-US" sz="2800" dirty="0" err="1">
                <a:latin typeface="Century Gothic"/>
                <a:cs typeface="Century Gothic"/>
              </a:rPr>
              <a:t>mHealth</a:t>
            </a:r>
            <a:r>
              <a:rPr lang="en-US" sz="2800" dirty="0">
                <a:latin typeface="Century Gothic"/>
                <a:cs typeface="Century Gothic"/>
              </a:rPr>
              <a:t> in </a:t>
            </a:r>
            <a:r>
              <a:rPr lang="en-US" sz="2800" dirty="0" smtClean="0">
                <a:latin typeface="Century Gothic"/>
                <a:cs typeface="Century Gothic"/>
              </a:rPr>
              <a:t>Kenya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2800" b="1" dirty="0">
                <a:solidFill>
                  <a:srgbClr val="81DEFF"/>
                </a:solidFill>
                <a:latin typeface="Century Gothic"/>
                <a:cs typeface="Century Gothic"/>
              </a:rPr>
              <a:t>Materials &amp; </a:t>
            </a:r>
            <a:r>
              <a:rPr lang="en-US" sz="2800" b="1" dirty="0" smtClean="0">
                <a:solidFill>
                  <a:srgbClr val="81DEFF"/>
                </a:solidFill>
                <a:latin typeface="Century Gothic"/>
                <a:cs typeface="Century Gothic"/>
              </a:rPr>
              <a:t>Methods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2800" dirty="0">
                <a:latin typeface="Century Gothic"/>
                <a:cs typeface="Century Gothic"/>
              </a:rPr>
              <a:t>Literature reviews, grey literatures of high relevance evaluating, describing or discussing </a:t>
            </a:r>
            <a:r>
              <a:rPr lang="en-US" sz="2800" dirty="0" err="1">
                <a:latin typeface="Century Gothic"/>
                <a:cs typeface="Century Gothic"/>
              </a:rPr>
              <a:t>mHealth</a:t>
            </a:r>
            <a:r>
              <a:rPr lang="en-US" sz="2800" dirty="0">
                <a:latin typeface="Century Gothic"/>
                <a:cs typeface="Century Gothic"/>
              </a:rPr>
              <a:t> in Kenya were included for review.</a:t>
            </a:r>
          </a:p>
          <a:p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736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0800000">
            <a:off x="11048213" y="-6762"/>
            <a:ext cx="1143785" cy="6451493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-2345"/>
            <a:ext cx="10938164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Results</a:t>
            </a:r>
            <a:endParaRPr lang="en-US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57921"/>
            <a:ext cx="9115024" cy="400079"/>
          </a:xfrm>
          <a:custGeom>
            <a:avLst/>
            <a:gdLst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9115024 w 9115024"/>
              <a:gd name="connsiteY2" fmla="*/ 400079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56805 w 9115024"/>
              <a:gd name="connsiteY2" fmla="*/ 390652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63496 w 9115024"/>
              <a:gd name="connsiteY2" fmla="*/ 399573 h 400079"/>
              <a:gd name="connsiteX3" fmla="*/ 0 w 9115024"/>
              <a:gd name="connsiteY3" fmla="*/ 400079 h 400079"/>
              <a:gd name="connsiteX4" fmla="*/ 0 w 9115024"/>
              <a:gd name="connsiteY4" fmla="*/ 0 h 40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5024" h="400079">
                <a:moveTo>
                  <a:pt x="0" y="0"/>
                </a:moveTo>
                <a:lnTo>
                  <a:pt x="9115024" y="0"/>
                </a:lnTo>
                <a:lnTo>
                  <a:pt x="8763496" y="399573"/>
                </a:lnTo>
                <a:lnTo>
                  <a:pt x="0" y="4000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2644" y="6457922"/>
            <a:ext cx="3429355" cy="400078"/>
          </a:xfrm>
          <a:custGeom>
            <a:avLst/>
            <a:gdLst>
              <a:gd name="connsiteX0" fmla="*/ 0 w 3076976"/>
              <a:gd name="connsiteY0" fmla="*/ 0 h 400078"/>
              <a:gd name="connsiteX1" fmla="*/ 3076976 w 3076976"/>
              <a:gd name="connsiteY1" fmla="*/ 0 h 400078"/>
              <a:gd name="connsiteX2" fmla="*/ 3076976 w 3076976"/>
              <a:gd name="connsiteY2" fmla="*/ 400078 h 400078"/>
              <a:gd name="connsiteX3" fmla="*/ 0 w 3076976"/>
              <a:gd name="connsiteY3" fmla="*/ 400078 h 400078"/>
              <a:gd name="connsiteX4" fmla="*/ 0 w 3076976"/>
              <a:gd name="connsiteY4" fmla="*/ 0 h 400078"/>
              <a:gd name="connsiteX0" fmla="*/ 352379 w 3429355"/>
              <a:gd name="connsiteY0" fmla="*/ 0 h 400078"/>
              <a:gd name="connsiteX1" fmla="*/ 3429355 w 3429355"/>
              <a:gd name="connsiteY1" fmla="*/ 0 h 400078"/>
              <a:gd name="connsiteX2" fmla="*/ 3429355 w 3429355"/>
              <a:gd name="connsiteY2" fmla="*/ 400078 h 400078"/>
              <a:gd name="connsiteX3" fmla="*/ 0 w 3429355"/>
              <a:gd name="connsiteY3" fmla="*/ 397848 h 400078"/>
              <a:gd name="connsiteX4" fmla="*/ 352379 w 3429355"/>
              <a:gd name="connsiteY4" fmla="*/ 0 h 40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55" h="400078">
                <a:moveTo>
                  <a:pt x="352379" y="0"/>
                </a:moveTo>
                <a:lnTo>
                  <a:pt x="3429355" y="0"/>
                </a:lnTo>
                <a:lnTo>
                  <a:pt x="3429355" y="400078"/>
                </a:lnTo>
                <a:lnTo>
                  <a:pt x="0" y="397848"/>
                </a:lnTo>
                <a:lnTo>
                  <a:pt x="352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5024" y="6512578"/>
            <a:ext cx="304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earch of Better Health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10800000">
            <a:off x="11725470" y="-9427"/>
            <a:ext cx="466530" cy="6457921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002" y="6451023"/>
            <a:ext cx="28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www.kemri.org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61" y="6505237"/>
            <a:ext cx="305294" cy="305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36" y="6508205"/>
            <a:ext cx="302327" cy="302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88" y="6510210"/>
            <a:ext cx="310145" cy="310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19" y="6498980"/>
            <a:ext cx="311441" cy="3114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5633" y="1290918"/>
            <a:ext cx="11128381" cy="577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2800" dirty="0" smtClean="0">
                <a:latin typeface="Century Gothic"/>
                <a:cs typeface="Century Gothic"/>
              </a:rPr>
              <a:t>29 </a:t>
            </a:r>
            <a:r>
              <a:rPr lang="en-US" sz="2800" dirty="0">
                <a:latin typeface="Century Gothic"/>
                <a:cs typeface="Century Gothic"/>
              </a:rPr>
              <a:t>peer-reviewed </a:t>
            </a:r>
            <a:r>
              <a:rPr lang="en-US" sz="2800" dirty="0" smtClean="0">
                <a:latin typeface="Century Gothic"/>
                <a:cs typeface="Century Gothic"/>
              </a:rPr>
              <a:t>studies. 5 </a:t>
            </a:r>
            <a:r>
              <a:rPr lang="en-US" sz="2800" dirty="0">
                <a:latin typeface="Century Gothic"/>
                <a:cs typeface="Century Gothic"/>
              </a:rPr>
              <a:t>studies from white or grey literature were included</a:t>
            </a:r>
            <a:r>
              <a:rPr lang="en-US" sz="2800" dirty="0" smtClean="0">
                <a:latin typeface="Century Gothic"/>
                <a:cs typeface="Century Gothic"/>
              </a:rPr>
              <a:t>. 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2800" dirty="0" smtClean="0">
                <a:latin typeface="Century Gothic"/>
                <a:cs typeface="Century Gothic"/>
              </a:rPr>
              <a:t>All </a:t>
            </a:r>
            <a:r>
              <a:rPr lang="en-US" sz="2800" dirty="0">
                <a:latin typeface="Century Gothic"/>
                <a:cs typeface="Century Gothic"/>
              </a:rPr>
              <a:t>the studies were based in Kenya. </a:t>
            </a:r>
          </a:p>
          <a:p>
            <a:r>
              <a:rPr lang="en-US" sz="2800" dirty="0" smtClean="0">
                <a:latin typeface="Century Gothic"/>
                <a:cs typeface="Century Gothic"/>
              </a:rPr>
              <a:t>The studies showed different mobile health approaches which included </a:t>
            </a: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2800" dirty="0" smtClean="0">
                <a:latin typeface="Century Gothic"/>
                <a:cs typeface="Century Gothic"/>
              </a:rPr>
              <a:t>The studies showed different mobile health approaches which included:</a:t>
            </a:r>
          </a:p>
          <a:p>
            <a:pPr marL="34290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2800" dirty="0">
                <a:latin typeface="Century Gothic"/>
                <a:cs typeface="Century Gothic"/>
              </a:rPr>
              <a:t>appointment reminders or alerts that results are ready via </a:t>
            </a:r>
            <a:r>
              <a:rPr lang="en-US" sz="2800" dirty="0" err="1">
                <a:latin typeface="Century Gothic"/>
                <a:cs typeface="Century Gothic"/>
              </a:rPr>
              <a:t>sms</a:t>
            </a:r>
            <a:r>
              <a:rPr lang="en-US" sz="2800" dirty="0">
                <a:latin typeface="Century Gothic"/>
                <a:cs typeface="Century Gothic"/>
              </a:rPr>
              <a:t> to patients, prerecorded messages for adherence or support, mobile phone app used by community health workers to screen for different conditions. </a:t>
            </a: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endParaRPr lang="en-US" sz="2800" dirty="0" smtClean="0">
              <a:solidFill>
                <a:srgbClr val="40404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182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0800000">
            <a:off x="11048213" y="-6762"/>
            <a:ext cx="1143785" cy="6451493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-2345"/>
            <a:ext cx="10938164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Discussion</a:t>
            </a:r>
            <a:endParaRPr lang="en-US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57921"/>
            <a:ext cx="9115024" cy="400079"/>
          </a:xfrm>
          <a:custGeom>
            <a:avLst/>
            <a:gdLst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9115024 w 9115024"/>
              <a:gd name="connsiteY2" fmla="*/ 400079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56805 w 9115024"/>
              <a:gd name="connsiteY2" fmla="*/ 390652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63496 w 9115024"/>
              <a:gd name="connsiteY2" fmla="*/ 399573 h 400079"/>
              <a:gd name="connsiteX3" fmla="*/ 0 w 9115024"/>
              <a:gd name="connsiteY3" fmla="*/ 400079 h 400079"/>
              <a:gd name="connsiteX4" fmla="*/ 0 w 9115024"/>
              <a:gd name="connsiteY4" fmla="*/ 0 h 40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5024" h="400079">
                <a:moveTo>
                  <a:pt x="0" y="0"/>
                </a:moveTo>
                <a:lnTo>
                  <a:pt x="9115024" y="0"/>
                </a:lnTo>
                <a:lnTo>
                  <a:pt x="8763496" y="399573"/>
                </a:lnTo>
                <a:lnTo>
                  <a:pt x="0" y="4000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2644" y="6457922"/>
            <a:ext cx="3429355" cy="400078"/>
          </a:xfrm>
          <a:custGeom>
            <a:avLst/>
            <a:gdLst>
              <a:gd name="connsiteX0" fmla="*/ 0 w 3076976"/>
              <a:gd name="connsiteY0" fmla="*/ 0 h 400078"/>
              <a:gd name="connsiteX1" fmla="*/ 3076976 w 3076976"/>
              <a:gd name="connsiteY1" fmla="*/ 0 h 400078"/>
              <a:gd name="connsiteX2" fmla="*/ 3076976 w 3076976"/>
              <a:gd name="connsiteY2" fmla="*/ 400078 h 400078"/>
              <a:gd name="connsiteX3" fmla="*/ 0 w 3076976"/>
              <a:gd name="connsiteY3" fmla="*/ 400078 h 400078"/>
              <a:gd name="connsiteX4" fmla="*/ 0 w 3076976"/>
              <a:gd name="connsiteY4" fmla="*/ 0 h 400078"/>
              <a:gd name="connsiteX0" fmla="*/ 352379 w 3429355"/>
              <a:gd name="connsiteY0" fmla="*/ 0 h 400078"/>
              <a:gd name="connsiteX1" fmla="*/ 3429355 w 3429355"/>
              <a:gd name="connsiteY1" fmla="*/ 0 h 400078"/>
              <a:gd name="connsiteX2" fmla="*/ 3429355 w 3429355"/>
              <a:gd name="connsiteY2" fmla="*/ 400078 h 400078"/>
              <a:gd name="connsiteX3" fmla="*/ 0 w 3429355"/>
              <a:gd name="connsiteY3" fmla="*/ 397848 h 400078"/>
              <a:gd name="connsiteX4" fmla="*/ 352379 w 3429355"/>
              <a:gd name="connsiteY4" fmla="*/ 0 h 40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55" h="400078">
                <a:moveTo>
                  <a:pt x="352379" y="0"/>
                </a:moveTo>
                <a:lnTo>
                  <a:pt x="3429355" y="0"/>
                </a:lnTo>
                <a:lnTo>
                  <a:pt x="3429355" y="400078"/>
                </a:lnTo>
                <a:lnTo>
                  <a:pt x="0" y="397848"/>
                </a:lnTo>
                <a:lnTo>
                  <a:pt x="352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5024" y="6512578"/>
            <a:ext cx="304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Search of Better Health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10800000">
            <a:off x="11725470" y="-9427"/>
            <a:ext cx="466530" cy="6457921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002" y="6451023"/>
            <a:ext cx="28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www.kemri.org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61" y="6505237"/>
            <a:ext cx="305294" cy="305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36" y="6508205"/>
            <a:ext cx="302327" cy="302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88" y="6510210"/>
            <a:ext cx="310145" cy="310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19" y="6498980"/>
            <a:ext cx="311441" cy="3114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5634" y="1030652"/>
            <a:ext cx="10701596" cy="48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Very good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mHealth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innovations_specific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to certain groups</a:t>
            </a:r>
          </a:p>
          <a:p>
            <a:pPr lvl="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</a:pPr>
            <a:endParaRPr lang="en-US" sz="2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 scale up of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mHealth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nnovations due to;</a:t>
            </a: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lack 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of collaboration between the various stack holders</a:t>
            </a: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duplication 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of the </a:t>
            </a:r>
            <a:r>
              <a:rPr lang="en-US" sz="2800" dirty="0" err="1">
                <a:solidFill>
                  <a:srgbClr val="000000"/>
                </a:solidFill>
                <a:latin typeface="Century Gothic"/>
                <a:cs typeface="Century Gothic"/>
              </a:rPr>
              <a:t>mHealth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 services and products</a:t>
            </a: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lack of understanding the market nor its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needs</a:t>
            </a: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lack 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of awareness of the available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mHealth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services</a:t>
            </a: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 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knowledge of what </a:t>
            </a:r>
            <a:r>
              <a:rPr lang="en-US" sz="2800" dirty="0" err="1">
                <a:solidFill>
                  <a:srgbClr val="000000"/>
                </a:solidFill>
                <a:latin typeface="Century Gothic"/>
                <a:cs typeface="Century Gothic"/>
              </a:rPr>
              <a:t>mHealth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 initiatives that are already happening within the country.</a:t>
            </a:r>
          </a:p>
        </p:txBody>
      </p:sp>
    </p:spTree>
    <p:extLst>
      <p:ext uri="{BB962C8B-B14F-4D97-AF65-F5344CB8AC3E}">
        <p14:creationId xmlns:p14="http://schemas.microsoft.com/office/powerpoint/2010/main" val="98468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0800000">
            <a:off x="11048213" y="-6762"/>
            <a:ext cx="1143785" cy="6451493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-2345"/>
            <a:ext cx="10938164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Conclusion</a:t>
            </a:r>
            <a:endParaRPr lang="en-US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57921"/>
            <a:ext cx="9115024" cy="400079"/>
          </a:xfrm>
          <a:custGeom>
            <a:avLst/>
            <a:gdLst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9115024 w 9115024"/>
              <a:gd name="connsiteY2" fmla="*/ 400079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56805 w 9115024"/>
              <a:gd name="connsiteY2" fmla="*/ 390652 h 400079"/>
              <a:gd name="connsiteX3" fmla="*/ 0 w 9115024"/>
              <a:gd name="connsiteY3" fmla="*/ 400079 h 400079"/>
              <a:gd name="connsiteX4" fmla="*/ 0 w 9115024"/>
              <a:gd name="connsiteY4" fmla="*/ 0 h 400079"/>
              <a:gd name="connsiteX0" fmla="*/ 0 w 9115024"/>
              <a:gd name="connsiteY0" fmla="*/ 0 h 400079"/>
              <a:gd name="connsiteX1" fmla="*/ 9115024 w 9115024"/>
              <a:gd name="connsiteY1" fmla="*/ 0 h 400079"/>
              <a:gd name="connsiteX2" fmla="*/ 8763496 w 9115024"/>
              <a:gd name="connsiteY2" fmla="*/ 399573 h 400079"/>
              <a:gd name="connsiteX3" fmla="*/ 0 w 9115024"/>
              <a:gd name="connsiteY3" fmla="*/ 400079 h 400079"/>
              <a:gd name="connsiteX4" fmla="*/ 0 w 9115024"/>
              <a:gd name="connsiteY4" fmla="*/ 0 h 40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5024" h="400079">
                <a:moveTo>
                  <a:pt x="0" y="0"/>
                </a:moveTo>
                <a:lnTo>
                  <a:pt x="9115024" y="0"/>
                </a:lnTo>
                <a:lnTo>
                  <a:pt x="8763496" y="399573"/>
                </a:lnTo>
                <a:lnTo>
                  <a:pt x="0" y="4000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2644" y="6457922"/>
            <a:ext cx="3429355" cy="400078"/>
          </a:xfrm>
          <a:custGeom>
            <a:avLst/>
            <a:gdLst>
              <a:gd name="connsiteX0" fmla="*/ 0 w 3076976"/>
              <a:gd name="connsiteY0" fmla="*/ 0 h 400078"/>
              <a:gd name="connsiteX1" fmla="*/ 3076976 w 3076976"/>
              <a:gd name="connsiteY1" fmla="*/ 0 h 400078"/>
              <a:gd name="connsiteX2" fmla="*/ 3076976 w 3076976"/>
              <a:gd name="connsiteY2" fmla="*/ 400078 h 400078"/>
              <a:gd name="connsiteX3" fmla="*/ 0 w 3076976"/>
              <a:gd name="connsiteY3" fmla="*/ 400078 h 400078"/>
              <a:gd name="connsiteX4" fmla="*/ 0 w 3076976"/>
              <a:gd name="connsiteY4" fmla="*/ 0 h 400078"/>
              <a:gd name="connsiteX0" fmla="*/ 352379 w 3429355"/>
              <a:gd name="connsiteY0" fmla="*/ 0 h 400078"/>
              <a:gd name="connsiteX1" fmla="*/ 3429355 w 3429355"/>
              <a:gd name="connsiteY1" fmla="*/ 0 h 400078"/>
              <a:gd name="connsiteX2" fmla="*/ 3429355 w 3429355"/>
              <a:gd name="connsiteY2" fmla="*/ 400078 h 400078"/>
              <a:gd name="connsiteX3" fmla="*/ 0 w 3429355"/>
              <a:gd name="connsiteY3" fmla="*/ 397848 h 400078"/>
              <a:gd name="connsiteX4" fmla="*/ 352379 w 3429355"/>
              <a:gd name="connsiteY4" fmla="*/ 0 h 40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55" h="400078">
                <a:moveTo>
                  <a:pt x="352379" y="0"/>
                </a:moveTo>
                <a:lnTo>
                  <a:pt x="3429355" y="0"/>
                </a:lnTo>
                <a:lnTo>
                  <a:pt x="3429355" y="400078"/>
                </a:lnTo>
                <a:lnTo>
                  <a:pt x="0" y="397848"/>
                </a:lnTo>
                <a:lnTo>
                  <a:pt x="352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5024" y="6512578"/>
            <a:ext cx="304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earch of Better Health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10800000">
            <a:off x="11725470" y="-9427"/>
            <a:ext cx="466530" cy="6457921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002" y="6451023"/>
            <a:ext cx="28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www.kemri.org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61" y="6505237"/>
            <a:ext cx="305294" cy="305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36" y="6508205"/>
            <a:ext cx="302327" cy="302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88" y="6510210"/>
            <a:ext cx="310145" cy="310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19" y="6498980"/>
            <a:ext cx="311441" cy="3114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9493" y="3794785"/>
            <a:ext cx="46641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n-US" sz="3200" dirty="0" err="1">
                <a:latin typeface="Century Gothic"/>
                <a:cs typeface="Century Gothic"/>
              </a:rPr>
              <a:t>mHealth</a:t>
            </a:r>
            <a:r>
              <a:rPr lang="en-US" sz="3200" dirty="0">
                <a:latin typeface="Century Gothic"/>
                <a:cs typeface="Century Gothic"/>
              </a:rPr>
              <a:t> still remains an effective option of improving primary health care in Kenya</a:t>
            </a:r>
            <a:r>
              <a:rPr lang="en-US" sz="3200" dirty="0">
                <a:latin typeface="Century Gothic"/>
                <a:cs typeface="Century Gothic"/>
              </a:rPr>
              <a:t> </a:t>
            </a:r>
            <a:endParaRPr lang="en-US" sz="3200" dirty="0" smtClean="0">
              <a:solidFill>
                <a:srgbClr val="404040"/>
              </a:solidFill>
              <a:latin typeface="Century Gothic"/>
              <a:cs typeface="Century Gothic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437" y="72874"/>
            <a:ext cx="70231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4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438</Words>
  <Application>Microsoft Macintosh PowerPoint</Application>
  <PresentationFormat>Custom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Outline</vt:lpstr>
      <vt:lpstr>Background</vt:lpstr>
      <vt:lpstr>Examples of mhealth services in Kenya</vt:lpstr>
      <vt:lpstr>examples</vt:lpstr>
      <vt:lpstr>PowerPoint Presentation</vt:lpstr>
      <vt:lpstr>Results</vt:lpstr>
      <vt:lpstr>Discussion</vt:lpstr>
      <vt:lpstr>Conclusion</vt:lpstr>
      <vt:lpstr>Recommendations</vt:lpstr>
      <vt:lpstr>Thank you</vt:lpstr>
    </vt:vector>
  </TitlesOfParts>
  <Company>rg-adguard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Barbara Miheso</cp:lastModifiedBy>
  <cp:revision>58</cp:revision>
  <dcterms:created xsi:type="dcterms:W3CDTF">2017-07-20T02:49:31Z</dcterms:created>
  <dcterms:modified xsi:type="dcterms:W3CDTF">2019-03-06T01:25:43Z</dcterms:modified>
</cp:coreProperties>
</file>