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8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3/30/2017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A Situational Analysis of Multi-Drug Resistance Among Clinical Isolates of Staphylococcus aureus in </a:t>
            </a:r>
            <a:r>
              <a:rPr lang="en-US" sz="4000" dirty="0" err="1"/>
              <a:t>Mbale</a:t>
            </a:r>
            <a:r>
              <a:rPr lang="en-US" sz="4000" dirty="0"/>
              <a:t> Regional Referral Hospital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7981387" cy="1069848"/>
          </a:xfrm>
        </p:spPr>
        <p:txBody>
          <a:bodyPr/>
          <a:lstStyle/>
          <a:p>
            <a:r>
              <a:rPr lang="en-US" dirty="0" err="1"/>
              <a:t>Iramiot</a:t>
            </a:r>
            <a:r>
              <a:rPr lang="en-US" dirty="0"/>
              <a:t> Jacob Stanley and Jenifer </a:t>
            </a:r>
            <a:r>
              <a:rPr lang="en-US" dirty="0" err="1"/>
              <a:t>Lasman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52" y="5532549"/>
            <a:ext cx="1609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92" y="5319030"/>
            <a:ext cx="1042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803" y="420238"/>
            <a:ext cx="5691560" cy="687345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b="1" cap="none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Clinical significance of </a:t>
            </a:r>
            <a:r>
              <a:rPr lang="en-GB" sz="2800" b="1" cap="none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the D Test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133340"/>
            <a:ext cx="11590986" cy="5724660"/>
          </a:xfrm>
        </p:spPr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 smtClean="0">
                <a:latin typeface="Times New Roman"/>
                <a:ea typeface="Times New Roman"/>
                <a:cs typeface="Times New Roman"/>
              </a:rPr>
              <a:t>Clindamycin </a:t>
            </a:r>
            <a:r>
              <a:rPr lang="en-GB" sz="2400" dirty="0">
                <a:latin typeface="Times New Roman"/>
                <a:ea typeface="Times New Roman"/>
                <a:cs typeface="Times New Roman"/>
              </a:rPr>
              <a:t>is an attractive agent for empirical therapy for suspected </a:t>
            </a:r>
            <a:r>
              <a:rPr lang="en-GB" sz="2400" i="1" dirty="0">
                <a:latin typeface="Times New Roman"/>
                <a:ea typeface="Times New Roman"/>
                <a:cs typeface="Times New Roman"/>
              </a:rPr>
              <a:t>S. aureus </a:t>
            </a:r>
            <a:endParaRPr lang="en-GB" sz="2400" i="1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ea typeface="Times New Roman"/>
                <a:cs typeface="Times New Roman"/>
              </a:rPr>
              <a:t>Clinical failures </a:t>
            </a:r>
            <a:r>
              <a:rPr lang="en-GB" sz="2400" dirty="0" smtClean="0">
                <a:latin typeface="Times New Roman"/>
                <a:ea typeface="Times New Roman"/>
                <a:cs typeface="Times New Roman"/>
              </a:rPr>
              <a:t>for MRSA </a:t>
            </a:r>
            <a:r>
              <a:rPr lang="en-GB" sz="2400" dirty="0">
                <a:latin typeface="Times New Roman"/>
                <a:ea typeface="Times New Roman"/>
                <a:cs typeface="Times New Roman"/>
              </a:rPr>
              <a:t>infections have been documented for strains that were </a:t>
            </a:r>
            <a:r>
              <a:rPr lang="en-GB" sz="24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clindamycin sensitive </a:t>
            </a:r>
            <a:r>
              <a:rPr lang="en-GB" sz="2400" dirty="0">
                <a:latin typeface="Times New Roman"/>
                <a:ea typeface="Times New Roman"/>
                <a:cs typeface="Times New Roman"/>
              </a:rPr>
              <a:t>but </a:t>
            </a:r>
            <a:r>
              <a:rPr lang="en-GB" sz="24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erythromycin resistant. </a:t>
            </a:r>
            <a:endParaRPr lang="en-GB" sz="24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/>
                <a:ea typeface="Times New Roman"/>
              </a:rPr>
              <a:t>In </a:t>
            </a:r>
            <a:r>
              <a:rPr lang="en-GB" sz="2400" dirty="0">
                <a:latin typeface="Times New Roman"/>
                <a:ea typeface="Times New Roman"/>
              </a:rPr>
              <a:t>such cases, In vivo, therapy with Clindamycin may select for constitutive </a:t>
            </a:r>
            <a:r>
              <a:rPr lang="en-GB" sz="2400" dirty="0" err="1">
                <a:latin typeface="Times New Roman"/>
                <a:ea typeface="Times New Roman"/>
              </a:rPr>
              <a:t>erm</a:t>
            </a:r>
            <a:r>
              <a:rPr lang="en-GB" sz="2400" dirty="0">
                <a:latin typeface="Times New Roman"/>
                <a:ea typeface="Times New Roman"/>
              </a:rPr>
              <a:t> mutants, which may lead to clinical failure. </a:t>
            </a:r>
            <a:endParaRPr lang="en-GB" sz="2400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/>
                <a:ea typeface="Times New Roman"/>
              </a:rPr>
              <a:t>Clindamycin </a:t>
            </a:r>
            <a:r>
              <a:rPr lang="en-GB" sz="2400" dirty="0">
                <a:latin typeface="Times New Roman"/>
                <a:ea typeface="Times New Roman"/>
              </a:rPr>
              <a:t>resistance may be constitutive or inducible. </a:t>
            </a:r>
            <a:endParaRPr lang="en-GB" sz="2400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/>
                <a:ea typeface="Times New Roman"/>
              </a:rPr>
              <a:t>Routine </a:t>
            </a:r>
            <a:r>
              <a:rPr lang="en-GB" sz="2400" dirty="0">
                <a:latin typeface="Times New Roman"/>
                <a:ea typeface="Times New Roman"/>
              </a:rPr>
              <a:t>antibiotic susceptibility tests cannot identify these strains. </a:t>
            </a:r>
            <a:endParaRPr lang="en-GB" sz="2400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/>
                <a:ea typeface="Times New Roman"/>
              </a:rPr>
              <a:t>The D-test </a:t>
            </a:r>
            <a:r>
              <a:rPr lang="en-GB" sz="2400" dirty="0">
                <a:latin typeface="Times New Roman"/>
                <a:ea typeface="Times New Roman"/>
              </a:rPr>
              <a:t>is employed to detect inducible clindamycin resistance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7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The prevalence of MRSA in </a:t>
            </a:r>
            <a:r>
              <a:rPr lang="en-US" dirty="0" err="1"/>
              <a:t>Mbale</a:t>
            </a:r>
            <a:r>
              <a:rPr lang="en-US" dirty="0"/>
              <a:t> Regional Referral Hospital Eastern Uganda is high.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A high proportion of staphylococcal isolates is multidrug resistant.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The isolates were highly susceptible to Imipenem, Linezolid and vancomycin but resistant to </a:t>
            </a:r>
            <a:r>
              <a:rPr lang="en-US" dirty="0" err="1"/>
              <a:t>trimethoprem</a:t>
            </a:r>
            <a:r>
              <a:rPr lang="en-US" dirty="0"/>
              <a:t>/sulfamethoxazole.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Inducible clindamycin resistance among the isolates was also </a:t>
            </a:r>
            <a:r>
              <a:rPr lang="en-US" dirty="0" smtClean="0"/>
              <a:t>high</a:t>
            </a:r>
          </a:p>
          <a:p>
            <a:r>
              <a:rPr lang="en-US" dirty="0" smtClean="0"/>
              <a:t>Simple phenotypic methods for detection of MRSA and ICR are important for judicious use of antibiotics for treatment of Staphylococcal infections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6"/>
          <a:stretch/>
        </p:blipFill>
        <p:spPr bwMode="auto">
          <a:xfrm>
            <a:off x="2459865" y="5996593"/>
            <a:ext cx="1610620" cy="61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0"/>
          <a:stretch/>
        </p:blipFill>
        <p:spPr bwMode="auto">
          <a:xfrm>
            <a:off x="9646277" y="5817770"/>
            <a:ext cx="1043188" cy="10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61917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03" y="3740150"/>
            <a:ext cx="1609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72" y="3526631"/>
            <a:ext cx="1042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83" y="991561"/>
            <a:ext cx="28956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8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69" y="252812"/>
            <a:ext cx="10058400" cy="933351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57" y="986634"/>
            <a:ext cx="10893285" cy="5665304"/>
          </a:xfrm>
        </p:spPr>
        <p:txBody>
          <a:bodyPr>
            <a:normAutofit fontScale="25000" lnSpcReduction="20000"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Antibiotic resistance has become a significant problem worldwide and is recognized as a threat to the country of Uganda (</a:t>
            </a: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UNAS, CDDEP, GARP-Uganda, </a:t>
            </a:r>
            <a:r>
              <a:rPr lang="en-US" sz="9600" dirty="0" err="1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Mpairwe</a:t>
            </a: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Y., &amp; </a:t>
            </a:r>
            <a:r>
              <a:rPr lang="en-US" sz="9600" dirty="0" err="1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Wamala</a:t>
            </a: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S., 2015). 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600" dirty="0">
              <a:solidFill>
                <a:srgbClr val="14141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i="1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S. aureus</a:t>
            </a: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is a significant cause of morbidity and mortality and has been identified as a sentinel organism in the understanding of antibiotic resistance (</a:t>
            </a:r>
            <a:r>
              <a:rPr lang="en-US" sz="9600" dirty="0" err="1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Diekema</a:t>
            </a: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600" i="1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al.,</a:t>
            </a: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2001).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Uganda, like other developing countries is at risk of returning to the pre-antibiotic error where diseases due to bacteria killed without cure. 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600" dirty="0">
              <a:solidFill>
                <a:srgbClr val="14141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There presently is limited information on the extent of the resistance problem in Eastern Uganda. 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9600" dirty="0" smtClean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</a:t>
            </a: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study examined resistance patterns of </a:t>
            </a:r>
            <a:r>
              <a:rPr lang="en-US" sz="9600" i="1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Staphylococcus aureus</a:t>
            </a: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</a:t>
            </a:r>
            <a:r>
              <a:rPr lang="en-US" sz="9600" dirty="0" err="1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Mbale</a:t>
            </a:r>
            <a:r>
              <a:rPr lang="en-US" sz="9600" dirty="0">
                <a:solidFill>
                  <a:srgbClr val="14141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Regional Referral Hospital in Eastern Uganda.  </a:t>
            </a:r>
            <a:endParaRPr lang="en-US" sz="9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66" y="6151898"/>
            <a:ext cx="1609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01" y="5938379"/>
            <a:ext cx="1042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38151"/>
          </a:xfrm>
        </p:spPr>
        <p:txBody>
          <a:bodyPr/>
          <a:lstStyle/>
          <a:p>
            <a:pPr algn="ctr"/>
            <a:r>
              <a:rPr lang="en-US" b="1" dirty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498556"/>
            <a:ext cx="10058400" cy="4050792"/>
          </a:xfrm>
        </p:spPr>
        <p:txBody>
          <a:bodyPr>
            <a:normAutofit/>
          </a:bodyPr>
          <a:lstStyle/>
          <a:p>
            <a:r>
              <a:rPr lang="en-US" sz="2400" b="1" dirty="0"/>
              <a:t>Study design</a:t>
            </a:r>
            <a:endParaRPr lang="en-US" sz="2400" dirty="0"/>
          </a:p>
          <a:p>
            <a:r>
              <a:rPr lang="en-US" sz="2400" dirty="0"/>
              <a:t>A cross sectional study.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 the laboratory, specimens were cultured on MacConkey, chocolate agar, and then blood agar. These were then incubated at 37</a:t>
            </a:r>
            <a:r>
              <a:rPr lang="en-US" sz="2400" baseline="30000" dirty="0"/>
              <a:t>0</a:t>
            </a:r>
            <a:r>
              <a:rPr lang="en-US" sz="2400" dirty="0"/>
              <a:t>C for 18 hours.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All the isolates were identified as </a:t>
            </a:r>
            <a:r>
              <a:rPr lang="en-US" sz="2400" i="1" dirty="0"/>
              <a:t>S.</a:t>
            </a:r>
            <a:r>
              <a:rPr lang="en-US" sz="2400" dirty="0"/>
              <a:t> </a:t>
            </a:r>
            <a:r>
              <a:rPr lang="en-US" sz="2400" i="1" dirty="0"/>
              <a:t>aureus </a:t>
            </a:r>
            <a:r>
              <a:rPr lang="en-US" sz="2400" dirty="0"/>
              <a:t>by cultural characteristics and biochemical tests.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52" y="5661338"/>
            <a:ext cx="1609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29" y="5234301"/>
            <a:ext cx="1042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93594"/>
          </a:xfrm>
        </p:spPr>
        <p:txBody>
          <a:bodyPr>
            <a:normAutofit/>
          </a:bodyPr>
          <a:lstStyle/>
          <a:p>
            <a:r>
              <a:rPr lang="en-US" sz="2700" b="1" dirty="0"/>
              <a:t>Isolation and confirmation of MRSA by phenotypic methods.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0" y="1378225"/>
            <a:ext cx="6069900" cy="51153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Phenotypic screening for methicillin resistance was performed using </a:t>
            </a:r>
            <a:r>
              <a:rPr lang="en-US" sz="2400" dirty="0" err="1"/>
              <a:t>cefoxitin</a:t>
            </a:r>
            <a:r>
              <a:rPr lang="en-US" sz="2400" dirty="0"/>
              <a:t> disc (30μg) on Mueller-Hinton agar (</a:t>
            </a:r>
            <a:r>
              <a:rPr lang="en-US" sz="2400" dirty="0" err="1"/>
              <a:t>Oxoid</a:t>
            </a:r>
            <a:r>
              <a:rPr lang="en-US" sz="2400" dirty="0"/>
              <a:t>).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Zone </a:t>
            </a:r>
            <a:r>
              <a:rPr lang="en-US" sz="2400" dirty="0"/>
              <a:t>diameter of ≤ 10 mm was considered resistant for </a:t>
            </a:r>
            <a:r>
              <a:rPr lang="en-US" sz="2400" dirty="0" err="1"/>
              <a:t>Cefoxitin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Inducible </a:t>
            </a:r>
            <a:r>
              <a:rPr lang="en-US" sz="2400" b="1" dirty="0"/>
              <a:t>clindamycin resistance (D-Zone test).</a:t>
            </a:r>
            <a:endParaRPr lang="en-US" sz="2400" dirty="0"/>
          </a:p>
          <a:p>
            <a:r>
              <a:rPr lang="en-US" sz="2400" dirty="0"/>
              <a:t>ICR, was determined using disk approximation</a:t>
            </a:r>
            <a:r>
              <a:rPr lang="en-US" sz="2400" b="1" dirty="0"/>
              <a:t> </a:t>
            </a:r>
            <a:r>
              <a:rPr lang="en-US" sz="2400" dirty="0"/>
              <a:t>test with erythromycin and clindamycin (D-zone</a:t>
            </a:r>
            <a:r>
              <a:rPr lang="en-US" sz="2400" b="1" dirty="0"/>
              <a:t> </a:t>
            </a:r>
            <a:r>
              <a:rPr lang="en-US" sz="2400" dirty="0"/>
              <a:t>test) as recommended by CLSI (CLSI, </a:t>
            </a:r>
            <a:r>
              <a:rPr lang="en-US" sz="2400" dirty="0" smtClean="0"/>
              <a:t>2014).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9" y="2909327"/>
            <a:ext cx="3917250" cy="374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27" y="6042429"/>
            <a:ext cx="1609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65" y="5791493"/>
            <a:ext cx="1042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65866"/>
          </a:xfrm>
        </p:spPr>
        <p:txBody>
          <a:bodyPr/>
          <a:lstStyle/>
          <a:p>
            <a:pPr algn="ctr"/>
            <a:r>
              <a:rPr lang="en-US" b="1" dirty="0"/>
              <a:t>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70" y="1242473"/>
            <a:ext cx="8553156" cy="52934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83346" y="2157212"/>
            <a:ext cx="721217" cy="4056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50017" y="2414789"/>
            <a:ext cx="695460" cy="2962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84901" y="4340180"/>
            <a:ext cx="1171978" cy="4250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53" y="5934075"/>
            <a:ext cx="1609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03" y="5720556"/>
            <a:ext cx="1042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46603"/>
          </a:xfrm>
        </p:spPr>
        <p:txBody>
          <a:bodyPr>
            <a:normAutofit/>
          </a:bodyPr>
          <a:lstStyle/>
          <a:p>
            <a:r>
              <a:rPr lang="en-US" sz="2700" b="1" dirty="0"/>
              <a:t>Table 1</a:t>
            </a:r>
            <a:r>
              <a:rPr lang="en-US" sz="2400" b="1" dirty="0"/>
              <a:t>; Antibiotic resistance in MRSA, D test +</a:t>
            </a:r>
            <a:r>
              <a:rPr lang="en-US" sz="2400" b="1" dirty="0" err="1"/>
              <a:t>ve</a:t>
            </a:r>
            <a:r>
              <a:rPr lang="en-US" sz="2400" b="1" dirty="0"/>
              <a:t> and MDR isolates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856219"/>
              </p:ext>
            </p:extLst>
          </p:nvPr>
        </p:nvGraphicFramePr>
        <p:xfrm>
          <a:off x="1192696" y="1603512"/>
          <a:ext cx="9935552" cy="3946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2828">
                  <a:extLst>
                    <a:ext uri="{9D8B030D-6E8A-4147-A177-3AD203B41FA5}">
                      <a16:colId xmlns:a16="http://schemas.microsoft.com/office/drawing/2014/main" xmlns="" val="34380731"/>
                    </a:ext>
                  </a:extLst>
                </a:gridCol>
                <a:gridCol w="2028556">
                  <a:extLst>
                    <a:ext uri="{9D8B030D-6E8A-4147-A177-3AD203B41FA5}">
                      <a16:colId xmlns:a16="http://schemas.microsoft.com/office/drawing/2014/main" xmlns="" val="2318055066"/>
                    </a:ext>
                  </a:extLst>
                </a:gridCol>
                <a:gridCol w="2030859">
                  <a:extLst>
                    <a:ext uri="{9D8B030D-6E8A-4147-A177-3AD203B41FA5}">
                      <a16:colId xmlns:a16="http://schemas.microsoft.com/office/drawing/2014/main" xmlns="" val="3834652390"/>
                    </a:ext>
                  </a:extLst>
                </a:gridCol>
                <a:gridCol w="1916883">
                  <a:extLst>
                    <a:ext uri="{9D8B030D-6E8A-4147-A177-3AD203B41FA5}">
                      <a16:colId xmlns:a16="http://schemas.microsoft.com/office/drawing/2014/main" xmlns="" val="1078653856"/>
                    </a:ext>
                  </a:extLst>
                </a:gridCol>
                <a:gridCol w="1776426">
                  <a:extLst>
                    <a:ext uri="{9D8B030D-6E8A-4147-A177-3AD203B41FA5}">
                      <a16:colId xmlns:a16="http://schemas.microsoft.com/office/drawing/2014/main" xmlns="" val="1528935428"/>
                    </a:ext>
                  </a:extLst>
                </a:gridCol>
              </a:tblGrid>
              <a:tr h="4911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Antibiotics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Resistance (%)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MRSA (%)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 test +ve (%)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MDR (%)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1315170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Penicillin G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 (57.66)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 (48.10)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 (17.72)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 (92.41)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4858812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Ampicillin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102 (74.45)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 (42.16)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 (19.61)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94 (92.16)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2180370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Gentamicin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 (40.15)      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 (69.01)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 (16.36)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 (100)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8534006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Ceftriaxone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 (52.55)      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38 (52.78)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 (20.83)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 (97.22)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6224858"/>
                  </a:ext>
                </a:extLst>
              </a:tr>
              <a:tr h="2627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Nitrofurantoin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9 (6.57)        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 (77.78)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(11.11)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 (77.78)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0176023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Clindamycin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 (11.68)      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 (62.50)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(0.00)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 (93.75)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62216941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Erythromycin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 (64.96)      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 (47.19)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 (21.35)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 (89.89)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2820172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Linezolid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(2.92)      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(75.00)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(0.00)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(100)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6941229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Imipenem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(5.11)      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(100)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(28.57)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(100)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2935238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Vancomycin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(2. 92)      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(50.00)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(0.00)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(100)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3013219"/>
                  </a:ext>
                </a:extLst>
              </a:tr>
              <a:tr h="2455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Cefoxitin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 (35.04)     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 (35.04)     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(16.67)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 (100)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0835793"/>
                  </a:ext>
                </a:extLst>
              </a:tr>
              <a:tr h="736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Trimetoprim-sulfametoxazole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111 (81.02)     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 (37.84)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 (15.32)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90 (81.08)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415412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9247029" y="2498503"/>
            <a:ext cx="1068947" cy="2962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59908" y="2794717"/>
            <a:ext cx="1068947" cy="2962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59907" y="4464677"/>
            <a:ext cx="1068947" cy="2962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317" y="5918915"/>
            <a:ext cx="1609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11" y="5705396"/>
            <a:ext cx="1042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53838"/>
          </a:xfrm>
        </p:spPr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172818"/>
            <a:ext cx="10327022" cy="5685182"/>
          </a:xfrm>
        </p:spPr>
        <p:txBody>
          <a:bodyPr>
            <a:noAutofit/>
          </a:bodyPr>
          <a:lstStyle/>
          <a:p>
            <a:r>
              <a:rPr lang="en-US" sz="2400" dirty="0"/>
              <a:t>Microbiology laboratories are important in correctly recognizing and reporting </a:t>
            </a:r>
            <a:r>
              <a:rPr lang="en-US" sz="2400" i="1" dirty="0"/>
              <a:t>S. aureus </a:t>
            </a:r>
            <a:r>
              <a:rPr lang="en-US" sz="2400" dirty="0"/>
              <a:t>isolates, which are </a:t>
            </a:r>
            <a:r>
              <a:rPr lang="en-US" sz="2400" dirty="0" smtClean="0"/>
              <a:t>MRSA and ICR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 Simple disk diffusion methods used to detect MRSA and </a:t>
            </a:r>
            <a:r>
              <a:rPr lang="en-US" sz="2400" dirty="0" smtClean="0"/>
              <a:t>ICR </a:t>
            </a:r>
            <a:r>
              <a:rPr lang="en-US" sz="2400" dirty="0"/>
              <a:t>can improve clinical management of diseases caused by </a:t>
            </a:r>
            <a:r>
              <a:rPr lang="en-US" sz="2400" i="1" dirty="0"/>
              <a:t>S. aureus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We show </a:t>
            </a:r>
            <a:r>
              <a:rPr lang="en-US" sz="2400" dirty="0"/>
              <a:t>the prevalence of MRSA of 35% and </a:t>
            </a:r>
            <a:r>
              <a:rPr lang="en-US" sz="2400" dirty="0" smtClean="0"/>
              <a:t>ICR of 14</a:t>
            </a:r>
            <a:r>
              <a:rPr lang="en-US" sz="2400" dirty="0"/>
              <a:t>% among S. aureus isolated.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Comparable to </a:t>
            </a:r>
            <a:r>
              <a:rPr lang="en-US" sz="2400" dirty="0" smtClean="0"/>
              <a:t>37.5</a:t>
            </a:r>
            <a:r>
              <a:rPr lang="en-US" sz="2400" dirty="0"/>
              <a:t>% (</a:t>
            </a:r>
            <a:r>
              <a:rPr lang="en-US" sz="2400" dirty="0" err="1"/>
              <a:t>Ojulong</a:t>
            </a:r>
            <a:r>
              <a:rPr lang="en-US" sz="2400" dirty="0"/>
              <a:t> et al., 2009, </a:t>
            </a:r>
            <a:r>
              <a:rPr lang="en-US" sz="2400" dirty="0" err="1"/>
              <a:t>Seni</a:t>
            </a:r>
            <a:r>
              <a:rPr lang="en-US" sz="2400" dirty="0"/>
              <a:t> </a:t>
            </a:r>
            <a:r>
              <a:rPr lang="en-US" sz="2400" i="1" dirty="0"/>
              <a:t>et al.,</a:t>
            </a:r>
            <a:r>
              <a:rPr lang="en-US" sz="2400" dirty="0"/>
              <a:t> 2013</a:t>
            </a:r>
            <a:r>
              <a:rPr lang="en-US" sz="2400" dirty="0" smtClean="0"/>
              <a:t>) in Kampala </a:t>
            </a:r>
            <a:r>
              <a:rPr lang="en-US" sz="2400" dirty="0"/>
              <a:t>and elsewhere in the world (</a:t>
            </a:r>
            <a:r>
              <a:rPr lang="en-US" sz="2400" i="1" dirty="0" err="1"/>
              <a:t>Pramodhini</a:t>
            </a:r>
            <a:r>
              <a:rPr lang="en-US" sz="2400" i="1" dirty="0"/>
              <a:t> et al., </a:t>
            </a:r>
            <a:r>
              <a:rPr lang="en-US" sz="2400" dirty="0"/>
              <a:t>2011, </a:t>
            </a:r>
            <a:r>
              <a:rPr lang="en-US" sz="2400" dirty="0" smtClean="0"/>
              <a:t>and </a:t>
            </a:r>
            <a:r>
              <a:rPr lang="en-US" sz="2400" dirty="0"/>
              <a:t>Ibarra </a:t>
            </a:r>
            <a:r>
              <a:rPr lang="en-US" sz="2400" i="1" dirty="0"/>
              <a:t>et al.,</a:t>
            </a:r>
            <a:r>
              <a:rPr lang="en-US" sz="2400" dirty="0"/>
              <a:t> 2008).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49" y="6099220"/>
            <a:ext cx="1609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14" y="5815013"/>
            <a:ext cx="1042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32841"/>
            <a:ext cx="10058400" cy="101286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Discussion </a:t>
            </a:r>
            <a:r>
              <a:rPr lang="en-US" sz="4800" dirty="0" err="1"/>
              <a:t>cont</a:t>
            </a:r>
            <a:r>
              <a:rPr lang="en-US" sz="48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87" y="1033670"/>
            <a:ext cx="11118574" cy="564542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Clindamycin is also used as an alternative for patients who are allergic to penicillin (</a:t>
            </a:r>
            <a:r>
              <a:rPr lang="en-US" sz="2400" dirty="0" err="1"/>
              <a:t>Drinkovic</a:t>
            </a:r>
            <a:r>
              <a:rPr lang="en-US" sz="2400" dirty="0"/>
              <a:t> et al., 2001, </a:t>
            </a:r>
            <a:r>
              <a:rPr lang="en-US" sz="2400" dirty="0" err="1"/>
              <a:t>Fiebelkorn</a:t>
            </a:r>
            <a:r>
              <a:rPr lang="en-US" sz="2400" dirty="0"/>
              <a:t> 2003). 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rising prevalence of </a:t>
            </a:r>
            <a:r>
              <a:rPr lang="en-US" sz="2400" dirty="0" smtClean="0"/>
              <a:t>ICR </a:t>
            </a:r>
            <a:r>
              <a:rPr lang="en-US" sz="2400" dirty="0"/>
              <a:t>is of great risk to treatment failure for diseases caused by </a:t>
            </a:r>
            <a:r>
              <a:rPr lang="en-US" sz="2400" i="1" dirty="0"/>
              <a:t>S. aureus.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Use of D test in a routine laboratory enables us to guide the clinicians in judicious use of clindamycin. </a:t>
            </a:r>
          </a:p>
          <a:p>
            <a:r>
              <a:rPr lang="en-US" sz="2400" dirty="0"/>
              <a:t>The highest prevalence of resistance in this study was reported for trimethoprim/sulfamethoxazole. Similar studies (</a:t>
            </a:r>
            <a:r>
              <a:rPr lang="en-US" sz="2400" dirty="0" err="1"/>
              <a:t>Ojulong</a:t>
            </a:r>
            <a:r>
              <a:rPr lang="en-US" sz="2400" dirty="0"/>
              <a:t> </a:t>
            </a:r>
            <a:r>
              <a:rPr lang="en-US" sz="2400" i="1" dirty="0"/>
              <a:t>et al.,</a:t>
            </a:r>
            <a:r>
              <a:rPr lang="en-US" sz="2400" dirty="0"/>
              <a:t> 2009) have reported such results in Central Uganda and elsewhere in the world (Kumar et al., 2012).  </a:t>
            </a:r>
          </a:p>
          <a:p>
            <a:r>
              <a:rPr lang="en-US" sz="2400" dirty="0"/>
              <a:t>Linezolid, Imipenem and Vancomycin had resistance patterns below five percent, this indicates that these drugs can still be effectively used in our setting.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42" y="6137856"/>
            <a:ext cx="1609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82" y="6137856"/>
            <a:ext cx="1042987" cy="7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117341" cy="1060833"/>
          </a:xfrm>
        </p:spPr>
        <p:txBody>
          <a:bodyPr>
            <a:normAutofit/>
          </a:bodyPr>
          <a:lstStyle/>
          <a:p>
            <a:r>
              <a:rPr lang="en-GB" sz="2400" b="1" cap="none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Clinical significance of Inducible Clindamycin </a:t>
            </a:r>
            <a:r>
              <a:rPr lang="en-GB" sz="2400" b="1" cap="none" dirty="0" smtClean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resistance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454" y="1516101"/>
            <a:ext cx="10315076" cy="4987730"/>
          </a:xfrm>
        </p:spPr>
        <p:txBody>
          <a:bodyPr/>
          <a:lstStyle/>
          <a:p>
            <a:r>
              <a:rPr lang="en-GB" sz="2400" dirty="0" smtClean="0"/>
              <a:t>Macrolide-</a:t>
            </a:r>
            <a:r>
              <a:rPr lang="en-GB" sz="2400" dirty="0" err="1" smtClean="0"/>
              <a:t>lincosamide</a:t>
            </a:r>
            <a:r>
              <a:rPr lang="en-GB" sz="2400" dirty="0" smtClean="0"/>
              <a:t>-</a:t>
            </a:r>
            <a:r>
              <a:rPr lang="en-GB" sz="2400" dirty="0" err="1" smtClean="0"/>
              <a:t>streptogramin</a:t>
            </a:r>
            <a:r>
              <a:rPr lang="en-GB" sz="2400" dirty="0" smtClean="0"/>
              <a:t> </a:t>
            </a:r>
            <a:r>
              <a:rPr lang="en-GB" sz="2400" dirty="0"/>
              <a:t>B (MLSB) resistance, which is mediated by target side modification mechanism, results in resistance to Erythromycin, Clindamycin, and </a:t>
            </a:r>
            <a:r>
              <a:rPr lang="en-GB" sz="2400" dirty="0" err="1"/>
              <a:t>streptogramin</a:t>
            </a:r>
            <a:r>
              <a:rPr lang="en-GB" sz="2400" dirty="0"/>
              <a:t> B.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This </a:t>
            </a:r>
            <a:r>
              <a:rPr lang="en-GB" sz="2400" b="1" dirty="0"/>
              <a:t>mechanism can </a:t>
            </a:r>
            <a:r>
              <a:rPr lang="en-GB" sz="2400" b="1" dirty="0" smtClean="0"/>
              <a:t>be;</a:t>
            </a:r>
            <a:endParaRPr lang="en-US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b="1" dirty="0"/>
              <a:t>Constitutive</a:t>
            </a:r>
            <a:r>
              <a:rPr lang="en-GB" sz="2400" dirty="0"/>
              <a:t>, where the </a:t>
            </a:r>
            <a:r>
              <a:rPr lang="en-GB" sz="2400" dirty="0" err="1"/>
              <a:t>rRNA</a:t>
            </a:r>
            <a:r>
              <a:rPr lang="en-GB" sz="2400" dirty="0"/>
              <a:t> </a:t>
            </a:r>
            <a:r>
              <a:rPr lang="en-GB" sz="2400" dirty="0" err="1"/>
              <a:t>methylase</a:t>
            </a:r>
            <a:r>
              <a:rPr lang="en-GB" sz="2400" dirty="0"/>
              <a:t> is always </a:t>
            </a:r>
            <a:r>
              <a:rPr lang="en-GB" sz="2400" dirty="0" smtClean="0"/>
              <a:t>produced. 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b="1" dirty="0" smtClean="0"/>
              <a:t>Inducible</a:t>
            </a:r>
            <a:r>
              <a:rPr lang="en-GB" sz="2400" dirty="0"/>
              <a:t>, where </a:t>
            </a:r>
            <a:r>
              <a:rPr lang="en-GB" sz="2400" dirty="0" err="1"/>
              <a:t>methylase</a:t>
            </a:r>
            <a:r>
              <a:rPr lang="en-GB" sz="2400" dirty="0"/>
              <a:t> is produced only in the presence of an inducing agent (Note: Erythromycin is an effective inducer of </a:t>
            </a:r>
            <a:r>
              <a:rPr lang="en-GB" sz="2400" dirty="0" smtClean="0"/>
              <a:t>MLSB </a:t>
            </a:r>
            <a:r>
              <a:rPr lang="en-GB" sz="2400" dirty="0"/>
              <a:t>resistance). </a:t>
            </a:r>
            <a:endParaRPr lang="en-GB" sz="2400" dirty="0" smtClean="0"/>
          </a:p>
          <a:p>
            <a:pPr marL="0" lvl="0" indent="0">
              <a:buNone/>
            </a:pPr>
            <a:endParaRPr lang="en-GB" sz="2400" dirty="0" smtClean="0"/>
          </a:p>
          <a:p>
            <a:r>
              <a:rPr lang="en-GB" sz="2400" dirty="0" smtClean="0"/>
              <a:t>Isolates </a:t>
            </a:r>
            <a:r>
              <a:rPr lang="en-GB" sz="2400" dirty="0"/>
              <a:t>with inducible resistance are resistant to Erythromycin but appear susceptible to Clindamycin in routine </a:t>
            </a:r>
            <a:r>
              <a:rPr lang="en-GB" sz="2400" dirty="0" err="1"/>
              <a:t>invitro</a:t>
            </a:r>
            <a:r>
              <a:rPr lang="en-GB" sz="2400" dirty="0"/>
              <a:t> testing.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394</TotalTime>
  <Words>973</Words>
  <Application>Microsoft Office PowerPoint</Application>
  <PresentationFormat>Custom</PresentationFormat>
  <Paragraphs>131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Wood Type</vt:lpstr>
      <vt:lpstr>A Situational Analysis of Multi-Drug Resistance Among Clinical Isolates of Staphylococcus aureus in Mbale Regional Referral Hospital</vt:lpstr>
      <vt:lpstr>Background</vt:lpstr>
      <vt:lpstr>MATERIALS AND METHODS</vt:lpstr>
      <vt:lpstr>Isolation and confirmation of MRSA by phenotypic methods.</vt:lpstr>
      <vt:lpstr> Results</vt:lpstr>
      <vt:lpstr>Table 1; Antibiotic resistance in MRSA, D test +ve and MDR isolates</vt:lpstr>
      <vt:lpstr>discussion</vt:lpstr>
      <vt:lpstr>Discussion cont…</vt:lpstr>
      <vt:lpstr>Clinical significance of Inducible Clindamycin resistance</vt:lpstr>
      <vt:lpstr>Clinical significance of  the D Test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Situational Analysis of Multi-Drug Resistance Among Clinical Isolates of Staphylococcus aureus in Mbale Regional Referral Hospital</dc:title>
  <dc:creator>Personal</dc:creator>
  <cp:lastModifiedBy>Personal</cp:lastModifiedBy>
  <cp:revision>25</cp:revision>
  <dcterms:created xsi:type="dcterms:W3CDTF">2016-11-21T02:23:04Z</dcterms:created>
  <dcterms:modified xsi:type="dcterms:W3CDTF">2017-03-30T08:03:11Z</dcterms:modified>
</cp:coreProperties>
</file>