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2" r:id="rId3"/>
  </p:sldMasterIdLst>
  <p:notesMasterIdLst>
    <p:notesMasterId r:id="rId16"/>
  </p:notesMasterIdLst>
  <p:handoutMasterIdLst>
    <p:handoutMasterId r:id="rId17"/>
  </p:handoutMasterIdLst>
  <p:sldIdLst>
    <p:sldId id="261" r:id="rId4"/>
    <p:sldId id="269" r:id="rId5"/>
    <p:sldId id="257" r:id="rId6"/>
    <p:sldId id="264" r:id="rId7"/>
    <p:sldId id="262" r:id="rId8"/>
    <p:sldId id="270" r:id="rId9"/>
    <p:sldId id="263" r:id="rId10"/>
    <p:sldId id="259" r:id="rId11"/>
    <p:sldId id="260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cia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043D6-B68B-4152-A7D0-53ADCA20D01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9668C-CB5B-4B0F-8C40-DBC71FD9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5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C3C3C-DAC9-4A8D-A86C-500618C5D74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F5DF-9CCD-4C1F-ADE7-B4D766DC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7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B0C5A3-256F-410F-8278-5B28F9E20561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9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285750" y="5245099"/>
            <a:ext cx="1047750" cy="1433572"/>
            <a:chOff x="7518864" y="5368131"/>
            <a:chExt cx="1396536" cy="1432861"/>
          </a:xfrm>
        </p:grpSpPr>
        <p:pic>
          <p:nvPicPr>
            <p:cNvPr id="5" name="Picture 8" descr="\\cdc.gov\private\M328\BXZ3\Uganda\Intro course\Uganda FETP Cohort 2015 Intro\Mak_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368131"/>
              <a:ext cx="1290925" cy="118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7518864" y="6401081"/>
              <a:ext cx="1396536" cy="3999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en-US" sz="1000" b="1" dirty="0" smtClean="0">
                  <a:solidFill>
                    <a:prstClr val="black"/>
                  </a:solidFill>
                  <a:latin typeface="Arial" charset="0"/>
                </a:rPr>
                <a:t>Makerere University</a:t>
              </a:r>
            </a:p>
          </p:txBody>
        </p:sp>
      </p:grpSp>
      <p:pic>
        <p:nvPicPr>
          <p:cNvPr id="7" name="Picture 2" descr="F:\MPH Field Coordinator\JASH Conference 2016\JASH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95" y="5811843"/>
            <a:ext cx="2733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418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DF60-3F6D-423D-9D2B-D23BFF8444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29FB-6D5E-4CC6-BA24-748B61871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9012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CD28-74C6-4D03-AF2B-4683A57846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CAC5-4217-44C7-980C-6E4939D4E5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1185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285750" y="5245099"/>
            <a:ext cx="1047750" cy="1433572"/>
            <a:chOff x="7518864" y="5368131"/>
            <a:chExt cx="1396536" cy="1432861"/>
          </a:xfrm>
        </p:grpSpPr>
        <p:pic>
          <p:nvPicPr>
            <p:cNvPr id="5" name="Picture 8" descr="\\cdc.gov\private\M328\BXZ3\Uganda\Intro course\Uganda FETP Cohort 2015 Intro\Mak_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368131"/>
              <a:ext cx="1290925" cy="118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7518864" y="6401081"/>
              <a:ext cx="1396536" cy="3999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en-US" sz="1000" b="1" dirty="0" smtClean="0">
                  <a:solidFill>
                    <a:prstClr val="black"/>
                  </a:solidFill>
                  <a:latin typeface="Arial" charset="0"/>
                </a:rPr>
                <a:t>Makerere University</a:t>
              </a:r>
            </a:p>
          </p:txBody>
        </p:sp>
      </p:grpSp>
      <p:pic>
        <p:nvPicPr>
          <p:cNvPr id="7" name="Picture 2" descr="F:\MPH Field Coordinator\JASH Conference 2016\JASH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94" y="5811839"/>
            <a:ext cx="2733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21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0CE0-CCD8-4EBC-BDE3-F3781F7F8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0ADE-3E8D-48DC-AA27-600A40C99A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7697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E55C-8CAE-46D9-A0BD-C5025B480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F9B0-0D46-45D0-BC85-72698D494F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3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5527-C48A-4570-A163-D1113496F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7E6D-C351-4CD0-85E4-354FCE022B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6427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8A3C-F976-4A4A-95DE-6F22D8670F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FCCB-418A-4863-A34E-95C4A53279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115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F591-82EB-452C-8747-14CCAF8010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44FF-7012-4BAF-B8F5-BF3455407D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589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37D3-319A-44F9-9182-68178A9F41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3732-DC35-4C02-BC88-6E669B4B46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4410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B958-5BE0-41B2-811E-7AF16856FB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9EA6-A50B-4545-A66F-9F36EC15A3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768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0CE0-CCD8-4EBC-BDE3-F3781F7F8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0ADE-3E8D-48DC-AA27-600A40C99A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8197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065D-87A8-431F-B69B-0D0D22DC92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4B0F-BDF6-4011-9067-CFAC98D35B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60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DF60-3F6D-423D-9D2B-D23BFF8444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29FB-6D5E-4CC6-BA24-748B61871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508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CD28-74C6-4D03-AF2B-4683A57846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CAC5-4217-44C7-980C-6E4939D4E5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6335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285750" y="5245099"/>
            <a:ext cx="1047750" cy="1433572"/>
            <a:chOff x="7518864" y="5368131"/>
            <a:chExt cx="1396536" cy="1432861"/>
          </a:xfrm>
        </p:grpSpPr>
        <p:pic>
          <p:nvPicPr>
            <p:cNvPr id="8" name="Picture 8" descr="\\cdc.gov\private\M328\BXZ3\Uganda\Intro course\Uganda FETP Cohort 2015 Intro\Mak_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368131"/>
              <a:ext cx="1290925" cy="118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7518864" y="6401081"/>
              <a:ext cx="1396536" cy="3999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en-US" sz="1000" b="1" dirty="0" smtClean="0">
                  <a:solidFill>
                    <a:prstClr val="black"/>
                  </a:solidFill>
                  <a:latin typeface="Arial" charset="0"/>
                </a:rPr>
                <a:t>Makerere University</a:t>
              </a:r>
            </a:p>
          </p:txBody>
        </p:sp>
      </p:grpSp>
      <p:pic>
        <p:nvPicPr>
          <p:cNvPr id="10" name="Picture 2" descr="F:\MPH Field Coordinator\JASH Conference 2016\JASH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95" y="5811851"/>
            <a:ext cx="2733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70CE0-CCD8-4EBC-BDE3-F3781F7F8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60ADE-3E8D-48DC-AA27-600A40C99A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8E55C-8CAE-46D9-A0BD-C5025B4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F9B0-0D46-45D0-BC85-72698D49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D5527-C48A-4570-A163-D1113496F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77E6D-C351-4CD0-85E4-354FCE022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E8A3C-F976-4A4A-95DE-6F22D8670F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4FCCB-418A-4863-A34E-95C4A5327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DF591-82EB-452C-8747-14CCAF8010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244FF-7012-4BAF-B8F5-BF3455407D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437D3-319A-44F9-9182-68178A9F41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53732-DC35-4C02-BC88-6E669B4B46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E55C-8CAE-46D9-A0BD-C5025B480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F9B0-0D46-45D0-BC85-72698D494F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83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5B958-5BE0-41B2-811E-7AF16856FB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9EA6-A50B-4545-A66F-9F36EC15A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2065D-87A8-431F-B69B-0D0D22DC9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874B0F-BDF6-4011-9067-CFAC98D35B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ADF60-3F6D-423D-9D2B-D23BFF844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229FB-6D5E-4CC6-BA24-748B61871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ACD28-74C6-4D03-AF2B-4683A5784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CCAC5-4217-44C7-980C-6E4939D4E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5527-C48A-4570-A163-D1113496F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7E6D-C351-4CD0-85E4-354FCE022B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626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8A3C-F976-4A4A-95DE-6F22D8670F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FCCB-418A-4863-A34E-95C4A53279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5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F591-82EB-452C-8747-14CCAF8010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44FF-7012-4BAF-B8F5-BF3455407D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576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37D3-319A-44F9-9182-68178A9F41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3732-DC35-4C02-BC88-6E669B4B46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6236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B958-5BE0-41B2-811E-7AF16856FB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9EA6-A50B-4545-A66F-9F36EC15A3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914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065D-87A8-431F-B69B-0D0D22DC92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4B0F-BDF6-4011-9067-CFAC98D35B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80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CD893B-1786-4C0F-9305-C67F45666B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111F66-D2B3-45AD-A78A-61E65E1315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61138"/>
            <a:ext cx="9144000" cy="298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510"/>
                </a:solidFill>
              </a:rPr>
              <a:t>MakSPH-MASTER OF PUBLIC HEALTH </a:t>
            </a:r>
          </a:p>
        </p:txBody>
      </p:sp>
    </p:spTree>
    <p:extLst>
      <p:ext uri="{BB962C8B-B14F-4D97-AF65-F5344CB8AC3E}">
        <p14:creationId xmlns:p14="http://schemas.microsoft.com/office/powerpoint/2010/main" val="26221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CD893B-1786-4C0F-9305-C67F45666B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111F66-D2B3-45AD-A78A-61E65E1315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61138"/>
            <a:ext cx="9144000" cy="298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510"/>
                </a:solidFill>
              </a:rPr>
              <a:t>MakSPH-MASTER OF PUBLIC HEALTH </a:t>
            </a:r>
          </a:p>
        </p:txBody>
      </p:sp>
    </p:spTree>
    <p:extLst>
      <p:ext uri="{BB962C8B-B14F-4D97-AF65-F5344CB8AC3E}">
        <p14:creationId xmlns:p14="http://schemas.microsoft.com/office/powerpoint/2010/main" val="51079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111F66-D2B3-45AD-A78A-61E65E131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7CD893B-1786-4C0F-9305-C67F45666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61138"/>
            <a:ext cx="9144000" cy="298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510"/>
                </a:solidFill>
              </a:rPr>
              <a:t>MakSPH-MASTER OF PUBLIC HEALTH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62200" y="160421"/>
            <a:ext cx="5029200" cy="1295399"/>
          </a:xfrm>
        </p:spPr>
        <p:txBody>
          <a:bodyPr>
            <a:normAutofit fontScale="90000"/>
          </a:bodyPr>
          <a:lstStyle/>
          <a:p>
            <a:pPr lvl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</a:br>
            <a:r>
              <a:rPr lang="en-US" sz="1600" b="1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>6</a:t>
            </a:r>
            <a:r>
              <a:rPr lang="en-US" sz="1600" b="1" baseline="30000" dirty="0" smtClean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>East African Health and Scientific Conference &amp; International Health Exhibition and Trade Fair,</a:t>
            </a:r>
            <a:br>
              <a:rPr lang="en-US" sz="1600" b="1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</a:br>
            <a:r>
              <a:rPr lang="en-US" sz="1600" b="1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>29th-31</a:t>
            </a:r>
            <a:r>
              <a:rPr lang="en-US" sz="1600" b="1" baseline="30000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>st</a:t>
            </a:r>
            <a:r>
              <a:rPr lang="en-US" sz="1600" b="1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> March 2017</a:t>
            </a:r>
            <a:br>
              <a:rPr lang="en-US" sz="1600" b="1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</a:br>
            <a:r>
              <a:rPr lang="en-US" sz="1600" b="1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  <a:t>Bujumbura, Burundi</a:t>
            </a:r>
            <a:br>
              <a:rPr lang="en-US" sz="1600" b="1" dirty="0">
                <a:solidFill>
                  <a:srgbClr val="000000"/>
                </a:solidFill>
                <a:latin typeface="Century Gothic"/>
                <a:ea typeface="Times New Roman"/>
                <a:cs typeface="+mn-cs"/>
              </a:rPr>
            </a:b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420"/>
            <a:ext cx="15430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36434" y="2057402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Surveillance for Acute Flaccid Paralysis (AFP), National Stop Transmission of Polio Mission in </a:t>
            </a:r>
            <a:r>
              <a:rPr lang="en-US" sz="2800" b="1" dirty="0" err="1" smtClean="0">
                <a:latin typeface="Century Gothic" pitchFamily="34" charset="0"/>
              </a:rPr>
              <a:t>Kasese</a:t>
            </a:r>
            <a:r>
              <a:rPr lang="en-US" sz="2800" b="1" dirty="0" smtClean="0">
                <a:latin typeface="Century Gothic" pitchFamily="34" charset="0"/>
              </a:rPr>
              <a:t> District, Western Uganda, September 2015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1" y="4597166"/>
            <a:ext cx="703243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i="1" dirty="0">
                <a:solidFill>
                  <a:prstClr val="black"/>
                </a:solidFill>
                <a:latin typeface="Century Gothic" pitchFamily="34" charset="0"/>
                <a:cs typeface="Times New Roman" panose="02020603050405020304" pitchFamily="18" charset="0"/>
              </a:rPr>
              <a:t>Presenter: Alice </a:t>
            </a:r>
            <a:r>
              <a:rPr lang="en-US" sz="2400" b="1" i="1" dirty="0" err="1">
                <a:solidFill>
                  <a:prstClr val="black"/>
                </a:solidFill>
                <a:latin typeface="Century Gothic" pitchFamily="34" charset="0"/>
                <a:cs typeface="Times New Roman" panose="02020603050405020304" pitchFamily="18" charset="0"/>
              </a:rPr>
              <a:t>Namugamba</a:t>
            </a:r>
            <a:r>
              <a:rPr lang="en-US" sz="2400" b="1" i="1" dirty="0">
                <a:solidFill>
                  <a:prstClr val="black"/>
                </a:solidFill>
                <a:latin typeface="Century Gothic" pitchFamily="34" charset="0"/>
                <a:cs typeface="Times New Roman" panose="02020603050405020304" pitchFamily="18" charset="0"/>
              </a:rPr>
              <a:t>, MPH</a:t>
            </a:r>
            <a:r>
              <a:rPr lang="en-US" sz="2400" b="1" i="1" dirty="0">
                <a:solidFill>
                  <a:srgbClr val="000C2A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C2A"/>
                </a:solidFill>
                <a:latin typeface="Century Gothic" pitchFamily="34" charset="0"/>
                <a:cs typeface="Times New Roman" panose="02020603050405020304" pitchFamily="18" charset="0"/>
              </a:rPr>
              <a:t>Co authors: Claire </a:t>
            </a:r>
            <a:r>
              <a:rPr lang="en-US" sz="2400" dirty="0" err="1" smtClean="0">
                <a:solidFill>
                  <a:srgbClr val="000C2A"/>
                </a:solidFill>
                <a:latin typeface="Century Gothic" pitchFamily="34" charset="0"/>
                <a:cs typeface="Times New Roman" panose="02020603050405020304" pitchFamily="18" charset="0"/>
              </a:rPr>
              <a:t>Nalweyiso</a:t>
            </a:r>
            <a:endParaRPr lang="en-US" sz="2400" dirty="0" smtClean="0">
              <a:solidFill>
                <a:srgbClr val="000C2A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C2A"/>
                </a:solidFill>
                <a:latin typeface="Century Gothic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err="1" smtClean="0">
                <a:solidFill>
                  <a:srgbClr val="000C2A"/>
                </a:solidFill>
                <a:latin typeface="Century Gothic" pitchFamily="34" charset="0"/>
                <a:cs typeface="Times New Roman" panose="02020603050405020304" pitchFamily="18" charset="0"/>
              </a:rPr>
              <a:t>Bibiana</a:t>
            </a:r>
            <a:r>
              <a:rPr lang="en-US" sz="2400" dirty="0" smtClean="0">
                <a:solidFill>
                  <a:srgbClr val="000C2A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C2A"/>
                </a:solidFill>
                <a:latin typeface="Century Gothic" pitchFamily="34" charset="0"/>
                <a:cs typeface="Times New Roman" panose="02020603050405020304" pitchFamily="18" charset="0"/>
              </a:rPr>
              <a:t>Akello</a:t>
            </a:r>
            <a:endParaRPr lang="en-US" sz="2400" dirty="0" smtClean="0">
              <a:solidFill>
                <a:srgbClr val="000C2A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000C2A"/>
                </a:solidFill>
                <a:latin typeface="Century Gothic" pitchFamily="34" charset="0"/>
                <a:cs typeface="Times New Roman" panose="02020603050405020304" pitchFamily="18" charset="0"/>
              </a:rPr>
              <a:t>Makerere</a:t>
            </a:r>
            <a:r>
              <a:rPr lang="en-US" sz="2400" dirty="0" smtClean="0">
                <a:solidFill>
                  <a:srgbClr val="000C2A"/>
                </a:solidFill>
                <a:latin typeface="Century Gothic" pitchFamily="34" charset="0"/>
                <a:cs typeface="Times New Roman" panose="02020603050405020304" pitchFamily="18" charset="0"/>
              </a:rPr>
              <a:t> University School of Public Health</a:t>
            </a:r>
            <a:endParaRPr lang="en-US" sz="2400" dirty="0">
              <a:solidFill>
                <a:srgbClr val="000C2A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Ray\AppData\Local\Temp\Mak logo revis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638"/>
            <a:ext cx="1824038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49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Conclusion 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4"/>
            <a:ext cx="64008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0" dirty="0" err="1" smtClean="0">
                <a:latin typeface="Century Gothic" pitchFamily="34" charset="0"/>
              </a:rPr>
              <a:t>Kasese</a:t>
            </a:r>
            <a:r>
              <a:rPr lang="en-US" sz="2400" b="0" dirty="0" smtClean="0">
                <a:latin typeface="Century Gothic" pitchFamily="34" charset="0"/>
              </a:rPr>
              <a:t> district’s surveillance system was still weak</a:t>
            </a:r>
          </a:p>
          <a:p>
            <a:pPr>
              <a:buFont typeface="Wingdings" pitchFamily="2" charset="2"/>
              <a:buChar char="§"/>
            </a:pPr>
            <a:endParaRPr lang="en-US" sz="2400" b="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Century Gothic" pitchFamily="34" charset="0"/>
              </a:rPr>
              <a:t>Knowledge on AFP case definition was still low</a:t>
            </a:r>
          </a:p>
          <a:p>
            <a:pPr marL="0" indent="0">
              <a:buNone/>
            </a:pPr>
            <a:endParaRPr lang="en-US" sz="2400" b="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Century Gothic" pitchFamily="34" charset="0"/>
              </a:rPr>
              <a:t>And steps of surveillance not well known to Health workers</a:t>
            </a:r>
          </a:p>
          <a:p>
            <a:pPr>
              <a:buFont typeface="Wingdings" pitchFamily="2" charset="2"/>
              <a:buChar char="§"/>
            </a:pPr>
            <a:endParaRPr lang="en-US" sz="2400" b="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Century Gothic" pitchFamily="34" charset="0"/>
              </a:rPr>
              <a:t>Low numbers(24) of community health workers involved in AFP surveillance</a:t>
            </a:r>
            <a:endParaRPr lang="en-US" sz="2400" b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93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Recommendations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Century Gothic" pitchFamily="34" charset="0"/>
              </a:rPr>
              <a:t>The District Health Team should continuously encourage health workers on timely submission of reports</a:t>
            </a:r>
          </a:p>
          <a:p>
            <a:pPr>
              <a:buFont typeface="Wingdings" pitchFamily="2" charset="2"/>
              <a:buChar char="§"/>
            </a:pPr>
            <a:endParaRPr lang="en-US" sz="2400" b="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Century Gothic" pitchFamily="34" charset="0"/>
              </a:rPr>
              <a:t>There is need for continued sensitization on VPDs in all health facilities and communities</a:t>
            </a:r>
          </a:p>
          <a:p>
            <a:pPr marL="114300" indent="0">
              <a:buNone/>
            </a:pPr>
            <a:r>
              <a:rPr lang="en-US" sz="2400" b="0" dirty="0" smtClean="0">
                <a:latin typeface="Century Gothic" pitchFamily="34" charset="0"/>
              </a:rPr>
              <a:t> </a:t>
            </a:r>
            <a:endParaRPr lang="en-US" sz="24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Century Gothic" pitchFamily="34" charset="0"/>
              </a:rPr>
              <a:t>The District Surveillance Focal Person should have active search and surveillance preparedness work plan in place annually</a:t>
            </a:r>
          </a:p>
          <a:p>
            <a:pPr>
              <a:buFont typeface="Wingdings" pitchFamily="2" charset="2"/>
              <a:buChar char="§"/>
            </a:pPr>
            <a:endParaRPr lang="en-US" sz="2400" b="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Century Gothic" pitchFamily="34" charset="0"/>
              </a:rPr>
              <a:t>Increased involvement of community health workers in disease surveillance is vital.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29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Acknowledgements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sz="3200" dirty="0" err="1" smtClean="0">
                <a:cs typeface="Times New Roman" pitchFamily="18" charset="0"/>
              </a:rPr>
              <a:t>Kasese</a:t>
            </a:r>
            <a:r>
              <a:rPr lang="en-US" sz="3200" dirty="0" smtClean="0">
                <a:cs typeface="Times New Roman" pitchFamily="18" charset="0"/>
              </a:rPr>
              <a:t> community health workers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sz="3200" dirty="0" err="1" smtClean="0">
                <a:cs typeface="Times New Roman" pitchFamily="18" charset="0"/>
              </a:rPr>
              <a:t>Kasese</a:t>
            </a:r>
            <a:r>
              <a:rPr lang="en-US" sz="3200" dirty="0" smtClean="0">
                <a:cs typeface="Times New Roman" pitchFamily="18" charset="0"/>
              </a:rPr>
              <a:t> community members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sz="3200" dirty="0" err="1" smtClean="0">
                <a:cs typeface="Times New Roman" pitchFamily="18" charset="0"/>
              </a:rPr>
              <a:t>Kasese</a:t>
            </a:r>
            <a:r>
              <a:rPr lang="en-US" sz="3200" dirty="0" smtClean="0">
                <a:cs typeface="Times New Roman" pitchFamily="18" charset="0"/>
              </a:rPr>
              <a:t> District Health Office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smtClean="0">
                <a:cs typeface="Times New Roman" pitchFamily="18" charset="0"/>
              </a:rPr>
              <a:t>AFENET/MOH/WHO/NSTOP Mission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sz="3200" dirty="0" err="1" smtClean="0">
                <a:cs typeface="Times New Roman" pitchFamily="18" charset="0"/>
              </a:rPr>
              <a:t>Makerere</a:t>
            </a:r>
            <a:r>
              <a:rPr lang="en-US" sz="3200" dirty="0" smtClean="0">
                <a:cs typeface="Times New Roman" pitchFamily="18" charset="0"/>
              </a:rPr>
              <a:t> University School of Public Health</a:t>
            </a:r>
          </a:p>
          <a:p>
            <a:pPr marL="0" indent="0" eaLnBrk="1" hangingPunct="1">
              <a:buNone/>
            </a:pPr>
            <a:endParaRPr lang="en-US" sz="3200" dirty="0" smtClean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6964" y="5715000"/>
            <a:ext cx="571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 Light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12867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609600"/>
          </a:xfrm>
        </p:spPr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INTRODUCTION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5257800" cy="487680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8000" b="0" dirty="0">
                <a:latin typeface="Century Gothic" pitchFamily="34" charset="0"/>
              </a:rPr>
              <a:t>AFP is sudden onset of weakness or paralysis over a period of 15 days in a patient aged less than 15 years age</a:t>
            </a:r>
          </a:p>
          <a:p>
            <a:pPr marL="0" indent="0"/>
            <a:endParaRPr lang="en-US" sz="8000" b="0" dirty="0" smtClean="0">
              <a:latin typeface="Century Gothic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8000" b="0" dirty="0" smtClean="0">
                <a:latin typeface="Century Gothic" pitchFamily="34" charset="0"/>
              </a:rPr>
              <a:t>AFP </a:t>
            </a:r>
            <a:r>
              <a:rPr lang="en-US" sz="8000" b="0" dirty="0">
                <a:latin typeface="Century Gothic" pitchFamily="34" charset="0"/>
              </a:rPr>
              <a:t>(acute flaccid paralysis) surveillance is the gold standard for detecting cases of </a:t>
            </a:r>
            <a:r>
              <a:rPr lang="en-US" sz="8000" b="0" dirty="0" smtClean="0">
                <a:latin typeface="Century Gothic" pitchFamily="34" charset="0"/>
              </a:rPr>
              <a:t>poliomyelitis</a:t>
            </a:r>
            <a:endParaRPr lang="en-US" sz="8000" b="0" dirty="0">
              <a:latin typeface="Century Gothic" pitchFamily="34" charset="0"/>
            </a:endParaRPr>
          </a:p>
          <a:p>
            <a:pPr marL="0" indent="0"/>
            <a:endParaRPr lang="en-US" sz="8000" b="0" dirty="0" smtClean="0">
              <a:latin typeface="Century Gothic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8000" b="0" dirty="0" smtClean="0">
                <a:latin typeface="Century Gothic" pitchFamily="34" charset="0"/>
              </a:rPr>
              <a:t>Poliomyelitis </a:t>
            </a:r>
            <a:r>
              <a:rPr lang="en-US" sz="8000" b="0" dirty="0">
                <a:latin typeface="Century Gothic" pitchFamily="34" charset="0"/>
              </a:rPr>
              <a:t>is a disease caused by </a:t>
            </a:r>
            <a:r>
              <a:rPr lang="en-US" sz="8000" b="0" dirty="0" smtClean="0">
                <a:latin typeface="Century Gothic" pitchFamily="34" charset="0"/>
              </a:rPr>
              <a:t>poliovirus</a:t>
            </a:r>
          </a:p>
          <a:p>
            <a:pPr marL="0" indent="0"/>
            <a:endParaRPr lang="en-US" sz="8000" b="0" dirty="0" smtClean="0">
              <a:latin typeface="Century Gothic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8000" b="0" dirty="0">
                <a:latin typeface="Century Gothic" pitchFamily="34" charset="0"/>
              </a:rPr>
              <a:t>The four steps of surveillance are: finding and reporting children with acute flaccid paralysis (AFP) transporting stool samples for </a:t>
            </a:r>
            <a:r>
              <a:rPr lang="en-US" sz="8000" b="0" dirty="0" smtClean="0">
                <a:latin typeface="Century Gothic" pitchFamily="34" charset="0"/>
              </a:rPr>
              <a:t>analysis, </a:t>
            </a:r>
            <a:r>
              <a:rPr lang="en-US" sz="8000" b="0" dirty="0">
                <a:latin typeface="Century Gothic" pitchFamily="34" charset="0"/>
              </a:rPr>
              <a:t>isolating and identifying poliovirus in the </a:t>
            </a:r>
            <a:r>
              <a:rPr lang="en-US" sz="8000" b="0" dirty="0" smtClean="0">
                <a:latin typeface="Century Gothic" pitchFamily="34" charset="0"/>
              </a:rPr>
              <a:t>laboratory</a:t>
            </a:r>
          </a:p>
          <a:p>
            <a:pPr marL="0" indent="0"/>
            <a:endParaRPr lang="en-US" sz="7200" b="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b="0" dirty="0"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43600" y="685800"/>
            <a:ext cx="2514600" cy="412394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18" y="673274"/>
            <a:ext cx="259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25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entury Gothic" pitchFamily="34" charset="0"/>
                <a:cs typeface="Times New Roman" pitchFamily="18" charset="0"/>
              </a:rPr>
              <a:t>Background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en-US" sz="2700" b="0" dirty="0" smtClean="0"/>
              <a:t> </a:t>
            </a:r>
            <a:r>
              <a:rPr lang="en-US" sz="2400" b="0" dirty="0" smtClean="0">
                <a:latin typeface="Century Gothic" pitchFamily="34" charset="0"/>
              </a:rPr>
              <a:t>In 2012, WHO declared polio a global public health emergency</a:t>
            </a:r>
          </a:p>
          <a:p>
            <a:pPr marL="0" indent="0" eaLnBrk="1" hangingPunct="1">
              <a:buNone/>
            </a:pPr>
            <a:endParaRPr lang="en-US" sz="2400" b="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sz="2400" b="0" dirty="0" smtClean="0">
                <a:latin typeface="Century Gothic" pitchFamily="34" charset="0"/>
              </a:rPr>
              <a:t> Uganda is still among the countries with recurring reinfections of polio virus.</a:t>
            </a:r>
          </a:p>
          <a:p>
            <a:pPr eaLnBrk="1" hangingPunct="1">
              <a:buFont typeface="Wingdings" pitchFamily="2" charset="2"/>
              <a:buChar char="n"/>
            </a:pPr>
            <a:endParaRPr lang="en-GB" sz="2400" b="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GB" sz="2400" b="0" dirty="0" smtClean="0">
                <a:latin typeface="Century Gothic" pitchFamily="34" charset="0"/>
              </a:rPr>
              <a:t> </a:t>
            </a:r>
            <a:r>
              <a:rPr lang="en-US" sz="2400" b="0" dirty="0" err="1" smtClean="0">
                <a:latin typeface="Century Gothic" pitchFamily="34" charset="0"/>
              </a:rPr>
              <a:t>Kasese</a:t>
            </a:r>
            <a:r>
              <a:rPr lang="en-US" sz="2400" b="0" dirty="0" smtClean="0">
                <a:latin typeface="Century Gothic" pitchFamily="34" charset="0"/>
              </a:rPr>
              <a:t> was one of the selected districts in Uganda with actual non –polio AFP rate of less than 1/100,000 (the actual rate is 0.6/100,000) as of August 15, 2015.</a:t>
            </a:r>
            <a:endParaRPr lang="en-US" sz="2400" b="0" dirty="0" smtClean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n"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4100" name="AutoShape 5" descr="data:image/jpeg;base64,/9j/4AAQSkZJRgABAQAAAQABAAD/2wCEAAkGBxMTEhUSExMWFhQXFRoWFRUVFBUVFBcXFxQXFxgUFRgYHyggGBwlHBQUITEhJSkrLi4uFx8zODMsNygtLisBCgoKDg0OGxAQGiwkICQsLCwsLCwsLCwsLCwsLCwsLCwsLCwsLCwsLCwsLCwsLCwsLCwsLCwsLCwsLCwsLCwsLP/AABEIAOIA3wMBIgACEQEDEQH/xAAcAAADAAMBAQEAAAAAAAAAAAAABAUDBgcCAQj/xABMEAABAwEEAwsJBAgFAwUAAAABAAIRAwQSITEFBkETIjRRU2FxgZOx0RUycnOCkaGysyOjwfAHFDNCQ1Ji4RYkRFTSF8LxNWODkqL/xAAZAQEAAwEBAAAAAAAAAAAAAAAAAQIDBAX/xAAhEQEBAAICAgIDAQAAAAAAAAAAAQIRAyESMUFRBCIyE//aAAwDAQACEQMRAD8A61ojRlA0KRNGn+yZ/DZ/IOZN+SqHI0uzZ4I0Pwej6pnyBOIE/JVDkaXZs8EeSqHI0uzZ4JxCBPyVQ5Gl2bPBfH6MoATuNLs2eCdSGna9yz1XjYwn4IPXk2z57jS7NngkdMCz2ei+s6zMLWAE3adOTJAwnpWlWrTb3sF98tjZswwwnFetLawNdZagcHkbndEwRPGTxxCrjlLU6Y6/6S9HNzsLj0U6HivFH9JlgeQ1ujqjidgp0MOc77ALkjmmrVujMmB/dbTZbO2k0NaR/U7a4x+cFrqNJhK6OdcrDh/k+rc6S8nXWw/7P7uj4rQaRkkfkdHGE5+qCMcxtjZmVGl5xRuH+OLBtscf/HR8VlbrjYTlY/u6K0O1aNBxynaMhxwlBQcyM+c5pYi8UdKGtdi/2f3dJeX63WIf6L7uitJsr72G1MmhgqbV8I29utthP+j+7pLFV1ysLf8AR/d0VplY3XZH3LxaWAhSjxjcf8c2D/Zns6Pilf8AqPo+J/UXZx+zoeK0Ks2DCk2hsB/Fen4/3V8ZLdK2Ot0NfbA7KxHrp0fFbjoqlZq9JtVtCmA7YabJEEjGBzL892K0twzXcv0dVC6xMMYXnXZ4p8ZW3Nx4447xVXfJVDkaXZs8EeSqHI0uzZ4JxC5gn5KocjS7NngjyVQ5Gl2bPBOIQJ+SqHI0uzZ4KTrVo2iLLUIo0wd7iKbR/EbzLYlI1t4JU9n6jUDeh+D0fVM+QJxJ6H4PR9Uz5AnEAhCEApGt4P6laIz3J0e5V1H1wfFitB4qTu5BxZtV7QATvZIMnIjZ0r4+0gtI2HAjmKRNRrpiBdzE58ZExsXunVZjGOGfRgcMVll2vanWGwmk99Q5EQwzOZx7lk/XDOOK96TqENDcesRgRhCRpDaStZbrtrh6VrJasZMe5WKduB2ytYc8QmrM6BKeTWNoFoBEL4HhQxbgF8fpHnU+SyqaoDsMMZTwtAhaq634p2y2y9mqVnyRsNa2tA2FRrRbMSSsNerORSNSpsdkjK0xXxx2bCo1uLbrsCcpE7ZHMm3VXMkZtOSmssjm1HNdtE+8ytMPal7VNVdBV7VV3OhTZIbeJqOIAaCBOeOYyC79q1o59ns1OjUc1zmzixpa3EkwJ6c1yjUm2CjXpPmBeuu9F29PfPUu1q/Nnb0rcdPSEIWSAhCEApGtvBKns/Uaq6ka28Eqez9RqBvQ/B6PqmfIE4k9D8Ho+qZ8gTiAQhCAULXn/wBPtXqX82xXVJ1sDf1Ovf8AM3N170YxjqQcC0dReAGljSHHF2Jc1pnAluAB/MLNaLO+mQLsAtc6MSboPnEH93LHLnWerpuKW8mQC0vLbrgL0taS3BwgAY8ZUqraXOLQ0ktEXXPc03YxIDjkJxhRdaSar0TUpzJddIAkkkjEYDYMhxKTa6TmG6RGHSPeE3TqywtvYweiTsHEo9C0va4NbN3BpvEEY7cclWZOjhx3DtHFVdwcGjnS4sZaZIWXSNtLaL3NOLWEtnHEBRa6NaYatmcMRKk2is4HGVIq602lwgvEczQEk7StU/vfAKdVjebBsAtJV/Rdle5l7n7lz4aSqcY9wXVNSql6y0y4ySCcv6iPwUasUy5Jl1CgoPGJy4gYXjE4EfittNBhzWKoaTMY+CnaumnW/R9Z7Q1jCcZzHEplne8Puvm8APOz5vgt8p6RDnXWNjjK1vWWgGuFQDJ109Bkj8860wy+Ea7Z21YAjpX6Is75a05y0H4L82irLAOpdgs1QPZcFR9PcpFS45oYQ2bxY2ZMgbOPJXz7VzbwhY6B3regdyyLNQIQhAKRrbwSp7P1GqupGtvBKns/Uagb0Pwej6pnyBOJPQ/B6PqmfIE4gEIQgFI1taTY7QBmabgMvxwVdY7RSD2lrsiIOMYdKD826WtLnG6S662RBaGnE4yABmTOKktrYRGEk/kLqGvGj7JVe51KqDDQC2niAb0Evd7tq0CtoVzC1rnQ9zQ9rRiLpEySq5Y1LzpmkGGiWYB9Bj+uIcfgvlndSc03mG8MbzRJ6eZVtZ7BcpWe+bjhRiHNcCYcYAPQZx2JfQti+xrGMcAOoT+KzjfHLxy6fd1aWACYjbn1pbSFkLqT2tiXNIE84XxpWf8AWQBCXp2T9mkVNWaw/k6ifBFLVms4wCyeK8fwC2qva1hotqiXU3AOOGIlJnWN/HwQ62ptoaQCaeOW+PxwW/arWU0aTKbiLzWwYyxJOHvUPR9KsXg1DJnuxlVqdsuOxVt2scsccb02N5gKVbKvGmatsa9gc0yFLrOJKIpuw8aS1jphzKg4wCOkQfwTllKU01+fiPxUyiNYRLATshdL0zVilVaKL6TW0w5oljt7IxJbjMOnEnauYaFfLCCupV6zSxzKjxdIAODcQRABxJxvEZK2d60nx3XTLF+zZ6De4LMsNlEMaP6R3BZlLnCEIQCka28Eqez9RqrqRrbwSp7P1GoG9D8Ho+qZ8gTiT0Pwej6pnyBOIBCEIBYLewOpvaRILSCAbpMiIB2HnWdKaVvbi+5F67hIkdYgqL6TO64hqtYa9K01r9IinSp1Q/dNn2ZLRGIJyywW+6astCtYadVlK86A1r2NLyyN7iRBu4EY7SF4tQdRp1H1BvocSQXXCMrpvbd8ebDBR3aRtjqIotuinAABIOAyjBZ5c0nt08uGOMhXWbRRqNohllc1rHwaTwRAc4AOzJAce9TbHY6jC9j2kEPcXD+XAAN+C2KtRq12k1TTa4kXrrZkAgyMt9hmkdMW2MA3DqkwIkxtwTHKa2tjx+XbRNKMLHEgf3UmtbVtekKTagWn6U0S9plnuUXVbd4vgtQXsWl1QECsKfNBk9YyUem9166WwefJX7HoEgh9S7dBmGkmenBTrSl5IpasUgwOvVC5xgAnBo5h8F60o0yU1pKwipTvtEPYJAGAdGPvUF+lQ5oG3IhI5sruti0fdFIBvX07V9dUxXiythrW8Qx6V9qDFEHbNksGkm3oAzMAdJMBZqB2L1SANVgOUj4KLdTab6atolhbfB2GD0yui2sufF5wEDA4A44haDUYRVrEDAPcOoOMLd7K1jqbSc7rSSMJ3qpz5dSmVuunZLKN430R3LKsVm8xvojuWVdEYhCEKQKRrbwSp7P1GqupGtvBKns/Uagb0Pwej6pnyBOJPQ/B6PqmfIE4gEIQgFI1ttr6NitFWmQHspOc0nKQMJ5lXU7WFoNmrA5XCoy9VM9uY09Y7RXoVGvtdlfNM3qLaLxU32EgmAeiF8sddzKTA4yQ0A4HGBElZWWKngYzzuwOowErpKsBvQIXnYY+WWvhtP2sjI/SJCmaQ0gHJa1VlLqvXZa7p1D9B4OBXy02ZpSdltIL29Bn4Jl1dRpEqPatFDNM2G83CcE87FeCxWlUuPyzsqhoxyWkO3OrawWCGDfunjBwEdMLbKmS0ygzc61Vu29PUcR3qY5+WabZZbY0uicUy84rXbC0F2I6FdDlDM9ROCV0jaSxrntzDSR0xgs9I4JLStQXYJi8YmAfgVbHHyshldTdKWCoGhoftxn8VtuhazCwtOMZbd7sw5lHo0G1QA8SABBBgTtOS+2N4p1BuYD2B9x4BMiTmZGH/hb/AJX4eUwrLD8jDkmr1X6Ds3mN9EdyyrFZvMb6I7llWU9AQhCkCka28Eqez9RqrqRrbwSp7P1GoG9D8Ho+qZ8gTiT0Pwej6pnyBOIBCEIBTtYjFmregVRU7WF0WaseJhVcv5qZ7cwFtccgR6RAI+KiW60lziVRtzXNk8ck70D89KhPK5ODH3XXxYauy9etsjHj2Qla74CYe1SdL2i6FtXQXsVeHPM4AwOiZ8FUsdQvx2cfH0KVomzti8/EnGDkOpVd2OxSzh99ZrROfMMyvDLRIxwSrMc0zTp8yLPL3LXNNMAqNftILT0DEd62OtSJULWWgQ1r+J2PWojPk/lisNTfBbACtX0Y/FbKw4BWcxxpUrTtQDc/T/7SqbHLXtarxdTumIJM8WQ/FacW/OaV5P5u2e0ayik27dLnZwMMOdGitOmpUB3JrJutF2SZLiBf48/itdL4i6JcTMnHrPSZW+at6uVrzatoIDG75tJkNl4GBeRsGJjHYur8j8vLC9uTj4cLH6Iso3jfRHcsqxWbzG+iO5ZVzOgIQhAKRrbwSp7P1GqupGtvBKns/Uagb0Pwej6pnyBOJPQ/B6PqmfIE4gEIQgFM1lp3rLWbN2aZEgAkc4BVNTNZR/la3qyq5eqme3HrRS3NjwXEztO3EKYVV0rWApXRME7RtBJxKhh65uH+XdxzUY6xWuaZMw3jI8VftL8FrdrfNVo6T+fitPlpl60r2Czb0J9tmXuwswCoMYmyYFqVlCZbSWVrFmYxRteYljRS9ezNcC1wBBwIO1UyAlqoTZcWnWnRZoPkSWE4Hi/pKqUzgFQtFMOBadqnN3uB2K29uPkw8acpla3rFUBqNZxgfN/ZbGBgpekNXatd7a1MiGiC3bgZkceavhnMLu3TDkm4naraO3esKcA75xcTkGt29HMursG9ugZCMsMIC1rVbRQs5c+Yc8QAQd7JBz54KtvrFs3iTOWwdfN0Lk/M5/8ATKSXqM8ePXfy7HZvMb6I7llWKy+Y30R3BZV2z0kIQhSBSNbeCVPZ+o1V1I1t4JU9n6jUDeh+D0fVM+QJxJ6H4PR9Uz5AnEAhCEApetLoslc/+2VUUjW2qGWO0OcYApOJPMAoy9Uce0w+WMGMkzienCNilPpwmLfpAVHjLDDAQOaB0LHaMljx46xdfF/KNb6sLXKdSa88WCs6QY5z2sbm5waOswp9ex7nWI4jHuKsvcu9Nr0e/ASqtOFDsFTAKqxyzdGJ0L6XBKbqvm6qF2epUWGo5Y31Vje9B5quSFpcA4OKz1qiStjgWyTABmVMrn5p0yiu5+QgLatXK7W0xfaIkw4nbxEDo51pDNIsybnxratEOG4NvCS8HM85OHFkMQqc91i496bK3SdLEEgAjIAnPbAGGzFTmE47RjGGfESiyWYGADBywcZjDacximK9nuyIIETOHwx+HOuTK3Isyz7rrll8xvojuCyrFZPMb6I7gsq9aemQQhCkCka28Eqez9RqrqRrbwSp7P1GoG9D8Ho+qZ8gTiT0Pwej6pnyBOIBCEIBStaqd6x128dNw+CqqTrW6LHXI5MquXqjhelrLdLSDxjKMtiKLpC+6Vp7wvkzMwRsjMGfw2JGy1VhxX9XZx+mWtSDXNfHmmcM+pSNPU4qh+x2IVes6Qpela16m1pGLJg8YJn4Yq+v22tlPllsT8FQZWUXR9XYqV5VrXGnN3XjdUmaiBVVV/I0ay8vqpcvXkvUFr3UclKzL7S07fGVnc5I2iobpukEzHQpxnbHkvRavcZvRnxrZtX3ufSguloybGyfhktZsmjyTJxO1xyHQtz0JZWtoyRmcJyI6ugqebUxck99qFIREEiBhGPSDs65RUtrr0kjZxGBxYBfTTgTeEZiMBE5Ql7XZHYHAc7WiYOwHDBcc3teb+3dbL5jfRHcsqw2TzGeiO4LMvVjnCEIQCka28Eqez9RqrqRrbwSp7P1GoG9D8Ho+qZ8gTiT0Pwej6pnyBOIBCEIBStah/k6/q3dyqqRre4ixWggSRSdAOWSjL1Uz25hYtzAAi+Dg69vgCRnhmMVo9aiadRzOIkYYiNhHUtldpJzGguAk4Bu3iJEDZxqFptzS5tRt6f37wOfSfcuLi6ro47qvIMhTrczBPUysdanIXS3qTZsE+LRxpSyNF4tLrpBjmVGvZHASWhw/mZj7xmEvZNxh3aV5L0u4DYV8vqliZkZ3RfXVEmaq8PrKNJuRmpX4kk+0OaZbUYOMOF4leX1oi9InHq4/gV7pPpzDW3idgEkq+M+XNyZ76VdFNqWqoykHNpNOLnbLrRLiOoYLdIgXQRdGAjaBllzQtNsVhrh4N1zBIcXkTA/pAzW3WGg8mRi2duB/OfvXPzWZXUVwlvUj1uV6Thz/nqWJt9stLjEbMPzsVljBehzS3ZemWnmPEvNax0n4E9BnA/jCxuLTLix177dasvmM9EdwWZYrMN40f0juWVenHIEIQpApGtvBKns/Uaq6ka28Eqez9RqBvQ/B6PqmfIE4k9D8Ho+qZ8gTiAQhCAUrWqf1SvAk7mcJieadiqqPrfwK0TyTs8Rkoy9UcdqPe0EueCTjBIDWjO6CCT0wVheBVYWlt0EQLm+nJ0mY968WOkccQOgZgjGSMMAdixPqFpLZutGRIxcM9q825N9a7RqRLSWnMJpq+6UF4Cq0ZYOIBjmP55lhovmF14ZbjowvlDdg0XSrP3NzSHZte3zhxjnG3JXKOo9Yj7K0U3cQfLD8J/BRbNVcxzajDDmm808RC6joPTdOvTv1GsyxwxBGYWkm1M7ce40a0fo2tjsfsHdFUh3VLQpNX9HekAcKWHG57I98/guw0tLWMZQMeLFKW3T1nfvS6G7cM+tPBT/AErj1o1OrsgPewE/ykuHRMBZLDqxdcL++xy2ZrodrNOs5rWZAbEsKFwlpxukHo2J4xS5Vp2v2iy0U6zRvQ3c3QMsSW9WJC1zV+xRVDo2HpJjYup6wNH6pVOe9EdThC0PRgmoOaVly9Sq/G2xWKoJEgjmJVV9tDGy45wA0Nkk5ycYiNq1++wwXE54YkBPWcRiXiY84tF2NsY+5cnl00x5LJ0uGrAF5gaLs4vEjiEc8/AqRbassFyNt6DjOzEbc8EmWhxGEjjcYGHfgvNez3nht8tacLwGGWBcAZKtitjLlf2u3dbH+zZ6Le4LMsNkG8Z6I7gsy9JyhCEIBSNbeCVPZ+o1V1I1t4JU9n6jUDeh+D0fVM+QJxJ6H4PR9Uz5AnEAhCEApGtpAsVoJxG5OkDoVdSNbx/krRhP2TsOpRl6o4qK7XNIaDlGOZkzHNs6kpVovO+IGBjF03Wx5sDMpmrTDSGgEnMNnM7PxQ5oGZjEnbOOeWeC8y1pvXsqbIXhpLWgQQRhE7Dxg+KRqUdzcWnLNp4xsT9o0g2S3fCIAMy4njIyhN1dGOrWOo/C/Rdfb/U1w37ebKY5ituK3yX48tZaSm1gntA25zKwDSMdhyJ4lr9OU1TBwI2Lqjoy7mnXLG+z1GjdGhruOFRboazxIunpI/BaDq/pZtRwpVgC44MdlJ4jzrYq2inNxpuc0gTAMq3tz2aU7Q5tMEUmtvZSBkoVps1TE80n3hKHSNemd+FY0dpVtUQ8AfioiL21/WK2gWKowjfOc0Di86TH/wBVqejQBiZyOSp66W4VKrabTvWTgMpJz93epjazaeLjGwHHPnhYcvcqNdHWWhsgBpJyAjPLZtyTD62MAGJgjnjGeLJL2ZjTjhOMwN6Tsukplpz30477ATkfeuPWlLHqjQeQLpG+nezlzSeNfWUmgxBDgM5EHDIe74FY2VgSABOeYyG13wXqtUYMjDdoJkztIKnvFeclx9u82P8AZs9EdwWZYbH+zZ6Le4LMvUjIIQhSBSNbeCVPZ+o1V1I1t4JU9n6jUDeh+D0fVM+QJxJ6H4PR9Uz5AnEAhCEAsNssrarHU3iWuF1wkiQecYrMhBro1JsI/g//ALqeK+O1HsJzontKn/JbGhU8MfoayzUKwAlwomTt3SpPVvsE7Z9VrKxrmtpQ13nC84zE8Z5yrKFbxn0ndap/060dyH3lX/kvY/R9o8fwD2lX/ktoQmk+eX21Y/o+0fgdwMjEHdav/JWqWh6LRAaetzj3lPoUo8rflKtWhbNEup4e0c+YKedXbDj9m4bJG7DuyVy32QVWXHRF5pMgEENcHEQeMAjrUgatAPa8PGYc5rmYE3nmRBHKEQZUaN1OOo+jJncHzxl1ok/FehqXo3kHHZju5HQnaerMEfay0CBeZLm4tcSwzg6/ujp2bpAyCZoaELWBgqR9pfN0Fv7oaWzN4yAcSScc8AnjPo2mf4P0dI+xfIyxr9y+t1N0eMqD8ee0KjatBXt9urt0DWMY85tDQQXYEEkh9Tb+9zLw/QlU5Wl/mwfOkm+HT52EAR0KPDH6QVdqtYDjuL/v4yjuwWN2p2jzjuD/AL9Ou0A/fRaHC8bxIB87aYvRBw2fujnnyNEWjdB9sbmU33zDiC4AExgA5oJk7+ZwhR/nj9J9rtNoAAGQAA6IXtCFdAQhCAUjW3glT2fqNVdSNbeCVPZ+o1Bz6w6UrilTArVPMb/Ef/KOdZvKtflqvaP8UIQHlWvy1XtH+KPKtflqvaP8UIQHlWvy1XtH+KPKtflqvaP8UIQHlWvy1XtH+KPKtflqvaP8UIQHlWvy1XtH+KPKtflqvaP8UIQHlWvy1XtH+KPKtflqvaP8UIQHlWvy1XtH+KPKtflqvaP8UIQHlWvy1XtH+KPKtflqvaP8UIQHlWvy1XtH+KPKtflqvaP8UIQHlWvy1XtH+KPKtflqvaP8UIQHlWvy1XtH+KPKtflqvaP8UIQHlWvy1XtH+KPKtflqvaP8UIQHlWvy1XtH+KPKtflqvaP8UIQHlWvy1XtH+KS01pOsaDwa1QjDA1HH99vOhCD/2Q=="/>
          <p:cNvSpPr>
            <a:spLocks noChangeAspect="1" noChangeArrowheads="1"/>
          </p:cNvSpPr>
          <p:nvPr/>
        </p:nvSpPr>
        <p:spPr bwMode="auto">
          <a:xfrm>
            <a:off x="155972" y="-1790700"/>
            <a:ext cx="3695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40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NSTOP MISSION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4676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 pitchFamily="34" charset="0"/>
              </a:rPr>
              <a:t>M</a:t>
            </a:r>
            <a:r>
              <a:rPr lang="en-US" sz="2400" b="1" dirty="0" smtClean="0">
                <a:latin typeface="Century Gothic" pitchFamily="34" charset="0"/>
              </a:rPr>
              <a:t>ain goal of the NSTOP mission</a:t>
            </a:r>
            <a:r>
              <a:rPr lang="en-US" sz="2400" dirty="0" smtClean="0"/>
              <a:t>: </a:t>
            </a:r>
            <a:endParaRPr lang="en-US" sz="24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0" dirty="0" smtClean="0">
                <a:latin typeface="Century Gothic" pitchFamily="34" charset="0"/>
              </a:rPr>
              <a:t> To completely eradicate all wild, vaccine-related and Sabin Polio viruses, such that no child ever again suffers paralytic poliomyelitis</a:t>
            </a:r>
          </a:p>
          <a:p>
            <a:pPr algn="just">
              <a:buFont typeface="Wingdings" pitchFamily="2" charset="2"/>
              <a:buChar char="v"/>
            </a:pPr>
            <a:endParaRPr lang="en-US" sz="2400" b="0" dirty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0" dirty="0" smtClean="0">
                <a:latin typeface="Century Gothic" pitchFamily="34" charset="0"/>
              </a:rPr>
              <a:t> This goal will be achieved through polio eradication strategies like High routine immunization , National immunization Days (NIDs), Acute Flaccid Paralysis (AFP) quality surveillance and Mop-up campaigns</a:t>
            </a:r>
          </a:p>
          <a:p>
            <a:pPr marL="114300" indent="0" algn="just">
              <a:buNone/>
            </a:pPr>
            <a:endParaRPr lang="en-US" sz="2400" b="0" dirty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0" dirty="0" smtClean="0">
                <a:latin typeface="Century Gothic" pitchFamily="34" charset="0"/>
              </a:rPr>
              <a:t> NSTOP mission aims at carrying out supportive supervision, active search and capacity building of health workers’ knowledge/skills</a:t>
            </a:r>
            <a:endParaRPr lang="en-US" sz="2400" b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23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24001"/>
            <a:ext cx="7886700" cy="4652962"/>
          </a:xfrm>
        </p:spPr>
        <p:txBody>
          <a:bodyPr/>
          <a:lstStyle/>
          <a:p>
            <a:r>
              <a:rPr lang="en-US" sz="2400" b="0" dirty="0" smtClean="0">
                <a:latin typeface="Century Gothic" pitchFamily="34" charset="0"/>
              </a:rPr>
              <a:t>To conduct active surveillance in poor performing districts with actual non-polio AFP rate of less than 1/100,000</a:t>
            </a:r>
          </a:p>
          <a:p>
            <a:pPr marL="0" indent="0">
              <a:buNone/>
            </a:pPr>
            <a:endParaRPr lang="en-US" sz="2400" b="0" dirty="0" smtClean="0">
              <a:latin typeface="Century Gothic" pitchFamily="34" charset="0"/>
            </a:endParaRPr>
          </a:p>
          <a:p>
            <a:r>
              <a:rPr lang="en-US" sz="2400" b="0" dirty="0" smtClean="0">
                <a:latin typeface="Century Gothic" pitchFamily="34" charset="0"/>
              </a:rPr>
              <a:t>To build capacity of district health workers, community health workers and community members in vaccines preventable diseases surveillance (VPDs) </a:t>
            </a:r>
          </a:p>
          <a:p>
            <a:pPr marL="0" indent="0">
              <a:buNone/>
            </a:pPr>
            <a:endParaRPr lang="en-US" sz="2400" b="0" dirty="0" smtClean="0">
              <a:latin typeface="Century Gothic" pitchFamily="34" charset="0"/>
            </a:endParaRPr>
          </a:p>
          <a:p>
            <a:r>
              <a:rPr lang="en-US" sz="2400" b="0" dirty="0" smtClean="0">
                <a:latin typeface="Century Gothic" pitchFamily="34" charset="0"/>
              </a:rPr>
              <a:t>To  conduct 60 days follow up of late AFP cases that had onset of paralysis.</a:t>
            </a:r>
            <a:endParaRPr lang="en-US" sz="2400" b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5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399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-209550"/>
            <a:ext cx="7886700" cy="13255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Location of study area- </a:t>
            </a:r>
            <a:r>
              <a:rPr lang="en-US" sz="3600" dirty="0" err="1" smtClean="0"/>
              <a:t>Kasese</a:t>
            </a:r>
            <a:endParaRPr lang="en-US" sz="3600" dirty="0" smtClean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04900"/>
            <a:ext cx="2667000" cy="2476500"/>
          </a:xfrm>
          <a:noFill/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05200" y="2343150"/>
            <a:ext cx="3190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49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entury Gothic" pitchFamily="34" charset="0"/>
                <a:cs typeface="Times New Roman" pitchFamily="18" charset="0"/>
              </a:rPr>
              <a:t>Methods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315200" cy="54864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lang="en-US" sz="3800" b="1" dirty="0" smtClean="0">
                <a:latin typeface="Century Gothic" pitchFamily="34" charset="0"/>
                <a:cs typeface="Times New Roman" pitchFamily="18" charset="0"/>
              </a:rPr>
              <a:t>Study population; </a:t>
            </a:r>
            <a:r>
              <a:rPr lang="en-US" sz="2900" dirty="0" smtClean="0">
                <a:latin typeface="Century Gothic" pitchFamily="34" charset="0"/>
                <a:cs typeface="Times New Roman" pitchFamily="18" charset="0"/>
              </a:rPr>
              <a:t>All </a:t>
            </a:r>
            <a:r>
              <a:rPr lang="en-US" sz="2900" dirty="0">
                <a:latin typeface="Century Gothic" pitchFamily="34" charset="0"/>
                <a:cs typeface="Times New Roman" pitchFamily="18" charset="0"/>
              </a:rPr>
              <a:t>children 15 years and below </a:t>
            </a:r>
            <a:endParaRPr lang="en-US" sz="29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n"/>
            </a:pPr>
            <a:endParaRPr lang="en-US" sz="1600" dirty="0" smtClean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sz="3800" b="1" dirty="0" smtClean="0">
                <a:latin typeface="Century Gothic" pitchFamily="34" charset="0"/>
                <a:cs typeface="Times New Roman" pitchFamily="18" charset="0"/>
              </a:rPr>
              <a:t>Study design; </a:t>
            </a:r>
            <a:r>
              <a:rPr lang="en-US" sz="2900" dirty="0" smtClean="0">
                <a:latin typeface="Century Gothic" pitchFamily="34" charset="0"/>
                <a:cs typeface="Times New Roman" pitchFamily="18" charset="0"/>
              </a:rPr>
              <a:t>Cross sectional study done in September 2015</a:t>
            </a:r>
          </a:p>
          <a:p>
            <a:pPr eaLnBrk="1" hangingPunct="1">
              <a:buFont typeface="Wingdings" pitchFamily="2" charset="2"/>
              <a:buChar char="n"/>
            </a:pPr>
            <a:endParaRPr lang="en-US" sz="16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sz="3800" b="1" dirty="0" smtClean="0">
                <a:latin typeface="Century Gothic" pitchFamily="34" charset="0"/>
                <a:cs typeface="Times New Roman" pitchFamily="18" charset="0"/>
              </a:rPr>
              <a:t>Sample size; </a:t>
            </a:r>
            <a:r>
              <a:rPr lang="en-US" sz="2900" dirty="0" err="1" smtClean="0">
                <a:latin typeface="Century Gothic" pitchFamily="34" charset="0"/>
                <a:cs typeface="Times New Roman" pitchFamily="18" charset="0"/>
              </a:rPr>
              <a:t>Kasese</a:t>
            </a:r>
            <a:r>
              <a:rPr lang="en-US" sz="2900" dirty="0" smtClean="0">
                <a:latin typeface="Century Gothic" pitchFamily="34" charset="0"/>
                <a:cs typeface="Times New Roman" pitchFamily="18" charset="0"/>
              </a:rPr>
              <a:t> district has a total of 106 health facilities both public and Private Not for Profit. </a:t>
            </a:r>
          </a:p>
          <a:p>
            <a:pPr>
              <a:buFont typeface="Wingdings" pitchFamily="2" charset="2"/>
              <a:buChar char="n"/>
            </a:pPr>
            <a:endParaRPr lang="en-US" sz="21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sz="3800" b="1" dirty="0" smtClean="0">
                <a:latin typeface="Century Gothic" pitchFamily="34" charset="0"/>
                <a:cs typeface="Times New Roman" pitchFamily="18" charset="0"/>
              </a:rPr>
              <a:t>Data collection methods </a:t>
            </a:r>
          </a:p>
          <a:p>
            <a:pPr lvl="0" algn="just">
              <a:buClr>
                <a:srgbClr val="A9A57C"/>
              </a:buClr>
              <a:buFont typeface="Wingdings" pitchFamily="2" charset="2"/>
              <a:buChar char="Ø"/>
            </a:pPr>
            <a:r>
              <a:rPr lang="en-US" sz="2900" dirty="0" smtClean="0">
                <a:latin typeface="Century Gothic" pitchFamily="34" charset="0"/>
                <a:cs typeface="Times New Roman" pitchFamily="18" charset="0"/>
              </a:rPr>
              <a:t>NSTOP team </a:t>
            </a:r>
            <a:r>
              <a:rPr lang="en-US" sz="2900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together with </a:t>
            </a:r>
            <a:r>
              <a:rPr lang="en-US" sz="2900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biostastician and health </a:t>
            </a:r>
            <a:r>
              <a:rPr lang="en-US" sz="2900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facility HMIS focal </a:t>
            </a:r>
            <a:r>
              <a:rPr lang="en-US" sz="2900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person reviewed d</a:t>
            </a:r>
            <a:r>
              <a:rPr lang="en-US" sz="2900" dirty="0" smtClean="0">
                <a:latin typeface="Century Gothic" pitchFamily="34" charset="0"/>
                <a:cs typeface="Times New Roman" pitchFamily="18" charset="0"/>
              </a:rPr>
              <a:t>ocuments;  OPD/IPD and </a:t>
            </a:r>
            <a:r>
              <a:rPr lang="en-US" sz="2900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Physiotherapy </a:t>
            </a:r>
            <a:r>
              <a:rPr lang="en-US" sz="2900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registers for </a:t>
            </a:r>
            <a:r>
              <a:rPr lang="en-US" sz="2900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the last 60 </a:t>
            </a:r>
            <a:r>
              <a:rPr lang="en-US" sz="2900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days from </a:t>
            </a:r>
            <a:r>
              <a:rPr lang="en-US" sz="2900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all health facilities </a:t>
            </a:r>
            <a:r>
              <a:rPr lang="en-US" sz="2900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visite</a:t>
            </a:r>
            <a:r>
              <a:rPr lang="en-US" sz="2900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. </a:t>
            </a:r>
            <a:r>
              <a:rPr lang="en-US" sz="2900" dirty="0" smtClean="0">
                <a:solidFill>
                  <a:srgbClr val="2F2B20"/>
                </a:solidFill>
                <a:latin typeface="Century Gothic" pitchFamily="34" charset="0"/>
                <a:cs typeface="Times New Roman" pitchFamily="18" charset="0"/>
              </a:rPr>
              <a:t>All </a:t>
            </a:r>
            <a:r>
              <a:rPr lang="en-US" sz="2900" dirty="0">
                <a:solidFill>
                  <a:srgbClr val="2F2B20"/>
                </a:solidFill>
                <a:latin typeface="Century Gothic" pitchFamily="34" charset="0"/>
                <a:cs typeface="Times New Roman" pitchFamily="18" charset="0"/>
              </a:rPr>
              <a:t>missed cases of AFP were line </a:t>
            </a:r>
            <a:r>
              <a:rPr lang="en-US" sz="2900" dirty="0" smtClean="0">
                <a:solidFill>
                  <a:srgbClr val="2F2B20"/>
                </a:solidFill>
                <a:latin typeface="Century Gothic" pitchFamily="34" charset="0"/>
                <a:cs typeface="Times New Roman" pitchFamily="18" charset="0"/>
              </a:rPr>
              <a:t>listed</a:t>
            </a:r>
            <a:endParaRPr lang="en-US" sz="2900" dirty="0" smtClean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900" dirty="0" smtClean="0">
                <a:latin typeface="Century Gothic" pitchFamily="34" charset="0"/>
                <a:cs typeface="Times New Roman" pitchFamily="18" charset="0"/>
              </a:rPr>
              <a:t>Knowledge of Health workers and community health workers on VPDs was rapidly assessed and gaps were addressed instantly.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sz="3800" b="1" dirty="0" smtClean="0">
                <a:latin typeface="Century Gothic" pitchFamily="34" charset="0"/>
                <a:cs typeface="Times New Roman" pitchFamily="18" charset="0"/>
              </a:rPr>
              <a:t>Sensitization sessions through group discussions and interviews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900" dirty="0">
                <a:latin typeface="Century Gothic" pitchFamily="34" charset="0"/>
                <a:cs typeface="Times New Roman" pitchFamily="18" charset="0"/>
              </a:rPr>
              <a:t>I</a:t>
            </a:r>
            <a:r>
              <a:rPr lang="en-US" sz="2900" dirty="0" smtClean="0">
                <a:latin typeface="Century Gothic" pitchFamily="34" charset="0"/>
                <a:cs typeface="Times New Roman" pitchFamily="18" charset="0"/>
              </a:rPr>
              <a:t>nvolved orienting health workers, community health workers and community members on the overview of VPDs and community case definitions for AFP,</a:t>
            </a:r>
            <a:r>
              <a:rPr lang="en-US" sz="2900" dirty="0">
                <a:solidFill>
                  <a:srgbClr val="2F2B20"/>
                </a:solidFill>
                <a:latin typeface="Century Gothic" pitchFamily="34" charset="0"/>
                <a:cs typeface="Times New Roman" pitchFamily="18" charset="0"/>
              </a:rPr>
              <a:t> AFP surveillance </a:t>
            </a:r>
            <a:r>
              <a:rPr lang="en-US" sz="2900" dirty="0" smtClean="0">
                <a:solidFill>
                  <a:srgbClr val="2F2B20"/>
                </a:solidFill>
                <a:latin typeface="Century Gothic" pitchFamily="34" charset="0"/>
                <a:cs typeface="Times New Roman" pitchFamily="18" charset="0"/>
              </a:rPr>
              <a:t>steps,</a:t>
            </a:r>
            <a:r>
              <a:rPr lang="en-US" sz="2900" dirty="0" smtClean="0">
                <a:latin typeface="Century Gothic" pitchFamily="34" charset="0"/>
                <a:cs typeface="Times New Roman" pitchFamily="18" charset="0"/>
              </a:rPr>
              <a:t> Measles, AEFI and NNT.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900" dirty="0" smtClean="0">
                <a:latin typeface="Century Gothic" pitchFamily="34" charset="0"/>
                <a:cs typeface="Times New Roman" pitchFamily="18" charset="0"/>
              </a:rPr>
              <a:t>Health workers were also sensitized on the collection of the samples for suspected AFP and measles cases, and how to fill in the Case Investigation Forms.</a:t>
            </a:r>
          </a:p>
        </p:txBody>
      </p:sp>
    </p:spTree>
    <p:extLst>
      <p:ext uri="{BB962C8B-B14F-4D97-AF65-F5344CB8AC3E}">
        <p14:creationId xmlns:p14="http://schemas.microsoft.com/office/powerpoint/2010/main" val="2487120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696200" cy="5562600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n-US" sz="1800" b="0" dirty="0" smtClean="0">
                <a:latin typeface="Century Gothic" pitchFamily="34" charset="0"/>
              </a:rPr>
              <a:t>From record reviews, the surveillance team identified 2 unreported and uninvestigated AFP cases</a:t>
            </a:r>
          </a:p>
          <a:p>
            <a:pPr marL="114300" lvl="0" indent="0" algn="just">
              <a:buNone/>
            </a:pPr>
            <a:endParaRPr lang="en-US" sz="1800" b="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>
                <a:latin typeface="Century Gothic" pitchFamily="34" charset="0"/>
              </a:rPr>
              <a:t>A</a:t>
            </a:r>
            <a:r>
              <a:rPr lang="en-US" sz="1800" b="0" dirty="0" smtClean="0">
                <a:latin typeface="Century Gothic" pitchFamily="34" charset="0"/>
              </a:rPr>
              <a:t> total of 2 reported and investigated AFP cases were </a:t>
            </a:r>
            <a:r>
              <a:rPr lang="en-US" sz="1800" dirty="0" smtClean="0">
                <a:solidFill>
                  <a:srgbClr val="2F2B20"/>
                </a:solidFill>
                <a:latin typeface="Century Gothic" pitchFamily="34" charset="0"/>
              </a:rPr>
              <a:t>identified by community </a:t>
            </a:r>
            <a:r>
              <a:rPr lang="en-US" sz="1800" dirty="0">
                <a:solidFill>
                  <a:srgbClr val="2F2B20"/>
                </a:solidFill>
                <a:latin typeface="Century Gothic" pitchFamily="34" charset="0"/>
              </a:rPr>
              <a:t>health workers together with the surveillance team</a:t>
            </a:r>
            <a:r>
              <a:rPr lang="en-US" sz="1800" b="0" dirty="0" smtClean="0">
                <a:latin typeface="Century Gothic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endParaRPr lang="en-US" sz="1800" dirty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>
                <a:latin typeface="Century Gothic" pitchFamily="34" charset="0"/>
              </a:rPr>
              <a:t>A</a:t>
            </a:r>
            <a:r>
              <a:rPr lang="en-US" sz="1800" b="0" dirty="0" smtClean="0">
                <a:latin typeface="Century Gothic" pitchFamily="34" charset="0"/>
              </a:rPr>
              <a:t>nd stool samples were taken to UVRI laboratory, Entebbe, </a:t>
            </a:r>
            <a:r>
              <a:rPr lang="en-US" sz="1800" dirty="0">
                <a:latin typeface="Century Gothic" pitchFamily="34" charset="0"/>
              </a:rPr>
              <a:t>t</a:t>
            </a:r>
            <a:r>
              <a:rPr lang="en-US" sz="1800" b="0" dirty="0" smtClean="0">
                <a:latin typeface="Century Gothic" pitchFamily="34" charset="0"/>
              </a:rPr>
              <a:t>hough wild polio virus was not detected from the stool samples</a:t>
            </a:r>
          </a:p>
          <a:p>
            <a:pPr algn="just">
              <a:buFont typeface="Wingdings" pitchFamily="2" charset="2"/>
              <a:buChar char="§"/>
            </a:pPr>
            <a:endParaRPr lang="en-US" sz="1800" b="0" dirty="0" smtClean="0">
              <a:latin typeface="Century Gothic" pitchFamily="34" charset="0"/>
            </a:endParaRPr>
          </a:p>
          <a:p>
            <a:pPr lvl="0" algn="just">
              <a:buClr>
                <a:srgbClr val="A9A57C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2F2B20"/>
                </a:solidFill>
                <a:latin typeface="Century Gothic" pitchFamily="34" charset="0"/>
              </a:rPr>
              <a:t>Knowledge on AFP case definition and surveillance steps was low among health </a:t>
            </a:r>
            <a:r>
              <a:rPr lang="en-US" sz="1800" dirty="0" smtClean="0">
                <a:solidFill>
                  <a:srgbClr val="2F2B20"/>
                </a:solidFill>
                <a:latin typeface="Century Gothic" pitchFamily="34" charset="0"/>
              </a:rPr>
              <a:t>workers</a:t>
            </a:r>
            <a:endParaRPr lang="en-US" sz="1800" b="0" dirty="0" smtClean="0">
              <a:latin typeface="Century Gothic" pitchFamily="34" charset="0"/>
            </a:endParaRPr>
          </a:p>
          <a:p>
            <a:pPr marL="0" indent="0" algn="just">
              <a:buNone/>
            </a:pPr>
            <a:endParaRPr lang="en-US" sz="1800" b="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b="0" dirty="0" smtClean="0">
                <a:latin typeface="Century Gothic" pitchFamily="34" charset="0"/>
              </a:rPr>
              <a:t>A total of 90/106 health facilities were visited during the active search</a:t>
            </a:r>
          </a:p>
          <a:p>
            <a:pPr marL="114300" indent="0" algn="just">
              <a:buNone/>
            </a:pPr>
            <a:endParaRPr lang="en-US" sz="1800" b="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b="0" dirty="0" smtClean="0">
                <a:latin typeface="Century Gothic" pitchFamily="34" charset="0"/>
              </a:rPr>
              <a:t>A total of 135 health workers, 24 community health workers and over 1500 community members were sensitized</a:t>
            </a:r>
          </a:p>
        </p:txBody>
      </p:sp>
    </p:spTree>
    <p:extLst>
      <p:ext uri="{BB962C8B-B14F-4D97-AF65-F5344CB8AC3E}">
        <p14:creationId xmlns:p14="http://schemas.microsoft.com/office/powerpoint/2010/main" val="2641363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714</Words>
  <Application>Microsoft Office PowerPoint</Application>
  <PresentationFormat>On-screen Show (4:3)</PresentationFormat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Century Gothic</vt:lpstr>
      <vt:lpstr>Times New Roman</vt:lpstr>
      <vt:lpstr>Wingdings</vt:lpstr>
      <vt:lpstr>1_Office Theme</vt:lpstr>
      <vt:lpstr>2_Office Theme</vt:lpstr>
      <vt:lpstr>Adjacency</vt:lpstr>
      <vt:lpstr>   6th East African Health and Scientific Conference &amp; International Health Exhibition and Trade Fair, 29th-31st March 2017 Bujumbura, Burundi </vt:lpstr>
      <vt:lpstr>INTRODUCTION</vt:lpstr>
      <vt:lpstr>Background</vt:lpstr>
      <vt:lpstr>NSTOP MISSION</vt:lpstr>
      <vt:lpstr>Objectives </vt:lpstr>
      <vt:lpstr>PowerPoint Presentation</vt:lpstr>
      <vt:lpstr>Location of study area- Kasese</vt:lpstr>
      <vt:lpstr>Methods</vt:lpstr>
      <vt:lpstr>Results </vt:lpstr>
      <vt:lpstr>Conclusion </vt:lpstr>
      <vt:lpstr>Recommendations 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</dc:creator>
  <cp:lastModifiedBy>LYNA</cp:lastModifiedBy>
  <cp:revision>43</cp:revision>
  <dcterms:created xsi:type="dcterms:W3CDTF">2017-02-11T09:43:47Z</dcterms:created>
  <dcterms:modified xsi:type="dcterms:W3CDTF">2017-03-27T09:20:14Z</dcterms:modified>
</cp:coreProperties>
</file>