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9" r:id="rId2"/>
    <p:sldId id="277" r:id="rId3"/>
    <p:sldId id="284" r:id="rId4"/>
    <p:sldId id="260" r:id="rId5"/>
    <p:sldId id="261" r:id="rId6"/>
    <p:sldId id="276" r:id="rId7"/>
    <p:sldId id="285" r:id="rId8"/>
    <p:sldId id="266" r:id="rId9"/>
    <p:sldId id="267" r:id="rId10"/>
    <p:sldId id="280" r:id="rId11"/>
    <p:sldId id="282" r:id="rId12"/>
    <p:sldId id="272" r:id="rId13"/>
    <p:sldId id="273" r:id="rId14"/>
    <p:sldId id="274" r:id="rId15"/>
    <p:sldId id="275" r:id="rId16"/>
    <p:sldId id="268" r:id="rId17"/>
    <p:sldId id="283" r:id="rId18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-516" y="11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339A774F-F31F-4E0E-B3E8-FD0741E27769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6912172-0B5A-44C3-AB02-9C6B9D4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51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3F2BB-4A3D-43DA-80CF-6FB4B7F78C15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21188"/>
            <a:ext cx="5643563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8BDA5-6996-4FB7-915D-7E323A64C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48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6091-9AF2-43AA-91A2-D296C8BC2B9A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36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6002-2F5E-41B6-B933-319A9C94D30D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0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129C-C140-48AC-B324-7F771257FC60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2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F4E2-9D30-4FBF-A879-5CF7CA355124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4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1C56-0449-4764-A67C-94CA08092ED9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2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6779-C1D7-40C8-B3AB-CB0F91DF2793}" type="datetime1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1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2350-FBED-413B-BC07-5CFCD7F75DE3}" type="datetime1">
              <a:rPr lang="en-US" smtClean="0"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888C-7055-4E3D-B6C7-B13A5E6FD8FE}" type="datetime1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6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38A5-DE47-4592-B8AF-7D6BB0E21460}" type="datetime1">
              <a:rPr lang="en-US" smtClean="0"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F8AC-0E93-433B-8FD3-1AED2F4D667D}" type="datetime1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2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FF1-3F7C-4F64-A7DF-0D6B9F567BE7}" type="datetime1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4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B8AD7-8C17-47C0-A850-389D62B1BCA0}" type="datetime1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B36EC-0614-4EF1-ADB6-BFB871F8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2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114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ANTIMICROBIAL ACTIVITY OF </a:t>
            </a:r>
            <a:r>
              <a:rPr lang="en-US" sz="3200" b="1" i="1" dirty="0">
                <a:solidFill>
                  <a:srgbClr val="002060"/>
                </a:solidFill>
              </a:rPr>
              <a:t>MORINGA OLEIFERA, ALOE VERA</a:t>
            </a:r>
            <a:r>
              <a:rPr lang="en-US" sz="3200" b="1" dirty="0">
                <a:solidFill>
                  <a:srgbClr val="002060"/>
                </a:solidFill>
              </a:rPr>
              <a:t> AND </a:t>
            </a:r>
            <a:r>
              <a:rPr lang="en-US" sz="3200" b="1" i="1" dirty="0">
                <a:solidFill>
                  <a:srgbClr val="002060"/>
                </a:solidFill>
              </a:rPr>
              <a:t>WARBUGIA UGANDENSIS</a:t>
            </a:r>
            <a:r>
              <a:rPr lang="en-US" sz="3200" b="1" dirty="0">
                <a:solidFill>
                  <a:srgbClr val="002060"/>
                </a:solidFill>
              </a:rPr>
              <a:t> ON MULTIDRUG RESISTANT </a:t>
            </a:r>
            <a:r>
              <a:rPr lang="en-US" sz="3200" b="1" i="1" dirty="0" smtClean="0">
                <a:solidFill>
                  <a:srgbClr val="002060"/>
                </a:solidFill>
              </a:rPr>
              <a:t>ESCHERICHIA COLI</a:t>
            </a:r>
            <a:r>
              <a:rPr lang="en-US" sz="3200" b="1" dirty="0">
                <a:solidFill>
                  <a:srgbClr val="002060"/>
                </a:solidFill>
              </a:rPr>
              <a:t>, </a:t>
            </a:r>
            <a:r>
              <a:rPr lang="en-US" sz="3200" b="1" i="1" dirty="0">
                <a:solidFill>
                  <a:srgbClr val="002060"/>
                </a:solidFill>
              </a:rPr>
              <a:t>PSEUDOMONAS AERUGINOSA</a:t>
            </a:r>
            <a:r>
              <a:rPr lang="en-US" sz="3200" b="1" dirty="0">
                <a:solidFill>
                  <a:srgbClr val="002060"/>
                </a:solidFill>
              </a:rPr>
              <a:t> AND </a:t>
            </a:r>
            <a:r>
              <a:rPr lang="en-US" sz="3200" b="1" i="1" dirty="0">
                <a:solidFill>
                  <a:srgbClr val="002060"/>
                </a:solidFill>
              </a:rPr>
              <a:t>STAPHYLOCOCCUS AUREUS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3962400"/>
            <a:ext cx="7924800" cy="1219200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pPr algn="r"/>
            <a:r>
              <a:rPr lang="en-US" sz="2400" dirty="0"/>
              <a:t> </a:t>
            </a:r>
            <a:r>
              <a:rPr lang="en-US" sz="2400" u="sng" dirty="0">
                <a:solidFill>
                  <a:schemeClr val="tx1"/>
                </a:solidFill>
              </a:rPr>
              <a:t>Peter G. </a:t>
            </a:r>
            <a:r>
              <a:rPr lang="en-US" sz="2400" u="sng" dirty="0" err="1">
                <a:solidFill>
                  <a:schemeClr val="tx1"/>
                </a:solidFill>
              </a:rPr>
              <a:t>Kirira</a:t>
            </a:r>
            <a:r>
              <a:rPr lang="en-US" sz="2400" dirty="0" smtClean="0">
                <a:solidFill>
                  <a:schemeClr val="tx1"/>
                </a:solidFill>
              </a:rPr>
              <a:t>*, </a:t>
            </a:r>
            <a:r>
              <a:rPr lang="en-US" sz="2400" dirty="0">
                <a:solidFill>
                  <a:schemeClr val="tx1"/>
                </a:solidFill>
              </a:rPr>
              <a:t>Anne </a:t>
            </a:r>
            <a:r>
              <a:rPr lang="en-US" sz="2400" dirty="0" err="1" smtClean="0">
                <a:solidFill>
                  <a:schemeClr val="tx1"/>
                </a:solidFill>
              </a:rPr>
              <a:t>Muhuha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>
                <a:solidFill>
                  <a:schemeClr val="tx1"/>
                </a:solidFill>
              </a:rPr>
              <a:t>Stanley </a:t>
            </a:r>
            <a:r>
              <a:rPr lang="en-US" sz="2400" dirty="0" err="1" smtClean="0">
                <a:solidFill>
                  <a:schemeClr val="tx1"/>
                </a:solidFill>
              </a:rPr>
              <a:t>Kang’ethe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MOUNT KENYA UNIVERSITY</a:t>
            </a:r>
          </a:p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KENYA</a:t>
            </a:r>
          </a:p>
          <a:p>
            <a:pPr algn="r"/>
            <a:r>
              <a:rPr lang="en-US" sz="1600" dirty="0" smtClean="0">
                <a:solidFill>
                  <a:schemeClr val="tx1"/>
                </a:solidFill>
              </a:rPr>
              <a:t>Presentation at the 6</a:t>
            </a:r>
            <a:r>
              <a:rPr lang="en-US" sz="1600" baseline="30000" dirty="0" smtClean="0">
                <a:solidFill>
                  <a:schemeClr val="tx1"/>
                </a:solidFill>
              </a:rPr>
              <a:t>th</a:t>
            </a:r>
            <a:r>
              <a:rPr lang="en-US" sz="1600" dirty="0" smtClean="0">
                <a:solidFill>
                  <a:schemeClr val="tx1"/>
                </a:solidFill>
              </a:rPr>
              <a:t> Health and Scientific Conference &amp; International Health Exhibition and Trade Fair, 29</a:t>
            </a:r>
            <a:r>
              <a:rPr lang="en-US" sz="1600" baseline="30000" dirty="0" smtClean="0">
                <a:solidFill>
                  <a:schemeClr val="tx1"/>
                </a:solidFill>
              </a:rPr>
              <a:t>th</a:t>
            </a:r>
            <a:r>
              <a:rPr lang="en-US" sz="1600" dirty="0" smtClean="0">
                <a:solidFill>
                  <a:schemeClr val="tx1"/>
                </a:solidFill>
              </a:rPr>
              <a:t>-31</a:t>
            </a:r>
            <a:r>
              <a:rPr lang="en-US" sz="1600" baseline="30000" dirty="0" smtClean="0">
                <a:solidFill>
                  <a:schemeClr val="tx1"/>
                </a:solidFill>
              </a:rPr>
              <a:t>st</a:t>
            </a:r>
            <a:r>
              <a:rPr lang="en-US" sz="1600" dirty="0" smtClean="0">
                <a:solidFill>
                  <a:schemeClr val="tx1"/>
                </a:solidFill>
              </a:rPr>
              <a:t> March, 2017, Bujumbura, Burundi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9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DATA ANALYSIS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Raw data was entered in Microsoft excel and later exported to Minitab version 17.0 for statistical analysis. 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was subjected to descriptive statistic and expressed as mean± standard error of mean (SEM). p value less or equals to 0.05 was considered significant.</a:t>
            </a:r>
            <a:endParaRPr lang="en-US" dirty="0" smtClean="0"/>
          </a:p>
          <a:p>
            <a:r>
              <a:rPr lang="en-US" dirty="0" smtClean="0"/>
              <a:t>ANOVA </a:t>
            </a:r>
            <a:r>
              <a:rPr lang="en-US" dirty="0"/>
              <a:t>was used to determine statistical difference among different treatment groups followed by Tukey’s post hoc test for pairwise comparison between different treatment groups.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1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RESULTS: METHANOLIC EXTRACTS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110280"/>
              </p:ext>
            </p:extLst>
          </p:nvPr>
        </p:nvGraphicFramePr>
        <p:xfrm>
          <a:off x="761999" y="838200"/>
          <a:ext cx="7391402" cy="4800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90601"/>
                <a:gridCol w="1447800"/>
                <a:gridCol w="838200"/>
                <a:gridCol w="838200"/>
                <a:gridCol w="838200"/>
                <a:gridCol w="838200"/>
                <a:gridCol w="762000"/>
                <a:gridCol w="838201"/>
              </a:tblGrid>
              <a:tr h="2057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Zones of inhibition (mm)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14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Group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Treatment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Standard 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 S. aureus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Test 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S. aureus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Standard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P. aeruginosa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Test 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P. aeruginosa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Standard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E. coli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Test 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E. coli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Negative control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4% DMSO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g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f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f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f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</a:tr>
              <a:tr h="4114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Positive control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Tetracycline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24.56±0.34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19.00±1.04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29.11±0.39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25.33±0.17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25.44±0.24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21.00±1.04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</a:tr>
              <a:tr h="434340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Methanol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Extract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i="1" dirty="0">
                          <a:effectLst/>
                        </a:rPr>
                        <a:t>W. </a:t>
                      </a:r>
                      <a:r>
                        <a:rPr lang="en-US" sz="1400" i="1" dirty="0" err="1">
                          <a:effectLst/>
                        </a:rPr>
                        <a:t>ugandensis</a:t>
                      </a:r>
                      <a:r>
                        <a:rPr lang="en-US" sz="1400" i="1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400</a:t>
                      </a:r>
                      <a:r>
                        <a:rPr lang="el-GR" sz="1400" dirty="0" smtClean="0">
                          <a:effectLst/>
                        </a:rPr>
                        <a:t>μ</a:t>
                      </a:r>
                      <a:r>
                        <a:rPr lang="en-US" sz="1400" dirty="0" smtClean="0">
                          <a:effectLst/>
                        </a:rPr>
                        <a:t>g/ml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11.00±0.00</a:t>
                      </a:r>
                      <a:r>
                        <a:rPr lang="en-US" sz="1400" baseline="30000" dirty="0">
                          <a:effectLst/>
                        </a:rPr>
                        <a:t>c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9.89±0.11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9.17±0.17</a:t>
                      </a:r>
                      <a:r>
                        <a:rPr lang="en-US" sz="1400" baseline="30000" dirty="0">
                          <a:effectLst/>
                        </a:rPr>
                        <a:t>b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8.33±0.17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10.00±0.00</a:t>
                      </a:r>
                      <a:r>
                        <a:rPr lang="en-US" sz="1400" baseline="30000" dirty="0">
                          <a:effectLst/>
                        </a:rPr>
                        <a:t>b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9.17±0.12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  <a:effectLst/>
                        </a:rPr>
                        <a:t>bc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</a:tr>
              <a:tr h="4114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i="1" dirty="0" err="1">
                          <a:effectLst/>
                        </a:rPr>
                        <a:t>M.oleifera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400</a:t>
                      </a:r>
                      <a:r>
                        <a:rPr lang="el-GR" sz="1400" dirty="0" smtClean="0">
                          <a:effectLst/>
                        </a:rPr>
                        <a:t>μ</a:t>
                      </a:r>
                      <a:r>
                        <a:rPr lang="en-US" sz="1400" dirty="0" smtClean="0">
                          <a:effectLst/>
                        </a:rPr>
                        <a:t>g/ml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12.00±0.00</a:t>
                      </a:r>
                      <a:r>
                        <a:rPr lang="en-US" sz="1400" baseline="300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8.50±0.24</a:t>
                      </a:r>
                      <a:r>
                        <a:rPr lang="en-US" sz="1400" baseline="30000">
                          <a:effectLst/>
                        </a:rPr>
                        <a:t>bcde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9.00±0.00</a:t>
                      </a:r>
                      <a:r>
                        <a:rPr lang="en-US" sz="1400" baseline="30000">
                          <a:effectLst/>
                        </a:rPr>
                        <a:t>bc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8.50±0.25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9.33±0.33</a:t>
                      </a:r>
                      <a:r>
                        <a:rPr lang="en-US" sz="1400" baseline="30000" dirty="0">
                          <a:effectLst/>
                        </a:rPr>
                        <a:t>c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9.00±0.00</a:t>
                      </a:r>
                      <a:r>
                        <a:rPr lang="en-US" sz="1400" baseline="30000" dirty="0">
                          <a:effectLst/>
                        </a:rPr>
                        <a:t>bdc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</a:tr>
              <a:tr h="4114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i="1" dirty="0">
                          <a:effectLst/>
                        </a:rPr>
                        <a:t>Aloe </a:t>
                      </a:r>
                      <a:r>
                        <a:rPr lang="en-US" sz="1400" i="1" dirty="0" err="1">
                          <a:effectLst/>
                        </a:rPr>
                        <a:t>vera</a:t>
                      </a:r>
                      <a:r>
                        <a:rPr lang="en-US" sz="1400" i="1" dirty="0">
                          <a:effectLst/>
                        </a:rPr>
                        <a:t> </a:t>
                      </a:r>
                      <a:r>
                        <a:rPr lang="en-US" sz="1400" i="1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400</a:t>
                      </a:r>
                      <a:r>
                        <a:rPr lang="el-GR" sz="1400" dirty="0" smtClean="0">
                          <a:effectLst/>
                        </a:rPr>
                        <a:t>μ</a:t>
                      </a:r>
                      <a:r>
                        <a:rPr lang="en-US" sz="1400" dirty="0" smtClean="0">
                          <a:effectLst/>
                        </a:rPr>
                        <a:t>g/ml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10.67±0.33</a:t>
                      </a:r>
                      <a:r>
                        <a:rPr lang="en-US" sz="1400" baseline="30000">
                          <a:effectLst/>
                        </a:rPr>
                        <a:t>cd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8.89±0.26</a:t>
                      </a:r>
                      <a:r>
                        <a:rPr lang="en-US" sz="1400" baseline="30000">
                          <a:effectLst/>
                        </a:rPr>
                        <a:t>bcd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9.00±00</a:t>
                      </a:r>
                      <a:r>
                        <a:rPr lang="en-US" sz="1400" baseline="30000">
                          <a:effectLst/>
                        </a:rPr>
                        <a:t>bc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8.06±0.06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10.00±0.00</a:t>
                      </a:r>
                      <a:r>
                        <a:rPr lang="en-US" sz="1400" baseline="30000" dirty="0">
                          <a:effectLst/>
                        </a:rPr>
                        <a:t>b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9.78±0.15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431" marR="51431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1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RESULTS  FOR METHANOL EXTRACTS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95400"/>
            <a:ext cx="5943600" cy="45720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2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RESULTS FOR AQUEOUS EXTRACTS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894681"/>
              </p:ext>
            </p:extLst>
          </p:nvPr>
        </p:nvGraphicFramePr>
        <p:xfrm>
          <a:off x="650279" y="1532986"/>
          <a:ext cx="7843442" cy="465124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61218"/>
                <a:gridCol w="1461218"/>
                <a:gridCol w="754177"/>
                <a:gridCol w="848449"/>
                <a:gridCol w="848449"/>
                <a:gridCol w="848449"/>
                <a:gridCol w="810741"/>
                <a:gridCol w="810741"/>
              </a:tblGrid>
              <a:tr h="2442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Zones of inhibition (mm)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26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Group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Treatment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Standard 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S. aureus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Test 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S. aureus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Standard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P. aeruginosa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Test 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P. aeruginosa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Standard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E. coli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Test 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E. coli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</a:tr>
              <a:tr h="2442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Negative control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Distilled water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d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d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g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h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f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0.00±0.00</a:t>
                      </a:r>
                      <a:r>
                        <a:rPr lang="en-US" sz="1400" baseline="300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</a:tr>
              <a:tr h="3744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Positive control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Tetracycline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23.56±0.34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18.00±1.04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28.11±0.39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24.33±0.17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24.44±0.24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20.00±1.04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</a:tr>
              <a:tr h="488413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Aqueous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Extract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W. </a:t>
                      </a:r>
                      <a:r>
                        <a:rPr lang="en-US" sz="1400" i="1" dirty="0" err="1">
                          <a:effectLst/>
                        </a:rPr>
                        <a:t>ugandensis</a:t>
                      </a:r>
                      <a:r>
                        <a:rPr lang="en-US" sz="1400" i="1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400</a:t>
                      </a:r>
                      <a:r>
                        <a:rPr lang="el-GR" sz="1400" dirty="0" smtClean="0">
                          <a:effectLst/>
                        </a:rPr>
                        <a:t>μ</a:t>
                      </a:r>
                      <a:r>
                        <a:rPr lang="en-US" sz="1400" dirty="0" smtClean="0">
                          <a:effectLst/>
                        </a:rPr>
                        <a:t>g/ml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8.00±0.00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7.56±0.06</a:t>
                      </a:r>
                      <a:r>
                        <a:rPr lang="en-US" sz="1400" baseline="30000">
                          <a:effectLst/>
                        </a:rPr>
                        <a:t>bc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7.67±0.17</a:t>
                      </a:r>
                      <a:r>
                        <a:rPr lang="en-US" sz="1400" baseline="30000">
                          <a:effectLst/>
                        </a:rPr>
                        <a:t>cd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7.50±0.00</a:t>
                      </a:r>
                      <a:r>
                        <a:rPr lang="en-US" sz="1400" baseline="30000">
                          <a:effectLst/>
                        </a:rPr>
                        <a:t>cde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8.00±0.00</a:t>
                      </a:r>
                      <a:r>
                        <a:rPr lang="en-US" sz="1400" baseline="300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7.72±0.19</a:t>
                      </a:r>
                      <a:r>
                        <a:rPr lang="en-US" sz="1400" baseline="300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</a:tr>
              <a:tr h="244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M. </a:t>
                      </a:r>
                      <a:r>
                        <a:rPr lang="en-US" sz="1400" i="1" dirty="0" err="1">
                          <a:effectLst/>
                        </a:rPr>
                        <a:t>oleifera</a:t>
                      </a:r>
                      <a:r>
                        <a:rPr lang="en-US" sz="1400" i="1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400</a:t>
                      </a:r>
                      <a:r>
                        <a:rPr lang="el-GR" sz="1400" dirty="0" smtClean="0">
                          <a:effectLst/>
                        </a:rPr>
                        <a:t>μ</a:t>
                      </a:r>
                      <a:r>
                        <a:rPr lang="en-US" sz="1400" dirty="0" smtClean="0">
                          <a:effectLst/>
                        </a:rPr>
                        <a:t>g/ml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8.00±0.00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8.33±0.14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8.50±0.29</a:t>
                      </a:r>
                      <a:r>
                        <a:rPr lang="en-US" sz="1400" baseline="300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8.50±0.14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8.50±0.00</a:t>
                      </a:r>
                      <a:r>
                        <a:rPr lang="en-US" sz="1400" baseline="300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7.89±0.22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</a:tr>
              <a:tr h="244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effectLst/>
                        </a:rPr>
                        <a:t>Aloe </a:t>
                      </a:r>
                      <a:r>
                        <a:rPr lang="en-US" sz="1400" i="1" dirty="0" err="1" smtClean="0">
                          <a:effectLst/>
                        </a:rPr>
                        <a:t>vera</a:t>
                      </a:r>
                      <a:r>
                        <a:rPr lang="en-US" sz="1400" i="1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400</a:t>
                      </a:r>
                      <a:r>
                        <a:rPr lang="el-GR" sz="1400" dirty="0" smtClean="0">
                          <a:effectLst/>
                        </a:rPr>
                        <a:t>μ</a:t>
                      </a:r>
                      <a:r>
                        <a:rPr lang="en-US" sz="1400" dirty="0" smtClean="0">
                          <a:effectLst/>
                        </a:rPr>
                        <a:t>g/ml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8.00±0.00</a:t>
                      </a:r>
                      <a:r>
                        <a:rPr lang="en-US" sz="1400" baseline="300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7.50±0.00</a:t>
                      </a:r>
                      <a:r>
                        <a:rPr lang="en-US" sz="1400" baseline="30000">
                          <a:effectLst/>
                        </a:rPr>
                        <a:t>bc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7.83±0.17</a:t>
                      </a:r>
                      <a:r>
                        <a:rPr lang="en-US" sz="1400" baseline="300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7.83±0.19</a:t>
                      </a:r>
                      <a:r>
                        <a:rPr lang="en-US" sz="1400" baseline="300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>
                          <a:effectLst/>
                        </a:rPr>
                        <a:t>8.00±0.00</a:t>
                      </a:r>
                      <a:r>
                        <a:rPr lang="en-US" sz="1400" baseline="300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400" dirty="0">
                          <a:effectLst/>
                        </a:rPr>
                        <a:t>7.50±0.00</a:t>
                      </a:r>
                      <a:r>
                        <a:rPr lang="en-US" sz="1400" baseline="30000" dirty="0">
                          <a:effectLst/>
                        </a:rPr>
                        <a:t>b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52" marR="61052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RESULTS FOR AQUEOUOS EXTRACT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6248400" cy="47244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0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MIC AND MBC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734667"/>
              </p:ext>
            </p:extLst>
          </p:nvPr>
        </p:nvGraphicFramePr>
        <p:xfrm>
          <a:off x="381000" y="1295400"/>
          <a:ext cx="8124823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4116"/>
                <a:gridCol w="685639"/>
                <a:gridCol w="514229"/>
                <a:gridCol w="571366"/>
                <a:gridCol w="514229"/>
                <a:gridCol w="571366"/>
                <a:gridCol w="514229"/>
                <a:gridCol w="571366"/>
                <a:gridCol w="628503"/>
                <a:gridCol w="514229"/>
                <a:gridCol w="514229"/>
                <a:gridCol w="457093"/>
                <a:gridCol w="514229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Methanol extract </a:t>
                      </a:r>
                      <a:r>
                        <a:rPr lang="en-US" sz="1100" dirty="0" smtClean="0">
                          <a:effectLst/>
                        </a:rPr>
                        <a:t>(</a:t>
                      </a:r>
                      <a:r>
                        <a:rPr lang="el-GR" sz="1100" dirty="0" smtClean="0">
                          <a:effectLst/>
                        </a:rPr>
                        <a:t>μ</a:t>
                      </a:r>
                      <a:r>
                        <a:rPr lang="en-US" sz="1100" dirty="0" smtClean="0">
                          <a:effectLst/>
                        </a:rPr>
                        <a:t>g/ml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Aqueous extract </a:t>
                      </a:r>
                      <a:r>
                        <a:rPr lang="en-US" sz="1100" dirty="0" smtClean="0">
                          <a:effectLst/>
                        </a:rPr>
                        <a:t>(</a:t>
                      </a:r>
                      <a:r>
                        <a:rPr lang="el-GR" sz="1100" dirty="0" smtClean="0">
                          <a:effectLst/>
                        </a:rPr>
                        <a:t>μ</a:t>
                      </a:r>
                      <a:r>
                        <a:rPr lang="en-US" sz="1100" dirty="0" smtClean="0">
                          <a:effectLst/>
                        </a:rPr>
                        <a:t>g/ml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effectLst/>
                        </a:rPr>
                        <a:t>W</a:t>
                      </a:r>
                      <a:r>
                        <a:rPr lang="en-US" sz="1100" i="1" dirty="0" smtClean="0">
                          <a:effectLst/>
                        </a:rPr>
                        <a:t>. </a:t>
                      </a:r>
                      <a:r>
                        <a:rPr lang="en-US" sz="1100" i="1" dirty="0" err="1" smtClean="0">
                          <a:effectLst/>
                        </a:rPr>
                        <a:t>ugandensis</a:t>
                      </a:r>
                      <a:endParaRPr lang="en-US" sz="11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effectLst/>
                        </a:rPr>
                        <a:t>M. </a:t>
                      </a:r>
                      <a:r>
                        <a:rPr lang="en-US" sz="1100" i="1" dirty="0" err="1">
                          <a:effectLst/>
                        </a:rPr>
                        <a:t>oleifera</a:t>
                      </a:r>
                      <a:endParaRPr lang="en-US" sz="11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</a:rPr>
                        <a:t>A. vera</a:t>
                      </a:r>
                      <a:endParaRPr lang="en-US" sz="1100" i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err="1" smtClean="0">
                          <a:effectLst/>
                        </a:rPr>
                        <a:t>W.Ugandensis</a:t>
                      </a:r>
                      <a:endParaRPr lang="en-US" sz="11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effectLst/>
                        </a:rPr>
                        <a:t>M. </a:t>
                      </a:r>
                      <a:r>
                        <a:rPr lang="en-US" sz="1100" i="1" dirty="0" err="1">
                          <a:effectLst/>
                        </a:rPr>
                        <a:t>oleifera</a:t>
                      </a:r>
                      <a:endParaRPr lang="en-US" sz="11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effectLst/>
                        </a:rPr>
                        <a:t>A. </a:t>
                      </a:r>
                      <a:r>
                        <a:rPr lang="en-US" sz="1100" i="1" dirty="0" err="1">
                          <a:effectLst/>
                        </a:rPr>
                        <a:t>vera</a:t>
                      </a:r>
                      <a:endParaRPr lang="en-US" sz="11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Bacteria strain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MIC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MBC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MIC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MBC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MIC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MBC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MIC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MBC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MIC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MBC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MIC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MBC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Standard S. aureus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Test S. aureus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100">
                          <a:effectLst/>
                        </a:rPr>
                        <a:t>Standard P. aeruginosa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5275" algn="l"/>
                        </a:tabLst>
                      </a:pPr>
                      <a:r>
                        <a:rPr lang="en-US" sz="1100">
                          <a:effectLst/>
                        </a:rPr>
                        <a:t>Test P. aeruginosa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≥400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Standard E. coli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360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Test E. coli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380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≥400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≥400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2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RECOMMENDATION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extracts of </a:t>
            </a:r>
            <a:r>
              <a:rPr lang="en-US" i="1" dirty="0"/>
              <a:t>W. </a:t>
            </a:r>
            <a:r>
              <a:rPr lang="en-US" i="1" dirty="0" err="1"/>
              <a:t>ugandensis</a:t>
            </a:r>
            <a:r>
              <a:rPr lang="en-US" dirty="0"/>
              <a:t>, </a:t>
            </a:r>
            <a:r>
              <a:rPr lang="en-US" i="1" dirty="0"/>
              <a:t>M. oleifera</a:t>
            </a:r>
            <a:r>
              <a:rPr lang="en-US" dirty="0"/>
              <a:t> and </a:t>
            </a:r>
            <a:r>
              <a:rPr lang="en-US" i="1" dirty="0"/>
              <a:t>A. </a:t>
            </a:r>
            <a:r>
              <a:rPr lang="en-US" i="1" dirty="0" err="1"/>
              <a:t>vera</a:t>
            </a:r>
            <a:r>
              <a:rPr lang="en-US" dirty="0"/>
              <a:t> </a:t>
            </a:r>
            <a:r>
              <a:rPr lang="en-US" dirty="0" smtClean="0"/>
              <a:t>should be investigated further to determine synergistic effects.</a:t>
            </a:r>
            <a:endParaRPr lang="en-US" dirty="0"/>
          </a:p>
          <a:p>
            <a:r>
              <a:rPr lang="en-US" dirty="0"/>
              <a:t>Purification and isolation of the bioactive compounds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Using different parts of the  plants </a:t>
            </a:r>
            <a:r>
              <a:rPr lang="en-US" dirty="0" err="1" smtClean="0"/>
              <a:t>e.g</a:t>
            </a:r>
            <a:r>
              <a:rPr lang="en-US" dirty="0" smtClean="0"/>
              <a:t> bark, roots, seeds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Acknowledgements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ku\AppData\Local\Temp\photo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918" y="1295400"/>
            <a:ext cx="1989682" cy="2228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66800" y="32004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</a:p>
          <a:p>
            <a:r>
              <a:rPr lang="en-US" dirty="0" smtClean="0"/>
              <a:t>Ms. </a:t>
            </a:r>
            <a:r>
              <a:rPr lang="en-US" dirty="0" err="1" smtClean="0"/>
              <a:t>Muhuha</a:t>
            </a:r>
            <a:r>
              <a:rPr lang="en-US" dirty="0"/>
              <a:t> </a:t>
            </a:r>
            <a:r>
              <a:rPr lang="en-US" dirty="0" smtClean="0"/>
              <a:t>MSc. Candidate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33750" y="1446074"/>
            <a:ext cx="45910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3600" dirty="0"/>
              <a:t> EAHRC / KEMRI </a:t>
            </a:r>
            <a:r>
              <a:rPr lang="en-US" sz="3600" dirty="0" smtClean="0"/>
              <a:t>for partial conference support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3600" dirty="0"/>
              <a:t> </a:t>
            </a:r>
            <a:r>
              <a:rPr lang="en-US" sz="3600" dirty="0" smtClean="0"/>
              <a:t>MKU for funding the project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3600" dirty="0"/>
              <a:t> </a:t>
            </a:r>
            <a:r>
              <a:rPr lang="en-US" sz="3600" dirty="0" smtClean="0"/>
              <a:t>Audience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6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19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Antibiotic resistance is inability of drug(s) to kill a microbe that was previously used to treat the same microbe</a:t>
            </a:r>
          </a:p>
          <a:p>
            <a:pPr marL="457200" indent="-457200"/>
            <a:r>
              <a:rPr lang="en-US" sz="2800" dirty="0" smtClean="0"/>
              <a:t>New resistance mechanisms have developed and have spread widely (due </a:t>
            </a:r>
            <a:r>
              <a:rPr lang="en-US" sz="2800" dirty="0"/>
              <a:t>to use and misuse of </a:t>
            </a:r>
            <a:r>
              <a:rPr lang="en-US" sz="2800" dirty="0" smtClean="0"/>
              <a:t>antibiotics) challenging our ability to </a:t>
            </a:r>
            <a:r>
              <a:rPr lang="en-US" sz="2800" dirty="0"/>
              <a:t>manage common </a:t>
            </a:r>
            <a:r>
              <a:rPr lang="en-US" sz="2800" dirty="0" smtClean="0"/>
              <a:t>infectious diseases resulting to mortality and morbidity of individuals. (WHO, 2015)</a:t>
            </a:r>
          </a:p>
          <a:p>
            <a:pPr marL="457200" indent="-457200"/>
            <a:r>
              <a:rPr lang="en-US" sz="2800" dirty="0" smtClean="0"/>
              <a:t>Development of new antibiotics on a downward trajectory</a:t>
            </a:r>
          </a:p>
          <a:p>
            <a:pPr marL="457200" indent="-457200"/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 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8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25" y="0"/>
            <a:ext cx="7768675" cy="67316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2057400" y="5791200"/>
            <a:ext cx="4191000" cy="533400"/>
          </a:xfrm>
          <a:prstGeom prst="rightArrow">
            <a:avLst/>
          </a:prstGeom>
          <a:noFill/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MDR Microbes increasing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INTRODUCTION </a:t>
            </a:r>
            <a:r>
              <a:rPr lang="en-US" dirty="0" err="1" smtClean="0">
                <a:solidFill>
                  <a:srgbClr val="002060"/>
                </a:solidFill>
              </a:rPr>
              <a:t>cont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rising prevalence of multi-drug resistant bacterial strains and recent emergence of strains with deprived sensitivity to antibiotics raises the scope of unmanageable </a:t>
            </a:r>
            <a:r>
              <a:rPr lang="en-US" dirty="0" smtClean="0"/>
              <a:t>microbes (</a:t>
            </a:r>
            <a:r>
              <a:rPr lang="en-US" dirty="0"/>
              <a:t>Rojas </a:t>
            </a:r>
            <a:r>
              <a:rPr lang="en-US" i="1" dirty="0"/>
              <a:t>et al</a:t>
            </a:r>
            <a:r>
              <a:rPr lang="en-US" dirty="0"/>
              <a:t>., 2006</a:t>
            </a:r>
            <a:r>
              <a:rPr lang="en-US" dirty="0" smtClean="0"/>
              <a:t>).</a:t>
            </a:r>
          </a:p>
          <a:p>
            <a:r>
              <a:rPr lang="en-US" dirty="0" smtClean="0"/>
              <a:t>Sub therapeutic use of antibiotics on domestic animals (</a:t>
            </a:r>
            <a:r>
              <a:rPr lang="en-US" dirty="0" err="1" smtClean="0"/>
              <a:t>Kivuvi</a:t>
            </a:r>
            <a:r>
              <a:rPr lang="en-US" dirty="0" smtClean="0"/>
              <a:t> et al, </a:t>
            </a:r>
            <a:r>
              <a:rPr lang="en-US" dirty="0" err="1" smtClean="0"/>
              <a:t>Kariuki</a:t>
            </a:r>
            <a:r>
              <a:rPr lang="en-US" dirty="0" smtClean="0"/>
              <a:t> et al; 2006).</a:t>
            </a:r>
          </a:p>
          <a:p>
            <a:r>
              <a:rPr lang="en-US" dirty="0" smtClean="0"/>
              <a:t> </a:t>
            </a:r>
            <a:r>
              <a:rPr lang="en-US" dirty="0"/>
              <a:t>The therapeutic properties of plants have been evaluated by many studies all over the </a:t>
            </a:r>
            <a:r>
              <a:rPr lang="en-US" dirty="0" smtClean="0"/>
              <a:t>world giving promising results (</a:t>
            </a:r>
            <a:r>
              <a:rPr lang="en-US" dirty="0"/>
              <a:t>Adriana </a:t>
            </a:r>
            <a:r>
              <a:rPr lang="en-US" i="1" dirty="0"/>
              <a:t>et al</a:t>
            </a:r>
            <a:r>
              <a:rPr lang="en-US" dirty="0"/>
              <a:t>., 2007).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9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OBJECTIVES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962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 smtClean="0"/>
              <a:t>Broad </a:t>
            </a:r>
            <a:r>
              <a:rPr lang="en-US" sz="2400" b="1" dirty="0"/>
              <a:t>Objective</a:t>
            </a:r>
          </a:p>
          <a:p>
            <a:pPr marL="0" indent="0" algn="just">
              <a:buNone/>
            </a:pPr>
            <a:r>
              <a:rPr lang="en-US" sz="2400" dirty="0"/>
              <a:t>To determine the antimicrobial activity of </a:t>
            </a:r>
            <a:r>
              <a:rPr lang="en-US" sz="2400" i="1" dirty="0" smtClean="0"/>
              <a:t> </a:t>
            </a:r>
            <a:r>
              <a:rPr lang="en-US" sz="2400" i="1" dirty="0"/>
              <a:t>W. </a:t>
            </a:r>
            <a:r>
              <a:rPr lang="en-US" sz="2400" i="1" dirty="0" err="1"/>
              <a:t>ugandensis</a:t>
            </a:r>
            <a:r>
              <a:rPr lang="en-US" sz="2400" i="1" dirty="0"/>
              <a:t>,</a:t>
            </a:r>
            <a:r>
              <a:rPr lang="en-US" sz="2400" dirty="0"/>
              <a:t> </a:t>
            </a:r>
            <a:r>
              <a:rPr lang="en-US" sz="2400" i="1" dirty="0"/>
              <a:t>M. oleifera, </a:t>
            </a:r>
            <a:r>
              <a:rPr lang="en-US" sz="2400" dirty="0"/>
              <a:t>and </a:t>
            </a:r>
            <a:r>
              <a:rPr lang="en-US" sz="2400" i="1" dirty="0"/>
              <a:t>A. vera</a:t>
            </a:r>
            <a:r>
              <a:rPr lang="en-US" sz="2400" dirty="0"/>
              <a:t> on multi drug resistant</a:t>
            </a:r>
            <a:r>
              <a:rPr lang="en-US" sz="2400" i="1" dirty="0"/>
              <a:t> S. aureus, P. </a:t>
            </a:r>
            <a:r>
              <a:rPr lang="en-US" sz="2400" i="1" dirty="0" err="1"/>
              <a:t>aeruginosa</a:t>
            </a:r>
            <a:r>
              <a:rPr lang="en-US" sz="2400" dirty="0"/>
              <a:t> and </a:t>
            </a:r>
            <a:r>
              <a:rPr lang="en-US" sz="2400" i="1" dirty="0"/>
              <a:t>E. </a:t>
            </a:r>
            <a:r>
              <a:rPr lang="en-US" sz="2400" i="1" dirty="0" smtClean="0"/>
              <a:t>coli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b="1" dirty="0" smtClean="0"/>
              <a:t>Specific </a:t>
            </a:r>
            <a:r>
              <a:rPr lang="en-US" sz="2400" b="1" dirty="0"/>
              <a:t>objectives</a:t>
            </a:r>
            <a:endParaRPr lang="en-US" sz="2400" dirty="0"/>
          </a:p>
          <a:p>
            <a:pPr marL="514350" lvl="0" indent="-514350" algn="just">
              <a:buFont typeface="+mj-lt"/>
              <a:buAutoNum type="arabicParenR"/>
            </a:pPr>
            <a:r>
              <a:rPr lang="en-US" sz="2400" dirty="0"/>
              <a:t>To determine the zone of inhibition of</a:t>
            </a:r>
            <a:r>
              <a:rPr lang="en-US" sz="2400" i="1" dirty="0"/>
              <a:t> W. </a:t>
            </a:r>
            <a:r>
              <a:rPr lang="en-US" sz="2400" i="1" dirty="0" err="1"/>
              <a:t>ugandensis</a:t>
            </a:r>
            <a:r>
              <a:rPr lang="en-US" sz="2400" i="1" dirty="0"/>
              <a:t>,</a:t>
            </a:r>
            <a:r>
              <a:rPr lang="en-US" sz="2400" dirty="0"/>
              <a:t> </a:t>
            </a:r>
            <a:r>
              <a:rPr lang="en-US" sz="2400" i="1" dirty="0"/>
              <a:t>M. oleifera, </a:t>
            </a:r>
            <a:r>
              <a:rPr lang="en-US" sz="2400" dirty="0"/>
              <a:t>and </a:t>
            </a:r>
            <a:r>
              <a:rPr lang="en-US" sz="2400" i="1" dirty="0"/>
              <a:t>A. </a:t>
            </a:r>
            <a:r>
              <a:rPr lang="en-US" sz="2400" i="1" dirty="0" err="1" smtClean="0"/>
              <a:t>vera</a:t>
            </a:r>
            <a:r>
              <a:rPr lang="en-US" sz="2400" i="1" dirty="0" smtClean="0"/>
              <a:t> </a:t>
            </a:r>
            <a:r>
              <a:rPr lang="en-US" sz="2400" dirty="0"/>
              <a:t>on multidrug resistant </a:t>
            </a:r>
            <a:r>
              <a:rPr lang="en-US" sz="2400" i="1" dirty="0"/>
              <a:t>S. aureus, P. </a:t>
            </a:r>
            <a:r>
              <a:rPr lang="en-US" sz="2400" i="1" dirty="0" err="1"/>
              <a:t>aeruginosa</a:t>
            </a:r>
            <a:r>
              <a:rPr lang="en-US" sz="2400" dirty="0"/>
              <a:t> and </a:t>
            </a:r>
            <a:r>
              <a:rPr lang="en-US" sz="2400" i="1" dirty="0"/>
              <a:t>E. coli </a:t>
            </a:r>
            <a:r>
              <a:rPr lang="en-US" sz="2400" dirty="0"/>
              <a:t>through </a:t>
            </a:r>
            <a:r>
              <a:rPr lang="en-US" sz="2400" dirty="0" smtClean="0"/>
              <a:t>agar </a:t>
            </a:r>
            <a:r>
              <a:rPr lang="en-US" sz="2400" dirty="0"/>
              <a:t>diffusion assay.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en-US" sz="2400" dirty="0"/>
              <a:t>To determine the </a:t>
            </a:r>
            <a:r>
              <a:rPr lang="en-US" sz="2400" dirty="0" smtClean="0"/>
              <a:t>Minimum </a:t>
            </a:r>
            <a:r>
              <a:rPr lang="en-US" sz="2400" dirty="0"/>
              <a:t>Inhibitory Concentration (MIC) and </a:t>
            </a:r>
            <a:r>
              <a:rPr lang="en-US" sz="2400" dirty="0" smtClean="0"/>
              <a:t>Minimum Bactericidal Concentration </a:t>
            </a:r>
            <a:r>
              <a:rPr lang="en-US" sz="2400" dirty="0"/>
              <a:t>(MBC) of</a:t>
            </a:r>
            <a:r>
              <a:rPr lang="en-US" sz="2400" i="1" dirty="0" smtClean="0"/>
              <a:t> </a:t>
            </a:r>
            <a:r>
              <a:rPr lang="en-US" sz="2400" i="1" dirty="0"/>
              <a:t>W. </a:t>
            </a:r>
            <a:r>
              <a:rPr lang="en-US" sz="2400" i="1" dirty="0" err="1"/>
              <a:t>ugandensis</a:t>
            </a:r>
            <a:r>
              <a:rPr lang="en-US" sz="2400" i="1" dirty="0"/>
              <a:t>,</a:t>
            </a:r>
            <a:r>
              <a:rPr lang="en-US" sz="2400" dirty="0"/>
              <a:t> </a:t>
            </a:r>
            <a:r>
              <a:rPr lang="en-US" sz="2400" i="1" dirty="0"/>
              <a:t>M. oleifera, </a:t>
            </a:r>
            <a:r>
              <a:rPr lang="en-US" sz="2400" dirty="0"/>
              <a:t>and </a:t>
            </a:r>
            <a:r>
              <a:rPr lang="en-US" sz="2400" i="1" dirty="0"/>
              <a:t>A. vera</a:t>
            </a:r>
            <a:r>
              <a:rPr lang="en-US" sz="2400" dirty="0"/>
              <a:t> on multidrug resistant </a:t>
            </a:r>
            <a:r>
              <a:rPr lang="en-US" sz="2400" i="1" dirty="0"/>
              <a:t>S. aureus, P. </a:t>
            </a:r>
            <a:r>
              <a:rPr lang="en-US" sz="2400" dirty="0" err="1"/>
              <a:t>aeruginosa</a:t>
            </a:r>
            <a:r>
              <a:rPr lang="en-US" sz="2400" dirty="0"/>
              <a:t> and </a:t>
            </a:r>
            <a:r>
              <a:rPr lang="en-US" sz="2400" i="1" dirty="0"/>
              <a:t>E. coli</a:t>
            </a:r>
            <a:r>
              <a:rPr lang="en-US" sz="2400" i="1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METHODOLOGY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Study Area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The multi-drug resistant micro-organisms were obtained from Microbiology National Public Health Reference Laboratory, </a:t>
            </a:r>
            <a:r>
              <a:rPr lang="en-US" dirty="0" smtClean="0"/>
              <a:t>Nairobi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All </a:t>
            </a:r>
            <a:r>
              <a:rPr lang="en-US" dirty="0"/>
              <a:t>the experiments were carried out </a:t>
            </a:r>
            <a:r>
              <a:rPr lang="en-US" dirty="0" smtClean="0"/>
              <a:t>at Mount </a:t>
            </a:r>
            <a:r>
              <a:rPr lang="en-US" dirty="0"/>
              <a:t>Kenya University research </a:t>
            </a:r>
            <a:r>
              <a:rPr lang="en-US" dirty="0" smtClean="0"/>
              <a:t>laboratories</a:t>
            </a:r>
          </a:p>
          <a:p>
            <a:pPr marL="0" indent="0">
              <a:buNone/>
            </a:pPr>
            <a:r>
              <a:rPr lang="en-US" b="1" dirty="0"/>
              <a:t>Plant Materials</a:t>
            </a:r>
          </a:p>
          <a:p>
            <a:pPr marL="0" indent="0">
              <a:buNone/>
            </a:pPr>
            <a:r>
              <a:rPr lang="en-US" dirty="0"/>
              <a:t>200 grams of </a:t>
            </a:r>
            <a:r>
              <a:rPr lang="en-US" i="1" dirty="0"/>
              <a:t>Aloe </a:t>
            </a:r>
            <a:r>
              <a:rPr lang="en-US" i="1" dirty="0" err="1"/>
              <a:t>vera</a:t>
            </a:r>
            <a:r>
              <a:rPr lang="en-US" i="1" dirty="0"/>
              <a:t> </a:t>
            </a:r>
            <a:r>
              <a:rPr lang="en-US" dirty="0"/>
              <a:t>leaves,  </a:t>
            </a:r>
            <a:r>
              <a:rPr lang="en-US" i="1" dirty="0" err="1"/>
              <a:t>Moringa</a:t>
            </a:r>
            <a:r>
              <a:rPr lang="en-US" i="1" dirty="0"/>
              <a:t> </a:t>
            </a:r>
            <a:r>
              <a:rPr lang="en-US" i="1" dirty="0" err="1"/>
              <a:t>oleifer</a:t>
            </a:r>
            <a:r>
              <a:rPr lang="en-US" dirty="0" err="1"/>
              <a:t>a</a:t>
            </a:r>
            <a:r>
              <a:rPr lang="en-US" dirty="0"/>
              <a:t> leaves and  </a:t>
            </a:r>
            <a:r>
              <a:rPr lang="en-US" i="1" dirty="0" err="1"/>
              <a:t>Warbugia</a:t>
            </a:r>
            <a:r>
              <a:rPr lang="en-US" i="1" dirty="0"/>
              <a:t> </a:t>
            </a:r>
            <a:r>
              <a:rPr lang="en-US" i="1" dirty="0" err="1"/>
              <a:t>ugandensis</a:t>
            </a:r>
            <a:r>
              <a:rPr lang="en-US" dirty="0"/>
              <a:t> were harvested  from their natural habitat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7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152400"/>
            <a:ext cx="6279515" cy="2105025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286000"/>
            <a:ext cx="6250940" cy="3962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49970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METHODS </a:t>
            </a:r>
            <a:r>
              <a:rPr lang="en-US" dirty="0" err="1" smtClean="0">
                <a:solidFill>
                  <a:srgbClr val="002060"/>
                </a:solidFill>
              </a:rPr>
              <a:t>cont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Anti-bacterial Assay</a:t>
            </a:r>
          </a:p>
          <a:p>
            <a:r>
              <a:rPr lang="en-US" dirty="0" smtClean="0"/>
              <a:t>Disc </a:t>
            </a:r>
            <a:r>
              <a:rPr lang="en-US" dirty="0"/>
              <a:t>diffusion method was used to determine anti-microbial activity by measuring zones of inhibition in millimeters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Serial dilution of the extract was done to </a:t>
            </a:r>
            <a:r>
              <a:rPr lang="en-US" dirty="0"/>
              <a:t>determine the Minimum inhibitory </a:t>
            </a:r>
            <a:r>
              <a:rPr lang="en-US" dirty="0" smtClean="0"/>
              <a:t>Concentration(MIC) </a:t>
            </a:r>
            <a:r>
              <a:rPr lang="en-US" dirty="0"/>
              <a:t>(</a:t>
            </a:r>
            <a:r>
              <a:rPr lang="en-US" dirty="0" err="1"/>
              <a:t>Rahman</a:t>
            </a:r>
            <a:r>
              <a:rPr lang="en-US" dirty="0"/>
              <a:t> </a:t>
            </a:r>
            <a:r>
              <a:rPr lang="en-US" i="1" dirty="0"/>
              <a:t>et al., </a:t>
            </a:r>
            <a:r>
              <a:rPr lang="en-US" dirty="0"/>
              <a:t>2009).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METHODS </a:t>
            </a:r>
            <a:r>
              <a:rPr lang="en-US" dirty="0" err="1" smtClean="0">
                <a:solidFill>
                  <a:srgbClr val="002060"/>
                </a:solidFill>
              </a:rPr>
              <a:t>cont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Minimum </a:t>
            </a:r>
            <a:r>
              <a:rPr lang="en-US" dirty="0"/>
              <a:t>Bactericidal </a:t>
            </a:r>
            <a:r>
              <a:rPr lang="en-US" dirty="0" smtClean="0"/>
              <a:t>Concentration(MBC) was also determined.</a:t>
            </a:r>
            <a:endParaRPr lang="en-US" b="1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Controls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Standard</a:t>
            </a:r>
            <a:r>
              <a:rPr lang="en-US" i="1" dirty="0" smtClean="0"/>
              <a:t>  bacteria ;S</a:t>
            </a:r>
            <a:r>
              <a:rPr lang="en-US" i="1" dirty="0"/>
              <a:t>. aureus </a:t>
            </a:r>
            <a:r>
              <a:rPr lang="en-US" dirty="0" smtClean="0"/>
              <a:t>(</a:t>
            </a:r>
            <a:r>
              <a:rPr lang="en-US" dirty="0"/>
              <a:t>ATCC 26923)</a:t>
            </a:r>
            <a:r>
              <a:rPr lang="en-US" i="1" dirty="0"/>
              <a:t>, P. </a:t>
            </a:r>
            <a:r>
              <a:rPr lang="en-US" i="1" dirty="0" err="1"/>
              <a:t>aeruginosa</a:t>
            </a:r>
            <a:r>
              <a:rPr lang="en-US" i="1" dirty="0"/>
              <a:t> </a:t>
            </a:r>
            <a:r>
              <a:rPr lang="en-US" dirty="0"/>
              <a:t>(ATCC 27853)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/>
              <a:t>E. coli </a:t>
            </a:r>
            <a:r>
              <a:rPr lang="en-US" dirty="0"/>
              <a:t>(ATCC 29218) were used and </a:t>
            </a:r>
            <a:r>
              <a:rPr lang="en-US" sz="3500" dirty="0" smtClean="0"/>
              <a:t>tetracycline(25 </a:t>
            </a:r>
            <a:r>
              <a:rPr lang="en-US" sz="3500" dirty="0" err="1" smtClean="0"/>
              <a:t>ug</a:t>
            </a:r>
            <a:r>
              <a:rPr lang="en-US" sz="3500" dirty="0" smtClean="0"/>
              <a:t>) </a:t>
            </a:r>
            <a:r>
              <a:rPr lang="en-US" sz="3800" dirty="0" smtClean="0"/>
              <a:t>w</a:t>
            </a:r>
            <a:r>
              <a:rPr lang="en-US" dirty="0" smtClean="0"/>
              <a:t>as  used as a conventional antimicrobial </a:t>
            </a:r>
            <a:r>
              <a:rPr lang="en-US" dirty="0"/>
              <a:t>for both gram positive and gram negative bacteria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36EC-0614-4EF1-ADB6-BFB871F840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5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928</Words>
  <Application>Microsoft Office PowerPoint</Application>
  <PresentationFormat>On-screen Show (4:3)</PresentationFormat>
  <Paragraphs>290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ANTIMICROBIAL ACTIVITY OF MORINGA OLEIFERA, ALOE VERA AND WARBUGIA UGANDENSIS ON MULTIDRUG RESISTANT ESCHERICHIA COLI, PSEUDOMONAS AERUGINOSA AND STAPHYLOCOCCUS AUREUS</vt:lpstr>
      <vt:lpstr>INTRODUCTION</vt:lpstr>
      <vt:lpstr>PowerPoint Presentation</vt:lpstr>
      <vt:lpstr>INTRODUCTION cont’</vt:lpstr>
      <vt:lpstr>OBJECTIVES</vt:lpstr>
      <vt:lpstr>METHODOLOGY</vt:lpstr>
      <vt:lpstr>PowerPoint Presentation</vt:lpstr>
      <vt:lpstr>METHODS cont’</vt:lpstr>
      <vt:lpstr>METHODS cont’</vt:lpstr>
      <vt:lpstr>DATA ANALYSIS</vt:lpstr>
      <vt:lpstr>RESULTS: METHANOLIC EXTRACTS</vt:lpstr>
      <vt:lpstr>RESULTS  FOR METHANOL EXTRACTS</vt:lpstr>
      <vt:lpstr>RESULTS FOR AQUEOUS EXTRACTS</vt:lpstr>
      <vt:lpstr>RESULTS FOR AQUEOUOS EXTRACT</vt:lpstr>
      <vt:lpstr>MIC AND MBC</vt:lpstr>
      <vt:lpstr>RECOMMENDATION</vt:lpstr>
      <vt:lpstr>Acknowledgements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Muhuha</dc:creator>
  <cp:lastModifiedBy>mku</cp:lastModifiedBy>
  <cp:revision>102</cp:revision>
  <cp:lastPrinted>2017-03-02T10:29:23Z</cp:lastPrinted>
  <dcterms:created xsi:type="dcterms:W3CDTF">2017-03-02T05:44:26Z</dcterms:created>
  <dcterms:modified xsi:type="dcterms:W3CDTF">2017-03-30T09:51:19Z</dcterms:modified>
</cp:coreProperties>
</file>