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270" r:id="rId4"/>
    <p:sldId id="271" r:id="rId5"/>
    <p:sldId id="272" r:id="rId6"/>
    <p:sldId id="273" r:id="rId7"/>
    <p:sldId id="281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lk%20staph\S%20aureus_%20CST_%20Excel_18.7.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lk%20staph\S%20aureus_%20CST_%20Excel_18.7.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lk%20staph\S%20aureus_%20CST_%20Excel_18.7.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lk%20staph\S%20aureus_%20CST_%20Excel_18.7.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 aureus_ CST_ Excel_18.7.15.xlsx]Cefaclor!PivotTable6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6881982672519921E-2"/>
          <c:y val="0.25047462817147859"/>
          <c:w val="0.71684168350637589"/>
          <c:h val="0.63354549431321083"/>
        </c:manualLayout>
      </c:layout>
      <c:lineChart>
        <c:grouping val="standard"/>
        <c:varyColors val="0"/>
        <c:ser>
          <c:idx val="0"/>
          <c:order val="0"/>
          <c:tx>
            <c:strRef>
              <c:f>Cefaclor!$B$1:$B$2</c:f>
              <c:strCache>
                <c:ptCount val="1"/>
                <c:pt idx="0">
                  <c:v>Mildly susceptible</c:v>
                </c:pt>
              </c:strCache>
            </c:strRef>
          </c:tx>
          <c:marker>
            <c:symbol val="none"/>
          </c:marker>
          <c:cat>
            <c:strRef>
              <c:f>Cefaclor!$A$3:$A$14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Cefaclor!$B$3:$B$14</c:f>
              <c:numCache>
                <c:formatCode>0.00%</c:formatCode>
                <c:ptCount val="11"/>
                <c:pt idx="0">
                  <c:v>0.13157894736842105</c:v>
                </c:pt>
                <c:pt idx="1">
                  <c:v>0.4</c:v>
                </c:pt>
                <c:pt idx="2">
                  <c:v>0.14285714285714285</c:v>
                </c:pt>
                <c:pt idx="3">
                  <c:v>0.25</c:v>
                </c:pt>
                <c:pt idx="4">
                  <c:v>0.2</c:v>
                </c:pt>
                <c:pt idx="5">
                  <c:v>0.34682080924855491</c:v>
                </c:pt>
                <c:pt idx="6">
                  <c:v>0.33720930232558138</c:v>
                </c:pt>
                <c:pt idx="7">
                  <c:v>0.16666666666666666</c:v>
                </c:pt>
                <c:pt idx="8">
                  <c:v>0.12903225806451613</c:v>
                </c:pt>
                <c:pt idx="9">
                  <c:v>0.26744186046511625</c:v>
                </c:pt>
                <c:pt idx="10">
                  <c:v>0.13636363636363635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Cefaclor!$C$1:$C$2</c:f>
              <c:strCache>
                <c:ptCount val="1"/>
                <c:pt idx="0">
                  <c:v>Moderately Susceptible</c:v>
                </c:pt>
              </c:strCache>
            </c:strRef>
          </c:tx>
          <c:marker>
            <c:symbol val="none"/>
          </c:marker>
          <c:cat>
            <c:strRef>
              <c:f>Cefaclor!$A$3:$A$14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Cefaclor!$C$3:$C$14</c:f>
              <c:numCache>
                <c:formatCode>0.00%</c:formatCode>
                <c:ptCount val="11"/>
                <c:pt idx="0">
                  <c:v>0.52631578947368418</c:v>
                </c:pt>
                <c:pt idx="1">
                  <c:v>0.28000000000000003</c:v>
                </c:pt>
                <c:pt idx="2">
                  <c:v>0.5</c:v>
                </c:pt>
                <c:pt idx="3">
                  <c:v>0.375</c:v>
                </c:pt>
                <c:pt idx="4">
                  <c:v>0.48</c:v>
                </c:pt>
                <c:pt idx="5">
                  <c:v>0.4277456647398844</c:v>
                </c:pt>
                <c:pt idx="6">
                  <c:v>0.39534883720930231</c:v>
                </c:pt>
                <c:pt idx="7">
                  <c:v>0.47222222222222221</c:v>
                </c:pt>
                <c:pt idx="8">
                  <c:v>0.45161290322580644</c:v>
                </c:pt>
                <c:pt idx="9">
                  <c:v>0.41860465116279072</c:v>
                </c:pt>
                <c:pt idx="10">
                  <c:v>0.5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Cefaclor!$D$1:$D$2</c:f>
              <c:strCache>
                <c:ptCount val="1"/>
                <c:pt idx="0">
                  <c:v>Resistant</c:v>
                </c:pt>
              </c:strCache>
            </c:strRef>
          </c:tx>
          <c:marker>
            <c:symbol val="none"/>
          </c:marker>
          <c:cat>
            <c:strRef>
              <c:f>Cefaclor!$A$3:$A$14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Cefaclor!$D$3:$D$14</c:f>
              <c:numCache>
                <c:formatCode>0.00%</c:formatCode>
                <c:ptCount val="11"/>
                <c:pt idx="0">
                  <c:v>0.28947368421052633</c:v>
                </c:pt>
                <c:pt idx="1">
                  <c:v>0</c:v>
                </c:pt>
                <c:pt idx="2">
                  <c:v>0.25</c:v>
                </c:pt>
                <c:pt idx="3">
                  <c:v>0.25</c:v>
                </c:pt>
                <c:pt idx="4">
                  <c:v>0.24</c:v>
                </c:pt>
                <c:pt idx="5">
                  <c:v>0.12138728323699421</c:v>
                </c:pt>
                <c:pt idx="6">
                  <c:v>0.20930232558139536</c:v>
                </c:pt>
                <c:pt idx="7">
                  <c:v>0.22222222222222221</c:v>
                </c:pt>
                <c:pt idx="8">
                  <c:v>0.32258064516129031</c:v>
                </c:pt>
                <c:pt idx="9">
                  <c:v>0.23255813953488372</c:v>
                </c:pt>
                <c:pt idx="10">
                  <c:v>0.36363636363636365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Cefaclor!$E$1:$E$2</c:f>
              <c:strCache>
                <c:ptCount val="1"/>
                <c:pt idx="0">
                  <c:v>Susceptible</c:v>
                </c:pt>
              </c:strCache>
            </c:strRef>
          </c:tx>
          <c:marker>
            <c:symbol val="none"/>
          </c:marker>
          <c:cat>
            <c:strRef>
              <c:f>Cefaclor!$A$3:$A$14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Cefaclor!$E$3:$E$14</c:f>
              <c:numCache>
                <c:formatCode>0.00%</c:formatCode>
                <c:ptCount val="11"/>
                <c:pt idx="0">
                  <c:v>5.2631578947368418E-2</c:v>
                </c:pt>
                <c:pt idx="1">
                  <c:v>0.32</c:v>
                </c:pt>
                <c:pt idx="2">
                  <c:v>0.10714285714285714</c:v>
                </c:pt>
                <c:pt idx="3">
                  <c:v>0.125</c:v>
                </c:pt>
                <c:pt idx="4">
                  <c:v>0.08</c:v>
                </c:pt>
                <c:pt idx="5">
                  <c:v>0.10404624277456648</c:v>
                </c:pt>
                <c:pt idx="6">
                  <c:v>5.8139534883720929E-2</c:v>
                </c:pt>
                <c:pt idx="7">
                  <c:v>0.1388888888888889</c:v>
                </c:pt>
                <c:pt idx="8">
                  <c:v>9.6774193548387094E-2</c:v>
                </c:pt>
                <c:pt idx="9">
                  <c:v>8.1395348837209308E-2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91904"/>
        <c:axId val="99293440"/>
      </c:lineChart>
      <c:catAx>
        <c:axId val="99291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9293440"/>
        <c:crosses val="autoZero"/>
        <c:auto val="1"/>
        <c:lblAlgn val="ctr"/>
        <c:lblOffset val="100"/>
        <c:noMultiLvlLbl val="0"/>
      </c:catAx>
      <c:valAx>
        <c:axId val="992934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9291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 aureus_ CST_ Excel_18.7.15.xlsx]Ampiclox!PivotTable5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569713568412644E-2"/>
          <c:y val="0.16714129483814524"/>
          <c:w val="0.7217878580394842"/>
          <c:h val="0.7168788276465442"/>
        </c:manualLayout>
      </c:layout>
      <c:lineChart>
        <c:grouping val="standard"/>
        <c:varyColors val="0"/>
        <c:ser>
          <c:idx val="0"/>
          <c:order val="0"/>
          <c:tx>
            <c:strRef>
              <c:f>Ampiclox!$B$1:$B$2</c:f>
              <c:strCache>
                <c:ptCount val="1"/>
                <c:pt idx="0">
                  <c:v>Mildly susceptible</c:v>
                </c:pt>
              </c:strCache>
            </c:strRef>
          </c:tx>
          <c:marker>
            <c:symbol val="none"/>
          </c:marker>
          <c:cat>
            <c:strRef>
              <c:f>Ampiclox!$A$3:$A$14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Ampiclox!$B$3:$B$14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3.5714285714285712E-2</c:v>
                </c:pt>
                <c:pt idx="3">
                  <c:v>0.25</c:v>
                </c:pt>
                <c:pt idx="4">
                  <c:v>0.2</c:v>
                </c:pt>
                <c:pt idx="5">
                  <c:v>0.27167630057803466</c:v>
                </c:pt>
                <c:pt idx="6">
                  <c:v>0.32558139534883723</c:v>
                </c:pt>
                <c:pt idx="7">
                  <c:v>0.44444444444444442</c:v>
                </c:pt>
                <c:pt idx="8">
                  <c:v>0.32258064516129031</c:v>
                </c:pt>
                <c:pt idx="9">
                  <c:v>0.34883720930232559</c:v>
                </c:pt>
                <c:pt idx="10">
                  <c:v>0.27272727272727271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Ampiclox!$C$1:$C$2</c:f>
              <c:strCache>
                <c:ptCount val="1"/>
                <c:pt idx="0">
                  <c:v>Moderately Susceptible</c:v>
                </c:pt>
              </c:strCache>
            </c:strRef>
          </c:tx>
          <c:marker>
            <c:symbol val="none"/>
          </c:marker>
          <c:cat>
            <c:strRef>
              <c:f>Ampiclox!$A$3:$A$14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Ampiclox!$C$3:$C$14</c:f>
              <c:numCache>
                <c:formatCode>0.00%</c:formatCode>
                <c:ptCount val="11"/>
                <c:pt idx="0">
                  <c:v>0.76315789473684215</c:v>
                </c:pt>
                <c:pt idx="1">
                  <c:v>0.6</c:v>
                </c:pt>
                <c:pt idx="2">
                  <c:v>0.6071428571428571</c:v>
                </c:pt>
                <c:pt idx="3">
                  <c:v>0.46875</c:v>
                </c:pt>
                <c:pt idx="4">
                  <c:v>0.44</c:v>
                </c:pt>
                <c:pt idx="5">
                  <c:v>0.46242774566473988</c:v>
                </c:pt>
                <c:pt idx="6">
                  <c:v>0.41860465116279072</c:v>
                </c:pt>
                <c:pt idx="7">
                  <c:v>0.25</c:v>
                </c:pt>
                <c:pt idx="8">
                  <c:v>0.22580645161290322</c:v>
                </c:pt>
                <c:pt idx="9">
                  <c:v>0.38372093023255816</c:v>
                </c:pt>
                <c:pt idx="10">
                  <c:v>0.31818181818181818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Ampiclox!$D$1:$D$2</c:f>
              <c:strCache>
                <c:ptCount val="1"/>
                <c:pt idx="0">
                  <c:v>Resistant</c:v>
                </c:pt>
              </c:strCache>
            </c:strRef>
          </c:tx>
          <c:marker>
            <c:symbol val="none"/>
          </c:marker>
          <c:cat>
            <c:strRef>
              <c:f>Ampiclox!$A$3:$A$14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Ampiclox!$D$3:$D$14</c:f>
              <c:numCache>
                <c:formatCode>0.00%</c:formatCode>
                <c:ptCount val="11"/>
                <c:pt idx="0">
                  <c:v>2.6315789473684209E-2</c:v>
                </c:pt>
                <c:pt idx="1">
                  <c:v>0.28000000000000003</c:v>
                </c:pt>
                <c:pt idx="2">
                  <c:v>7.1428571428571425E-2</c:v>
                </c:pt>
                <c:pt idx="3">
                  <c:v>9.375E-2</c:v>
                </c:pt>
                <c:pt idx="4">
                  <c:v>0.24</c:v>
                </c:pt>
                <c:pt idx="5">
                  <c:v>0.15606936416184972</c:v>
                </c:pt>
                <c:pt idx="6">
                  <c:v>0.2558139534883721</c:v>
                </c:pt>
                <c:pt idx="7">
                  <c:v>0.30555555555555558</c:v>
                </c:pt>
                <c:pt idx="8">
                  <c:v>0.45161290322580644</c:v>
                </c:pt>
                <c:pt idx="9">
                  <c:v>0.26744186046511625</c:v>
                </c:pt>
                <c:pt idx="10">
                  <c:v>9.0909090909090912E-2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Ampiclox!$E$1:$E$2</c:f>
              <c:strCache>
                <c:ptCount val="1"/>
                <c:pt idx="0">
                  <c:v>Susceptible</c:v>
                </c:pt>
              </c:strCache>
            </c:strRef>
          </c:tx>
          <c:marker>
            <c:symbol val="none"/>
          </c:marker>
          <c:cat>
            <c:strRef>
              <c:f>Ampiclox!$A$3:$A$14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Ampiclox!$E$3:$E$14</c:f>
              <c:numCache>
                <c:formatCode>0.00%</c:formatCode>
                <c:ptCount val="11"/>
                <c:pt idx="0">
                  <c:v>0.21052631578947367</c:v>
                </c:pt>
                <c:pt idx="1">
                  <c:v>0.12</c:v>
                </c:pt>
                <c:pt idx="2">
                  <c:v>0.2857142857142857</c:v>
                </c:pt>
                <c:pt idx="3">
                  <c:v>0.1875</c:v>
                </c:pt>
                <c:pt idx="4">
                  <c:v>0.12</c:v>
                </c:pt>
                <c:pt idx="5">
                  <c:v>0.10982658959537572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0.31818181818181818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36576"/>
        <c:axId val="99338112"/>
      </c:lineChart>
      <c:catAx>
        <c:axId val="9933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99338112"/>
        <c:crosses val="autoZero"/>
        <c:auto val="1"/>
        <c:lblAlgn val="ctr"/>
        <c:lblOffset val="100"/>
        <c:noMultiLvlLbl val="0"/>
      </c:catAx>
      <c:valAx>
        <c:axId val="993381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9336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pivotSource>
    <c:name>[S aureus_ CST_ Excel_18.7.15.xlsx]Cotrimoxazole!PivotTable7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294388877066044E-2"/>
          <c:y val="0.30676810668936655"/>
          <c:w val="0.70652940341916715"/>
          <c:h val="0.58939561608852953"/>
        </c:manualLayout>
      </c:layout>
      <c:lineChart>
        <c:grouping val="standard"/>
        <c:varyColors val="0"/>
        <c:ser>
          <c:idx val="0"/>
          <c:order val="0"/>
          <c:tx>
            <c:strRef>
              <c:f>Cotrimoxazole!$B$1:$B$2</c:f>
              <c:strCache>
                <c:ptCount val="1"/>
                <c:pt idx="0">
                  <c:v>Mildly Susceptible</c:v>
                </c:pt>
              </c:strCache>
            </c:strRef>
          </c:tx>
          <c:marker>
            <c:symbol val="none"/>
          </c:marker>
          <c:cat>
            <c:strRef>
              <c:f>Cotrimoxazole!$A$3:$A$14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Cotrimoxazole!$B$3:$B$14</c:f>
              <c:numCache>
                <c:formatCode>0.00%</c:formatCode>
                <c:ptCount val="11"/>
                <c:pt idx="0">
                  <c:v>5.2631578947368418E-2</c:v>
                </c:pt>
                <c:pt idx="1">
                  <c:v>0.12</c:v>
                </c:pt>
                <c:pt idx="2">
                  <c:v>0</c:v>
                </c:pt>
                <c:pt idx="3">
                  <c:v>6.25E-2</c:v>
                </c:pt>
                <c:pt idx="4">
                  <c:v>0.36</c:v>
                </c:pt>
                <c:pt idx="5">
                  <c:v>0.17341040462427745</c:v>
                </c:pt>
                <c:pt idx="6">
                  <c:v>0.12790697674418605</c:v>
                </c:pt>
                <c:pt idx="7">
                  <c:v>5.5555555555555552E-2</c:v>
                </c:pt>
                <c:pt idx="8">
                  <c:v>9.6774193548387094E-2</c:v>
                </c:pt>
                <c:pt idx="9">
                  <c:v>0.13953488372093023</c:v>
                </c:pt>
                <c:pt idx="10">
                  <c:v>0.22727272727272727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Cotrimoxazole!$C$1:$C$2</c:f>
              <c:strCache>
                <c:ptCount val="1"/>
                <c:pt idx="0">
                  <c:v>Moderately Susceptible</c:v>
                </c:pt>
              </c:strCache>
            </c:strRef>
          </c:tx>
          <c:marker>
            <c:symbol val="none"/>
          </c:marker>
          <c:cat>
            <c:strRef>
              <c:f>Cotrimoxazole!$A$3:$A$14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Cotrimoxazole!$C$3:$C$14</c:f>
              <c:numCache>
                <c:formatCode>0.00%</c:formatCode>
                <c:ptCount val="11"/>
                <c:pt idx="0">
                  <c:v>0</c:v>
                </c:pt>
                <c:pt idx="1">
                  <c:v>0.04</c:v>
                </c:pt>
                <c:pt idx="2">
                  <c:v>0</c:v>
                </c:pt>
                <c:pt idx="3">
                  <c:v>3.125E-2</c:v>
                </c:pt>
                <c:pt idx="4">
                  <c:v>0.04</c:v>
                </c:pt>
                <c:pt idx="5">
                  <c:v>9.8265895953757232E-2</c:v>
                </c:pt>
                <c:pt idx="6">
                  <c:v>1.1627906976744186E-2</c:v>
                </c:pt>
                <c:pt idx="7">
                  <c:v>2.7777777777777776E-2</c:v>
                </c:pt>
                <c:pt idx="8">
                  <c:v>0</c:v>
                </c:pt>
                <c:pt idx="9">
                  <c:v>1.1627906976744186E-2</c:v>
                </c:pt>
                <c:pt idx="10">
                  <c:v>0.22727272727272727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Cotrimoxazole!$D$1:$D$2</c:f>
              <c:strCache>
                <c:ptCount val="1"/>
                <c:pt idx="0">
                  <c:v>Resistant</c:v>
                </c:pt>
              </c:strCache>
            </c:strRef>
          </c:tx>
          <c:marker>
            <c:symbol val="none"/>
          </c:marker>
          <c:cat>
            <c:strRef>
              <c:f>Cotrimoxazole!$A$3:$A$14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Cotrimoxazole!$D$3:$D$14</c:f>
              <c:numCache>
                <c:formatCode>0.00%</c:formatCode>
                <c:ptCount val="11"/>
                <c:pt idx="0">
                  <c:v>0.94736842105263153</c:v>
                </c:pt>
                <c:pt idx="1">
                  <c:v>0.84</c:v>
                </c:pt>
                <c:pt idx="2">
                  <c:v>1</c:v>
                </c:pt>
                <c:pt idx="3">
                  <c:v>0.90625</c:v>
                </c:pt>
                <c:pt idx="4">
                  <c:v>0.6</c:v>
                </c:pt>
                <c:pt idx="5">
                  <c:v>0.72832369942196529</c:v>
                </c:pt>
                <c:pt idx="6">
                  <c:v>0.86046511627906974</c:v>
                </c:pt>
                <c:pt idx="7">
                  <c:v>0.91666666666666663</c:v>
                </c:pt>
                <c:pt idx="8">
                  <c:v>0.90322580645161288</c:v>
                </c:pt>
                <c:pt idx="9">
                  <c:v>0.84883720930232553</c:v>
                </c:pt>
                <c:pt idx="10">
                  <c:v>0.40909090909090912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Cotrimoxazole!$E$1:$E$2</c:f>
              <c:strCache>
                <c:ptCount val="1"/>
                <c:pt idx="0">
                  <c:v>Susceptible</c:v>
                </c:pt>
              </c:strCache>
            </c:strRef>
          </c:tx>
          <c:marker>
            <c:symbol val="none"/>
          </c:marker>
          <c:cat>
            <c:strRef>
              <c:f>Cotrimoxazole!$A$3:$A$14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Cotrimoxazole!$E$3:$E$14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0.13636363636363635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86880"/>
        <c:axId val="99388416"/>
      </c:lineChart>
      <c:catAx>
        <c:axId val="99386880"/>
        <c:scaling>
          <c:orientation val="minMax"/>
        </c:scaling>
        <c:delete val="0"/>
        <c:axPos val="b"/>
        <c:majorTickMark val="out"/>
        <c:minorTickMark val="none"/>
        <c:tickLblPos val="nextTo"/>
        <c:crossAx val="99388416"/>
        <c:crosses val="autoZero"/>
        <c:auto val="1"/>
        <c:lblAlgn val="ctr"/>
        <c:lblOffset val="100"/>
        <c:noMultiLvlLbl val="0"/>
      </c:catAx>
      <c:valAx>
        <c:axId val="993884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938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0675876680883"/>
          <c:y val="0.24846456692913385"/>
          <c:w val="0.15159247310405696"/>
          <c:h val="0.7207884656309853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pivotSource>
    <c:name>[S aureus_ CST_ Excel_18.7.15.xlsx]Ampicillin!PivotTable3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7479143232095987E-2"/>
          <c:y val="0.18965098957224941"/>
          <c:w val="0.7143134842519685"/>
          <c:h val="0.69750372419663753"/>
        </c:manualLayout>
      </c:layout>
      <c:lineChart>
        <c:grouping val="standard"/>
        <c:varyColors val="0"/>
        <c:ser>
          <c:idx val="0"/>
          <c:order val="0"/>
          <c:tx>
            <c:strRef>
              <c:f>Ampicillin!$B$2:$B$3</c:f>
              <c:strCache>
                <c:ptCount val="1"/>
                <c:pt idx="0">
                  <c:v>Mildly Susceptible</c:v>
                </c:pt>
              </c:strCache>
            </c:strRef>
          </c:tx>
          <c:marker>
            <c:symbol val="none"/>
          </c:marker>
          <c:cat>
            <c:strRef>
              <c:f>Ampicillin!$A$4:$A$15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Ampicillin!$B$4:$B$15</c:f>
              <c:numCache>
                <c:formatCode>0.00%</c:formatCode>
                <c:ptCount val="11"/>
                <c:pt idx="0">
                  <c:v>5.2631578947368418E-2</c:v>
                </c:pt>
                <c:pt idx="1">
                  <c:v>0.4</c:v>
                </c:pt>
                <c:pt idx="2">
                  <c:v>0.21428571428571427</c:v>
                </c:pt>
                <c:pt idx="3">
                  <c:v>0.1875</c:v>
                </c:pt>
                <c:pt idx="4">
                  <c:v>0.16</c:v>
                </c:pt>
                <c:pt idx="5">
                  <c:v>0.27167630057803466</c:v>
                </c:pt>
                <c:pt idx="6">
                  <c:v>0.36046511627906974</c:v>
                </c:pt>
                <c:pt idx="7">
                  <c:v>0.19444444444444445</c:v>
                </c:pt>
                <c:pt idx="8">
                  <c:v>0.25806451612903225</c:v>
                </c:pt>
                <c:pt idx="9">
                  <c:v>0.36046511627906974</c:v>
                </c:pt>
                <c:pt idx="10">
                  <c:v>0.36363636363636365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Ampicillin!$C$2:$C$3</c:f>
              <c:strCache>
                <c:ptCount val="1"/>
                <c:pt idx="0">
                  <c:v>Moderately Susceptible</c:v>
                </c:pt>
              </c:strCache>
            </c:strRef>
          </c:tx>
          <c:marker>
            <c:symbol val="none"/>
          </c:marker>
          <c:cat>
            <c:strRef>
              <c:f>Ampicillin!$A$4:$A$15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Ampicillin!$C$4:$C$15</c:f>
              <c:numCache>
                <c:formatCode>0.00%</c:formatCode>
                <c:ptCount val="11"/>
                <c:pt idx="0">
                  <c:v>0.5</c:v>
                </c:pt>
                <c:pt idx="1">
                  <c:v>0.28000000000000003</c:v>
                </c:pt>
                <c:pt idx="2">
                  <c:v>0.10714285714285714</c:v>
                </c:pt>
                <c:pt idx="3">
                  <c:v>0.15625</c:v>
                </c:pt>
                <c:pt idx="4">
                  <c:v>0.24</c:v>
                </c:pt>
                <c:pt idx="5">
                  <c:v>0.1791907514450867</c:v>
                </c:pt>
                <c:pt idx="6">
                  <c:v>0.1744186046511628</c:v>
                </c:pt>
                <c:pt idx="7">
                  <c:v>0.66666666666666663</c:v>
                </c:pt>
                <c:pt idx="8">
                  <c:v>0.25806451612903225</c:v>
                </c:pt>
                <c:pt idx="9">
                  <c:v>0.1744186046511628</c:v>
                </c:pt>
                <c:pt idx="1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Ampicillin!$D$2:$D$3</c:f>
              <c:strCache>
                <c:ptCount val="1"/>
                <c:pt idx="0">
                  <c:v>Resistant</c:v>
                </c:pt>
              </c:strCache>
            </c:strRef>
          </c:tx>
          <c:marker>
            <c:symbol val="none"/>
          </c:marker>
          <c:cat>
            <c:strRef>
              <c:f>Ampicillin!$A$4:$A$15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Ampicillin!$D$4:$D$15</c:f>
              <c:numCache>
                <c:formatCode>0.00%</c:formatCode>
                <c:ptCount val="11"/>
                <c:pt idx="0">
                  <c:v>0.28947368421052633</c:v>
                </c:pt>
                <c:pt idx="1">
                  <c:v>0.24</c:v>
                </c:pt>
                <c:pt idx="2">
                  <c:v>0.5</c:v>
                </c:pt>
                <c:pt idx="3">
                  <c:v>0.65625</c:v>
                </c:pt>
                <c:pt idx="4">
                  <c:v>0.6</c:v>
                </c:pt>
                <c:pt idx="5">
                  <c:v>0.54913294797687862</c:v>
                </c:pt>
                <c:pt idx="6">
                  <c:v>0.46511627906976744</c:v>
                </c:pt>
                <c:pt idx="7">
                  <c:v>5.5555555555555552E-2</c:v>
                </c:pt>
                <c:pt idx="8">
                  <c:v>0.4838709677419355</c:v>
                </c:pt>
                <c:pt idx="9">
                  <c:v>0.46511627906976744</c:v>
                </c:pt>
                <c:pt idx="10">
                  <c:v>0.45454545454545453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Ampicillin!$E$2:$E$3</c:f>
              <c:strCache>
                <c:ptCount val="1"/>
                <c:pt idx="0">
                  <c:v>Susceptible</c:v>
                </c:pt>
              </c:strCache>
            </c:strRef>
          </c:tx>
          <c:marker>
            <c:symbol val="none"/>
          </c:marker>
          <c:cat>
            <c:strRef>
              <c:f>Ampicillin!$A$4:$A$15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Ampicillin!$E$4:$E$15</c:f>
              <c:numCache>
                <c:formatCode>0.00%</c:formatCode>
                <c:ptCount val="11"/>
                <c:pt idx="0">
                  <c:v>0.15789473684210525</c:v>
                </c:pt>
                <c:pt idx="1">
                  <c:v>0.08</c:v>
                </c:pt>
                <c:pt idx="2">
                  <c:v>0.17857142857142858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8.3333333333333329E-2</c:v>
                </c:pt>
                <c:pt idx="8">
                  <c:v>0</c:v>
                </c:pt>
                <c:pt idx="9">
                  <c:v>0</c:v>
                </c:pt>
                <c:pt idx="10">
                  <c:v>0.18181818181818182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431552"/>
        <c:axId val="99433088"/>
      </c:lineChart>
      <c:catAx>
        <c:axId val="9943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99433088"/>
        <c:crosses val="autoZero"/>
        <c:auto val="1"/>
        <c:lblAlgn val="ctr"/>
        <c:lblOffset val="100"/>
        <c:noMultiLvlLbl val="0"/>
      </c:catAx>
      <c:valAx>
        <c:axId val="994330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9431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36378417299606"/>
          <c:y val="5.6259487834290973E-2"/>
          <c:w val="0.15978665830488004"/>
          <c:h val="0.6937873306377243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2B7977-E733-4F5F-81C2-8E421FEB80B4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732066-0E80-47EC-9761-11D427CD0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13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D4514E-C9C4-4FC5-BAAD-25507E1D2383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FC7264-8BC2-4EF0-A544-F6F684BD1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 userDrawn="1"/>
        </p:nvGrpSpPr>
        <p:grpSpPr bwMode="auto">
          <a:xfrm>
            <a:off x="228600" y="5181600"/>
            <a:ext cx="872331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2" y="4499677"/>
              <a:ext cx="4295218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-308537" y="4319028"/>
              <a:ext cx="8280252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5" y="4334834"/>
              <a:ext cx="8164230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4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106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019800"/>
            <a:ext cx="8686800" cy="365125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41D94076-5F13-4ECA-95D4-52F5EE8F8CE0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</a:p>
        </p:txBody>
      </p:sp>
    </p:spTree>
    <p:extLst>
      <p:ext uri="{BB962C8B-B14F-4D97-AF65-F5344CB8AC3E}">
        <p14:creationId xmlns:p14="http://schemas.microsoft.com/office/powerpoint/2010/main" val="67443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16745DE3-85F8-4DB7-9BA2-B35B7E102C4F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990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 descr="Fountain 17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03EC2AED-803C-439B-9B3F-3148A54D4368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</a:p>
        </p:txBody>
      </p:sp>
    </p:spTree>
    <p:extLst>
      <p:ext uri="{BB962C8B-B14F-4D97-AF65-F5344CB8AC3E}">
        <p14:creationId xmlns:p14="http://schemas.microsoft.com/office/powerpoint/2010/main" val="149738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Fountain 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7543800" cy="12525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9875" y="6172200"/>
            <a:ext cx="8797925" cy="365125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FD1E9640-7DF1-41B6-9817-F1120B84F29B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</a:p>
        </p:txBody>
      </p:sp>
    </p:spTree>
    <p:extLst>
      <p:ext uri="{BB962C8B-B14F-4D97-AF65-F5344CB8AC3E}">
        <p14:creationId xmlns:p14="http://schemas.microsoft.com/office/powerpoint/2010/main" val="15550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172200"/>
            <a:ext cx="8493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B2128AFA-3287-49C0-8ACB-6617F90BA466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</a:p>
        </p:txBody>
      </p:sp>
    </p:spTree>
    <p:extLst>
      <p:ext uri="{BB962C8B-B14F-4D97-AF65-F5344CB8AC3E}">
        <p14:creationId xmlns:p14="http://schemas.microsoft.com/office/powerpoint/2010/main" val="407875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Fountain 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96C66D7B-D1C0-450E-9E0A-E9C5D39014A1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9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E16E297C-0BFE-4B62-A6AD-9F17F513A9D1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1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AF3F1DC9-F62A-49C7-A4EF-B344242BF564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5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6388"/>
            <a:ext cx="9144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Fountain 17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1EB20C0C-8070-4073-8C29-D33E14892529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</a:p>
        </p:txBody>
      </p:sp>
    </p:spTree>
    <p:extLst>
      <p:ext uri="{BB962C8B-B14F-4D97-AF65-F5344CB8AC3E}">
        <p14:creationId xmlns:p14="http://schemas.microsoft.com/office/powerpoint/2010/main" val="255381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1000"/>
            <a:ext cx="990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Fountain 17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93675" y="6249988"/>
            <a:ext cx="8416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BE36652E-B1F9-446D-B376-86DA6EF0DD26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</a:p>
        </p:txBody>
      </p:sp>
    </p:spTree>
    <p:extLst>
      <p:ext uri="{BB962C8B-B14F-4D97-AF65-F5344CB8AC3E}">
        <p14:creationId xmlns:p14="http://schemas.microsoft.com/office/powerpoint/2010/main" val="407821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11430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93675" y="6249988"/>
            <a:ext cx="8569325" cy="365125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1B9FDCD9-4D0C-44B1-AA56-DBCE459904B0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3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172200"/>
            <a:ext cx="8493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Nairobi                                 ISO 9001:2008       </a:t>
            </a:r>
            <a:fld id="{81237E2B-9F90-4D36-A991-F25A46D95C54}" type="slidenum">
              <a:rPr lang="en-US"/>
              <a:pPr>
                <a:defRPr/>
              </a:pPr>
              <a:t>‹#›</a:t>
            </a:fld>
            <a:r>
              <a:rPr lang="en-US"/>
              <a:t>	 Certified 		http://www.uonbi.ac.ke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57200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 descr="Fountain 17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0" r:id="rId5"/>
    <p:sldLayoutId id="2147483751" r:id="rId6"/>
    <p:sldLayoutId id="2147483757" r:id="rId7"/>
    <p:sldLayoutId id="2147483758" r:id="rId8"/>
    <p:sldLayoutId id="2147483759" r:id="rId9"/>
    <p:sldLayoutId id="2147483752" r:id="rId10"/>
    <p:sldLayoutId id="21474837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915400" cy="190500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Antimicrobial susceptibility patterns of mastitis Staphylococcus aureus from bovine and caprine in </a:t>
            </a:r>
            <a:r>
              <a:rPr lang="en-US" sz="28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peri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-urban Nairobi,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Kenya</a:t>
            </a:r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7010400" cy="13716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Kimeli 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P. (BVM, MSc), </a:t>
            </a:r>
            <a:r>
              <a:rPr lang="en-US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Kirui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G.,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Mwangi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W.,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Kipyegon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A.,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Muasya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D.,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Kamau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J. and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Thaiya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A.</a:t>
            </a:r>
          </a:p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Department of Clinical Studies, Faculty of Veterinary Medicine, University of Nairobi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9079" y="1600200"/>
            <a:ext cx="8534400" cy="479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2800" b="1" dirty="0">
                <a:latin typeface="Century Gothic" panose="020B0502020202020204" pitchFamily="34" charset="0"/>
              </a:rPr>
              <a:t>6</a:t>
            </a:r>
            <a:r>
              <a:rPr lang="en-GB" sz="2800" b="1" baseline="30000" dirty="0">
                <a:latin typeface="Century Gothic" panose="020B0502020202020204" pitchFamily="34" charset="0"/>
              </a:rPr>
              <a:t>th</a:t>
            </a:r>
            <a:r>
              <a:rPr lang="en-GB" sz="2800" b="1" dirty="0">
                <a:latin typeface="Century Gothic" panose="020B0502020202020204" pitchFamily="34" charset="0"/>
              </a:rPr>
              <a:t> East African Health and Scientific Conference </a:t>
            </a:r>
            <a:endParaRPr kumimoji="0" lang="en-US" sz="2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" y="6492875"/>
            <a:ext cx="8686800" cy="365125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University of Nairobi                                 ISO 9001:2008       ‹#›  Certified   http://www.uonbi.ac.ke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85800"/>
            <a:ext cx="6324600" cy="601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Resistance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(0-8mm resistant)</a:t>
            </a:r>
            <a:r>
              <a:rPr lang="en-US" sz="2400" dirty="0" smtClean="0">
                <a:latin typeface="Century Gothic" panose="020B0502020202020204" pitchFamily="34" charset="0"/>
              </a:rPr>
              <a:t> to antibiotics in decreasing trend was: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Cotrimoxazole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(81%),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Ampicillin (46%),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Tetracycline (23%0),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Streptomycin (23%),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Ampiclox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(20%),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Cefaclor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(20%),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Kanamycin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(17%), </a:t>
            </a:r>
          </a:p>
          <a:p>
            <a:pPr lvl="1"/>
            <a:r>
              <a:rPr lang="en-US" sz="2400" dirty="0" err="1" smtClean="0">
                <a:latin typeface="Century Gothic" panose="020B0502020202020204" pitchFamily="34" charset="0"/>
              </a:rPr>
              <a:t>Gentamycin</a:t>
            </a:r>
            <a:r>
              <a:rPr lang="en-US" sz="2400" dirty="0" smtClean="0">
                <a:latin typeface="Century Gothic" panose="020B0502020202020204" pitchFamily="34" charset="0"/>
              </a:rPr>
              <a:t> (5%) and </a:t>
            </a:r>
          </a:p>
          <a:p>
            <a:pPr lvl="1"/>
            <a:r>
              <a:rPr lang="en-US" sz="2400" dirty="0" err="1" smtClean="0">
                <a:latin typeface="Century Gothic" panose="020B0502020202020204" pitchFamily="34" charset="0"/>
              </a:rPr>
              <a:t>Norfloxacin</a:t>
            </a:r>
            <a:r>
              <a:rPr lang="en-US" sz="2400" dirty="0" smtClean="0">
                <a:latin typeface="Century Gothic" panose="020B0502020202020204" pitchFamily="34" charset="0"/>
              </a:rPr>
              <a:t> (4%).</a:t>
            </a:r>
          </a:p>
          <a:p>
            <a:pPr lvl="1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105400" y="1676400"/>
            <a:ext cx="457200" cy="2743200"/>
          </a:xfrm>
          <a:prstGeom prst="rightBrace">
            <a:avLst>
              <a:gd name="adj1" fmla="val 20416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 rot="1734083">
            <a:off x="5867400" y="2590800"/>
            <a:ext cx="1752600" cy="1143000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ook Antiqua" pitchFamily="18" charset="0"/>
              </a:rPr>
              <a:t>Worrying Trend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9875" y="64166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7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51975923"/>
              </p:ext>
            </p:extLst>
          </p:nvPr>
        </p:nvGraphicFramePr>
        <p:xfrm>
          <a:off x="533400" y="622425"/>
          <a:ext cx="831631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8483210"/>
              </p:ext>
            </p:extLst>
          </p:nvPr>
        </p:nvGraphicFramePr>
        <p:xfrm>
          <a:off x="533400" y="3429000"/>
          <a:ext cx="8610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8290" y="68170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Cotrimazole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61103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Ampicillin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University of Nairobi                                 ISO 9001:2008       ‹#›  Certified   http://www.uonbi.ac.ke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entury Gothic" panose="020B0502020202020204" pitchFamily="34" charset="0"/>
              </a:rPr>
              <a:t>	</a:t>
            </a:r>
            <a:r>
              <a:rPr lang="en-US" sz="2400" dirty="0" smtClean="0">
                <a:latin typeface="Century Gothic" panose="020B0502020202020204" pitchFamily="34" charset="0"/>
              </a:rPr>
              <a:t>-Resistant strains &gt;&gt; on gradual rise.</a:t>
            </a:r>
          </a:p>
          <a:p>
            <a:pPr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r>
              <a:rPr lang="en-US" sz="2400" dirty="0" smtClean="0">
                <a:latin typeface="Century Gothic" panose="020B0502020202020204" pitchFamily="34" charset="0"/>
              </a:rPr>
              <a:t>- Susceptible strains &gt;&gt; on decreasing trend.</a:t>
            </a:r>
          </a:p>
          <a:p>
            <a:pPr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r>
              <a:rPr lang="en-US" sz="2400" dirty="0" smtClean="0">
                <a:latin typeface="Century Gothic" panose="020B0502020202020204" pitchFamily="34" charset="0"/>
              </a:rPr>
              <a:t>-  The dynamics noted in 2013 (Increasing susceptible strains) may be attributed to global campaign towards responsible use of antibiotic.</a:t>
            </a:r>
          </a:p>
          <a:p>
            <a:pPr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   - Most </a:t>
            </a:r>
            <a:r>
              <a:rPr lang="en-US" sz="2400" dirty="0">
                <a:latin typeface="Century Gothic" panose="020B0502020202020204" pitchFamily="34" charset="0"/>
              </a:rPr>
              <a:t>of the isolates were either mildly or moderately susceptible to various antimicrobials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   - This </a:t>
            </a:r>
            <a:r>
              <a:rPr lang="en-US" sz="2400" dirty="0">
                <a:latin typeface="Century Gothic" panose="020B0502020202020204" pitchFamily="34" charset="0"/>
              </a:rPr>
              <a:t>is suggestive of reducing susceptible to antimicrobials and increase in bacterial resistance.</a:t>
            </a:r>
          </a:p>
          <a:p>
            <a:pPr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572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Important to Note</a:t>
            </a:r>
            <a:endParaRPr lang="en-U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9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Conclusion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The current study has demonstrated </a:t>
            </a:r>
            <a:r>
              <a:rPr lang="en-US" sz="2400" dirty="0" smtClean="0">
                <a:latin typeface="Century Gothic" panose="020B0502020202020204" pitchFamily="34" charset="0"/>
              </a:rPr>
              <a:t>the existence </a:t>
            </a:r>
            <a:r>
              <a:rPr lang="en-US" sz="2400" dirty="0">
                <a:latin typeface="Century Gothic" panose="020B0502020202020204" pitchFamily="34" charset="0"/>
              </a:rPr>
              <a:t>of alarming levels of resistance of S. </a:t>
            </a:r>
            <a:r>
              <a:rPr lang="en-US" sz="2400" dirty="0" smtClean="0">
                <a:latin typeface="Century Gothic" panose="020B0502020202020204" pitchFamily="34" charset="0"/>
              </a:rPr>
              <a:t>aureus to </a:t>
            </a:r>
            <a:r>
              <a:rPr lang="en-US" sz="2400" dirty="0">
                <a:latin typeface="Century Gothic" panose="020B0502020202020204" pitchFamily="34" charset="0"/>
              </a:rPr>
              <a:t>commonly used antimicrobials.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Given </a:t>
            </a:r>
            <a:r>
              <a:rPr lang="en-US" sz="2400" dirty="0">
                <a:latin typeface="Century Gothic" panose="020B0502020202020204" pitchFamily="34" charset="0"/>
              </a:rPr>
              <a:t>this antimicrobial drug resistance and </a:t>
            </a:r>
            <a:r>
              <a:rPr lang="en-US" sz="2400" dirty="0" err="1">
                <a:latin typeface="Century Gothic" panose="020B0502020202020204" pitchFamily="34" charset="0"/>
              </a:rPr>
              <a:t>zoonotic</a:t>
            </a:r>
            <a:r>
              <a:rPr lang="en-US" sz="2400" dirty="0">
                <a:latin typeface="Century Gothic" panose="020B0502020202020204" pitchFamily="34" charset="0"/>
              </a:rPr>
              <a:t> nature of the S. aureus, a </a:t>
            </a:r>
            <a:r>
              <a:rPr lang="en-US" sz="2400" dirty="0" smtClean="0">
                <a:latin typeface="Century Gothic" panose="020B0502020202020204" pitchFamily="34" charset="0"/>
              </a:rPr>
              <a:t>similar picture </a:t>
            </a:r>
            <a:r>
              <a:rPr lang="en-US" sz="2400" dirty="0">
                <a:latin typeface="Century Gothic" panose="020B0502020202020204" pitchFamily="34" charset="0"/>
              </a:rPr>
              <a:t>may occur in humans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Frequent </a:t>
            </a:r>
            <a:r>
              <a:rPr lang="en-US" sz="2400" dirty="0">
                <a:latin typeface="Century Gothic" panose="020B0502020202020204" pitchFamily="34" charset="0"/>
              </a:rPr>
              <a:t>surveillance for antimicrobial resistance </a:t>
            </a:r>
            <a:r>
              <a:rPr lang="en-US" sz="2400" dirty="0" smtClean="0">
                <a:latin typeface="Century Gothic" panose="020B0502020202020204" pitchFamily="34" charset="0"/>
              </a:rPr>
              <a:t>of </a:t>
            </a:r>
            <a:r>
              <a:rPr lang="en-US" sz="2400" i="1" dirty="0" smtClean="0">
                <a:latin typeface="Century Gothic" panose="020B0502020202020204" pitchFamily="34" charset="0"/>
              </a:rPr>
              <a:t>S</a:t>
            </a:r>
            <a:r>
              <a:rPr lang="en-US" sz="2400" i="1" dirty="0">
                <a:latin typeface="Century Gothic" panose="020B0502020202020204" pitchFamily="34" charset="0"/>
              </a:rPr>
              <a:t>. </a:t>
            </a:r>
            <a:r>
              <a:rPr lang="en-US" sz="2400" i="1" dirty="0" smtClean="0">
                <a:latin typeface="Century Gothic" panose="020B0502020202020204" pitchFamily="34" charset="0"/>
              </a:rPr>
              <a:t>aureus </a:t>
            </a:r>
            <a:r>
              <a:rPr lang="en-US" sz="2400" dirty="0" smtClean="0">
                <a:latin typeface="Century Gothic" panose="020B0502020202020204" pitchFamily="34" charset="0"/>
              </a:rPr>
              <a:t>isolated </a:t>
            </a:r>
            <a:r>
              <a:rPr lang="en-US" sz="2400" dirty="0">
                <a:latin typeface="Century Gothic" panose="020B0502020202020204" pitchFamily="34" charset="0"/>
              </a:rPr>
              <a:t>from dairy animals with mastitis is strongly recommended as an important component of prudent antimicrobial use practices.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5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78486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Acknowledgement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 wish to acknowledge the department of Clinical Studies, University of Nairobi, who gave us the permission to access this data 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5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51054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Introduction</a:t>
            </a:r>
            <a:endParaRPr lang="en-U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054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Century Gothic" panose="020B0502020202020204" pitchFamily="34" charset="0"/>
              </a:rPr>
              <a:t>Mastitis in farm animals is a major cause of economic losses in the dairy </a:t>
            </a:r>
            <a:r>
              <a:rPr lang="en-US" sz="2400" dirty="0" smtClean="0">
                <a:latin typeface="Century Gothic" panose="020B0502020202020204" pitchFamily="34" charset="0"/>
              </a:rPr>
              <a:t>sector (</a:t>
            </a:r>
            <a:r>
              <a:rPr lang="en-US" sz="2400" dirty="0" err="1" smtClean="0">
                <a:latin typeface="Century Gothic" panose="020B0502020202020204" pitchFamily="34" charset="0"/>
              </a:rPr>
              <a:t>Voek</a:t>
            </a:r>
            <a:r>
              <a:rPr lang="en-US" sz="2400" dirty="0" smtClean="0">
                <a:latin typeface="Century Gothic" panose="020B0502020202020204" pitchFamily="34" charset="0"/>
              </a:rPr>
              <a:t> et al, 2013; </a:t>
            </a:r>
            <a:r>
              <a:rPr lang="en-US" sz="2400" dirty="0" err="1" smtClean="0">
                <a:latin typeface="Century Gothic" panose="020B0502020202020204" pitchFamily="34" charset="0"/>
              </a:rPr>
              <a:t>Gitau</a:t>
            </a:r>
            <a:r>
              <a:rPr lang="en-US" sz="2400" dirty="0" smtClean="0">
                <a:latin typeface="Century Gothic" panose="020B0502020202020204" pitchFamily="34" charset="0"/>
              </a:rPr>
              <a:t> et all, 2014)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2400" i="1" dirty="0" smtClean="0">
                <a:latin typeface="Century Gothic" panose="020B0502020202020204" pitchFamily="34" charset="0"/>
              </a:rPr>
              <a:t>Staphylococcus aureus </a:t>
            </a:r>
            <a:r>
              <a:rPr lang="en-US" sz="2400" dirty="0" smtClean="0">
                <a:latin typeface="Century Gothic" panose="020B0502020202020204" pitchFamily="34" charset="0"/>
              </a:rPr>
              <a:t>represents </a:t>
            </a:r>
            <a:r>
              <a:rPr lang="en-US" sz="2400" dirty="0">
                <a:latin typeface="Century Gothic" panose="020B0502020202020204" pitchFamily="34" charset="0"/>
              </a:rPr>
              <a:t>the most common and contagious etiologic </a:t>
            </a:r>
            <a:r>
              <a:rPr lang="en-US" sz="2400" dirty="0" smtClean="0">
                <a:latin typeface="Century Gothic" panose="020B0502020202020204" pitchFamily="34" charset="0"/>
              </a:rPr>
              <a:t>agent (Shana et al, 2009).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2400" i="1" dirty="0" smtClean="0">
                <a:latin typeface="Century Gothic" panose="020B0502020202020204" pitchFamily="34" charset="0"/>
              </a:rPr>
              <a:t>S</a:t>
            </a:r>
            <a:r>
              <a:rPr lang="en-US" sz="2400" i="1" dirty="0">
                <a:latin typeface="Century Gothic" panose="020B0502020202020204" pitchFamily="34" charset="0"/>
              </a:rPr>
              <a:t>. aureus</a:t>
            </a:r>
            <a:r>
              <a:rPr lang="en-US" sz="2400" dirty="0">
                <a:latin typeface="Century Gothic" panose="020B0502020202020204" pitchFamily="34" charset="0"/>
              </a:rPr>
              <a:t> is also a common cause of invasive and life-threatening infections in </a:t>
            </a:r>
            <a:r>
              <a:rPr lang="en-US" sz="2400" dirty="0" smtClean="0">
                <a:latin typeface="Century Gothic" panose="020B0502020202020204" pitchFamily="34" charset="0"/>
              </a:rPr>
              <a:t>humans (</a:t>
            </a:r>
            <a:r>
              <a:rPr lang="en-US" sz="2400" dirty="0" err="1" smtClean="0">
                <a:latin typeface="Century Gothic" panose="020B0502020202020204" pitchFamily="34" charset="0"/>
              </a:rPr>
              <a:t>Daka</a:t>
            </a:r>
            <a:r>
              <a:rPr lang="en-US" sz="2400" dirty="0" smtClean="0">
                <a:latin typeface="Century Gothic" panose="020B0502020202020204" pitchFamily="34" charset="0"/>
              </a:rPr>
              <a:t> et al, 2012; Joshi et al, 2014).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 smtClean="0">
                <a:latin typeface="Century Gothic" panose="020B0502020202020204" pitchFamily="34" charset="0"/>
              </a:rPr>
              <a:t>Antimicrobial </a:t>
            </a:r>
            <a:r>
              <a:rPr lang="en-US" sz="2400" dirty="0">
                <a:latin typeface="Century Gothic" panose="020B0502020202020204" pitchFamily="34" charset="0"/>
              </a:rPr>
              <a:t>agents are the main therapeutic tools for treatment and control of </a:t>
            </a:r>
            <a:r>
              <a:rPr lang="en-US" dirty="0">
                <a:latin typeface="Century Gothic" panose="020B0502020202020204" pitchFamily="34" charset="0"/>
              </a:rPr>
              <a:t>mastitis (</a:t>
            </a:r>
            <a:r>
              <a:rPr lang="en-US" dirty="0" err="1">
                <a:latin typeface="Century Gothic" panose="020B0502020202020204" pitchFamily="34" charset="0"/>
              </a:rPr>
              <a:t>Daka</a:t>
            </a:r>
            <a:r>
              <a:rPr lang="en-US" dirty="0">
                <a:latin typeface="Century Gothic" panose="020B0502020202020204" pitchFamily="34" charset="0"/>
              </a:rPr>
              <a:t> et </a:t>
            </a:r>
            <a:r>
              <a:rPr lang="en-US" dirty="0" smtClean="0">
                <a:latin typeface="Century Gothic" panose="020B0502020202020204" pitchFamily="34" charset="0"/>
              </a:rPr>
              <a:t>a, 2012).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 smtClean="0">
                <a:latin typeface="Century Gothic" panose="020B0502020202020204" pitchFamily="34" charset="0"/>
              </a:rPr>
              <a:t>The main reasons </a:t>
            </a:r>
            <a:r>
              <a:rPr lang="en-US" sz="2400" dirty="0">
                <a:latin typeface="Century Gothic" panose="020B0502020202020204" pitchFamily="34" charset="0"/>
              </a:rPr>
              <a:t>for low efficacy in </a:t>
            </a:r>
            <a:r>
              <a:rPr lang="en-US" sz="2400" dirty="0" smtClean="0">
                <a:latin typeface="Century Gothic" panose="020B0502020202020204" pitchFamily="34" charset="0"/>
              </a:rPr>
              <a:t>the treatment </a:t>
            </a:r>
            <a:r>
              <a:rPr lang="en-US" sz="2400" dirty="0">
                <a:latin typeface="Century Gothic" panose="020B0502020202020204" pitchFamily="34" charset="0"/>
              </a:rPr>
              <a:t>of staphylococcal infections is antimicrobial </a:t>
            </a:r>
            <a:r>
              <a:rPr lang="en-US" sz="2400" dirty="0" smtClean="0">
                <a:latin typeface="Century Gothic" panose="020B0502020202020204" pitchFamily="34" charset="0"/>
              </a:rPr>
              <a:t>resistance (Lundberg et al, 2014).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entury Gothic" panose="020B0502020202020204" pitchFamily="34" charset="0"/>
              </a:rPr>
              <a:t>The expansion of resistance both in human and animal bacterial pathogens has been attributed to the widespread remedial use of </a:t>
            </a:r>
            <a:r>
              <a:rPr lang="en-US" sz="2400" dirty="0" smtClean="0">
                <a:latin typeface="Century Gothic" panose="020B0502020202020204" pitchFamily="34" charset="0"/>
              </a:rPr>
              <a:t>antimicrobials (</a:t>
            </a:r>
            <a:r>
              <a:rPr lang="en-US" sz="2400" dirty="0" err="1" smtClean="0">
                <a:latin typeface="Century Gothic" panose="020B0502020202020204" pitchFamily="34" charset="0"/>
              </a:rPr>
              <a:t>Daka</a:t>
            </a:r>
            <a:r>
              <a:rPr lang="en-US" sz="2400" dirty="0" smtClean="0">
                <a:latin typeface="Century Gothic" panose="020B0502020202020204" pitchFamily="34" charset="0"/>
              </a:rPr>
              <a:t> et al, 2012).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algn="just"/>
            <a:endParaRPr lang="en-US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 smtClean="0">
                <a:latin typeface="Century Gothic" panose="020B0502020202020204" pitchFamily="34" charset="0"/>
              </a:rPr>
              <a:t>The aim of this retrospective study was to evaluate the antimicrobial resistance trend in resistance of </a:t>
            </a:r>
            <a:r>
              <a:rPr lang="en-US" sz="2400" i="1" dirty="0" smtClean="0">
                <a:latin typeface="Century Gothic" panose="020B0502020202020204" pitchFamily="34" charset="0"/>
              </a:rPr>
              <a:t>S. aureus </a:t>
            </a:r>
            <a:r>
              <a:rPr lang="en-US" sz="2400" dirty="0" smtClean="0">
                <a:latin typeface="Century Gothic" panose="020B0502020202020204" pitchFamily="34" charset="0"/>
              </a:rPr>
              <a:t>strains isolated from bovine and caprine with clinical and sub-clinical mastitis from the year 2004 to 2014.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543800" cy="125253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Materials &amp; Methods</a:t>
            </a:r>
            <a:endParaRPr lang="en-U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839200" cy="4191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A retrospective study was </a:t>
            </a:r>
            <a:r>
              <a:rPr lang="en-US" sz="2400" dirty="0" smtClean="0">
                <a:latin typeface="Century Gothic" panose="020B0502020202020204" pitchFamily="34" charset="0"/>
              </a:rPr>
              <a:t>carried at </a:t>
            </a:r>
            <a:r>
              <a:rPr lang="en-US" sz="2400" dirty="0">
                <a:latin typeface="Century Gothic" panose="020B0502020202020204" pitchFamily="34" charset="0"/>
              </a:rPr>
              <a:t>the Bacteriology Laboratory, </a:t>
            </a:r>
            <a:r>
              <a:rPr lang="en-US" sz="2400" dirty="0" smtClean="0">
                <a:latin typeface="Century Gothic" panose="020B0502020202020204" pitchFamily="34" charset="0"/>
              </a:rPr>
              <a:t>CSD, </a:t>
            </a:r>
            <a:r>
              <a:rPr lang="en-US" sz="2400" dirty="0" err="1" smtClean="0">
                <a:latin typeface="Century Gothic" panose="020B0502020202020204" pitchFamily="34" charset="0"/>
              </a:rPr>
              <a:t>UoN</a:t>
            </a:r>
            <a:r>
              <a:rPr lang="en-US" sz="2400" dirty="0" smtClean="0">
                <a:latin typeface="Century Gothic" panose="020B0502020202020204" pitchFamily="34" charset="0"/>
              </a:rPr>
              <a:t>, to </a:t>
            </a:r>
            <a:r>
              <a:rPr lang="en-US" sz="2400" dirty="0">
                <a:latin typeface="Century Gothic" panose="020B0502020202020204" pitchFamily="34" charset="0"/>
              </a:rPr>
              <a:t>determine the antimicrobial susceptibility patterns to </a:t>
            </a:r>
            <a:r>
              <a:rPr lang="en-US" sz="2400" i="1" dirty="0">
                <a:latin typeface="Century Gothic" panose="020B0502020202020204" pitchFamily="34" charset="0"/>
              </a:rPr>
              <a:t>S. aureus</a:t>
            </a:r>
            <a:r>
              <a:rPr lang="en-US" sz="2400" dirty="0">
                <a:latin typeface="Century Gothic" panose="020B0502020202020204" pitchFamily="34" charset="0"/>
              </a:rPr>
              <a:t> isolates from milk samples received from </a:t>
            </a:r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 err="1" smtClean="0">
                <a:latin typeface="Century Gothic" panose="020B0502020202020204" pitchFamily="34" charset="0"/>
              </a:rPr>
              <a:t>peri</a:t>
            </a:r>
            <a:r>
              <a:rPr lang="en-US" sz="2400" dirty="0" smtClean="0">
                <a:latin typeface="Century Gothic" panose="020B0502020202020204" pitchFamily="34" charset="0"/>
              </a:rPr>
              <a:t>-urban </a:t>
            </a:r>
            <a:r>
              <a:rPr lang="en-US" sz="2400" dirty="0">
                <a:latin typeface="Century Gothic" panose="020B0502020202020204" pitchFamily="34" charset="0"/>
              </a:rPr>
              <a:t>areas of Nairobi between the years 2004 and 2014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bacterial isolates were tested for sensitivity </a:t>
            </a:r>
            <a:r>
              <a:rPr lang="en-US" sz="2400" dirty="0" smtClean="0">
                <a:latin typeface="Century Gothic" panose="020B0502020202020204" pitchFamily="34" charset="0"/>
              </a:rPr>
              <a:t>to nine </a:t>
            </a:r>
            <a:r>
              <a:rPr lang="en-US" sz="2400" dirty="0">
                <a:latin typeface="Century Gothic" panose="020B0502020202020204" pitchFamily="34" charset="0"/>
              </a:rPr>
              <a:t>antimicrobial drugs commonly used by ambulatory clinic using Agar Disk Diffusion Technique. 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77000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800600"/>
          </a:xfrm>
        </p:spPr>
        <p:txBody>
          <a:bodyPr>
            <a:no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E</a:t>
            </a:r>
            <a:r>
              <a:rPr lang="en-US" sz="2400" dirty="0" smtClean="0">
                <a:latin typeface="Century Gothic" panose="020B0502020202020204" pitchFamily="34" charset="0"/>
              </a:rPr>
              <a:t>ffectiveness of a drug was determined by measuring the diameter of the zone of inhibition around the disc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A zone diameter of: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 0-8mm was considered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resistant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9-15mm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mildly susceptible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16-22mm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moderately susceptible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≥23mm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susceptible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Descriptive statistics were computed on Microsoft Office Excel 2007 to </a:t>
            </a:r>
            <a:r>
              <a:rPr lang="en-US" sz="2400" dirty="0" smtClean="0">
                <a:latin typeface="Century Gothic" panose="020B0502020202020204" pitchFamily="34" charset="0"/>
              </a:rPr>
              <a:t>establish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 the frequencies and percentages of species 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annual </a:t>
            </a:r>
            <a:r>
              <a:rPr lang="en-US" sz="2400" dirty="0" smtClean="0">
                <a:latin typeface="Century Gothic" panose="020B0502020202020204" pitchFamily="34" charset="0"/>
              </a:rPr>
              <a:t>distribution &amp; antimicrobial </a:t>
            </a:r>
            <a:r>
              <a:rPr lang="en-US" sz="2400" dirty="0">
                <a:latin typeface="Century Gothic" panose="020B0502020202020204" pitchFamily="34" charset="0"/>
              </a:rPr>
              <a:t>susceptibility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9875" y="6477000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4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5562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Results &amp; Discussions</a:t>
            </a:r>
            <a:endParaRPr lang="en-U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495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A total of 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582</a:t>
            </a:r>
            <a:r>
              <a:rPr lang="en-US" sz="2400" dirty="0">
                <a:latin typeface="Century Gothic" panose="020B0502020202020204" pitchFamily="34" charset="0"/>
              </a:rPr>
              <a:t> isolates were studied from bacterial cultures obtained from the both bovine (97%)and caprine (3%) milk samples received at the Bacteriology </a:t>
            </a:r>
            <a:r>
              <a:rPr lang="en-US" sz="2400" dirty="0" smtClean="0">
                <a:latin typeface="Century Gothic" panose="020B0502020202020204" pitchFamily="34" charset="0"/>
              </a:rPr>
              <a:t>Laboratory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Overall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1%</a:t>
            </a:r>
            <a:r>
              <a:rPr lang="en-US" sz="2400" dirty="0">
                <a:latin typeface="Century Gothic" panose="020B0502020202020204" pitchFamily="34" charset="0"/>
              </a:rPr>
              <a:t> of the S. aureus isolates were susceptible to all of the antimicrobial agents </a:t>
            </a:r>
            <a:r>
              <a:rPr lang="en-US" sz="2400" dirty="0" smtClean="0">
                <a:latin typeface="Century Gothic" panose="020B0502020202020204" pitchFamily="34" charset="0"/>
              </a:rPr>
              <a:t>tested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While 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4%</a:t>
            </a:r>
            <a:r>
              <a:rPr lang="en-US" sz="2400" dirty="0">
                <a:latin typeface="Century Gothic" panose="020B0502020202020204" pitchFamily="34" charset="0"/>
              </a:rPr>
              <a:t> of all isolates were </a:t>
            </a:r>
            <a:r>
              <a:rPr lang="en-US" sz="2400" dirty="0" smtClean="0">
                <a:latin typeface="Century Gothic" panose="020B0502020202020204" pitchFamily="34" charset="0"/>
              </a:rPr>
              <a:t>resistant to all of the antimicrobial agents tested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304801"/>
            <a:ext cx="52578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No. of Isolates per year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University of Nairobi                                 ISO 9001:2008       </a:t>
            </a:r>
            <a:fld id="{FD1E9640-7DF1-41B6-9817-F1120B84F29B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	 Certified 		http://www.uonbi.ac.ke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4176"/>
              </p:ext>
            </p:extLst>
          </p:nvPr>
        </p:nvGraphicFramePr>
        <p:xfrm>
          <a:off x="1600200" y="968275"/>
          <a:ext cx="5715000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2558333"/>
                <a:gridCol w="1251667"/>
              </a:tblGrid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</a:t>
                      </a:r>
                      <a:r>
                        <a:rPr lang="en-US" sz="2400" dirty="0" smtClean="0">
                          <a:effectLst/>
                        </a:rPr>
                        <a:t>. of Isolates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6.53%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4.30%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4.81%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5.50%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4.30%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29.73%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14.78%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6.19%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5.33%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14.78%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3.78%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Grand Total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582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100.00%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62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457200"/>
            <a:ext cx="6362700" cy="59436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The susceptibility (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≥23mm susceptible) </a:t>
            </a:r>
            <a:r>
              <a:rPr lang="en-US" sz="2400" dirty="0" smtClean="0">
                <a:latin typeface="Century Gothic" panose="020B0502020202020204" pitchFamily="34" charset="0"/>
              </a:rPr>
              <a:t>of the antibiotics in decreasing order against </a:t>
            </a:r>
            <a:r>
              <a:rPr lang="en-US" sz="2400" i="1" dirty="0" smtClean="0">
                <a:latin typeface="Century Gothic" panose="020B0502020202020204" pitchFamily="34" charset="0"/>
              </a:rPr>
              <a:t>Staphylococcus aureus </a:t>
            </a:r>
            <a:r>
              <a:rPr lang="en-US" sz="2400" dirty="0" smtClean="0">
                <a:latin typeface="Century Gothic" panose="020B0502020202020204" pitchFamily="34" charset="0"/>
              </a:rPr>
              <a:t>was found to be;</a:t>
            </a:r>
          </a:p>
          <a:p>
            <a:pPr lvl="1"/>
            <a:r>
              <a:rPr lang="en-US" sz="2400" dirty="0" err="1" smtClean="0">
                <a:latin typeface="Century Gothic" panose="020B0502020202020204" pitchFamily="34" charset="0"/>
              </a:rPr>
              <a:t>Cefaclor</a:t>
            </a:r>
            <a:r>
              <a:rPr lang="en-US" sz="2400" dirty="0" smtClean="0">
                <a:latin typeface="Century Gothic" panose="020B0502020202020204" pitchFamily="34" charset="0"/>
              </a:rPr>
              <a:t> (57%), </a:t>
            </a:r>
          </a:p>
          <a:p>
            <a:pPr lvl="1"/>
            <a:r>
              <a:rPr lang="en-US" sz="2400" dirty="0" err="1" smtClean="0">
                <a:latin typeface="Century Gothic" panose="020B0502020202020204" pitchFamily="34" charset="0"/>
              </a:rPr>
              <a:t>Ampiclox</a:t>
            </a:r>
            <a:r>
              <a:rPr lang="en-US" sz="2400" dirty="0" smtClean="0">
                <a:latin typeface="Century Gothic" panose="020B0502020202020204" pitchFamily="34" charset="0"/>
              </a:rPr>
              <a:t> (54%),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Ampicillin (20%),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Gentamicin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(2%),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Norfloxacin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(2%),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Tetracycline (2%),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Kanamycin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(1%), 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Cotrimoxazole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(1%) 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Streptomycin (1%).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382814" y="2040321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876800" y="2971800"/>
            <a:ext cx="457200" cy="3078163"/>
          </a:xfrm>
          <a:prstGeom prst="rightBrace">
            <a:avLst>
              <a:gd name="adj1" fmla="val 13591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19800" y="609600"/>
            <a:ext cx="2971800" cy="551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91200" y="685800"/>
            <a:ext cx="2819400" cy="551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0" y="1676400"/>
            <a:ext cx="2819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latin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Book Antiqua" pitchFamily="18" charset="0"/>
              </a:rPr>
              <a:t>Above 50%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latin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Below 50%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8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1981200" cy="56356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Cefaclor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78083671"/>
              </p:ext>
            </p:extLst>
          </p:nvPr>
        </p:nvGraphicFramePr>
        <p:xfrm>
          <a:off x="304800" y="838200"/>
          <a:ext cx="861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24180473"/>
              </p:ext>
            </p:extLst>
          </p:nvPr>
        </p:nvGraphicFramePr>
        <p:xfrm>
          <a:off x="228600" y="3886200"/>
          <a:ext cx="8610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676400" y="3657600"/>
            <a:ext cx="1981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Ampiclox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875" y="6492875"/>
            <a:ext cx="8797925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University of Nairobi                                 ISO 9001:2008       ‹#›  Certified   http://www.uonbi.ac.ke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3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471</TotalTime>
  <Words>851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Antimicrobial susceptibility patterns of mastitis Staphylococcus aureus from bovine and caprine in peri-urban Nairobi, Kenya</vt:lpstr>
      <vt:lpstr>Introduction</vt:lpstr>
      <vt:lpstr>PowerPoint Presentation</vt:lpstr>
      <vt:lpstr>Materials &amp; Methods</vt:lpstr>
      <vt:lpstr>PowerPoint Presentation</vt:lpstr>
      <vt:lpstr>Results &amp; Discussions</vt:lpstr>
      <vt:lpstr>No. of Isolates per year</vt:lpstr>
      <vt:lpstr>PowerPoint Presentation</vt:lpstr>
      <vt:lpstr>Cefaclor</vt:lpstr>
      <vt:lpstr>PowerPoint Presentation</vt:lpstr>
      <vt:lpstr>PowerPoint Presentation</vt:lpstr>
      <vt:lpstr>Important to Note</vt:lpstr>
      <vt:lpstr>Conclusion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 Communications</dc:creator>
  <cp:lastModifiedBy>ruth</cp:lastModifiedBy>
  <cp:revision>57</cp:revision>
  <dcterms:created xsi:type="dcterms:W3CDTF">2012-07-02T07:54:23Z</dcterms:created>
  <dcterms:modified xsi:type="dcterms:W3CDTF">2017-03-27T10:50:35Z</dcterms:modified>
</cp:coreProperties>
</file>