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68" r:id="rId2"/>
    <p:sldId id="269" r:id="rId3"/>
    <p:sldId id="270" r:id="rId4"/>
    <p:sldId id="271" r:id="rId5"/>
    <p:sldId id="272" r:id="rId6"/>
    <p:sldId id="273" r:id="rId7"/>
    <p:sldId id="281" r:id="rId8"/>
    <p:sldId id="274" r:id="rId9"/>
    <p:sldId id="275" r:id="rId10"/>
    <p:sldId id="276" r:id="rId11"/>
    <p:sldId id="277" r:id="rId12"/>
    <p:sldId id="278" r:id="rId13"/>
    <p:sldId id="279" r:id="rId14"/>
    <p:sldId id="280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44" y="-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814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Milk%20staph\S%20aureus_%20CST_%20Excel_18.7.15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Milk%20staph\S%20aureus_%20CST_%20Excel_18.7.15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Milk%20staph\S%20aureus_%20CST_%20Excel_18.7.15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Milk%20staph\S%20aureus_%20CST_%20Excel_18.7.1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[S aureus_ CST_ Excel_18.7.15.xlsx]Cefaclor!PivotTable6</c:name>
    <c:fmtId val="-1"/>
  </c:pivotSource>
  <c:chart>
    <c:autoTitleDeleted val="0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6.6881982672519921E-2"/>
          <c:y val="0.25047462817147859"/>
          <c:w val="0.71684168350637589"/>
          <c:h val="0.63354549431321083"/>
        </c:manualLayout>
      </c:layout>
      <c:lineChart>
        <c:grouping val="standard"/>
        <c:varyColors val="0"/>
        <c:ser>
          <c:idx val="0"/>
          <c:order val="0"/>
          <c:tx>
            <c:strRef>
              <c:f>Cefaclor!$B$1:$B$2</c:f>
              <c:strCache>
                <c:ptCount val="1"/>
                <c:pt idx="0">
                  <c:v>Mildly susceptible</c:v>
                </c:pt>
              </c:strCache>
            </c:strRef>
          </c:tx>
          <c:marker>
            <c:symbol val="none"/>
          </c:marker>
          <c:cat>
            <c:strRef>
              <c:f>Cefaclor!$A$3:$A$14</c:f>
              <c:strCache>
                <c:ptCount val="1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strCache>
            </c:strRef>
          </c:cat>
          <c:val>
            <c:numRef>
              <c:f>Cefaclor!$B$3:$B$14</c:f>
              <c:numCache>
                <c:formatCode>0.00%</c:formatCode>
                <c:ptCount val="11"/>
                <c:pt idx="0">
                  <c:v>0.13157894736842105</c:v>
                </c:pt>
                <c:pt idx="1">
                  <c:v>0.4</c:v>
                </c:pt>
                <c:pt idx="2">
                  <c:v>0.14285714285714285</c:v>
                </c:pt>
                <c:pt idx="3">
                  <c:v>0.25</c:v>
                </c:pt>
                <c:pt idx="4">
                  <c:v>0.2</c:v>
                </c:pt>
                <c:pt idx="5">
                  <c:v>0.34682080924855491</c:v>
                </c:pt>
                <c:pt idx="6">
                  <c:v>0.33720930232558138</c:v>
                </c:pt>
                <c:pt idx="7">
                  <c:v>0.16666666666666666</c:v>
                </c:pt>
                <c:pt idx="8">
                  <c:v>0.12903225806451613</c:v>
                </c:pt>
                <c:pt idx="9">
                  <c:v>0.26744186046511625</c:v>
                </c:pt>
                <c:pt idx="10">
                  <c:v>0.13636363636363635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Cefaclor!$C$1:$C$2</c:f>
              <c:strCache>
                <c:ptCount val="1"/>
                <c:pt idx="0">
                  <c:v>Moderately Susceptible</c:v>
                </c:pt>
              </c:strCache>
            </c:strRef>
          </c:tx>
          <c:marker>
            <c:symbol val="none"/>
          </c:marker>
          <c:cat>
            <c:strRef>
              <c:f>Cefaclor!$A$3:$A$14</c:f>
              <c:strCache>
                <c:ptCount val="1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strCache>
            </c:strRef>
          </c:cat>
          <c:val>
            <c:numRef>
              <c:f>Cefaclor!$C$3:$C$14</c:f>
              <c:numCache>
                <c:formatCode>0.00%</c:formatCode>
                <c:ptCount val="11"/>
                <c:pt idx="0">
                  <c:v>0.52631578947368418</c:v>
                </c:pt>
                <c:pt idx="1">
                  <c:v>0.28000000000000003</c:v>
                </c:pt>
                <c:pt idx="2">
                  <c:v>0.5</c:v>
                </c:pt>
                <c:pt idx="3">
                  <c:v>0.375</c:v>
                </c:pt>
                <c:pt idx="4">
                  <c:v>0.48</c:v>
                </c:pt>
                <c:pt idx="5">
                  <c:v>0.4277456647398844</c:v>
                </c:pt>
                <c:pt idx="6">
                  <c:v>0.39534883720930231</c:v>
                </c:pt>
                <c:pt idx="7">
                  <c:v>0.47222222222222221</c:v>
                </c:pt>
                <c:pt idx="8">
                  <c:v>0.45161290322580644</c:v>
                </c:pt>
                <c:pt idx="9">
                  <c:v>0.41860465116279072</c:v>
                </c:pt>
                <c:pt idx="10">
                  <c:v>0.5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Cefaclor!$D$1:$D$2</c:f>
              <c:strCache>
                <c:ptCount val="1"/>
                <c:pt idx="0">
                  <c:v>Resistant</c:v>
                </c:pt>
              </c:strCache>
            </c:strRef>
          </c:tx>
          <c:marker>
            <c:symbol val="none"/>
          </c:marker>
          <c:cat>
            <c:strRef>
              <c:f>Cefaclor!$A$3:$A$14</c:f>
              <c:strCache>
                <c:ptCount val="1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strCache>
            </c:strRef>
          </c:cat>
          <c:val>
            <c:numRef>
              <c:f>Cefaclor!$D$3:$D$14</c:f>
              <c:numCache>
                <c:formatCode>0.00%</c:formatCode>
                <c:ptCount val="11"/>
                <c:pt idx="0">
                  <c:v>0.28947368421052633</c:v>
                </c:pt>
                <c:pt idx="1">
                  <c:v>0</c:v>
                </c:pt>
                <c:pt idx="2">
                  <c:v>0.25</c:v>
                </c:pt>
                <c:pt idx="3">
                  <c:v>0.25</c:v>
                </c:pt>
                <c:pt idx="4">
                  <c:v>0.24</c:v>
                </c:pt>
                <c:pt idx="5">
                  <c:v>0.12138728323699421</c:v>
                </c:pt>
                <c:pt idx="6">
                  <c:v>0.20930232558139536</c:v>
                </c:pt>
                <c:pt idx="7">
                  <c:v>0.22222222222222221</c:v>
                </c:pt>
                <c:pt idx="8">
                  <c:v>0.32258064516129031</c:v>
                </c:pt>
                <c:pt idx="9">
                  <c:v>0.23255813953488372</c:v>
                </c:pt>
                <c:pt idx="10">
                  <c:v>0.36363636363636365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Cefaclor!$E$1:$E$2</c:f>
              <c:strCache>
                <c:ptCount val="1"/>
                <c:pt idx="0">
                  <c:v>Susceptible</c:v>
                </c:pt>
              </c:strCache>
            </c:strRef>
          </c:tx>
          <c:marker>
            <c:symbol val="none"/>
          </c:marker>
          <c:cat>
            <c:strRef>
              <c:f>Cefaclor!$A$3:$A$14</c:f>
              <c:strCache>
                <c:ptCount val="1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strCache>
            </c:strRef>
          </c:cat>
          <c:val>
            <c:numRef>
              <c:f>Cefaclor!$E$3:$E$14</c:f>
              <c:numCache>
                <c:formatCode>0.00%</c:formatCode>
                <c:ptCount val="11"/>
                <c:pt idx="0">
                  <c:v>5.2631578947368418E-2</c:v>
                </c:pt>
                <c:pt idx="1">
                  <c:v>0.32</c:v>
                </c:pt>
                <c:pt idx="2">
                  <c:v>0.10714285714285714</c:v>
                </c:pt>
                <c:pt idx="3">
                  <c:v>0.125</c:v>
                </c:pt>
                <c:pt idx="4">
                  <c:v>0.08</c:v>
                </c:pt>
                <c:pt idx="5">
                  <c:v>0.10404624277456648</c:v>
                </c:pt>
                <c:pt idx="6">
                  <c:v>5.8139534883720929E-2</c:v>
                </c:pt>
                <c:pt idx="7">
                  <c:v>0.1388888888888889</c:v>
                </c:pt>
                <c:pt idx="8">
                  <c:v>9.6774193548387094E-2</c:v>
                </c:pt>
                <c:pt idx="9">
                  <c:v>8.1395348837209308E-2</c:v>
                </c:pt>
                <c:pt idx="10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9291904"/>
        <c:axId val="99293440"/>
      </c:lineChart>
      <c:catAx>
        <c:axId val="99291904"/>
        <c:scaling>
          <c:orientation val="minMax"/>
        </c:scaling>
        <c:delete val="0"/>
        <c:axPos val="b"/>
        <c:majorTickMark val="out"/>
        <c:minorTickMark val="none"/>
        <c:tickLblPos val="nextTo"/>
        <c:crossAx val="99293440"/>
        <c:crosses val="autoZero"/>
        <c:auto val="1"/>
        <c:lblAlgn val="ctr"/>
        <c:lblOffset val="100"/>
        <c:noMultiLvlLbl val="0"/>
      </c:catAx>
      <c:valAx>
        <c:axId val="99293440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9929190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[S aureus_ CST_ Excel_18.7.15.xlsx]Ampiclox!PivotTable5</c:name>
    <c:fmtId val="-1"/>
  </c:pivotSource>
  <c:chart>
    <c:autoTitleDeleted val="0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6.569713568412644E-2"/>
          <c:y val="0.16714129483814524"/>
          <c:w val="0.7217878580394842"/>
          <c:h val="0.7168788276465442"/>
        </c:manualLayout>
      </c:layout>
      <c:lineChart>
        <c:grouping val="standard"/>
        <c:varyColors val="0"/>
        <c:ser>
          <c:idx val="0"/>
          <c:order val="0"/>
          <c:tx>
            <c:strRef>
              <c:f>Ampiclox!$B$1:$B$2</c:f>
              <c:strCache>
                <c:ptCount val="1"/>
                <c:pt idx="0">
                  <c:v>Mildly susceptible</c:v>
                </c:pt>
              </c:strCache>
            </c:strRef>
          </c:tx>
          <c:marker>
            <c:symbol val="none"/>
          </c:marker>
          <c:cat>
            <c:strRef>
              <c:f>Ampiclox!$A$3:$A$14</c:f>
              <c:strCache>
                <c:ptCount val="1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strCache>
            </c:strRef>
          </c:cat>
          <c:val>
            <c:numRef>
              <c:f>Ampiclox!$B$3:$B$14</c:f>
              <c:numCache>
                <c:formatCode>0.00%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3.5714285714285712E-2</c:v>
                </c:pt>
                <c:pt idx="3">
                  <c:v>0.25</c:v>
                </c:pt>
                <c:pt idx="4">
                  <c:v>0.2</c:v>
                </c:pt>
                <c:pt idx="5">
                  <c:v>0.27167630057803466</c:v>
                </c:pt>
                <c:pt idx="6">
                  <c:v>0.32558139534883723</c:v>
                </c:pt>
                <c:pt idx="7">
                  <c:v>0.44444444444444442</c:v>
                </c:pt>
                <c:pt idx="8">
                  <c:v>0.32258064516129031</c:v>
                </c:pt>
                <c:pt idx="9">
                  <c:v>0.34883720930232559</c:v>
                </c:pt>
                <c:pt idx="10">
                  <c:v>0.27272727272727271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Ampiclox!$C$1:$C$2</c:f>
              <c:strCache>
                <c:ptCount val="1"/>
                <c:pt idx="0">
                  <c:v>Moderately Susceptible</c:v>
                </c:pt>
              </c:strCache>
            </c:strRef>
          </c:tx>
          <c:marker>
            <c:symbol val="none"/>
          </c:marker>
          <c:cat>
            <c:strRef>
              <c:f>Ampiclox!$A$3:$A$14</c:f>
              <c:strCache>
                <c:ptCount val="1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strCache>
            </c:strRef>
          </c:cat>
          <c:val>
            <c:numRef>
              <c:f>Ampiclox!$C$3:$C$14</c:f>
              <c:numCache>
                <c:formatCode>0.00%</c:formatCode>
                <c:ptCount val="11"/>
                <c:pt idx="0">
                  <c:v>0.76315789473684215</c:v>
                </c:pt>
                <c:pt idx="1">
                  <c:v>0.6</c:v>
                </c:pt>
                <c:pt idx="2">
                  <c:v>0.6071428571428571</c:v>
                </c:pt>
                <c:pt idx="3">
                  <c:v>0.46875</c:v>
                </c:pt>
                <c:pt idx="4">
                  <c:v>0.44</c:v>
                </c:pt>
                <c:pt idx="5">
                  <c:v>0.46242774566473988</c:v>
                </c:pt>
                <c:pt idx="6">
                  <c:v>0.41860465116279072</c:v>
                </c:pt>
                <c:pt idx="7">
                  <c:v>0.25</c:v>
                </c:pt>
                <c:pt idx="8">
                  <c:v>0.22580645161290322</c:v>
                </c:pt>
                <c:pt idx="9">
                  <c:v>0.38372093023255816</c:v>
                </c:pt>
                <c:pt idx="10">
                  <c:v>0.31818181818181818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Ampiclox!$D$1:$D$2</c:f>
              <c:strCache>
                <c:ptCount val="1"/>
                <c:pt idx="0">
                  <c:v>Resistant</c:v>
                </c:pt>
              </c:strCache>
            </c:strRef>
          </c:tx>
          <c:marker>
            <c:symbol val="none"/>
          </c:marker>
          <c:cat>
            <c:strRef>
              <c:f>Ampiclox!$A$3:$A$14</c:f>
              <c:strCache>
                <c:ptCount val="1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strCache>
            </c:strRef>
          </c:cat>
          <c:val>
            <c:numRef>
              <c:f>Ampiclox!$D$3:$D$14</c:f>
              <c:numCache>
                <c:formatCode>0.00%</c:formatCode>
                <c:ptCount val="11"/>
                <c:pt idx="0">
                  <c:v>2.6315789473684209E-2</c:v>
                </c:pt>
                <c:pt idx="1">
                  <c:v>0.28000000000000003</c:v>
                </c:pt>
                <c:pt idx="2">
                  <c:v>7.1428571428571425E-2</c:v>
                </c:pt>
                <c:pt idx="3">
                  <c:v>9.375E-2</c:v>
                </c:pt>
                <c:pt idx="4">
                  <c:v>0.24</c:v>
                </c:pt>
                <c:pt idx="5">
                  <c:v>0.15606936416184972</c:v>
                </c:pt>
                <c:pt idx="6">
                  <c:v>0.2558139534883721</c:v>
                </c:pt>
                <c:pt idx="7">
                  <c:v>0.30555555555555558</c:v>
                </c:pt>
                <c:pt idx="8">
                  <c:v>0.45161290322580644</c:v>
                </c:pt>
                <c:pt idx="9">
                  <c:v>0.26744186046511625</c:v>
                </c:pt>
                <c:pt idx="10">
                  <c:v>9.0909090909090912E-2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Ampiclox!$E$1:$E$2</c:f>
              <c:strCache>
                <c:ptCount val="1"/>
                <c:pt idx="0">
                  <c:v>Susceptible</c:v>
                </c:pt>
              </c:strCache>
            </c:strRef>
          </c:tx>
          <c:marker>
            <c:symbol val="none"/>
          </c:marker>
          <c:cat>
            <c:strRef>
              <c:f>Ampiclox!$A$3:$A$14</c:f>
              <c:strCache>
                <c:ptCount val="1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strCache>
            </c:strRef>
          </c:cat>
          <c:val>
            <c:numRef>
              <c:f>Ampiclox!$E$3:$E$14</c:f>
              <c:numCache>
                <c:formatCode>0.00%</c:formatCode>
                <c:ptCount val="11"/>
                <c:pt idx="0">
                  <c:v>0.21052631578947367</c:v>
                </c:pt>
                <c:pt idx="1">
                  <c:v>0.12</c:v>
                </c:pt>
                <c:pt idx="2">
                  <c:v>0.2857142857142857</c:v>
                </c:pt>
                <c:pt idx="3">
                  <c:v>0.1875</c:v>
                </c:pt>
                <c:pt idx="4">
                  <c:v>0.12</c:v>
                </c:pt>
                <c:pt idx="5">
                  <c:v>0.10982658959537572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0.31818181818181818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9336576"/>
        <c:axId val="99338112"/>
      </c:lineChart>
      <c:catAx>
        <c:axId val="99336576"/>
        <c:scaling>
          <c:orientation val="minMax"/>
        </c:scaling>
        <c:delete val="0"/>
        <c:axPos val="b"/>
        <c:majorTickMark val="out"/>
        <c:minorTickMark val="none"/>
        <c:tickLblPos val="nextTo"/>
        <c:crossAx val="99338112"/>
        <c:crosses val="autoZero"/>
        <c:auto val="1"/>
        <c:lblAlgn val="ctr"/>
        <c:lblOffset val="100"/>
        <c:noMultiLvlLbl val="0"/>
      </c:catAx>
      <c:valAx>
        <c:axId val="99338112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993365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pivotSource>
    <c:name>[S aureus_ CST_ Excel_18.7.15.xlsx]Cotrimoxazole!PivotTable7</c:name>
    <c:fmtId val="-1"/>
  </c:pivotSource>
  <c:chart>
    <c:autoTitleDeleted val="0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7.0294388877066044E-2"/>
          <c:y val="0.30676810668936655"/>
          <c:w val="0.70652940341916715"/>
          <c:h val="0.58939561608852953"/>
        </c:manualLayout>
      </c:layout>
      <c:lineChart>
        <c:grouping val="standard"/>
        <c:varyColors val="0"/>
        <c:ser>
          <c:idx val="0"/>
          <c:order val="0"/>
          <c:tx>
            <c:strRef>
              <c:f>Cotrimoxazole!$B$1:$B$2</c:f>
              <c:strCache>
                <c:ptCount val="1"/>
                <c:pt idx="0">
                  <c:v>Mildly Susceptible</c:v>
                </c:pt>
              </c:strCache>
            </c:strRef>
          </c:tx>
          <c:marker>
            <c:symbol val="none"/>
          </c:marker>
          <c:cat>
            <c:strRef>
              <c:f>Cotrimoxazole!$A$3:$A$14</c:f>
              <c:strCache>
                <c:ptCount val="1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strCache>
            </c:strRef>
          </c:cat>
          <c:val>
            <c:numRef>
              <c:f>Cotrimoxazole!$B$3:$B$14</c:f>
              <c:numCache>
                <c:formatCode>0.00%</c:formatCode>
                <c:ptCount val="11"/>
                <c:pt idx="0">
                  <c:v>5.2631578947368418E-2</c:v>
                </c:pt>
                <c:pt idx="1">
                  <c:v>0.12</c:v>
                </c:pt>
                <c:pt idx="2">
                  <c:v>0</c:v>
                </c:pt>
                <c:pt idx="3">
                  <c:v>6.25E-2</c:v>
                </c:pt>
                <c:pt idx="4">
                  <c:v>0.36</c:v>
                </c:pt>
                <c:pt idx="5">
                  <c:v>0.17341040462427745</c:v>
                </c:pt>
                <c:pt idx="6">
                  <c:v>0.12790697674418605</c:v>
                </c:pt>
                <c:pt idx="7">
                  <c:v>5.5555555555555552E-2</c:v>
                </c:pt>
                <c:pt idx="8">
                  <c:v>9.6774193548387094E-2</c:v>
                </c:pt>
                <c:pt idx="9">
                  <c:v>0.13953488372093023</c:v>
                </c:pt>
                <c:pt idx="10">
                  <c:v>0.22727272727272727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Cotrimoxazole!$C$1:$C$2</c:f>
              <c:strCache>
                <c:ptCount val="1"/>
                <c:pt idx="0">
                  <c:v>Moderately Susceptible</c:v>
                </c:pt>
              </c:strCache>
            </c:strRef>
          </c:tx>
          <c:marker>
            <c:symbol val="none"/>
          </c:marker>
          <c:cat>
            <c:strRef>
              <c:f>Cotrimoxazole!$A$3:$A$14</c:f>
              <c:strCache>
                <c:ptCount val="1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strCache>
            </c:strRef>
          </c:cat>
          <c:val>
            <c:numRef>
              <c:f>Cotrimoxazole!$C$3:$C$14</c:f>
              <c:numCache>
                <c:formatCode>0.00%</c:formatCode>
                <c:ptCount val="11"/>
                <c:pt idx="0">
                  <c:v>0</c:v>
                </c:pt>
                <c:pt idx="1">
                  <c:v>0.04</c:v>
                </c:pt>
                <c:pt idx="2">
                  <c:v>0</c:v>
                </c:pt>
                <c:pt idx="3">
                  <c:v>3.125E-2</c:v>
                </c:pt>
                <c:pt idx="4">
                  <c:v>0.04</c:v>
                </c:pt>
                <c:pt idx="5">
                  <c:v>9.8265895953757232E-2</c:v>
                </c:pt>
                <c:pt idx="6">
                  <c:v>1.1627906976744186E-2</c:v>
                </c:pt>
                <c:pt idx="7">
                  <c:v>2.7777777777777776E-2</c:v>
                </c:pt>
                <c:pt idx="8">
                  <c:v>0</c:v>
                </c:pt>
                <c:pt idx="9">
                  <c:v>1.1627906976744186E-2</c:v>
                </c:pt>
                <c:pt idx="10">
                  <c:v>0.22727272727272727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Cotrimoxazole!$D$1:$D$2</c:f>
              <c:strCache>
                <c:ptCount val="1"/>
                <c:pt idx="0">
                  <c:v>Resistant</c:v>
                </c:pt>
              </c:strCache>
            </c:strRef>
          </c:tx>
          <c:marker>
            <c:symbol val="none"/>
          </c:marker>
          <c:cat>
            <c:strRef>
              <c:f>Cotrimoxazole!$A$3:$A$14</c:f>
              <c:strCache>
                <c:ptCount val="1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strCache>
            </c:strRef>
          </c:cat>
          <c:val>
            <c:numRef>
              <c:f>Cotrimoxazole!$D$3:$D$14</c:f>
              <c:numCache>
                <c:formatCode>0.00%</c:formatCode>
                <c:ptCount val="11"/>
                <c:pt idx="0">
                  <c:v>0.94736842105263153</c:v>
                </c:pt>
                <c:pt idx="1">
                  <c:v>0.84</c:v>
                </c:pt>
                <c:pt idx="2">
                  <c:v>1</c:v>
                </c:pt>
                <c:pt idx="3">
                  <c:v>0.90625</c:v>
                </c:pt>
                <c:pt idx="4">
                  <c:v>0.6</c:v>
                </c:pt>
                <c:pt idx="5">
                  <c:v>0.72832369942196529</c:v>
                </c:pt>
                <c:pt idx="6">
                  <c:v>0.86046511627906974</c:v>
                </c:pt>
                <c:pt idx="7">
                  <c:v>0.91666666666666663</c:v>
                </c:pt>
                <c:pt idx="8">
                  <c:v>0.90322580645161288</c:v>
                </c:pt>
                <c:pt idx="9">
                  <c:v>0.84883720930232553</c:v>
                </c:pt>
                <c:pt idx="10">
                  <c:v>0.40909090909090912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Cotrimoxazole!$E$1:$E$2</c:f>
              <c:strCache>
                <c:ptCount val="1"/>
                <c:pt idx="0">
                  <c:v>Susceptible</c:v>
                </c:pt>
              </c:strCache>
            </c:strRef>
          </c:tx>
          <c:marker>
            <c:symbol val="none"/>
          </c:marker>
          <c:cat>
            <c:strRef>
              <c:f>Cotrimoxazole!$A$3:$A$14</c:f>
              <c:strCache>
                <c:ptCount val="1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strCache>
            </c:strRef>
          </c:cat>
          <c:val>
            <c:numRef>
              <c:f>Cotrimoxazole!$E$3:$E$14</c:f>
              <c:numCache>
                <c:formatCode>0.00%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0.13636363636363635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9386880"/>
        <c:axId val="99388416"/>
      </c:lineChart>
      <c:catAx>
        <c:axId val="99386880"/>
        <c:scaling>
          <c:orientation val="minMax"/>
        </c:scaling>
        <c:delete val="0"/>
        <c:axPos val="b"/>
        <c:majorTickMark val="out"/>
        <c:minorTickMark val="none"/>
        <c:tickLblPos val="nextTo"/>
        <c:crossAx val="99388416"/>
        <c:crosses val="autoZero"/>
        <c:auto val="1"/>
        <c:lblAlgn val="ctr"/>
        <c:lblOffset val="100"/>
        <c:noMultiLvlLbl val="0"/>
      </c:catAx>
      <c:valAx>
        <c:axId val="99388416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993868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20675876680883"/>
          <c:y val="0.24846456692913385"/>
          <c:w val="0.15159247310405696"/>
          <c:h val="0.72078846563098531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pivotSource>
    <c:name>[S aureus_ CST_ Excel_18.7.15.xlsx]Ampicillin!PivotTable3</c:name>
    <c:fmtId val="-1"/>
  </c:pivotSource>
  <c:chart>
    <c:autoTitleDeleted val="0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6.7479143232095987E-2"/>
          <c:y val="0.18965098957224941"/>
          <c:w val="0.7143134842519685"/>
          <c:h val="0.69750372419663753"/>
        </c:manualLayout>
      </c:layout>
      <c:lineChart>
        <c:grouping val="standard"/>
        <c:varyColors val="0"/>
        <c:ser>
          <c:idx val="0"/>
          <c:order val="0"/>
          <c:tx>
            <c:strRef>
              <c:f>Ampicillin!$B$2:$B$3</c:f>
              <c:strCache>
                <c:ptCount val="1"/>
                <c:pt idx="0">
                  <c:v>Mildly Susceptible</c:v>
                </c:pt>
              </c:strCache>
            </c:strRef>
          </c:tx>
          <c:marker>
            <c:symbol val="none"/>
          </c:marker>
          <c:cat>
            <c:strRef>
              <c:f>Ampicillin!$A$4:$A$15</c:f>
              <c:strCache>
                <c:ptCount val="1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strCache>
            </c:strRef>
          </c:cat>
          <c:val>
            <c:numRef>
              <c:f>Ampicillin!$B$4:$B$15</c:f>
              <c:numCache>
                <c:formatCode>0.00%</c:formatCode>
                <c:ptCount val="11"/>
                <c:pt idx="0">
                  <c:v>5.2631578947368418E-2</c:v>
                </c:pt>
                <c:pt idx="1">
                  <c:v>0.4</c:v>
                </c:pt>
                <c:pt idx="2">
                  <c:v>0.21428571428571427</c:v>
                </c:pt>
                <c:pt idx="3">
                  <c:v>0.1875</c:v>
                </c:pt>
                <c:pt idx="4">
                  <c:v>0.16</c:v>
                </c:pt>
                <c:pt idx="5">
                  <c:v>0.27167630057803466</c:v>
                </c:pt>
                <c:pt idx="6">
                  <c:v>0.36046511627906974</c:v>
                </c:pt>
                <c:pt idx="7">
                  <c:v>0.19444444444444445</c:v>
                </c:pt>
                <c:pt idx="8">
                  <c:v>0.25806451612903225</c:v>
                </c:pt>
                <c:pt idx="9">
                  <c:v>0.36046511627906974</c:v>
                </c:pt>
                <c:pt idx="10">
                  <c:v>0.36363636363636365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Ampicillin!$C$2:$C$3</c:f>
              <c:strCache>
                <c:ptCount val="1"/>
                <c:pt idx="0">
                  <c:v>Moderately Susceptible</c:v>
                </c:pt>
              </c:strCache>
            </c:strRef>
          </c:tx>
          <c:marker>
            <c:symbol val="none"/>
          </c:marker>
          <c:cat>
            <c:strRef>
              <c:f>Ampicillin!$A$4:$A$15</c:f>
              <c:strCache>
                <c:ptCount val="1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strCache>
            </c:strRef>
          </c:cat>
          <c:val>
            <c:numRef>
              <c:f>Ampicillin!$C$4:$C$15</c:f>
              <c:numCache>
                <c:formatCode>0.00%</c:formatCode>
                <c:ptCount val="11"/>
                <c:pt idx="0">
                  <c:v>0.5</c:v>
                </c:pt>
                <c:pt idx="1">
                  <c:v>0.28000000000000003</c:v>
                </c:pt>
                <c:pt idx="2">
                  <c:v>0.10714285714285714</c:v>
                </c:pt>
                <c:pt idx="3">
                  <c:v>0.15625</c:v>
                </c:pt>
                <c:pt idx="4">
                  <c:v>0.24</c:v>
                </c:pt>
                <c:pt idx="5">
                  <c:v>0.1791907514450867</c:v>
                </c:pt>
                <c:pt idx="6">
                  <c:v>0.1744186046511628</c:v>
                </c:pt>
                <c:pt idx="7">
                  <c:v>0.66666666666666663</c:v>
                </c:pt>
                <c:pt idx="8">
                  <c:v>0.25806451612903225</c:v>
                </c:pt>
                <c:pt idx="9">
                  <c:v>0.1744186046511628</c:v>
                </c:pt>
                <c:pt idx="10">
                  <c:v>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Ampicillin!$D$2:$D$3</c:f>
              <c:strCache>
                <c:ptCount val="1"/>
                <c:pt idx="0">
                  <c:v>Resistant</c:v>
                </c:pt>
              </c:strCache>
            </c:strRef>
          </c:tx>
          <c:marker>
            <c:symbol val="none"/>
          </c:marker>
          <c:cat>
            <c:strRef>
              <c:f>Ampicillin!$A$4:$A$15</c:f>
              <c:strCache>
                <c:ptCount val="1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strCache>
            </c:strRef>
          </c:cat>
          <c:val>
            <c:numRef>
              <c:f>Ampicillin!$D$4:$D$15</c:f>
              <c:numCache>
                <c:formatCode>0.00%</c:formatCode>
                <c:ptCount val="11"/>
                <c:pt idx="0">
                  <c:v>0.28947368421052633</c:v>
                </c:pt>
                <c:pt idx="1">
                  <c:v>0.24</c:v>
                </c:pt>
                <c:pt idx="2">
                  <c:v>0.5</c:v>
                </c:pt>
                <c:pt idx="3">
                  <c:v>0.65625</c:v>
                </c:pt>
                <c:pt idx="4">
                  <c:v>0.6</c:v>
                </c:pt>
                <c:pt idx="5">
                  <c:v>0.54913294797687862</c:v>
                </c:pt>
                <c:pt idx="6">
                  <c:v>0.46511627906976744</c:v>
                </c:pt>
                <c:pt idx="7">
                  <c:v>5.5555555555555552E-2</c:v>
                </c:pt>
                <c:pt idx="8">
                  <c:v>0.4838709677419355</c:v>
                </c:pt>
                <c:pt idx="9">
                  <c:v>0.46511627906976744</c:v>
                </c:pt>
                <c:pt idx="10">
                  <c:v>0.45454545454545453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Ampicillin!$E$2:$E$3</c:f>
              <c:strCache>
                <c:ptCount val="1"/>
                <c:pt idx="0">
                  <c:v>Susceptible</c:v>
                </c:pt>
              </c:strCache>
            </c:strRef>
          </c:tx>
          <c:marker>
            <c:symbol val="none"/>
          </c:marker>
          <c:cat>
            <c:strRef>
              <c:f>Ampicillin!$A$4:$A$15</c:f>
              <c:strCache>
                <c:ptCount val="1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strCache>
            </c:strRef>
          </c:cat>
          <c:val>
            <c:numRef>
              <c:f>Ampicillin!$E$4:$E$15</c:f>
              <c:numCache>
                <c:formatCode>0.00%</c:formatCode>
                <c:ptCount val="11"/>
                <c:pt idx="0">
                  <c:v>0.15789473684210525</c:v>
                </c:pt>
                <c:pt idx="1">
                  <c:v>0.08</c:v>
                </c:pt>
                <c:pt idx="2">
                  <c:v>0.17857142857142858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8.3333333333333329E-2</c:v>
                </c:pt>
                <c:pt idx="8">
                  <c:v>0</c:v>
                </c:pt>
                <c:pt idx="9">
                  <c:v>0</c:v>
                </c:pt>
                <c:pt idx="10">
                  <c:v>0.18181818181818182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9431552"/>
        <c:axId val="99433088"/>
      </c:lineChart>
      <c:catAx>
        <c:axId val="99431552"/>
        <c:scaling>
          <c:orientation val="minMax"/>
        </c:scaling>
        <c:delete val="0"/>
        <c:axPos val="b"/>
        <c:majorTickMark val="out"/>
        <c:minorTickMark val="none"/>
        <c:tickLblPos val="nextTo"/>
        <c:crossAx val="99433088"/>
        <c:crosses val="autoZero"/>
        <c:auto val="1"/>
        <c:lblAlgn val="ctr"/>
        <c:lblOffset val="100"/>
        <c:noMultiLvlLbl val="0"/>
      </c:catAx>
      <c:valAx>
        <c:axId val="99433088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994315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136378417299606"/>
          <c:y val="5.6259487834290973E-2"/>
          <c:w val="0.15978665830488004"/>
          <c:h val="0.69378733063772435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22B7977-E733-4F5F-81C2-8E421FEB80B4}" type="datetimeFigureOut">
              <a:rPr lang="en-US"/>
              <a:pPr>
                <a:defRPr/>
              </a:pPr>
              <a:t>3/27/2017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4732066-0E80-47EC-9761-11D427CD0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3135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BD4514E-C9C4-4FC5-BAAD-25507E1D2383}" type="datetimeFigureOut">
              <a:rPr lang="en-US"/>
              <a:pPr>
                <a:defRPr/>
              </a:pPr>
              <a:t>3/27/2017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685800"/>
            <a:ext cx="48006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1FC7264-8BC2-4EF0-A544-F6F684BD13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1865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 userDrawn="1"/>
        </p:nvGrpSpPr>
        <p:grpSpPr bwMode="auto">
          <a:xfrm>
            <a:off x="228600" y="5181600"/>
            <a:ext cx="8723313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2" y="4499677"/>
              <a:ext cx="4295218" cy="1016152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hidden">
            <a:xfrm>
              <a:off x="-308537" y="4319028"/>
              <a:ext cx="8280252" cy="1208091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5" y="4334834"/>
              <a:ext cx="8164230" cy="1101960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4" cy="925827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04800"/>
            <a:ext cx="1066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04800" y="6019800"/>
            <a:ext cx="8686800" cy="365125"/>
          </a:xfr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/>
              <a:t>University of Nairobi                                 ISO 9001:2008       </a:t>
            </a:r>
            <a:fld id="{41D94076-5F13-4ECA-95D4-52F5EE8F8CE0}" type="slidenum">
              <a:rPr lang="en-US"/>
              <a:pPr>
                <a:defRPr/>
              </a:pPr>
              <a:t>‹#›</a:t>
            </a:fld>
            <a:r>
              <a:rPr lang="en-US"/>
              <a:t>	 Certified 		http://www.uonbi.ac.ke</a:t>
            </a:r>
          </a:p>
        </p:txBody>
      </p:sp>
    </p:spTree>
    <p:extLst>
      <p:ext uri="{BB962C8B-B14F-4D97-AF65-F5344CB8AC3E}">
        <p14:creationId xmlns:p14="http://schemas.microsoft.com/office/powerpoint/2010/main" val="674434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Nairobi                                 ISO 9001:2008       </a:t>
            </a:r>
            <a:fld id="{16745DE3-85F8-4DB7-9BA2-B35B7E102C4F}" type="slidenum">
              <a:rPr lang="en-US"/>
              <a:pPr>
                <a:defRPr/>
              </a:pPr>
              <a:t>‹#›</a:t>
            </a:fld>
            <a:r>
              <a:rPr lang="en-US"/>
              <a:t>	 Certified 		http://www.uonbi.ac.ke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44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 useBgFill="1">
          <p:nvSpPr>
            <p:cNvPr id="10" name="Freeform 25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304800"/>
            <a:ext cx="990600" cy="98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2" descr="Fountain 17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1000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Nairobi                                 ISO 9001:2008       </a:t>
            </a:r>
            <a:fld id="{03EC2AED-803C-439B-9B3F-3148A54D4368}" type="slidenum">
              <a:rPr lang="en-US"/>
              <a:pPr>
                <a:defRPr/>
              </a:pPr>
              <a:t>‹#›</a:t>
            </a:fld>
            <a:r>
              <a:rPr lang="en-US"/>
              <a:t>	 Certified 		http://www.uonbi.ac.ke</a:t>
            </a:r>
          </a:p>
        </p:txBody>
      </p:sp>
    </p:spTree>
    <p:extLst>
      <p:ext uri="{BB962C8B-B14F-4D97-AF65-F5344CB8AC3E}">
        <p14:creationId xmlns:p14="http://schemas.microsoft.com/office/powerpoint/2010/main" val="1497380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Fountain 17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1000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8600" y="304800"/>
            <a:ext cx="7543800" cy="125253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69875" y="6172200"/>
            <a:ext cx="8797925" cy="365125"/>
          </a:xfr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/>
              <a:t>University of Nairobi                                 ISO 9001:2008       </a:t>
            </a:r>
            <a:fld id="{FD1E9640-7DF1-41B6-9817-F1120B84F29B}" type="slidenum">
              <a:rPr lang="en-US"/>
              <a:pPr>
                <a:defRPr/>
              </a:pPr>
              <a:t>‹#›</a:t>
            </a:fld>
            <a:r>
              <a:rPr lang="en-US"/>
              <a:t>	 Certified 		http://www.uonbi.ac.ke</a:t>
            </a:r>
          </a:p>
        </p:txBody>
      </p:sp>
    </p:spTree>
    <p:extLst>
      <p:ext uri="{BB962C8B-B14F-4D97-AF65-F5344CB8AC3E}">
        <p14:creationId xmlns:p14="http://schemas.microsoft.com/office/powerpoint/2010/main" val="155506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700 w 2706"/>
              <a:gd name="T1" fmla="*/ 0 h 640"/>
              <a:gd name="T2" fmla="*/ 2700 w 2706"/>
              <a:gd name="T3" fmla="*/ 0 h 640"/>
              <a:gd name="T4" fmla="*/ 2586 w 2706"/>
              <a:gd name="T5" fmla="*/ 18 h 640"/>
              <a:gd name="T6" fmla="*/ 2470 w 2706"/>
              <a:gd name="T7" fmla="*/ 38 h 640"/>
              <a:gd name="T8" fmla="*/ 2352 w 2706"/>
              <a:gd name="T9" fmla="*/ 60 h 640"/>
              <a:gd name="T10" fmla="*/ 2230 w 2706"/>
              <a:gd name="T11" fmla="*/ 82 h 640"/>
              <a:gd name="T12" fmla="*/ 2106 w 2706"/>
              <a:gd name="T13" fmla="*/ 108 h 640"/>
              <a:gd name="T14" fmla="*/ 1978 w 2706"/>
              <a:gd name="T15" fmla="*/ 134 h 640"/>
              <a:gd name="T16" fmla="*/ 1848 w 2706"/>
              <a:gd name="T17" fmla="*/ 164 h 640"/>
              <a:gd name="T18" fmla="*/ 1714 w 2706"/>
              <a:gd name="T19" fmla="*/ 194 h 640"/>
              <a:gd name="T20" fmla="*/ 1714 w 2706"/>
              <a:gd name="T21" fmla="*/ 194 h 640"/>
              <a:gd name="T22" fmla="*/ 1472 w 2706"/>
              <a:gd name="T23" fmla="*/ 252 h 640"/>
              <a:gd name="T24" fmla="*/ 1236 w 2706"/>
              <a:gd name="T25" fmla="*/ 304 h 640"/>
              <a:gd name="T26" fmla="*/ 1010 w 2706"/>
              <a:gd name="T27" fmla="*/ 352 h 640"/>
              <a:gd name="T28" fmla="*/ 792 w 2706"/>
              <a:gd name="T29" fmla="*/ 398 h 640"/>
              <a:gd name="T30" fmla="*/ 584 w 2706"/>
              <a:gd name="T31" fmla="*/ 438 h 640"/>
              <a:gd name="T32" fmla="*/ 382 w 2706"/>
              <a:gd name="T33" fmla="*/ 474 h 640"/>
              <a:gd name="T34" fmla="*/ 188 w 2706"/>
              <a:gd name="T35" fmla="*/ 508 h 640"/>
              <a:gd name="T36" fmla="*/ 0 w 2706"/>
              <a:gd name="T37" fmla="*/ 538 h 640"/>
              <a:gd name="T38" fmla="*/ 0 w 2706"/>
              <a:gd name="T39" fmla="*/ 538 h 640"/>
              <a:gd name="T40" fmla="*/ 130 w 2706"/>
              <a:gd name="T41" fmla="*/ 556 h 640"/>
              <a:gd name="T42" fmla="*/ 254 w 2706"/>
              <a:gd name="T43" fmla="*/ 572 h 640"/>
              <a:gd name="T44" fmla="*/ 374 w 2706"/>
              <a:gd name="T45" fmla="*/ 586 h 640"/>
              <a:gd name="T46" fmla="*/ 492 w 2706"/>
              <a:gd name="T47" fmla="*/ 598 h 640"/>
              <a:gd name="T48" fmla="*/ 606 w 2706"/>
              <a:gd name="T49" fmla="*/ 610 h 640"/>
              <a:gd name="T50" fmla="*/ 716 w 2706"/>
              <a:gd name="T51" fmla="*/ 618 h 640"/>
              <a:gd name="T52" fmla="*/ 822 w 2706"/>
              <a:gd name="T53" fmla="*/ 626 h 640"/>
              <a:gd name="T54" fmla="*/ 926 w 2706"/>
              <a:gd name="T55" fmla="*/ 632 h 640"/>
              <a:gd name="T56" fmla="*/ 1028 w 2706"/>
              <a:gd name="T57" fmla="*/ 636 h 640"/>
              <a:gd name="T58" fmla="*/ 1126 w 2706"/>
              <a:gd name="T59" fmla="*/ 638 h 640"/>
              <a:gd name="T60" fmla="*/ 1220 w 2706"/>
              <a:gd name="T61" fmla="*/ 640 h 640"/>
              <a:gd name="T62" fmla="*/ 1312 w 2706"/>
              <a:gd name="T63" fmla="*/ 640 h 640"/>
              <a:gd name="T64" fmla="*/ 1402 w 2706"/>
              <a:gd name="T65" fmla="*/ 638 h 640"/>
              <a:gd name="T66" fmla="*/ 1490 w 2706"/>
              <a:gd name="T67" fmla="*/ 636 h 640"/>
              <a:gd name="T68" fmla="*/ 1574 w 2706"/>
              <a:gd name="T69" fmla="*/ 632 h 640"/>
              <a:gd name="T70" fmla="*/ 1656 w 2706"/>
              <a:gd name="T71" fmla="*/ 626 h 640"/>
              <a:gd name="T72" fmla="*/ 1734 w 2706"/>
              <a:gd name="T73" fmla="*/ 620 h 640"/>
              <a:gd name="T74" fmla="*/ 1812 w 2706"/>
              <a:gd name="T75" fmla="*/ 612 h 640"/>
              <a:gd name="T76" fmla="*/ 1886 w 2706"/>
              <a:gd name="T77" fmla="*/ 602 h 640"/>
              <a:gd name="T78" fmla="*/ 1960 w 2706"/>
              <a:gd name="T79" fmla="*/ 592 h 640"/>
              <a:gd name="T80" fmla="*/ 2030 w 2706"/>
              <a:gd name="T81" fmla="*/ 580 h 640"/>
              <a:gd name="T82" fmla="*/ 2100 w 2706"/>
              <a:gd name="T83" fmla="*/ 568 h 640"/>
              <a:gd name="T84" fmla="*/ 2166 w 2706"/>
              <a:gd name="T85" fmla="*/ 554 h 640"/>
              <a:gd name="T86" fmla="*/ 2232 w 2706"/>
              <a:gd name="T87" fmla="*/ 540 h 640"/>
              <a:gd name="T88" fmla="*/ 2296 w 2706"/>
              <a:gd name="T89" fmla="*/ 524 h 640"/>
              <a:gd name="T90" fmla="*/ 2358 w 2706"/>
              <a:gd name="T91" fmla="*/ 508 h 640"/>
              <a:gd name="T92" fmla="*/ 2418 w 2706"/>
              <a:gd name="T93" fmla="*/ 490 h 640"/>
              <a:gd name="T94" fmla="*/ 2478 w 2706"/>
              <a:gd name="T95" fmla="*/ 472 h 640"/>
              <a:gd name="T96" fmla="*/ 2592 w 2706"/>
              <a:gd name="T97" fmla="*/ 432 h 640"/>
              <a:gd name="T98" fmla="*/ 2702 w 2706"/>
              <a:gd name="T99" fmla="*/ 390 h 640"/>
              <a:gd name="T100" fmla="*/ 2702 w 2706"/>
              <a:gd name="T101" fmla="*/ 390 h 640"/>
              <a:gd name="T102" fmla="*/ 2706 w 2706"/>
              <a:gd name="T103" fmla="*/ 388 h 640"/>
              <a:gd name="T104" fmla="*/ 2706 w 2706"/>
              <a:gd name="T105" fmla="*/ 388 h 640"/>
              <a:gd name="T106" fmla="*/ 2706 w 2706"/>
              <a:gd name="T107" fmla="*/ 0 h 640"/>
              <a:gd name="T108" fmla="*/ 2706 w 2706"/>
              <a:gd name="T109" fmla="*/ 0 h 640"/>
              <a:gd name="T110" fmla="*/ 2700 w 2706"/>
              <a:gd name="T111" fmla="*/ 0 h 640"/>
              <a:gd name="T112" fmla="*/ 2700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5216 w 5216"/>
              <a:gd name="T1" fmla="*/ 714 h 762"/>
              <a:gd name="T2" fmla="*/ 4984 w 5216"/>
              <a:gd name="T3" fmla="*/ 686 h 762"/>
              <a:gd name="T4" fmla="*/ 4478 w 5216"/>
              <a:gd name="T5" fmla="*/ 610 h 762"/>
              <a:gd name="T6" fmla="*/ 3914 w 5216"/>
              <a:gd name="T7" fmla="*/ 508 h 762"/>
              <a:gd name="T8" fmla="*/ 3286 w 5216"/>
              <a:gd name="T9" fmla="*/ 374 h 762"/>
              <a:gd name="T10" fmla="*/ 2946 w 5216"/>
              <a:gd name="T11" fmla="*/ 296 h 762"/>
              <a:gd name="T12" fmla="*/ 2682 w 5216"/>
              <a:gd name="T13" fmla="*/ 236 h 762"/>
              <a:gd name="T14" fmla="*/ 2430 w 5216"/>
              <a:gd name="T15" fmla="*/ 184 h 762"/>
              <a:gd name="T16" fmla="*/ 2190 w 5216"/>
              <a:gd name="T17" fmla="*/ 140 h 762"/>
              <a:gd name="T18" fmla="*/ 1960 w 5216"/>
              <a:gd name="T19" fmla="*/ 102 h 762"/>
              <a:gd name="T20" fmla="*/ 1740 w 5216"/>
              <a:gd name="T21" fmla="*/ 72 h 762"/>
              <a:gd name="T22" fmla="*/ 1334 w 5216"/>
              <a:gd name="T23" fmla="*/ 28 h 762"/>
              <a:gd name="T24" fmla="*/ 970 w 5216"/>
              <a:gd name="T25" fmla="*/ 4 h 762"/>
              <a:gd name="T26" fmla="*/ 644 w 5216"/>
              <a:gd name="T27" fmla="*/ 0 h 762"/>
              <a:gd name="T28" fmla="*/ 358 w 5216"/>
              <a:gd name="T29" fmla="*/ 10 h 762"/>
              <a:gd name="T30" fmla="*/ 110 w 5216"/>
              <a:gd name="T31" fmla="*/ 32 h 762"/>
              <a:gd name="T32" fmla="*/ 0 w 5216"/>
              <a:gd name="T33" fmla="*/ 48 h 762"/>
              <a:gd name="T34" fmla="*/ 314 w 5216"/>
              <a:gd name="T35" fmla="*/ 86 h 762"/>
              <a:gd name="T36" fmla="*/ 652 w 5216"/>
              <a:gd name="T37" fmla="*/ 140 h 762"/>
              <a:gd name="T38" fmla="*/ 1014 w 5216"/>
              <a:gd name="T39" fmla="*/ 210 h 762"/>
              <a:gd name="T40" fmla="*/ 1402 w 5216"/>
              <a:gd name="T41" fmla="*/ 296 h 762"/>
              <a:gd name="T42" fmla="*/ 1756 w 5216"/>
              <a:gd name="T43" fmla="*/ 378 h 762"/>
              <a:gd name="T44" fmla="*/ 2408 w 5216"/>
              <a:gd name="T45" fmla="*/ 516 h 762"/>
              <a:gd name="T46" fmla="*/ 2708 w 5216"/>
              <a:gd name="T47" fmla="*/ 572 h 762"/>
              <a:gd name="T48" fmla="*/ 2992 w 5216"/>
              <a:gd name="T49" fmla="*/ 620 h 762"/>
              <a:gd name="T50" fmla="*/ 3260 w 5216"/>
              <a:gd name="T51" fmla="*/ 662 h 762"/>
              <a:gd name="T52" fmla="*/ 3512 w 5216"/>
              <a:gd name="T53" fmla="*/ 694 h 762"/>
              <a:gd name="T54" fmla="*/ 3750 w 5216"/>
              <a:gd name="T55" fmla="*/ 722 h 762"/>
              <a:gd name="T56" fmla="*/ 3974 w 5216"/>
              <a:gd name="T57" fmla="*/ 740 h 762"/>
              <a:gd name="T58" fmla="*/ 4184 w 5216"/>
              <a:gd name="T59" fmla="*/ 754 h 762"/>
              <a:gd name="T60" fmla="*/ 4384 w 5216"/>
              <a:gd name="T61" fmla="*/ 762 h 762"/>
              <a:gd name="T62" fmla="*/ 4570 w 5216"/>
              <a:gd name="T63" fmla="*/ 762 h 762"/>
              <a:gd name="T64" fmla="*/ 4746 w 5216"/>
              <a:gd name="T65" fmla="*/ 758 h 762"/>
              <a:gd name="T66" fmla="*/ 4912 w 5216"/>
              <a:gd name="T67" fmla="*/ 748 h 762"/>
              <a:gd name="T68" fmla="*/ 5068 w 5216"/>
              <a:gd name="T69" fmla="*/ 732 h 762"/>
              <a:gd name="T70" fmla="*/ 5216 w 5216"/>
              <a:gd name="T71" fmla="*/ 714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70 h 694"/>
              <a:gd name="T2" fmla="*/ 0 w 5144"/>
              <a:gd name="T3" fmla="*/ 70 h 694"/>
              <a:gd name="T4" fmla="*/ 18 w 5144"/>
              <a:gd name="T5" fmla="*/ 66 h 694"/>
              <a:gd name="T6" fmla="*/ 72 w 5144"/>
              <a:gd name="T7" fmla="*/ 56 h 694"/>
              <a:gd name="T8" fmla="*/ 164 w 5144"/>
              <a:gd name="T9" fmla="*/ 42 h 694"/>
              <a:gd name="T10" fmla="*/ 224 w 5144"/>
              <a:gd name="T11" fmla="*/ 34 h 694"/>
              <a:gd name="T12" fmla="*/ 294 w 5144"/>
              <a:gd name="T13" fmla="*/ 26 h 694"/>
              <a:gd name="T14" fmla="*/ 372 w 5144"/>
              <a:gd name="T15" fmla="*/ 20 h 694"/>
              <a:gd name="T16" fmla="*/ 462 w 5144"/>
              <a:gd name="T17" fmla="*/ 14 h 694"/>
              <a:gd name="T18" fmla="*/ 560 w 5144"/>
              <a:gd name="T19" fmla="*/ 8 h 694"/>
              <a:gd name="T20" fmla="*/ 670 w 5144"/>
              <a:gd name="T21" fmla="*/ 4 h 694"/>
              <a:gd name="T22" fmla="*/ 790 w 5144"/>
              <a:gd name="T23" fmla="*/ 2 h 694"/>
              <a:gd name="T24" fmla="*/ 920 w 5144"/>
              <a:gd name="T25" fmla="*/ 0 h 694"/>
              <a:gd name="T26" fmla="*/ 1060 w 5144"/>
              <a:gd name="T27" fmla="*/ 2 h 694"/>
              <a:gd name="T28" fmla="*/ 1210 w 5144"/>
              <a:gd name="T29" fmla="*/ 6 h 694"/>
              <a:gd name="T30" fmla="*/ 1372 w 5144"/>
              <a:gd name="T31" fmla="*/ 14 h 694"/>
              <a:gd name="T32" fmla="*/ 1544 w 5144"/>
              <a:gd name="T33" fmla="*/ 24 h 694"/>
              <a:gd name="T34" fmla="*/ 1726 w 5144"/>
              <a:gd name="T35" fmla="*/ 40 h 694"/>
              <a:gd name="T36" fmla="*/ 1920 w 5144"/>
              <a:gd name="T37" fmla="*/ 58 h 694"/>
              <a:gd name="T38" fmla="*/ 2126 w 5144"/>
              <a:gd name="T39" fmla="*/ 80 h 694"/>
              <a:gd name="T40" fmla="*/ 2342 w 5144"/>
              <a:gd name="T41" fmla="*/ 106 h 694"/>
              <a:gd name="T42" fmla="*/ 2570 w 5144"/>
              <a:gd name="T43" fmla="*/ 138 h 694"/>
              <a:gd name="T44" fmla="*/ 2808 w 5144"/>
              <a:gd name="T45" fmla="*/ 174 h 694"/>
              <a:gd name="T46" fmla="*/ 3058 w 5144"/>
              <a:gd name="T47" fmla="*/ 216 h 694"/>
              <a:gd name="T48" fmla="*/ 3320 w 5144"/>
              <a:gd name="T49" fmla="*/ 266 h 694"/>
              <a:gd name="T50" fmla="*/ 3594 w 5144"/>
              <a:gd name="T51" fmla="*/ 320 h 694"/>
              <a:gd name="T52" fmla="*/ 3880 w 5144"/>
              <a:gd name="T53" fmla="*/ 380 h 694"/>
              <a:gd name="T54" fmla="*/ 4178 w 5144"/>
              <a:gd name="T55" fmla="*/ 448 h 694"/>
              <a:gd name="T56" fmla="*/ 4488 w 5144"/>
              <a:gd name="T57" fmla="*/ 522 h 694"/>
              <a:gd name="T58" fmla="*/ 4810 w 5144"/>
              <a:gd name="T59" fmla="*/ 604 h 694"/>
              <a:gd name="T60" fmla="*/ 5144 w 5144"/>
              <a:gd name="T61" fmla="*/ 694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584 h 584"/>
              <a:gd name="T2" fmla="*/ 0 w 3112"/>
              <a:gd name="T3" fmla="*/ 584 h 584"/>
              <a:gd name="T4" fmla="*/ 90 w 3112"/>
              <a:gd name="T5" fmla="*/ 560 h 584"/>
              <a:gd name="T6" fmla="*/ 336 w 3112"/>
              <a:gd name="T7" fmla="*/ 498 h 584"/>
              <a:gd name="T8" fmla="*/ 506 w 3112"/>
              <a:gd name="T9" fmla="*/ 456 h 584"/>
              <a:gd name="T10" fmla="*/ 702 w 3112"/>
              <a:gd name="T11" fmla="*/ 410 h 584"/>
              <a:gd name="T12" fmla="*/ 920 w 3112"/>
              <a:gd name="T13" fmla="*/ 360 h 584"/>
              <a:gd name="T14" fmla="*/ 1154 w 3112"/>
              <a:gd name="T15" fmla="*/ 306 h 584"/>
              <a:gd name="T16" fmla="*/ 1402 w 3112"/>
              <a:gd name="T17" fmla="*/ 254 h 584"/>
              <a:gd name="T18" fmla="*/ 1656 w 3112"/>
              <a:gd name="T19" fmla="*/ 202 h 584"/>
              <a:gd name="T20" fmla="*/ 1916 w 3112"/>
              <a:gd name="T21" fmla="*/ 154 h 584"/>
              <a:gd name="T22" fmla="*/ 2174 w 3112"/>
              <a:gd name="T23" fmla="*/ 108 h 584"/>
              <a:gd name="T24" fmla="*/ 2302 w 3112"/>
              <a:gd name="T25" fmla="*/ 88 h 584"/>
              <a:gd name="T26" fmla="*/ 2426 w 3112"/>
              <a:gd name="T27" fmla="*/ 68 h 584"/>
              <a:gd name="T28" fmla="*/ 2550 w 3112"/>
              <a:gd name="T29" fmla="*/ 52 h 584"/>
              <a:gd name="T30" fmla="*/ 2670 w 3112"/>
              <a:gd name="T31" fmla="*/ 36 h 584"/>
              <a:gd name="T32" fmla="*/ 2788 w 3112"/>
              <a:gd name="T33" fmla="*/ 24 h 584"/>
              <a:gd name="T34" fmla="*/ 2900 w 3112"/>
              <a:gd name="T35" fmla="*/ 14 h 584"/>
              <a:gd name="T36" fmla="*/ 3008 w 3112"/>
              <a:gd name="T37" fmla="*/ 6 h 584"/>
              <a:gd name="T38" fmla="*/ 3112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8192 w 8196"/>
              <a:gd name="T1" fmla="*/ 512 h 1192"/>
              <a:gd name="T2" fmla="*/ 8040 w 8196"/>
              <a:gd name="T3" fmla="*/ 570 h 1192"/>
              <a:gd name="T4" fmla="*/ 7878 w 8196"/>
              <a:gd name="T5" fmla="*/ 620 h 1192"/>
              <a:gd name="T6" fmla="*/ 7706 w 8196"/>
              <a:gd name="T7" fmla="*/ 666 h 1192"/>
              <a:gd name="T8" fmla="*/ 7522 w 8196"/>
              <a:gd name="T9" fmla="*/ 702 h 1192"/>
              <a:gd name="T10" fmla="*/ 7322 w 8196"/>
              <a:gd name="T11" fmla="*/ 730 h 1192"/>
              <a:gd name="T12" fmla="*/ 7106 w 8196"/>
              <a:gd name="T13" fmla="*/ 750 h 1192"/>
              <a:gd name="T14" fmla="*/ 6872 w 8196"/>
              <a:gd name="T15" fmla="*/ 762 h 1192"/>
              <a:gd name="T16" fmla="*/ 6618 w 8196"/>
              <a:gd name="T17" fmla="*/ 760 h 1192"/>
              <a:gd name="T18" fmla="*/ 6342 w 8196"/>
              <a:gd name="T19" fmla="*/ 750 h 1192"/>
              <a:gd name="T20" fmla="*/ 6042 w 8196"/>
              <a:gd name="T21" fmla="*/ 726 h 1192"/>
              <a:gd name="T22" fmla="*/ 5716 w 8196"/>
              <a:gd name="T23" fmla="*/ 690 h 1192"/>
              <a:gd name="T24" fmla="*/ 5364 w 8196"/>
              <a:gd name="T25" fmla="*/ 642 h 1192"/>
              <a:gd name="T26" fmla="*/ 4982 w 8196"/>
              <a:gd name="T27" fmla="*/ 578 h 1192"/>
              <a:gd name="T28" fmla="*/ 4568 w 8196"/>
              <a:gd name="T29" fmla="*/ 500 h 1192"/>
              <a:gd name="T30" fmla="*/ 4122 w 8196"/>
              <a:gd name="T31" fmla="*/ 406 h 1192"/>
              <a:gd name="T32" fmla="*/ 3640 w 8196"/>
              <a:gd name="T33" fmla="*/ 296 h 1192"/>
              <a:gd name="T34" fmla="*/ 3396 w 8196"/>
              <a:gd name="T35" fmla="*/ 240 h 1192"/>
              <a:gd name="T36" fmla="*/ 2934 w 8196"/>
              <a:gd name="T37" fmla="*/ 148 h 1192"/>
              <a:gd name="T38" fmla="*/ 2512 w 8196"/>
              <a:gd name="T39" fmla="*/ 82 h 1192"/>
              <a:gd name="T40" fmla="*/ 2126 w 8196"/>
              <a:gd name="T41" fmla="*/ 36 h 1192"/>
              <a:gd name="T42" fmla="*/ 1776 w 8196"/>
              <a:gd name="T43" fmla="*/ 10 h 1192"/>
              <a:gd name="T44" fmla="*/ 1462 w 8196"/>
              <a:gd name="T45" fmla="*/ 0 h 1192"/>
              <a:gd name="T46" fmla="*/ 1182 w 8196"/>
              <a:gd name="T47" fmla="*/ 4 h 1192"/>
              <a:gd name="T48" fmla="*/ 934 w 8196"/>
              <a:gd name="T49" fmla="*/ 20 h 1192"/>
              <a:gd name="T50" fmla="*/ 716 w 8196"/>
              <a:gd name="T51" fmla="*/ 44 h 1192"/>
              <a:gd name="T52" fmla="*/ 530 w 8196"/>
              <a:gd name="T53" fmla="*/ 74 h 1192"/>
              <a:gd name="T54" fmla="*/ 374 w 8196"/>
              <a:gd name="T55" fmla="*/ 108 h 1192"/>
              <a:gd name="T56" fmla="*/ 248 w 8196"/>
              <a:gd name="T57" fmla="*/ 144 h 1192"/>
              <a:gd name="T58" fmla="*/ 148 w 8196"/>
              <a:gd name="T59" fmla="*/ 176 h 1192"/>
              <a:gd name="T60" fmla="*/ 48 w 8196"/>
              <a:gd name="T61" fmla="*/ 216 h 1192"/>
              <a:gd name="T62" fmla="*/ 0 w 8196"/>
              <a:gd name="T63" fmla="*/ 240 h 1192"/>
              <a:gd name="T64" fmla="*/ 8192 w 8196"/>
              <a:gd name="T65" fmla="*/ 1192 h 1192"/>
              <a:gd name="T66" fmla="*/ 8196 w 8196"/>
              <a:gd name="T67" fmla="*/ 1186 h 1192"/>
              <a:gd name="T68" fmla="*/ 8196 w 8196"/>
              <a:gd name="T69" fmla="*/ 510 h 1192"/>
              <a:gd name="T70" fmla="*/ 8192 w 8196"/>
              <a:gd name="T71" fmla="*/ 512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04800"/>
            <a:ext cx="990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172200"/>
            <a:ext cx="84931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Nairobi                                 ISO 9001:2008       </a:t>
            </a:r>
            <a:fld id="{B2128AFA-3287-49C0-8ACB-6617F90BA466}" type="slidenum">
              <a:rPr lang="en-US"/>
              <a:pPr>
                <a:defRPr/>
              </a:pPr>
              <a:t>‹#›</a:t>
            </a:fld>
            <a:r>
              <a:rPr lang="en-US"/>
              <a:t>	 Certified 		http://www.uonbi.ac.ke</a:t>
            </a:r>
          </a:p>
        </p:txBody>
      </p:sp>
    </p:spTree>
    <p:extLst>
      <p:ext uri="{BB962C8B-B14F-4D97-AF65-F5344CB8AC3E}">
        <p14:creationId xmlns:p14="http://schemas.microsoft.com/office/powerpoint/2010/main" val="4078757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4" descr="Fountain 17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1000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Nairobi                                 ISO 9001:2008       </a:t>
            </a:r>
            <a:fld id="{96C66D7B-D1C0-450E-9E0A-E9C5D39014A1}" type="slidenum">
              <a:rPr lang="en-US"/>
              <a:pPr>
                <a:defRPr/>
              </a:pPr>
              <a:t>‹#›</a:t>
            </a:fld>
            <a:r>
              <a:rPr lang="en-US"/>
              <a:t>	 Certified 		http://www.uonbi.ac.ke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97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Nairobi                                 ISO 9001:2008       </a:t>
            </a:r>
            <a:fld id="{E16E297C-0BFE-4B62-A6AD-9F17F513A9D1}" type="slidenum">
              <a:rPr lang="en-US"/>
              <a:pPr>
                <a:defRPr/>
              </a:pPr>
              <a:t>‹#›</a:t>
            </a:fld>
            <a:r>
              <a:rPr lang="en-US"/>
              <a:t>	 Certified 		http://www.uonbi.ac.ke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711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Nairobi                                 ISO 9001:2008       </a:t>
            </a:r>
            <a:fld id="{AF3F1DC9-F62A-49C7-A4EF-B344242BF564}" type="slidenum">
              <a:rPr lang="en-US"/>
              <a:pPr>
                <a:defRPr/>
              </a:pPr>
              <a:t>‹#›</a:t>
            </a:fld>
            <a:r>
              <a:rPr lang="en-US"/>
              <a:t>	 Certified 		http://www.uonbi.ac.ke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157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1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" name="Freeform 4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 useBgFill="1">
          <p:nvSpPr>
            <p:cNvPr id="8" name="Freeform 25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06388"/>
            <a:ext cx="914400" cy="98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2" descr="Fountain 17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1000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Nairobi                                 ISO 9001:2008       </a:t>
            </a:r>
            <a:fld id="{1EB20C0C-8070-4073-8C29-D33E14892529}" type="slidenum">
              <a:rPr lang="en-US"/>
              <a:pPr>
                <a:defRPr/>
              </a:pPr>
              <a:t>‹#›</a:t>
            </a:fld>
            <a:r>
              <a:rPr lang="en-US"/>
              <a:t>	 Certified 		http://www.uonbi.ac.ke</a:t>
            </a:r>
          </a:p>
        </p:txBody>
      </p:sp>
    </p:spTree>
    <p:extLst>
      <p:ext uri="{BB962C8B-B14F-4D97-AF65-F5344CB8AC3E}">
        <p14:creationId xmlns:p14="http://schemas.microsoft.com/office/powerpoint/2010/main" val="2553818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 useBgFill="1">
          <p:nvSpPr>
            <p:cNvPr id="11" name="Freeform 25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381000"/>
            <a:ext cx="990600" cy="98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2" descr="Fountain 17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1000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193675" y="6249988"/>
            <a:ext cx="84169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Nairobi                                 ISO 9001:2008       </a:t>
            </a:r>
            <a:fld id="{BE36652E-B1F9-446D-B376-86DA6EF0DD26}" type="slidenum">
              <a:rPr lang="en-US"/>
              <a:pPr>
                <a:defRPr/>
              </a:pPr>
              <a:t>‹#›</a:t>
            </a:fld>
            <a:r>
              <a:rPr lang="en-US"/>
              <a:t>	 Certified 		http://www.uonbi.ac.ke</a:t>
            </a:r>
          </a:p>
        </p:txBody>
      </p:sp>
    </p:spTree>
    <p:extLst>
      <p:ext uri="{BB962C8B-B14F-4D97-AF65-F5344CB8AC3E}">
        <p14:creationId xmlns:p14="http://schemas.microsoft.com/office/powerpoint/2010/main" val="4078219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15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905000"/>
            <a:ext cx="1143000" cy="129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193675" y="6249988"/>
            <a:ext cx="8569325" cy="365125"/>
          </a:xfr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/>
              <a:t>University of Nairobi                                 ISO 9001:2008       </a:t>
            </a:r>
            <a:fld id="{1B9FDCD9-4D0C-44B1-AA56-DBCE459904B0}" type="slidenum">
              <a:rPr lang="en-US"/>
              <a:pPr>
                <a:defRPr/>
              </a:pPr>
              <a:t>‹#›</a:t>
            </a:fld>
            <a:r>
              <a:rPr lang="en-US"/>
              <a:t>	 Certified 		http://www.uonbi.ac.ke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835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2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" y="6172200"/>
            <a:ext cx="84931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University of Nairobi                                 ISO 9001:2008       </a:t>
            </a:r>
            <a:fld id="{81237E2B-9F90-4D36-A991-F25A46D95C54}" type="slidenum">
              <a:rPr lang="en-US"/>
              <a:pPr>
                <a:defRPr/>
              </a:pPr>
              <a:t>‹#›</a:t>
            </a:fld>
            <a:r>
              <a:rPr lang="en-US"/>
              <a:t>	 Certified 		http://www.uonbi.ac.ke</a:t>
            </a:r>
            <a:endParaRPr lang="en-US" dirty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457200"/>
            <a:ext cx="838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2" descr="Fountain 17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1000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0" r:id="rId5"/>
    <p:sldLayoutId id="2147483751" r:id="rId6"/>
    <p:sldLayoutId id="2147483757" r:id="rId7"/>
    <p:sldLayoutId id="2147483758" r:id="rId8"/>
    <p:sldLayoutId id="2147483759" r:id="rId9"/>
    <p:sldLayoutId id="2147483752" r:id="rId10"/>
    <p:sldLayoutId id="2147483760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676400"/>
            <a:ext cx="8915400" cy="1905001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Antimicrobial susceptibility patterns of mastitis Staphylococcus aureus from bovine and caprine in </a:t>
            </a:r>
            <a:r>
              <a:rPr lang="en-US" sz="2800" b="1" dirty="0" err="1">
                <a:solidFill>
                  <a:srgbClr val="C00000"/>
                </a:solidFill>
                <a:latin typeface="Century Gothic" panose="020B0502020202020204" pitchFamily="34" charset="0"/>
              </a:rPr>
              <a:t>peri</a:t>
            </a:r>
            <a:r>
              <a:rPr lang="en-US" sz="28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-urban Nairobi, </a:t>
            </a:r>
            <a:r>
              <a:rPr lang="en-US" sz="28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Kenya</a:t>
            </a:r>
            <a:endParaRPr lang="en-US" sz="28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62400"/>
            <a:ext cx="7010400" cy="1371600"/>
          </a:xfrm>
        </p:spPr>
        <p:txBody>
          <a:bodyPr>
            <a:no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Kimeli </a:t>
            </a:r>
            <a:r>
              <a:rPr lang="en-US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P. (BVM, MSc), </a:t>
            </a:r>
            <a:r>
              <a:rPr lang="en-US" sz="1600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Kirui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G., </a:t>
            </a:r>
            <a:r>
              <a:rPr lang="en-US" sz="16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Mwangi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W., </a:t>
            </a:r>
            <a:r>
              <a:rPr lang="en-US" sz="16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Kipyegon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A., </a:t>
            </a:r>
            <a:r>
              <a:rPr lang="en-US" sz="16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Muasya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D., </a:t>
            </a:r>
            <a:r>
              <a:rPr lang="en-US" sz="16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Kamau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J. and </a:t>
            </a:r>
            <a:r>
              <a:rPr lang="en-US" sz="16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Thaiya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A.</a:t>
            </a:r>
          </a:p>
          <a:p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Department of Clinical Studies, Faculty of Veterinary Medicine, University of Nairobi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59079" y="1600200"/>
            <a:ext cx="8534400" cy="4794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en-GB" sz="2800" b="1" dirty="0">
                <a:latin typeface="Century Gothic" panose="020B0502020202020204" pitchFamily="34" charset="0"/>
              </a:rPr>
              <a:t>6</a:t>
            </a:r>
            <a:r>
              <a:rPr lang="en-GB" sz="2800" b="1" baseline="30000" dirty="0">
                <a:latin typeface="Century Gothic" panose="020B0502020202020204" pitchFamily="34" charset="0"/>
              </a:rPr>
              <a:t>th</a:t>
            </a:r>
            <a:r>
              <a:rPr lang="en-GB" sz="2800" b="1" dirty="0">
                <a:latin typeface="Century Gothic" panose="020B0502020202020204" pitchFamily="34" charset="0"/>
              </a:rPr>
              <a:t> East African Health and Scientific Conference </a:t>
            </a:r>
            <a:endParaRPr kumimoji="0" lang="en-US" sz="2800" b="1" i="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04800" y="6492875"/>
            <a:ext cx="8686800" cy="365125"/>
          </a:xfrm>
        </p:spPr>
        <p:txBody>
          <a:bodyPr/>
          <a:lstStyle/>
          <a:p>
            <a:pPr algn="ctr">
              <a:defRPr/>
            </a:pPr>
            <a:r>
              <a:rPr lang="en-US" smtClean="0"/>
              <a:t>University of Nairobi                                 ISO 9001:2008       ‹#›  Certified   http://www.uonbi.ac.ke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68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685800"/>
            <a:ext cx="6324600" cy="60198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Century Gothic" panose="020B0502020202020204" pitchFamily="34" charset="0"/>
              </a:rPr>
              <a:t>Resistance </a:t>
            </a:r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(0-8mm resistant)</a:t>
            </a:r>
            <a:r>
              <a:rPr lang="en-US" sz="2400" dirty="0" smtClean="0">
                <a:latin typeface="Century Gothic" panose="020B0502020202020204" pitchFamily="34" charset="0"/>
              </a:rPr>
              <a:t> to antibiotics in decreasing trend was: </a:t>
            </a:r>
          </a:p>
          <a:p>
            <a:pPr lvl="1"/>
            <a:r>
              <a:rPr lang="en-US" sz="2400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Cotrimoxazole</a:t>
            </a:r>
            <a:r>
              <a:rPr lang="en-US" sz="24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(81%), 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Ampicillin (46%), 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Tetracycline (23%0),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Streptomycin (23%), </a:t>
            </a:r>
          </a:p>
          <a:p>
            <a:pPr lvl="1"/>
            <a:r>
              <a:rPr lang="en-US" sz="2400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Ampiclox</a:t>
            </a:r>
            <a:r>
              <a:rPr lang="en-US" sz="24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(20%), </a:t>
            </a:r>
          </a:p>
          <a:p>
            <a:pPr lvl="1"/>
            <a:r>
              <a:rPr lang="en-US" sz="2400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Cefaclor</a:t>
            </a:r>
            <a:r>
              <a:rPr lang="en-US" sz="24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(20%), </a:t>
            </a:r>
          </a:p>
          <a:p>
            <a:pPr lvl="1"/>
            <a:r>
              <a:rPr lang="en-US" sz="2400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Kanamycin</a:t>
            </a:r>
            <a:r>
              <a:rPr lang="en-US" sz="24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(17%), </a:t>
            </a:r>
          </a:p>
          <a:p>
            <a:pPr lvl="1"/>
            <a:r>
              <a:rPr lang="en-US" sz="2400" dirty="0" err="1" smtClean="0">
                <a:latin typeface="Century Gothic" panose="020B0502020202020204" pitchFamily="34" charset="0"/>
              </a:rPr>
              <a:t>Gentamycin</a:t>
            </a:r>
            <a:r>
              <a:rPr lang="en-US" sz="2400" dirty="0" smtClean="0">
                <a:latin typeface="Century Gothic" panose="020B0502020202020204" pitchFamily="34" charset="0"/>
              </a:rPr>
              <a:t> (5%) and </a:t>
            </a:r>
          </a:p>
          <a:p>
            <a:pPr lvl="1"/>
            <a:r>
              <a:rPr lang="en-US" sz="2400" dirty="0" err="1" smtClean="0">
                <a:latin typeface="Century Gothic" panose="020B0502020202020204" pitchFamily="34" charset="0"/>
              </a:rPr>
              <a:t>Norfloxacin</a:t>
            </a:r>
            <a:r>
              <a:rPr lang="en-US" sz="2400" dirty="0" smtClean="0">
                <a:latin typeface="Century Gothic" panose="020B0502020202020204" pitchFamily="34" charset="0"/>
              </a:rPr>
              <a:t> (4%).</a:t>
            </a:r>
          </a:p>
          <a:p>
            <a:pPr lvl="1">
              <a:buNone/>
            </a:pPr>
            <a:endParaRPr lang="en-US" sz="2400" dirty="0" smtClean="0">
              <a:latin typeface="Century Gothic" panose="020B0502020202020204" pitchFamily="34" charset="0"/>
            </a:endParaRPr>
          </a:p>
          <a:p>
            <a:endParaRPr lang="en-US" sz="2400" dirty="0">
              <a:latin typeface="Century Gothic" panose="020B0502020202020204" pitchFamily="34" charset="0"/>
            </a:endParaRPr>
          </a:p>
        </p:txBody>
      </p:sp>
      <p:sp>
        <p:nvSpPr>
          <p:cNvPr id="4" name="Right Brace 3"/>
          <p:cNvSpPr/>
          <p:nvPr/>
        </p:nvSpPr>
        <p:spPr>
          <a:xfrm>
            <a:off x="5105400" y="1676400"/>
            <a:ext cx="457200" cy="2743200"/>
          </a:xfrm>
          <a:prstGeom prst="rightBrace">
            <a:avLst>
              <a:gd name="adj1" fmla="val 204167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Callout 5"/>
          <p:cNvSpPr/>
          <p:nvPr/>
        </p:nvSpPr>
        <p:spPr>
          <a:xfrm rot="1734083">
            <a:off x="5867400" y="2590800"/>
            <a:ext cx="1752600" cy="1143000"/>
          </a:xfrm>
          <a:prstGeom prst="wedgeEllipseCallou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Book Antiqua" pitchFamily="18" charset="0"/>
              </a:rPr>
              <a:t>Worrying Trend</a:t>
            </a:r>
            <a:endParaRPr lang="en-US" b="1" dirty="0">
              <a:latin typeface="Book Antiqua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69875" y="6416675"/>
            <a:ext cx="8797925" cy="365125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University of Nairobi                                 ISO 9001:2008       ‹#›  Certified   http://www.uonbi.ac.ke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9747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751975923"/>
              </p:ext>
            </p:extLst>
          </p:nvPr>
        </p:nvGraphicFramePr>
        <p:xfrm>
          <a:off x="533400" y="622425"/>
          <a:ext cx="8316310" cy="281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78483210"/>
              </p:ext>
            </p:extLst>
          </p:nvPr>
        </p:nvGraphicFramePr>
        <p:xfrm>
          <a:off x="533400" y="3429000"/>
          <a:ext cx="8610600" cy="281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818290" y="681702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Book Antiqua" pitchFamily="18" charset="0"/>
              </a:rPr>
              <a:t>Cotrimazole</a:t>
            </a:r>
            <a:endParaRPr lang="en-US" b="1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57400" y="3611038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Book Antiqua" pitchFamily="18" charset="0"/>
              </a:rPr>
              <a:t>Ampicillin</a:t>
            </a:r>
            <a:endParaRPr lang="en-US" b="1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69875" y="6492875"/>
            <a:ext cx="8797925" cy="365125"/>
          </a:xfrm>
        </p:spPr>
        <p:txBody>
          <a:bodyPr/>
          <a:lstStyle/>
          <a:p>
            <a:pPr algn="ctr">
              <a:defRPr/>
            </a:pPr>
            <a:r>
              <a:rPr lang="en-US" smtClean="0"/>
              <a:t>University of Nairobi                                 ISO 9001:2008       ‹#›  Certified   http://www.uonbi.ac.ke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720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382000" cy="4495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400" b="1" dirty="0" smtClean="0">
                <a:latin typeface="Century Gothic" panose="020B0502020202020204" pitchFamily="34" charset="0"/>
              </a:rPr>
              <a:t>	</a:t>
            </a:r>
            <a:r>
              <a:rPr lang="en-US" sz="2400" dirty="0" smtClean="0">
                <a:latin typeface="Century Gothic" panose="020B0502020202020204" pitchFamily="34" charset="0"/>
              </a:rPr>
              <a:t>-Resistant strains &gt;&gt; on gradual rise.</a:t>
            </a:r>
          </a:p>
          <a:p>
            <a:pPr>
              <a:buNone/>
            </a:pPr>
            <a:r>
              <a:rPr lang="en-US" sz="2400" dirty="0" smtClean="0">
                <a:latin typeface="Century Gothic" panose="020B0502020202020204" pitchFamily="34" charset="0"/>
              </a:rPr>
              <a:t/>
            </a:r>
            <a:br>
              <a:rPr lang="en-US" sz="2400" dirty="0" smtClean="0">
                <a:latin typeface="Century Gothic" panose="020B0502020202020204" pitchFamily="34" charset="0"/>
              </a:rPr>
            </a:br>
            <a:r>
              <a:rPr lang="en-US" sz="2400" dirty="0" smtClean="0">
                <a:latin typeface="Century Gothic" panose="020B0502020202020204" pitchFamily="34" charset="0"/>
              </a:rPr>
              <a:t>- Susceptible strains &gt;&gt; on decreasing trend.</a:t>
            </a:r>
          </a:p>
          <a:p>
            <a:pPr>
              <a:buNone/>
            </a:pPr>
            <a:r>
              <a:rPr lang="en-US" sz="2400" dirty="0" smtClean="0">
                <a:latin typeface="Century Gothic" panose="020B0502020202020204" pitchFamily="34" charset="0"/>
              </a:rPr>
              <a:t/>
            </a:r>
            <a:br>
              <a:rPr lang="en-US" sz="2400" dirty="0" smtClean="0">
                <a:latin typeface="Century Gothic" panose="020B0502020202020204" pitchFamily="34" charset="0"/>
              </a:rPr>
            </a:br>
            <a:r>
              <a:rPr lang="en-US" sz="2400" dirty="0" smtClean="0">
                <a:latin typeface="Century Gothic" panose="020B0502020202020204" pitchFamily="34" charset="0"/>
              </a:rPr>
              <a:t>-  The dynamics noted in 2013 (Increasing susceptible strains) may be attributed to global campaign towards responsible use of antibiotic.</a:t>
            </a:r>
          </a:p>
          <a:p>
            <a:pPr>
              <a:buNone/>
            </a:pPr>
            <a:endParaRPr lang="en-US" sz="2400" dirty="0" smtClean="0">
              <a:latin typeface="Century Gothic" panose="020B0502020202020204" pitchFamily="34" charset="0"/>
            </a:endParaRPr>
          </a:p>
          <a:p>
            <a:pPr>
              <a:buNone/>
            </a:pPr>
            <a:r>
              <a:rPr lang="en-US" sz="2400" dirty="0">
                <a:latin typeface="Century Gothic" panose="020B0502020202020204" pitchFamily="34" charset="0"/>
              </a:rPr>
              <a:t> </a:t>
            </a:r>
            <a:r>
              <a:rPr lang="en-US" sz="2400" dirty="0" smtClean="0">
                <a:latin typeface="Century Gothic" panose="020B0502020202020204" pitchFamily="34" charset="0"/>
              </a:rPr>
              <a:t>   - Most </a:t>
            </a:r>
            <a:r>
              <a:rPr lang="en-US" sz="2400" dirty="0">
                <a:latin typeface="Century Gothic" panose="020B0502020202020204" pitchFamily="34" charset="0"/>
              </a:rPr>
              <a:t>of the isolates were either mildly or moderately susceptible to various antimicrobials </a:t>
            </a:r>
            <a:endParaRPr lang="en-US" sz="2400" dirty="0" smtClean="0">
              <a:latin typeface="Century Gothic" panose="020B0502020202020204" pitchFamily="34" charset="0"/>
            </a:endParaRPr>
          </a:p>
          <a:p>
            <a:pPr>
              <a:buNone/>
            </a:pPr>
            <a:endParaRPr lang="en-US" sz="2400" dirty="0" smtClean="0">
              <a:latin typeface="Century Gothic" panose="020B0502020202020204" pitchFamily="34" charset="0"/>
            </a:endParaRPr>
          </a:p>
          <a:p>
            <a:pPr>
              <a:buNone/>
            </a:pPr>
            <a:r>
              <a:rPr lang="en-US" sz="2400" dirty="0">
                <a:latin typeface="Century Gothic" panose="020B0502020202020204" pitchFamily="34" charset="0"/>
              </a:rPr>
              <a:t> </a:t>
            </a:r>
            <a:r>
              <a:rPr lang="en-US" sz="2400" dirty="0" smtClean="0">
                <a:latin typeface="Century Gothic" panose="020B0502020202020204" pitchFamily="34" charset="0"/>
              </a:rPr>
              <a:t>   - This </a:t>
            </a:r>
            <a:r>
              <a:rPr lang="en-US" sz="2400" dirty="0">
                <a:latin typeface="Century Gothic" panose="020B0502020202020204" pitchFamily="34" charset="0"/>
              </a:rPr>
              <a:t>is suggestive of reducing susceptible to antimicrobials and increase in bacterial resistance.</a:t>
            </a:r>
          </a:p>
          <a:p>
            <a:pPr>
              <a:buNone/>
            </a:pPr>
            <a:endParaRPr lang="en-US" sz="2400" dirty="0">
              <a:latin typeface="Century Gothic" panose="020B0502020202020204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514600" y="381000"/>
            <a:ext cx="4572000" cy="1143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Important to Note</a:t>
            </a:r>
            <a:endParaRPr lang="en-US" sz="28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69875" y="6492875"/>
            <a:ext cx="8797925" cy="365125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University of Nairobi                                 ISO 9001:2008       ‹#›  Certified   http://www.uonbi.ac.ke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5934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r>
              <a:rPr lang="en-US" sz="28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Conclusion</a:t>
            </a:r>
            <a:endParaRPr lang="en-US" sz="28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19600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latin typeface="Century Gothic" panose="020B0502020202020204" pitchFamily="34" charset="0"/>
              </a:rPr>
              <a:t>The current study has demonstrated </a:t>
            </a:r>
            <a:r>
              <a:rPr lang="en-US" sz="2400" dirty="0" smtClean="0">
                <a:latin typeface="Century Gothic" panose="020B0502020202020204" pitchFamily="34" charset="0"/>
              </a:rPr>
              <a:t>the existence </a:t>
            </a:r>
            <a:r>
              <a:rPr lang="en-US" sz="2400" dirty="0">
                <a:latin typeface="Century Gothic" panose="020B0502020202020204" pitchFamily="34" charset="0"/>
              </a:rPr>
              <a:t>of alarming levels of resistance of S. </a:t>
            </a:r>
            <a:r>
              <a:rPr lang="en-US" sz="2400" dirty="0" smtClean="0">
                <a:latin typeface="Century Gothic" panose="020B0502020202020204" pitchFamily="34" charset="0"/>
              </a:rPr>
              <a:t>aureus to </a:t>
            </a:r>
            <a:r>
              <a:rPr lang="en-US" sz="2400" dirty="0">
                <a:latin typeface="Century Gothic" panose="020B0502020202020204" pitchFamily="34" charset="0"/>
              </a:rPr>
              <a:t>commonly used antimicrobials. </a:t>
            </a:r>
            <a:endParaRPr lang="en-US" sz="2400" dirty="0" smtClean="0">
              <a:latin typeface="Century Gothic" panose="020B0502020202020204" pitchFamily="34" charset="0"/>
            </a:endParaRPr>
          </a:p>
          <a:p>
            <a:endParaRPr lang="en-US" sz="2400" dirty="0" smtClean="0">
              <a:latin typeface="Century Gothic" panose="020B0502020202020204" pitchFamily="34" charset="0"/>
            </a:endParaRPr>
          </a:p>
          <a:p>
            <a:r>
              <a:rPr lang="en-US" sz="2400" dirty="0" smtClean="0">
                <a:latin typeface="Century Gothic" panose="020B0502020202020204" pitchFamily="34" charset="0"/>
              </a:rPr>
              <a:t>Given </a:t>
            </a:r>
            <a:r>
              <a:rPr lang="en-US" sz="2400" dirty="0">
                <a:latin typeface="Century Gothic" panose="020B0502020202020204" pitchFamily="34" charset="0"/>
              </a:rPr>
              <a:t>this antimicrobial drug resistance and </a:t>
            </a:r>
            <a:r>
              <a:rPr lang="en-US" sz="2400" dirty="0" err="1">
                <a:latin typeface="Century Gothic" panose="020B0502020202020204" pitchFamily="34" charset="0"/>
              </a:rPr>
              <a:t>zoonotic</a:t>
            </a:r>
            <a:r>
              <a:rPr lang="en-US" sz="2400" dirty="0">
                <a:latin typeface="Century Gothic" panose="020B0502020202020204" pitchFamily="34" charset="0"/>
              </a:rPr>
              <a:t> nature of the S. aureus, a </a:t>
            </a:r>
            <a:r>
              <a:rPr lang="en-US" sz="2400" dirty="0" smtClean="0">
                <a:latin typeface="Century Gothic" panose="020B0502020202020204" pitchFamily="34" charset="0"/>
              </a:rPr>
              <a:t>similar picture </a:t>
            </a:r>
            <a:r>
              <a:rPr lang="en-US" sz="2400" dirty="0">
                <a:latin typeface="Century Gothic" panose="020B0502020202020204" pitchFamily="34" charset="0"/>
              </a:rPr>
              <a:t>may occur in humans</a:t>
            </a:r>
            <a:r>
              <a:rPr lang="en-US" sz="2400" dirty="0" smtClean="0">
                <a:latin typeface="Century Gothic" panose="020B0502020202020204" pitchFamily="34" charset="0"/>
              </a:rPr>
              <a:t>.</a:t>
            </a:r>
          </a:p>
          <a:p>
            <a:endParaRPr lang="en-US" sz="2400" dirty="0" smtClean="0">
              <a:latin typeface="Century Gothic" panose="020B0502020202020204" pitchFamily="34" charset="0"/>
            </a:endParaRPr>
          </a:p>
          <a:p>
            <a:r>
              <a:rPr lang="en-US" sz="2400" dirty="0" smtClean="0">
                <a:latin typeface="Century Gothic" panose="020B0502020202020204" pitchFamily="34" charset="0"/>
              </a:rPr>
              <a:t>Frequent </a:t>
            </a:r>
            <a:r>
              <a:rPr lang="en-US" sz="2400" dirty="0">
                <a:latin typeface="Century Gothic" panose="020B0502020202020204" pitchFamily="34" charset="0"/>
              </a:rPr>
              <a:t>surveillance for antimicrobial resistance </a:t>
            </a:r>
            <a:r>
              <a:rPr lang="en-US" sz="2400" dirty="0" smtClean="0">
                <a:latin typeface="Century Gothic" panose="020B0502020202020204" pitchFamily="34" charset="0"/>
              </a:rPr>
              <a:t>of </a:t>
            </a:r>
            <a:r>
              <a:rPr lang="en-US" sz="2400" i="1" dirty="0" smtClean="0">
                <a:latin typeface="Century Gothic" panose="020B0502020202020204" pitchFamily="34" charset="0"/>
              </a:rPr>
              <a:t>S</a:t>
            </a:r>
            <a:r>
              <a:rPr lang="en-US" sz="2400" i="1" dirty="0">
                <a:latin typeface="Century Gothic" panose="020B0502020202020204" pitchFamily="34" charset="0"/>
              </a:rPr>
              <a:t>. </a:t>
            </a:r>
            <a:r>
              <a:rPr lang="en-US" sz="2400" i="1" dirty="0" smtClean="0">
                <a:latin typeface="Century Gothic" panose="020B0502020202020204" pitchFamily="34" charset="0"/>
              </a:rPr>
              <a:t>aureus </a:t>
            </a:r>
            <a:r>
              <a:rPr lang="en-US" sz="2400" dirty="0" smtClean="0">
                <a:latin typeface="Century Gothic" panose="020B0502020202020204" pitchFamily="34" charset="0"/>
              </a:rPr>
              <a:t>isolated </a:t>
            </a:r>
            <a:r>
              <a:rPr lang="en-US" sz="2400" dirty="0">
                <a:latin typeface="Century Gothic" panose="020B0502020202020204" pitchFamily="34" charset="0"/>
              </a:rPr>
              <a:t>from dairy animals with mastitis is strongly recommended as an important component of prudent antimicrobial use practices.</a:t>
            </a:r>
          </a:p>
          <a:p>
            <a:endParaRPr lang="en-US" sz="2400" dirty="0">
              <a:latin typeface="Century Gothic" panose="020B0502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9875" y="6492875"/>
            <a:ext cx="8797925" cy="365125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University of Nairobi                                 ISO 9001:2008       ‹#›  Certified   http://www.uonbi.ac.ke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253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0"/>
            <a:ext cx="7848600" cy="1828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4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Acknowledgement</a:t>
            </a:r>
          </a:p>
          <a:p>
            <a:pPr algn="ctr">
              <a:buNone/>
            </a:pPr>
            <a:r>
              <a:rPr lang="en-US" sz="24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I wish to acknowledge the department of Clinical Studies, University of Nairobi, who gave us the permission to access this data </a:t>
            </a:r>
            <a:endParaRPr lang="en-US" sz="24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University of Nairobi                                 ISO 9001:2008       ‹#›  Certified   http://www.uonbi.ac.ke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058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533400"/>
            <a:ext cx="5105400" cy="715962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Introduction</a:t>
            </a:r>
            <a:endParaRPr lang="en-US" sz="28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458200" cy="5105400"/>
          </a:xfrm>
        </p:spPr>
        <p:txBody>
          <a:bodyPr>
            <a:noAutofit/>
          </a:bodyPr>
          <a:lstStyle/>
          <a:p>
            <a:pPr algn="just"/>
            <a:r>
              <a:rPr lang="en-US" sz="2400" dirty="0">
                <a:latin typeface="Century Gothic" panose="020B0502020202020204" pitchFamily="34" charset="0"/>
              </a:rPr>
              <a:t>Mastitis in farm animals is a major cause of economic losses in the dairy </a:t>
            </a:r>
            <a:r>
              <a:rPr lang="en-US" sz="2400" dirty="0" smtClean="0">
                <a:latin typeface="Century Gothic" panose="020B0502020202020204" pitchFamily="34" charset="0"/>
              </a:rPr>
              <a:t>sector (</a:t>
            </a:r>
            <a:r>
              <a:rPr lang="en-US" sz="2400" dirty="0" err="1" smtClean="0">
                <a:latin typeface="Century Gothic" panose="020B0502020202020204" pitchFamily="34" charset="0"/>
              </a:rPr>
              <a:t>Voek</a:t>
            </a:r>
            <a:r>
              <a:rPr lang="en-US" sz="2400" dirty="0" smtClean="0">
                <a:latin typeface="Century Gothic" panose="020B0502020202020204" pitchFamily="34" charset="0"/>
              </a:rPr>
              <a:t> et al, 2013; </a:t>
            </a:r>
            <a:r>
              <a:rPr lang="en-US" sz="2400" dirty="0" err="1" smtClean="0">
                <a:latin typeface="Century Gothic" panose="020B0502020202020204" pitchFamily="34" charset="0"/>
              </a:rPr>
              <a:t>Gitau</a:t>
            </a:r>
            <a:r>
              <a:rPr lang="en-US" sz="2400" dirty="0" smtClean="0">
                <a:latin typeface="Century Gothic" panose="020B0502020202020204" pitchFamily="34" charset="0"/>
              </a:rPr>
              <a:t> et all, 2014)</a:t>
            </a:r>
            <a:endParaRPr lang="en-US" sz="2400" dirty="0" smtClean="0">
              <a:latin typeface="Century Gothic" panose="020B0502020202020204" pitchFamily="34" charset="0"/>
            </a:endParaRPr>
          </a:p>
          <a:p>
            <a:pPr algn="just"/>
            <a:r>
              <a:rPr lang="en-US" sz="2400" i="1" dirty="0" smtClean="0">
                <a:latin typeface="Century Gothic" panose="020B0502020202020204" pitchFamily="34" charset="0"/>
              </a:rPr>
              <a:t>Staphylococcus aureus </a:t>
            </a:r>
            <a:r>
              <a:rPr lang="en-US" sz="2400" dirty="0" smtClean="0">
                <a:latin typeface="Century Gothic" panose="020B0502020202020204" pitchFamily="34" charset="0"/>
              </a:rPr>
              <a:t>represents </a:t>
            </a:r>
            <a:r>
              <a:rPr lang="en-US" sz="2400" dirty="0">
                <a:latin typeface="Century Gothic" panose="020B0502020202020204" pitchFamily="34" charset="0"/>
              </a:rPr>
              <a:t>the most common and contagious etiologic </a:t>
            </a:r>
            <a:r>
              <a:rPr lang="en-US" sz="2400" dirty="0" smtClean="0">
                <a:latin typeface="Century Gothic" panose="020B0502020202020204" pitchFamily="34" charset="0"/>
              </a:rPr>
              <a:t>agent (Shana et al, 2009). </a:t>
            </a:r>
            <a:endParaRPr lang="en-US" sz="2400" dirty="0" smtClean="0">
              <a:latin typeface="Century Gothic" panose="020B0502020202020204" pitchFamily="34" charset="0"/>
            </a:endParaRPr>
          </a:p>
          <a:p>
            <a:pPr algn="just"/>
            <a:r>
              <a:rPr lang="en-US" sz="2400" i="1" dirty="0" smtClean="0">
                <a:latin typeface="Century Gothic" panose="020B0502020202020204" pitchFamily="34" charset="0"/>
              </a:rPr>
              <a:t>S</a:t>
            </a:r>
            <a:r>
              <a:rPr lang="en-US" sz="2400" i="1" dirty="0">
                <a:latin typeface="Century Gothic" panose="020B0502020202020204" pitchFamily="34" charset="0"/>
              </a:rPr>
              <a:t>. aureus</a:t>
            </a:r>
            <a:r>
              <a:rPr lang="en-US" sz="2400" dirty="0">
                <a:latin typeface="Century Gothic" panose="020B0502020202020204" pitchFamily="34" charset="0"/>
              </a:rPr>
              <a:t> is also a common cause of invasive and life-threatening infections in </a:t>
            </a:r>
            <a:r>
              <a:rPr lang="en-US" sz="2400" dirty="0" smtClean="0">
                <a:latin typeface="Century Gothic" panose="020B0502020202020204" pitchFamily="34" charset="0"/>
              </a:rPr>
              <a:t>humans (</a:t>
            </a:r>
            <a:r>
              <a:rPr lang="en-US" sz="2400" dirty="0" err="1" smtClean="0">
                <a:latin typeface="Century Gothic" panose="020B0502020202020204" pitchFamily="34" charset="0"/>
              </a:rPr>
              <a:t>Daka</a:t>
            </a:r>
            <a:r>
              <a:rPr lang="en-US" sz="2400" dirty="0" smtClean="0">
                <a:latin typeface="Century Gothic" panose="020B0502020202020204" pitchFamily="34" charset="0"/>
              </a:rPr>
              <a:t> et al, 2012; Joshi et al, 2014). </a:t>
            </a:r>
            <a:endParaRPr lang="en-US" sz="2400" dirty="0" smtClean="0">
              <a:latin typeface="Century Gothic" panose="020B0502020202020204" pitchFamily="34" charset="0"/>
            </a:endParaRPr>
          </a:p>
          <a:p>
            <a:pPr algn="just"/>
            <a:r>
              <a:rPr lang="en-US" sz="2400" dirty="0" smtClean="0">
                <a:latin typeface="Century Gothic" panose="020B0502020202020204" pitchFamily="34" charset="0"/>
              </a:rPr>
              <a:t>Antimicrobial </a:t>
            </a:r>
            <a:r>
              <a:rPr lang="en-US" sz="2400" dirty="0">
                <a:latin typeface="Century Gothic" panose="020B0502020202020204" pitchFamily="34" charset="0"/>
              </a:rPr>
              <a:t>agents are the main therapeutic tools for treatment and control of </a:t>
            </a:r>
            <a:r>
              <a:rPr lang="en-US" dirty="0">
                <a:latin typeface="Century Gothic" panose="020B0502020202020204" pitchFamily="34" charset="0"/>
              </a:rPr>
              <a:t>mastitis (</a:t>
            </a:r>
            <a:r>
              <a:rPr lang="en-US" dirty="0" err="1">
                <a:latin typeface="Century Gothic" panose="020B0502020202020204" pitchFamily="34" charset="0"/>
              </a:rPr>
              <a:t>Daka</a:t>
            </a:r>
            <a:r>
              <a:rPr lang="en-US" dirty="0">
                <a:latin typeface="Century Gothic" panose="020B0502020202020204" pitchFamily="34" charset="0"/>
              </a:rPr>
              <a:t> et </a:t>
            </a:r>
            <a:r>
              <a:rPr lang="en-US" dirty="0" smtClean="0">
                <a:latin typeface="Century Gothic" panose="020B0502020202020204" pitchFamily="34" charset="0"/>
              </a:rPr>
              <a:t>a, 2012).</a:t>
            </a:r>
            <a:endParaRPr lang="en-US" sz="2400" dirty="0" smtClean="0">
              <a:latin typeface="Century Gothic" panose="020B0502020202020204" pitchFamily="34" charset="0"/>
            </a:endParaRPr>
          </a:p>
          <a:p>
            <a:pPr algn="just"/>
            <a:r>
              <a:rPr lang="en-US" sz="2400" dirty="0" smtClean="0">
                <a:latin typeface="Century Gothic" panose="020B0502020202020204" pitchFamily="34" charset="0"/>
              </a:rPr>
              <a:t>The main reasons </a:t>
            </a:r>
            <a:r>
              <a:rPr lang="en-US" sz="2400" dirty="0">
                <a:latin typeface="Century Gothic" panose="020B0502020202020204" pitchFamily="34" charset="0"/>
              </a:rPr>
              <a:t>for low efficacy in </a:t>
            </a:r>
            <a:r>
              <a:rPr lang="en-US" sz="2400" dirty="0" smtClean="0">
                <a:latin typeface="Century Gothic" panose="020B0502020202020204" pitchFamily="34" charset="0"/>
              </a:rPr>
              <a:t>the treatment </a:t>
            </a:r>
            <a:r>
              <a:rPr lang="en-US" sz="2400" dirty="0">
                <a:latin typeface="Century Gothic" panose="020B0502020202020204" pitchFamily="34" charset="0"/>
              </a:rPr>
              <a:t>of staphylococcal infections is antimicrobial </a:t>
            </a:r>
            <a:r>
              <a:rPr lang="en-US" sz="2400" dirty="0" smtClean="0">
                <a:latin typeface="Century Gothic" panose="020B0502020202020204" pitchFamily="34" charset="0"/>
              </a:rPr>
              <a:t>resistance (Lundberg et al, 2014). </a:t>
            </a:r>
            <a:endParaRPr lang="en-US" sz="2400" dirty="0">
              <a:latin typeface="Century Gothic" panose="020B0502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9875" y="6492875"/>
            <a:ext cx="8797925" cy="365125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University of Nairobi                                 ISO 9001:2008       ‹#›  Certified   http://www.uonbi.ac.ke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21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8229600" cy="4267200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>
                <a:latin typeface="Century Gothic" panose="020B0502020202020204" pitchFamily="34" charset="0"/>
              </a:rPr>
              <a:t>The expansion of resistance both in human and animal bacterial pathogens has been attributed to the widespread remedial use of </a:t>
            </a:r>
            <a:r>
              <a:rPr lang="en-US" sz="2400" dirty="0" smtClean="0">
                <a:latin typeface="Century Gothic" panose="020B0502020202020204" pitchFamily="34" charset="0"/>
              </a:rPr>
              <a:t>antimicrobials (</a:t>
            </a:r>
            <a:r>
              <a:rPr lang="en-US" sz="2400" dirty="0" err="1" smtClean="0">
                <a:latin typeface="Century Gothic" panose="020B0502020202020204" pitchFamily="34" charset="0"/>
              </a:rPr>
              <a:t>Daka</a:t>
            </a:r>
            <a:r>
              <a:rPr lang="en-US" sz="2400" dirty="0" smtClean="0">
                <a:latin typeface="Century Gothic" panose="020B0502020202020204" pitchFamily="34" charset="0"/>
              </a:rPr>
              <a:t> et al, 2012). </a:t>
            </a:r>
            <a:endParaRPr lang="en-US" sz="2400" dirty="0" smtClean="0">
              <a:latin typeface="Century Gothic" panose="020B0502020202020204" pitchFamily="34" charset="0"/>
            </a:endParaRPr>
          </a:p>
          <a:p>
            <a:pPr algn="just"/>
            <a:endParaRPr lang="en-US" sz="2400" dirty="0" smtClean="0">
              <a:latin typeface="Century Gothic" panose="020B0502020202020204" pitchFamily="34" charset="0"/>
            </a:endParaRPr>
          </a:p>
          <a:p>
            <a:pPr algn="just"/>
            <a:r>
              <a:rPr lang="en-US" sz="2400" dirty="0" smtClean="0">
                <a:latin typeface="Century Gothic" panose="020B0502020202020204" pitchFamily="34" charset="0"/>
              </a:rPr>
              <a:t>The aim of this retrospective study was to evaluate the antimicrobial resistance trend in resistance of </a:t>
            </a:r>
            <a:r>
              <a:rPr lang="en-US" sz="2400" i="1" dirty="0" smtClean="0">
                <a:latin typeface="Century Gothic" panose="020B0502020202020204" pitchFamily="34" charset="0"/>
              </a:rPr>
              <a:t>S. aureus </a:t>
            </a:r>
            <a:r>
              <a:rPr lang="en-US" sz="2400" dirty="0" smtClean="0">
                <a:latin typeface="Century Gothic" panose="020B0502020202020204" pitchFamily="34" charset="0"/>
              </a:rPr>
              <a:t>strains isolated from bovine and caprine with clinical and sub-clinical mastitis from the year 2004 to 2014.</a:t>
            </a:r>
            <a:endParaRPr lang="en-US" sz="2400" dirty="0">
              <a:latin typeface="Century Gothic" panose="020B0502020202020204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69875" y="6492875"/>
            <a:ext cx="8797925" cy="365125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University of Nairobi                                 ISO 9001:2008       ‹#›  Certified   http://www.uonbi.ac.ke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24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7543800" cy="1252537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Materials &amp; Methods</a:t>
            </a:r>
            <a:endParaRPr lang="en-US" sz="28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0"/>
            <a:ext cx="8839200" cy="419100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Century Gothic" panose="020B0502020202020204" pitchFamily="34" charset="0"/>
              </a:rPr>
              <a:t>A retrospective study was </a:t>
            </a:r>
            <a:r>
              <a:rPr lang="en-US" sz="2400" dirty="0" smtClean="0">
                <a:latin typeface="Century Gothic" panose="020B0502020202020204" pitchFamily="34" charset="0"/>
              </a:rPr>
              <a:t>carried at </a:t>
            </a:r>
            <a:r>
              <a:rPr lang="en-US" sz="2400" dirty="0">
                <a:latin typeface="Century Gothic" panose="020B0502020202020204" pitchFamily="34" charset="0"/>
              </a:rPr>
              <a:t>the Bacteriology Laboratory, </a:t>
            </a:r>
            <a:r>
              <a:rPr lang="en-US" sz="2400" dirty="0" smtClean="0">
                <a:latin typeface="Century Gothic" panose="020B0502020202020204" pitchFamily="34" charset="0"/>
              </a:rPr>
              <a:t>CSD, </a:t>
            </a:r>
            <a:r>
              <a:rPr lang="en-US" sz="2400" dirty="0" err="1" smtClean="0">
                <a:latin typeface="Century Gothic" panose="020B0502020202020204" pitchFamily="34" charset="0"/>
              </a:rPr>
              <a:t>UoN</a:t>
            </a:r>
            <a:r>
              <a:rPr lang="en-US" sz="2400" dirty="0" smtClean="0">
                <a:latin typeface="Century Gothic" panose="020B0502020202020204" pitchFamily="34" charset="0"/>
              </a:rPr>
              <a:t>, to </a:t>
            </a:r>
            <a:r>
              <a:rPr lang="en-US" sz="2400" dirty="0">
                <a:latin typeface="Century Gothic" panose="020B0502020202020204" pitchFamily="34" charset="0"/>
              </a:rPr>
              <a:t>determine the antimicrobial susceptibility patterns to </a:t>
            </a:r>
            <a:r>
              <a:rPr lang="en-US" sz="2400" i="1" dirty="0">
                <a:latin typeface="Century Gothic" panose="020B0502020202020204" pitchFamily="34" charset="0"/>
              </a:rPr>
              <a:t>S. aureus</a:t>
            </a:r>
            <a:r>
              <a:rPr lang="en-US" sz="2400" dirty="0">
                <a:latin typeface="Century Gothic" panose="020B0502020202020204" pitchFamily="34" charset="0"/>
              </a:rPr>
              <a:t> isolates from milk samples received from </a:t>
            </a:r>
            <a:r>
              <a:rPr lang="en-US" sz="2400" dirty="0" smtClean="0">
                <a:latin typeface="Century Gothic" panose="020B0502020202020204" pitchFamily="34" charset="0"/>
              </a:rPr>
              <a:t>the </a:t>
            </a:r>
            <a:r>
              <a:rPr lang="en-US" sz="2400" dirty="0" err="1" smtClean="0">
                <a:latin typeface="Century Gothic" panose="020B0502020202020204" pitchFamily="34" charset="0"/>
              </a:rPr>
              <a:t>peri</a:t>
            </a:r>
            <a:r>
              <a:rPr lang="en-US" sz="2400" dirty="0" smtClean="0">
                <a:latin typeface="Century Gothic" panose="020B0502020202020204" pitchFamily="34" charset="0"/>
              </a:rPr>
              <a:t>-urban </a:t>
            </a:r>
            <a:r>
              <a:rPr lang="en-US" sz="2400" dirty="0">
                <a:latin typeface="Century Gothic" panose="020B0502020202020204" pitchFamily="34" charset="0"/>
              </a:rPr>
              <a:t>areas of Nairobi between the years 2004 and 2014</a:t>
            </a:r>
            <a:r>
              <a:rPr lang="en-US" sz="2400" dirty="0" smtClean="0">
                <a:latin typeface="Century Gothic" panose="020B0502020202020204" pitchFamily="34" charset="0"/>
              </a:rPr>
              <a:t>.</a:t>
            </a:r>
          </a:p>
          <a:p>
            <a:pPr>
              <a:buNone/>
            </a:pPr>
            <a:r>
              <a:rPr lang="en-US" sz="2400" dirty="0" smtClean="0">
                <a:latin typeface="Century Gothic" panose="020B0502020202020204" pitchFamily="34" charset="0"/>
              </a:rPr>
              <a:t> </a:t>
            </a:r>
          </a:p>
          <a:p>
            <a:r>
              <a:rPr lang="en-US" sz="2400" dirty="0" smtClean="0">
                <a:latin typeface="Century Gothic" panose="020B0502020202020204" pitchFamily="34" charset="0"/>
              </a:rPr>
              <a:t>The </a:t>
            </a:r>
            <a:r>
              <a:rPr lang="en-US" sz="2400" dirty="0">
                <a:latin typeface="Century Gothic" panose="020B0502020202020204" pitchFamily="34" charset="0"/>
              </a:rPr>
              <a:t>bacterial isolates were tested for sensitivity </a:t>
            </a:r>
            <a:r>
              <a:rPr lang="en-US" sz="2400" dirty="0" smtClean="0">
                <a:latin typeface="Century Gothic" panose="020B0502020202020204" pitchFamily="34" charset="0"/>
              </a:rPr>
              <a:t>to nine </a:t>
            </a:r>
            <a:r>
              <a:rPr lang="en-US" sz="2400" dirty="0">
                <a:latin typeface="Century Gothic" panose="020B0502020202020204" pitchFamily="34" charset="0"/>
              </a:rPr>
              <a:t>antimicrobial drugs commonly used by ambulatory clinic using Agar Disk Diffusion Technique. </a:t>
            </a:r>
          </a:p>
          <a:p>
            <a:endParaRPr lang="en-US" sz="2400" dirty="0">
              <a:latin typeface="Century Gothic" panose="020B0502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9875" y="6477000"/>
            <a:ext cx="8797925" cy="365125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University of Nairobi                                 ISO 9001:2008       ‹#›  Certified   http://www.uonbi.ac.ke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95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8991600" cy="4800600"/>
          </a:xfrm>
        </p:spPr>
        <p:txBody>
          <a:bodyPr>
            <a:noAutofit/>
          </a:bodyPr>
          <a:lstStyle/>
          <a:p>
            <a:r>
              <a:rPr lang="en-US" dirty="0">
                <a:latin typeface="Century Gothic" panose="020B0502020202020204" pitchFamily="34" charset="0"/>
              </a:rPr>
              <a:t>E</a:t>
            </a:r>
            <a:r>
              <a:rPr lang="en-US" sz="2400" dirty="0" smtClean="0">
                <a:latin typeface="Century Gothic" panose="020B0502020202020204" pitchFamily="34" charset="0"/>
              </a:rPr>
              <a:t>ffectiveness of a drug was determined by measuring the diameter of the zone of inhibition around the disc</a:t>
            </a:r>
          </a:p>
          <a:p>
            <a:r>
              <a:rPr lang="en-US" sz="2400" dirty="0" smtClean="0">
                <a:latin typeface="Century Gothic" panose="020B0502020202020204" pitchFamily="34" charset="0"/>
              </a:rPr>
              <a:t>A zone diameter of:</a:t>
            </a:r>
          </a:p>
          <a:p>
            <a:pPr lvl="1"/>
            <a:r>
              <a:rPr lang="en-US" sz="2400" dirty="0" smtClean="0">
                <a:latin typeface="Century Gothic" panose="020B0502020202020204" pitchFamily="34" charset="0"/>
              </a:rPr>
              <a:t> 0-8mm was considered </a:t>
            </a:r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resistant</a:t>
            </a:r>
            <a:endParaRPr lang="en-US" sz="2400" b="1" dirty="0" smtClean="0">
              <a:latin typeface="Century Gothic" panose="020B0502020202020204" pitchFamily="34" charset="0"/>
            </a:endParaRPr>
          </a:p>
          <a:p>
            <a:pPr lvl="1"/>
            <a:r>
              <a:rPr lang="en-US" sz="2400" dirty="0" smtClean="0">
                <a:latin typeface="Century Gothic" panose="020B0502020202020204" pitchFamily="34" charset="0"/>
              </a:rPr>
              <a:t>9-15mm </a:t>
            </a:r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mildly susceptible</a:t>
            </a:r>
            <a:endParaRPr lang="en-US" sz="2400" b="1" dirty="0" smtClean="0">
              <a:latin typeface="Century Gothic" panose="020B0502020202020204" pitchFamily="34" charset="0"/>
            </a:endParaRPr>
          </a:p>
          <a:p>
            <a:pPr lvl="1"/>
            <a:r>
              <a:rPr lang="en-US" sz="2400" dirty="0" smtClean="0">
                <a:latin typeface="Century Gothic" panose="020B0502020202020204" pitchFamily="34" charset="0"/>
              </a:rPr>
              <a:t>16-22mm </a:t>
            </a:r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moderately susceptible</a:t>
            </a:r>
            <a:endParaRPr lang="en-US" sz="2400" b="1" dirty="0" smtClean="0">
              <a:latin typeface="Century Gothic" panose="020B0502020202020204" pitchFamily="34" charset="0"/>
            </a:endParaRPr>
          </a:p>
          <a:p>
            <a:pPr lvl="1"/>
            <a:r>
              <a:rPr lang="en-US" sz="2400" dirty="0" smtClean="0">
                <a:latin typeface="Century Gothic" panose="020B0502020202020204" pitchFamily="34" charset="0"/>
              </a:rPr>
              <a:t>≥23mm </a:t>
            </a:r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susceptible</a:t>
            </a:r>
          </a:p>
          <a:p>
            <a:r>
              <a:rPr lang="en-US" sz="2400" dirty="0">
                <a:latin typeface="Century Gothic" panose="020B0502020202020204" pitchFamily="34" charset="0"/>
              </a:rPr>
              <a:t>Descriptive statistics were computed on Microsoft Office Excel 2007 to </a:t>
            </a:r>
            <a:r>
              <a:rPr lang="en-US" sz="2400" dirty="0" smtClean="0">
                <a:latin typeface="Century Gothic" panose="020B0502020202020204" pitchFamily="34" charset="0"/>
              </a:rPr>
              <a:t>establish</a:t>
            </a:r>
            <a:endParaRPr lang="en-US" sz="2400" dirty="0">
              <a:latin typeface="Century Gothic" panose="020B0502020202020204" pitchFamily="34" charset="0"/>
            </a:endParaRPr>
          </a:p>
          <a:p>
            <a:pPr lvl="1"/>
            <a:r>
              <a:rPr lang="en-US" sz="2400" dirty="0">
                <a:latin typeface="Century Gothic" panose="020B0502020202020204" pitchFamily="34" charset="0"/>
              </a:rPr>
              <a:t> the frequencies and percentages of species </a:t>
            </a:r>
          </a:p>
          <a:p>
            <a:pPr lvl="1"/>
            <a:r>
              <a:rPr lang="en-US" sz="2400" dirty="0">
                <a:latin typeface="Century Gothic" panose="020B0502020202020204" pitchFamily="34" charset="0"/>
              </a:rPr>
              <a:t>annual </a:t>
            </a:r>
            <a:r>
              <a:rPr lang="en-US" sz="2400" dirty="0" smtClean="0">
                <a:latin typeface="Century Gothic" panose="020B0502020202020204" pitchFamily="34" charset="0"/>
              </a:rPr>
              <a:t>distribution &amp; antimicrobial </a:t>
            </a:r>
            <a:r>
              <a:rPr lang="en-US" sz="2400" dirty="0">
                <a:latin typeface="Century Gothic" panose="020B0502020202020204" pitchFamily="34" charset="0"/>
              </a:rPr>
              <a:t>susceptibility</a:t>
            </a:r>
          </a:p>
          <a:p>
            <a:pPr marL="457200" lvl="1" indent="0">
              <a:buNone/>
            </a:pPr>
            <a:endParaRPr lang="en-US" sz="24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69875" y="6477000"/>
            <a:ext cx="8797925" cy="365125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University of Nairobi                                 ISO 9001:2008       ‹#›  Certified   http://www.uonbi.ac.ke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248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609600"/>
            <a:ext cx="5562600" cy="944562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Results &amp; Discussions</a:t>
            </a:r>
            <a:endParaRPr lang="en-US" sz="28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057400"/>
            <a:ext cx="8763000" cy="449580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Century Gothic" panose="020B0502020202020204" pitchFamily="34" charset="0"/>
              </a:rPr>
              <a:t>A total of </a:t>
            </a:r>
            <a:r>
              <a:rPr lang="en-US" sz="2400" dirty="0">
                <a:solidFill>
                  <a:srgbClr val="FF0000"/>
                </a:solidFill>
                <a:latin typeface="Century Gothic" panose="020B0502020202020204" pitchFamily="34" charset="0"/>
              </a:rPr>
              <a:t>582</a:t>
            </a:r>
            <a:r>
              <a:rPr lang="en-US" sz="2400" dirty="0">
                <a:latin typeface="Century Gothic" panose="020B0502020202020204" pitchFamily="34" charset="0"/>
              </a:rPr>
              <a:t> isolates were studied from bacterial cultures obtained from the both bovine (97%)and caprine (3%) milk samples received at the Bacteriology </a:t>
            </a:r>
            <a:r>
              <a:rPr lang="en-US" sz="2400" dirty="0" smtClean="0">
                <a:latin typeface="Century Gothic" panose="020B0502020202020204" pitchFamily="34" charset="0"/>
              </a:rPr>
              <a:t>Laboratory</a:t>
            </a:r>
          </a:p>
          <a:p>
            <a:endParaRPr lang="en-US" sz="2400" dirty="0" smtClean="0">
              <a:latin typeface="Century Gothic" panose="020B0502020202020204" pitchFamily="34" charset="0"/>
            </a:endParaRPr>
          </a:p>
          <a:p>
            <a:r>
              <a:rPr lang="en-US" sz="2400" dirty="0" smtClean="0">
                <a:latin typeface="Century Gothic" panose="020B0502020202020204" pitchFamily="34" charset="0"/>
              </a:rPr>
              <a:t>Overall</a:t>
            </a:r>
            <a:r>
              <a:rPr lang="en-US" sz="2400" dirty="0">
                <a:latin typeface="Century Gothic" panose="020B0502020202020204" pitchFamily="34" charset="0"/>
              </a:rPr>
              <a:t>, </a:t>
            </a:r>
            <a:r>
              <a:rPr lang="en-US" sz="2400" dirty="0">
                <a:solidFill>
                  <a:srgbClr val="FF0000"/>
                </a:solidFill>
                <a:latin typeface="Century Gothic" panose="020B0502020202020204" pitchFamily="34" charset="0"/>
              </a:rPr>
              <a:t>1%</a:t>
            </a:r>
            <a:r>
              <a:rPr lang="en-US" sz="2400" dirty="0">
                <a:latin typeface="Century Gothic" panose="020B0502020202020204" pitchFamily="34" charset="0"/>
              </a:rPr>
              <a:t> of the S. aureus isolates were susceptible to all of the antimicrobial agents </a:t>
            </a:r>
            <a:r>
              <a:rPr lang="en-US" sz="2400" dirty="0" smtClean="0">
                <a:latin typeface="Century Gothic" panose="020B0502020202020204" pitchFamily="34" charset="0"/>
              </a:rPr>
              <a:t>tested</a:t>
            </a:r>
          </a:p>
          <a:p>
            <a:endParaRPr lang="en-US" sz="2400" dirty="0" smtClean="0">
              <a:latin typeface="Century Gothic" panose="020B0502020202020204" pitchFamily="34" charset="0"/>
            </a:endParaRPr>
          </a:p>
          <a:p>
            <a:r>
              <a:rPr lang="en-US" sz="2400" dirty="0" smtClean="0">
                <a:latin typeface="Century Gothic" panose="020B0502020202020204" pitchFamily="34" charset="0"/>
              </a:rPr>
              <a:t>While </a:t>
            </a:r>
            <a:r>
              <a:rPr lang="en-US" sz="2400" dirty="0">
                <a:solidFill>
                  <a:srgbClr val="FF0000"/>
                </a:solidFill>
                <a:latin typeface="Century Gothic" panose="020B0502020202020204" pitchFamily="34" charset="0"/>
              </a:rPr>
              <a:t>4%</a:t>
            </a:r>
            <a:r>
              <a:rPr lang="en-US" sz="2400" dirty="0">
                <a:latin typeface="Century Gothic" panose="020B0502020202020204" pitchFamily="34" charset="0"/>
              </a:rPr>
              <a:t> of all isolates were </a:t>
            </a:r>
            <a:r>
              <a:rPr lang="en-US" sz="2400" dirty="0" smtClean="0">
                <a:latin typeface="Century Gothic" panose="020B0502020202020204" pitchFamily="34" charset="0"/>
              </a:rPr>
              <a:t>resistant to all of the antimicrobial agents tested</a:t>
            </a:r>
          </a:p>
          <a:p>
            <a:endParaRPr lang="en-US" sz="2400" dirty="0">
              <a:latin typeface="Century Gothic" panose="020B0502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9875" y="6492875"/>
            <a:ext cx="8797925" cy="365125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University of Nairobi                                 ISO 9001:2008       ‹#›  Certified   http://www.uonbi.ac.ke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38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05000" y="304801"/>
            <a:ext cx="5257800" cy="685800"/>
          </a:xfrm>
        </p:spPr>
        <p:txBody>
          <a:bodyPr/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No. of Isolates per year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9875" y="6492875"/>
            <a:ext cx="8797925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University of Nairobi                                 ISO 9001:2008       </a:t>
            </a:r>
            <a:fld id="{FD1E9640-7DF1-41B6-9817-F1120B84F29B}" type="slidenum">
              <a:rPr lang="en-US" smtClean="0"/>
              <a:pPr>
                <a:defRPr/>
              </a:pPr>
              <a:t>7</a:t>
            </a:fld>
            <a:r>
              <a:rPr lang="en-US" dirty="0" smtClean="0"/>
              <a:t>	 Certified 		http://www.uonbi.ac.ke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694176"/>
              </p:ext>
            </p:extLst>
          </p:nvPr>
        </p:nvGraphicFramePr>
        <p:xfrm>
          <a:off x="1600200" y="968275"/>
          <a:ext cx="5715000" cy="54681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05000"/>
                <a:gridCol w="2558333"/>
                <a:gridCol w="1251667"/>
              </a:tblGrid>
              <a:tr h="3827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Year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No</a:t>
                      </a:r>
                      <a:r>
                        <a:rPr lang="en-US" sz="2400" dirty="0" smtClean="0">
                          <a:effectLst/>
                        </a:rPr>
                        <a:t>. of Isolates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%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27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2004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38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6.53%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827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2005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25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4.30%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827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2006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28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4.81%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827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2007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32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5.50%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827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2008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25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4.30%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827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2009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173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29.73%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827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2010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86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14.78%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827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2011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36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6.19%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827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2012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31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5.33%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827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2013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86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14.78%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827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2014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22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3.78%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827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Grand Total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582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100.00%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4624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3500" y="457200"/>
            <a:ext cx="6362700" cy="5943600"/>
          </a:xfrm>
        </p:spPr>
        <p:txBody>
          <a:bodyPr>
            <a:no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2400" dirty="0" smtClean="0">
                <a:latin typeface="Century Gothic" panose="020B0502020202020204" pitchFamily="34" charset="0"/>
              </a:rPr>
              <a:t>The susceptibility (</a:t>
            </a:r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≥23mm susceptible) </a:t>
            </a:r>
            <a:r>
              <a:rPr lang="en-US" sz="2400" dirty="0" smtClean="0">
                <a:latin typeface="Century Gothic" panose="020B0502020202020204" pitchFamily="34" charset="0"/>
              </a:rPr>
              <a:t>of the antibiotics in decreasing order against </a:t>
            </a:r>
            <a:r>
              <a:rPr lang="en-US" sz="2400" i="1" dirty="0" smtClean="0">
                <a:latin typeface="Century Gothic" panose="020B0502020202020204" pitchFamily="34" charset="0"/>
              </a:rPr>
              <a:t>Staphylococcus aureus </a:t>
            </a:r>
            <a:r>
              <a:rPr lang="en-US" sz="2400" dirty="0" smtClean="0">
                <a:latin typeface="Century Gothic" panose="020B0502020202020204" pitchFamily="34" charset="0"/>
              </a:rPr>
              <a:t>was found to be;</a:t>
            </a:r>
          </a:p>
          <a:p>
            <a:pPr lvl="1"/>
            <a:r>
              <a:rPr lang="en-US" sz="2400" dirty="0" err="1" smtClean="0">
                <a:latin typeface="Century Gothic" panose="020B0502020202020204" pitchFamily="34" charset="0"/>
              </a:rPr>
              <a:t>Cefaclor</a:t>
            </a:r>
            <a:r>
              <a:rPr lang="en-US" sz="2400" dirty="0" smtClean="0">
                <a:latin typeface="Century Gothic" panose="020B0502020202020204" pitchFamily="34" charset="0"/>
              </a:rPr>
              <a:t> (57%), </a:t>
            </a:r>
          </a:p>
          <a:p>
            <a:pPr lvl="1"/>
            <a:r>
              <a:rPr lang="en-US" sz="2400" dirty="0" err="1" smtClean="0">
                <a:latin typeface="Century Gothic" panose="020B0502020202020204" pitchFamily="34" charset="0"/>
              </a:rPr>
              <a:t>Ampiclox</a:t>
            </a:r>
            <a:r>
              <a:rPr lang="en-US" sz="2400" dirty="0" smtClean="0">
                <a:latin typeface="Century Gothic" panose="020B0502020202020204" pitchFamily="34" charset="0"/>
              </a:rPr>
              <a:t> (54%), 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Ampicillin (20%),</a:t>
            </a:r>
          </a:p>
          <a:p>
            <a:pPr lvl="1"/>
            <a:r>
              <a:rPr lang="en-US" sz="2400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Gentamicin</a:t>
            </a:r>
            <a:r>
              <a:rPr lang="en-US" sz="24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(2%), </a:t>
            </a:r>
          </a:p>
          <a:p>
            <a:pPr lvl="1"/>
            <a:r>
              <a:rPr lang="en-US" sz="2400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Norfloxacin</a:t>
            </a:r>
            <a:r>
              <a:rPr lang="en-US" sz="24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(2%), 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Tetracycline (2%), </a:t>
            </a:r>
          </a:p>
          <a:p>
            <a:pPr lvl="1"/>
            <a:r>
              <a:rPr lang="en-US" sz="2400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Kanamycin</a:t>
            </a:r>
            <a:r>
              <a:rPr lang="en-US" sz="24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(1%), </a:t>
            </a:r>
          </a:p>
          <a:p>
            <a:pPr lvl="1"/>
            <a:r>
              <a:rPr lang="en-US" sz="2400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Cotrimoxazole</a:t>
            </a:r>
            <a:r>
              <a:rPr lang="en-US" sz="24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(1%)  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Streptomycin (1%).</a:t>
            </a:r>
          </a:p>
          <a:p>
            <a:endParaRPr lang="en-US" sz="2400" dirty="0">
              <a:latin typeface="Century Gothic" panose="020B0502020202020204" pitchFamily="34" charset="0"/>
            </a:endParaRPr>
          </a:p>
        </p:txBody>
      </p:sp>
      <p:sp>
        <p:nvSpPr>
          <p:cNvPr id="4" name="Right Brace 3"/>
          <p:cNvSpPr/>
          <p:nvPr/>
        </p:nvSpPr>
        <p:spPr>
          <a:xfrm>
            <a:off x="4382814" y="2040321"/>
            <a:ext cx="381000" cy="838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Brace 4"/>
          <p:cNvSpPr/>
          <p:nvPr/>
        </p:nvSpPr>
        <p:spPr>
          <a:xfrm>
            <a:off x="4876800" y="2971800"/>
            <a:ext cx="457200" cy="3078163"/>
          </a:xfrm>
          <a:prstGeom prst="rightBrace">
            <a:avLst>
              <a:gd name="adj1" fmla="val 135919"/>
              <a:gd name="adj2" fmla="val 5000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19800" y="609600"/>
            <a:ext cx="2971800" cy="5516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791200" y="685800"/>
            <a:ext cx="2819400" cy="5516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096000" y="1676400"/>
            <a:ext cx="2819400" cy="4449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200" dirty="0" smtClean="0">
              <a:latin typeface="Book Antiqua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dirty="0" smtClean="0">
                <a:solidFill>
                  <a:srgbClr val="0070C0"/>
                </a:solidFill>
                <a:latin typeface="Book Antiqua" pitchFamily="18" charset="0"/>
              </a:rPr>
              <a:t>Above 50%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 Antiqua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200" dirty="0" smtClean="0">
              <a:latin typeface="Book Antiqua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ook Antiqua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 Antiqua" pitchFamily="18" charset="0"/>
              </a:rPr>
              <a:t>Below 50%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ook Antiqua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69875" y="6492875"/>
            <a:ext cx="8797925" cy="365125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University of Nairobi                                 ISO 9001:2008       ‹#›  Certified   http://www.uonbi.ac.ke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889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838200"/>
            <a:ext cx="1981200" cy="563562"/>
          </a:xfrm>
        </p:spPr>
        <p:txBody>
          <a:bodyPr>
            <a:norm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  <a:latin typeface="Book Antiqua" pitchFamily="18" charset="0"/>
              </a:rPr>
              <a:t>Cefaclor</a:t>
            </a:r>
            <a:endParaRPr lang="en-US" sz="2800" b="1" dirty="0">
              <a:solidFill>
                <a:srgbClr val="C00000"/>
              </a:solidFill>
              <a:latin typeface="Book Antiqua" pitchFamily="18" charset="0"/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678083671"/>
              </p:ext>
            </p:extLst>
          </p:nvPr>
        </p:nvGraphicFramePr>
        <p:xfrm>
          <a:off x="304800" y="838200"/>
          <a:ext cx="86106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224180473"/>
              </p:ext>
            </p:extLst>
          </p:nvPr>
        </p:nvGraphicFramePr>
        <p:xfrm>
          <a:off x="228600" y="3886200"/>
          <a:ext cx="8610600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1676400" y="3657600"/>
            <a:ext cx="19812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 Antiqua" pitchFamily="18" charset="0"/>
                <a:ea typeface="+mj-ea"/>
                <a:cs typeface="+mj-cs"/>
              </a:rPr>
              <a:t>Ampiclox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Book Antiqua" pitchFamily="18" charset="0"/>
              <a:ea typeface="+mj-ea"/>
              <a:cs typeface="+mj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269875" y="6492875"/>
            <a:ext cx="8797925" cy="365125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University of Nairobi                                 ISO 9001:2008       ‹#›  Certified   http://www.uonbi.ac.ke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3324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471</TotalTime>
  <Words>851</Words>
  <Application>Microsoft Office PowerPoint</Application>
  <PresentationFormat>On-screen Show (4:3)</PresentationFormat>
  <Paragraphs>133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Waveform</vt:lpstr>
      <vt:lpstr>Antimicrobial susceptibility patterns of mastitis Staphylococcus aureus from bovine and caprine in peri-urban Nairobi, Kenya</vt:lpstr>
      <vt:lpstr>Introduction</vt:lpstr>
      <vt:lpstr>PowerPoint Presentation</vt:lpstr>
      <vt:lpstr>Materials &amp; Methods</vt:lpstr>
      <vt:lpstr>PowerPoint Presentation</vt:lpstr>
      <vt:lpstr>Results &amp; Discussions</vt:lpstr>
      <vt:lpstr>No. of Isolates per year</vt:lpstr>
      <vt:lpstr>PowerPoint Presentation</vt:lpstr>
      <vt:lpstr>Cefaclor</vt:lpstr>
      <vt:lpstr>PowerPoint Presentation</vt:lpstr>
      <vt:lpstr>PowerPoint Presentation</vt:lpstr>
      <vt:lpstr>Important to Note</vt:lpstr>
      <vt:lpstr>Conclusion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Web Communications</dc:creator>
  <cp:lastModifiedBy>ruth</cp:lastModifiedBy>
  <cp:revision>57</cp:revision>
  <dcterms:created xsi:type="dcterms:W3CDTF">2012-07-02T07:54:23Z</dcterms:created>
  <dcterms:modified xsi:type="dcterms:W3CDTF">2017-03-27T10:50:35Z</dcterms:modified>
</cp:coreProperties>
</file>