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0"/>
  </p:notesMasterIdLst>
  <p:handoutMasterIdLst>
    <p:handoutMasterId r:id="rId31"/>
  </p:handoutMasterIdLst>
  <p:sldIdLst>
    <p:sldId id="384" r:id="rId2"/>
    <p:sldId id="385" r:id="rId3"/>
    <p:sldId id="386" r:id="rId4"/>
    <p:sldId id="387" r:id="rId5"/>
    <p:sldId id="388" r:id="rId6"/>
    <p:sldId id="389" r:id="rId7"/>
    <p:sldId id="390" r:id="rId8"/>
    <p:sldId id="391" r:id="rId9"/>
    <p:sldId id="392" r:id="rId10"/>
    <p:sldId id="413" r:id="rId11"/>
    <p:sldId id="393" r:id="rId12"/>
    <p:sldId id="394" r:id="rId13"/>
    <p:sldId id="395" r:id="rId14"/>
    <p:sldId id="396" r:id="rId15"/>
    <p:sldId id="397" r:id="rId16"/>
    <p:sldId id="416" r:id="rId17"/>
    <p:sldId id="415" r:id="rId18"/>
    <p:sldId id="400" r:id="rId19"/>
    <p:sldId id="401" r:id="rId20"/>
    <p:sldId id="402" r:id="rId21"/>
    <p:sldId id="403" r:id="rId22"/>
    <p:sldId id="404" r:id="rId23"/>
    <p:sldId id="405" r:id="rId24"/>
    <p:sldId id="409" r:id="rId25"/>
    <p:sldId id="414" r:id="rId26"/>
    <p:sldId id="410" r:id="rId27"/>
    <p:sldId id="411" r:id="rId28"/>
    <p:sldId id="417" r:id="rId2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9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5C3A"/>
    <a:srgbClr val="4D4F47"/>
    <a:srgbClr val="FFFF00"/>
    <a:srgbClr val="000066"/>
    <a:srgbClr val="000099"/>
    <a:srgbClr val="336799"/>
    <a:srgbClr val="FA6A89"/>
    <a:srgbClr val="A50021"/>
    <a:srgbClr val="FF99CC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434" autoAdjust="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816"/>
        <p:guide pos="9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910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PH-CDC%20Fellowship\Desktop\HEPATITIS\Cholera%20Hoima\KAISOCASE%20CONTROLdataset3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PH-CDC%20Fellowship\Desktop\KAISO%20CASE%20CONTROL%20ANALY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34216177523286"/>
          <c:y val="9.9834577630862537E-2"/>
          <c:w val="0.76265592937246485"/>
          <c:h val="0.737908046183809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'Cases&amp;Rainfall'!$B$1</c:f>
              <c:strCache>
                <c:ptCount val="1"/>
                <c:pt idx="0">
                  <c:v>Cases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0-FE06-43DF-8E73-AA847D8FDD7F}"/>
              </c:ext>
            </c:extLst>
          </c:dPt>
          <c:dPt>
            <c:idx val="9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1-FE06-43DF-8E73-AA847D8FDD7F}"/>
              </c:ext>
            </c:extLst>
          </c:dPt>
          <c:cat>
            <c:numRef>
              <c:f>'Cases&amp;Rainfall'!$A$2:$A$35</c:f>
              <c:numCache>
                <c:formatCode>m/d/yyyy</c:formatCode>
                <c:ptCount val="34"/>
                <c:pt idx="0">
                  <c:v>42278</c:v>
                </c:pt>
                <c:pt idx="1">
                  <c:v>42279</c:v>
                </c:pt>
                <c:pt idx="2">
                  <c:v>42280</c:v>
                </c:pt>
                <c:pt idx="3">
                  <c:v>42281</c:v>
                </c:pt>
                <c:pt idx="4">
                  <c:v>42282</c:v>
                </c:pt>
                <c:pt idx="5">
                  <c:v>42283</c:v>
                </c:pt>
                <c:pt idx="6">
                  <c:v>42284</c:v>
                </c:pt>
                <c:pt idx="7">
                  <c:v>42285</c:v>
                </c:pt>
                <c:pt idx="8">
                  <c:v>42286</c:v>
                </c:pt>
                <c:pt idx="9" formatCode="d\-mmm\-yy">
                  <c:v>42287</c:v>
                </c:pt>
                <c:pt idx="10" formatCode="d\-mmm\-yy">
                  <c:v>42288</c:v>
                </c:pt>
                <c:pt idx="11" formatCode="d\-mmm\-yy">
                  <c:v>42289</c:v>
                </c:pt>
                <c:pt idx="12" formatCode="d\-mmm\-yy">
                  <c:v>42290</c:v>
                </c:pt>
                <c:pt idx="13" formatCode="d\-mmm\-yy">
                  <c:v>42291</c:v>
                </c:pt>
                <c:pt idx="14" formatCode="d\-mmm\-yy">
                  <c:v>42292</c:v>
                </c:pt>
                <c:pt idx="15" formatCode="d\-mmm\-yy">
                  <c:v>42293</c:v>
                </c:pt>
                <c:pt idx="16" formatCode="d\-mmm\-yy">
                  <c:v>42294</c:v>
                </c:pt>
                <c:pt idx="17" formatCode="d\-mmm\-yy">
                  <c:v>42295</c:v>
                </c:pt>
                <c:pt idx="18" formatCode="d\-mmm\-yy">
                  <c:v>42296</c:v>
                </c:pt>
                <c:pt idx="19" formatCode="d\-mmm\-yy">
                  <c:v>42297</c:v>
                </c:pt>
                <c:pt idx="20" formatCode="d\-mmm\-yy">
                  <c:v>42298</c:v>
                </c:pt>
                <c:pt idx="21" formatCode="d\-mmm\-yy">
                  <c:v>42299</c:v>
                </c:pt>
                <c:pt idx="22" formatCode="d\-mmm\-yy">
                  <c:v>42300</c:v>
                </c:pt>
                <c:pt idx="23" formatCode="d\-mmm\-yy">
                  <c:v>42301</c:v>
                </c:pt>
                <c:pt idx="24" formatCode="d\-mmm\-yy">
                  <c:v>42302</c:v>
                </c:pt>
                <c:pt idx="25" formatCode="d\-mmm\-yy">
                  <c:v>42303</c:v>
                </c:pt>
                <c:pt idx="26" formatCode="d\-mmm\-yy">
                  <c:v>42304</c:v>
                </c:pt>
                <c:pt idx="27" formatCode="d\-mmm\-yy">
                  <c:v>42305</c:v>
                </c:pt>
                <c:pt idx="28" formatCode="d\-mmm\-yy">
                  <c:v>42306</c:v>
                </c:pt>
                <c:pt idx="29" formatCode="d\-mmm\-yy">
                  <c:v>42307</c:v>
                </c:pt>
                <c:pt idx="30" formatCode="d\-mmm\-yy">
                  <c:v>42308</c:v>
                </c:pt>
                <c:pt idx="31" formatCode="d\-mmm\-yy">
                  <c:v>42309</c:v>
                </c:pt>
                <c:pt idx="32" formatCode="d\-mmm\-yy">
                  <c:v>42310</c:v>
                </c:pt>
                <c:pt idx="33" formatCode="d\-mmm\-yy">
                  <c:v>42311</c:v>
                </c:pt>
              </c:numCache>
            </c:numRef>
          </c:cat>
          <c:val>
            <c:numRef>
              <c:f>'Cases&amp;Rainfall'!$B$2:$B$35</c:f>
              <c:numCache>
                <c:formatCode>General</c:formatCode>
                <c:ptCount val="34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10</c:v>
                </c:pt>
                <c:pt idx="12">
                  <c:v>47</c:v>
                </c:pt>
                <c:pt idx="13">
                  <c:v>8</c:v>
                </c:pt>
                <c:pt idx="14">
                  <c:v>5</c:v>
                </c:pt>
                <c:pt idx="15">
                  <c:v>0</c:v>
                </c:pt>
                <c:pt idx="16">
                  <c:v>3</c:v>
                </c:pt>
                <c:pt idx="17">
                  <c:v>2</c:v>
                </c:pt>
                <c:pt idx="18">
                  <c:v>3</c:v>
                </c:pt>
                <c:pt idx="19">
                  <c:v>3</c:v>
                </c:pt>
                <c:pt idx="20">
                  <c:v>5</c:v>
                </c:pt>
                <c:pt idx="21">
                  <c:v>0</c:v>
                </c:pt>
                <c:pt idx="22">
                  <c:v>5</c:v>
                </c:pt>
                <c:pt idx="23">
                  <c:v>4</c:v>
                </c:pt>
                <c:pt idx="24">
                  <c:v>2</c:v>
                </c:pt>
                <c:pt idx="25">
                  <c:v>1</c:v>
                </c:pt>
                <c:pt idx="26">
                  <c:v>7</c:v>
                </c:pt>
                <c:pt idx="27">
                  <c:v>6</c:v>
                </c:pt>
                <c:pt idx="28">
                  <c:v>3</c:v>
                </c:pt>
                <c:pt idx="29">
                  <c:v>3</c:v>
                </c:pt>
                <c:pt idx="30">
                  <c:v>1</c:v>
                </c:pt>
                <c:pt idx="31">
                  <c:v>0</c:v>
                </c:pt>
                <c:pt idx="32">
                  <c:v>2</c:v>
                </c:pt>
                <c:pt idx="3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06-43DF-8E73-AA847D8FDD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80546432"/>
        <c:axId val="80548224"/>
      </c:barChart>
      <c:lineChart>
        <c:grouping val="standard"/>
        <c:varyColors val="0"/>
        <c:ser>
          <c:idx val="1"/>
          <c:order val="1"/>
          <c:tx>
            <c:strRef>
              <c:f>'Cases&amp;Rainfall'!$C$1</c:f>
              <c:strCache>
                <c:ptCount val="1"/>
                <c:pt idx="0">
                  <c:v>Rainfall</c:v>
                </c:pt>
              </c:strCache>
            </c:strRef>
          </c:tx>
          <c:spPr>
            <a:ln w="38100">
              <a:solidFill>
                <a:srgbClr val="0000CC"/>
              </a:solidFill>
              <a:prstDash val="solid"/>
            </a:ln>
          </c:spPr>
          <c:marker>
            <c:symbol val="none"/>
          </c:marker>
          <c:cat>
            <c:numRef>
              <c:f>'Cases&amp;Rainfall'!$A$3:$A$35</c:f>
              <c:numCache>
                <c:formatCode>m/d/yyyy</c:formatCode>
                <c:ptCount val="33"/>
                <c:pt idx="0">
                  <c:v>42279</c:v>
                </c:pt>
                <c:pt idx="1">
                  <c:v>42280</c:v>
                </c:pt>
                <c:pt idx="2">
                  <c:v>42281</c:v>
                </c:pt>
                <c:pt idx="3">
                  <c:v>42282</c:v>
                </c:pt>
                <c:pt idx="4">
                  <c:v>42283</c:v>
                </c:pt>
                <c:pt idx="5">
                  <c:v>42284</c:v>
                </c:pt>
                <c:pt idx="6">
                  <c:v>42285</c:v>
                </c:pt>
                <c:pt idx="7">
                  <c:v>42286</c:v>
                </c:pt>
                <c:pt idx="8" formatCode="d\-mmm\-yy">
                  <c:v>42287</c:v>
                </c:pt>
                <c:pt idx="9" formatCode="d\-mmm\-yy">
                  <c:v>42288</c:v>
                </c:pt>
                <c:pt idx="10" formatCode="d\-mmm\-yy">
                  <c:v>42289</c:v>
                </c:pt>
                <c:pt idx="11" formatCode="d\-mmm\-yy">
                  <c:v>42290</c:v>
                </c:pt>
                <c:pt idx="12" formatCode="d\-mmm\-yy">
                  <c:v>42291</c:v>
                </c:pt>
                <c:pt idx="13" formatCode="d\-mmm\-yy">
                  <c:v>42292</c:v>
                </c:pt>
                <c:pt idx="14" formatCode="d\-mmm\-yy">
                  <c:v>42293</c:v>
                </c:pt>
                <c:pt idx="15" formatCode="d\-mmm\-yy">
                  <c:v>42294</c:v>
                </c:pt>
                <c:pt idx="16" formatCode="d\-mmm\-yy">
                  <c:v>42295</c:v>
                </c:pt>
                <c:pt idx="17" formatCode="d\-mmm\-yy">
                  <c:v>42296</c:v>
                </c:pt>
                <c:pt idx="18" formatCode="d\-mmm\-yy">
                  <c:v>42297</c:v>
                </c:pt>
                <c:pt idx="19" formatCode="d\-mmm\-yy">
                  <c:v>42298</c:v>
                </c:pt>
                <c:pt idx="20" formatCode="d\-mmm\-yy">
                  <c:v>42299</c:v>
                </c:pt>
                <c:pt idx="21" formatCode="d\-mmm\-yy">
                  <c:v>42300</c:v>
                </c:pt>
                <c:pt idx="22" formatCode="d\-mmm\-yy">
                  <c:v>42301</c:v>
                </c:pt>
                <c:pt idx="23" formatCode="d\-mmm\-yy">
                  <c:v>42302</c:v>
                </c:pt>
                <c:pt idx="24" formatCode="d\-mmm\-yy">
                  <c:v>42303</c:v>
                </c:pt>
                <c:pt idx="25" formatCode="d\-mmm\-yy">
                  <c:v>42304</c:v>
                </c:pt>
                <c:pt idx="26" formatCode="d\-mmm\-yy">
                  <c:v>42305</c:v>
                </c:pt>
                <c:pt idx="27" formatCode="d\-mmm\-yy">
                  <c:v>42306</c:v>
                </c:pt>
                <c:pt idx="28" formatCode="d\-mmm\-yy">
                  <c:v>42307</c:v>
                </c:pt>
                <c:pt idx="29" formatCode="d\-mmm\-yy">
                  <c:v>42308</c:v>
                </c:pt>
                <c:pt idx="30" formatCode="d\-mmm\-yy">
                  <c:v>42309</c:v>
                </c:pt>
                <c:pt idx="31" formatCode="d\-mmm\-yy">
                  <c:v>42310</c:v>
                </c:pt>
                <c:pt idx="32" formatCode="d\-mmm\-yy">
                  <c:v>42311</c:v>
                </c:pt>
              </c:numCache>
            </c:numRef>
          </c:cat>
          <c:val>
            <c:numRef>
              <c:f>'Cases&amp;Rainfall'!$C$3:$C$35</c:f>
              <c:numCache>
                <c:formatCode>General</c:formatCode>
                <c:ptCount val="3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6</c:v>
                </c:pt>
                <c:pt idx="6">
                  <c:v>0</c:v>
                </c:pt>
                <c:pt idx="7">
                  <c:v>10</c:v>
                </c:pt>
                <c:pt idx="8">
                  <c:v>0</c:v>
                </c:pt>
                <c:pt idx="9">
                  <c:v>8</c:v>
                </c:pt>
                <c:pt idx="10">
                  <c:v>4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3.6</c:v>
                </c:pt>
                <c:pt idx="18">
                  <c:v>0</c:v>
                </c:pt>
                <c:pt idx="19">
                  <c:v>10.4</c:v>
                </c:pt>
                <c:pt idx="20">
                  <c:v>0</c:v>
                </c:pt>
                <c:pt idx="21">
                  <c:v>0</c:v>
                </c:pt>
                <c:pt idx="22">
                  <c:v>1.8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8</c:v>
                </c:pt>
                <c:pt idx="28">
                  <c:v>2.5</c:v>
                </c:pt>
                <c:pt idx="2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E06-43DF-8E73-AA847D8FDD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549760"/>
        <c:axId val="80551296"/>
      </c:lineChart>
      <c:dateAx>
        <c:axId val="80546432"/>
        <c:scaling>
          <c:orientation val="minMax"/>
        </c:scaling>
        <c:delete val="0"/>
        <c:axPos val="b"/>
        <c:numFmt formatCode="d;@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0548224"/>
        <c:crosses val="autoZero"/>
        <c:auto val="1"/>
        <c:lblOffset val="100"/>
        <c:baseTimeUnit val="days"/>
        <c:majorUnit val="2"/>
        <c:majorTimeUnit val="days"/>
      </c:dateAx>
      <c:valAx>
        <c:axId val="805482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0546432"/>
        <c:crosses val="autoZero"/>
        <c:crossBetween val="between"/>
        <c:majorUnit val="10"/>
      </c:valAx>
      <c:dateAx>
        <c:axId val="80549760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80551296"/>
        <c:crosses val="autoZero"/>
        <c:auto val="1"/>
        <c:lblOffset val="100"/>
        <c:baseTimeUnit val="days"/>
      </c:dateAx>
      <c:valAx>
        <c:axId val="80551296"/>
        <c:scaling>
          <c:orientation val="minMax"/>
          <c:max val="12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0549760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09922866784509"/>
          <c:y val="7.0175438596491224E-2"/>
          <c:w val="0.86428852643420018"/>
          <c:h val="0.7554240917253766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0-A9C3-4903-98B2-3A679D02D0F8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A9C3-4903-98B2-3A679D02D0F8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2-A9C3-4903-98B2-3A679D02D0F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Sheet1!$B$121:$D$121</c:f>
              <c:strCache>
                <c:ptCount val="3"/>
                <c:pt idx="0">
                  <c:v>Diarrhoea</c:v>
                </c:pt>
                <c:pt idx="1">
                  <c:v>Vomiting</c:v>
                </c:pt>
                <c:pt idx="2">
                  <c:v>Abdominal pain</c:v>
                </c:pt>
              </c:strCache>
            </c:strRef>
          </c:cat>
          <c:val>
            <c:numRef>
              <c:f>Sheet1!$B$122:$D$122</c:f>
              <c:numCache>
                <c:formatCode>General</c:formatCode>
                <c:ptCount val="3"/>
                <c:pt idx="0">
                  <c:v>100</c:v>
                </c:pt>
                <c:pt idx="1">
                  <c:v>94</c:v>
                </c:pt>
                <c:pt idx="2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C3-4903-98B2-3A679D02D0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0819328"/>
        <c:axId val="80821248"/>
      </c:barChart>
      <c:catAx>
        <c:axId val="808193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Symptoms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80821248"/>
        <c:crosses val="autoZero"/>
        <c:auto val="1"/>
        <c:lblAlgn val="ctr"/>
        <c:lblOffset val="100"/>
        <c:noMultiLvlLbl val="0"/>
      </c:catAx>
      <c:valAx>
        <c:axId val="80821248"/>
        <c:scaling>
          <c:orientation val="minMax"/>
          <c:max val="1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Percent cases</a:t>
                </a:r>
                <a:endParaRPr lang="en-US" sz="20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80819328"/>
        <c:crosses val="autoZero"/>
        <c:crossBetween val="between"/>
        <c:majorUnit val="20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4" tIns="48323" rIns="96644" bIns="48323" numCol="1" anchor="t" anchorCtr="0" compatLnSpc="1">
            <a:prstTxWarp prst="textNoShape">
              <a:avLst/>
            </a:prstTxWarp>
          </a:bodyPr>
          <a:lstStyle>
            <a:lvl1pPr defTabSz="966618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4" tIns="48323" rIns="96644" bIns="48323" numCol="1" anchor="t" anchorCtr="0" compatLnSpc="1">
            <a:prstTxWarp prst="textNoShape">
              <a:avLst/>
            </a:prstTxWarp>
          </a:bodyPr>
          <a:lstStyle>
            <a:lvl1pPr algn="r" defTabSz="966618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4" tIns="48323" rIns="96644" bIns="48323" numCol="1" anchor="b" anchorCtr="0" compatLnSpc="1">
            <a:prstTxWarp prst="textNoShape">
              <a:avLst/>
            </a:prstTxWarp>
          </a:bodyPr>
          <a:lstStyle>
            <a:lvl1pPr defTabSz="966618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4" tIns="48323" rIns="96644" bIns="48323" numCol="1" anchor="b" anchorCtr="0" compatLnSpc="1">
            <a:prstTxWarp prst="textNoShape">
              <a:avLst/>
            </a:prstTxWarp>
          </a:bodyPr>
          <a:lstStyle>
            <a:lvl1pPr algn="r" defTabSz="965200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E1DA96-6126-443E-A689-254C612172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8192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4" tIns="48323" rIns="96644" bIns="48323" numCol="1" anchor="t" anchorCtr="0" compatLnSpc="1">
            <a:prstTxWarp prst="textNoShape">
              <a:avLst/>
            </a:prstTxWarp>
          </a:bodyPr>
          <a:lstStyle>
            <a:lvl1pPr defTabSz="966618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4" tIns="48323" rIns="96644" bIns="48323" numCol="1" anchor="t" anchorCtr="0" compatLnSpc="1">
            <a:prstTxWarp prst="textNoShape">
              <a:avLst/>
            </a:prstTxWarp>
          </a:bodyPr>
          <a:lstStyle>
            <a:lvl1pPr algn="r" defTabSz="966618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2188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4" tIns="48323" rIns="96644" bIns="483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4" tIns="48323" rIns="96644" bIns="48323" numCol="1" anchor="b" anchorCtr="0" compatLnSpc="1">
            <a:prstTxWarp prst="textNoShape">
              <a:avLst/>
            </a:prstTxWarp>
          </a:bodyPr>
          <a:lstStyle>
            <a:lvl1pPr defTabSz="966618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4" tIns="48323" rIns="96644" bIns="48323" numCol="1" anchor="b" anchorCtr="0" compatLnSpc="1">
            <a:prstTxWarp prst="textNoShape">
              <a:avLst/>
            </a:prstTxWarp>
          </a:bodyPr>
          <a:lstStyle>
            <a:lvl1pPr algn="r" defTabSz="965200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305722B-01FC-441B-A962-88A9005985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692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CFCA6D-EAB3-437E-BE87-EA7DB073FE4C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B03FD8-61F1-4F2F-9A46-0D55BBA40229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04800" y="2590800"/>
            <a:ext cx="8483600" cy="1143000"/>
          </a:xfrm>
        </p:spPr>
        <p:txBody>
          <a:bodyPr/>
          <a:lstStyle>
            <a:lvl1pPr algn="ctr">
              <a:defRPr sz="4800" baseline="0">
                <a:solidFill>
                  <a:srgbClr val="000099"/>
                </a:solidFill>
                <a:latin typeface="Franklin Gothic Medium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914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1"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" name="Rectangle 23"/>
          <p:cNvSpPr>
            <a:spLocks noChangeArrowheads="1"/>
          </p:cNvSpPr>
          <p:nvPr userDrawn="1"/>
        </p:nvSpPr>
        <p:spPr bwMode="auto">
          <a:xfrm>
            <a:off x="0" y="0"/>
            <a:ext cx="9144000" cy="9620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b="1" dirty="0" smtClean="0">
                <a:solidFill>
                  <a:schemeClr val="bg1"/>
                </a:solidFill>
                <a:latin typeface="+mn-lt"/>
              </a:rPr>
              <a:t>Public Health Fellowship Program – Field Epidemiology Tra</a:t>
            </a:r>
            <a:r>
              <a:rPr lang="en-US" altLang="en-US" sz="2300" b="1" dirty="0" smtClean="0">
                <a:solidFill>
                  <a:schemeClr val="bg1"/>
                </a:solidFill>
                <a:latin typeface="+mn-lt"/>
              </a:rPr>
              <a:t>ck</a:t>
            </a:r>
          </a:p>
        </p:txBody>
      </p:sp>
      <p:sp>
        <p:nvSpPr>
          <p:cNvPr id="25" name="Rectangle 6"/>
          <p:cNvSpPr>
            <a:spLocks noChangeArrowheads="1"/>
          </p:cNvSpPr>
          <p:nvPr userDrawn="1"/>
        </p:nvSpPr>
        <p:spPr bwMode="auto">
          <a:xfrm>
            <a:off x="0" y="954087"/>
            <a:ext cx="9144000" cy="381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28" name="Rectangle 6"/>
          <p:cNvSpPr>
            <a:spLocks noChangeArrowheads="1"/>
          </p:cNvSpPr>
          <p:nvPr userDrawn="1"/>
        </p:nvSpPr>
        <p:spPr bwMode="auto">
          <a:xfrm>
            <a:off x="0" y="1335087"/>
            <a:ext cx="9144000" cy="3413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727" y="5105400"/>
            <a:ext cx="1676545" cy="150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22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5989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1150" y="228600"/>
            <a:ext cx="21018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228600"/>
            <a:ext cx="61531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0759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55600" y="1295400"/>
            <a:ext cx="8407400" cy="47244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66982210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55600" y="1295400"/>
            <a:ext cx="8407400" cy="47244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36802376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24600"/>
            <a:ext cx="4267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j-lt"/>
              </a:rPr>
              <a:t>Cholera outbreak </a:t>
            </a:r>
            <a:r>
              <a:rPr lang="en-US" b="1" dirty="0" err="1" smtClean="0">
                <a:solidFill>
                  <a:schemeClr val="bg1"/>
                </a:solidFill>
                <a:latin typeface="+mj-lt"/>
              </a:rPr>
              <a:t>Hoima</a:t>
            </a:r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6610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828800"/>
            <a:ext cx="7772400" cy="838200"/>
          </a:xfrm>
        </p:spPr>
        <p:txBody>
          <a:bodyPr anchor="t"/>
          <a:lstStyle>
            <a:lvl1pPr algn="l">
              <a:defRPr sz="3600" b="1" cap="small" baseline="0">
                <a:solidFill>
                  <a:srgbClr val="0000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300413"/>
            <a:ext cx="7772400" cy="661987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2658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1295400"/>
            <a:ext cx="4127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1295400"/>
            <a:ext cx="4127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854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2817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52004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22877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456159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792159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838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8" name="Rectangle 10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1295400"/>
            <a:ext cx="8407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9" name="Text Box 1034"/>
          <p:cNvSpPr txBox="1">
            <a:spLocks noChangeArrowheads="1"/>
          </p:cNvSpPr>
          <p:nvPr/>
        </p:nvSpPr>
        <p:spPr bwMode="auto">
          <a:xfrm>
            <a:off x="8763000" y="5791200"/>
            <a:ext cx="381000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CCFAF3CA-A2D1-41F0-B566-537590901FC4}" type="slidenum">
              <a:rPr lang="en-US" altLang="en-US" sz="1400" smtClean="0">
                <a:latin typeface="Franklin Gothic Medium Cond" pitchFamily="34" charset="0"/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400" smtClean="0">
              <a:latin typeface="Franklin Gothic Medium Cond" pitchFamily="34" charset="0"/>
            </a:endParaRPr>
          </a:p>
        </p:txBody>
      </p:sp>
      <p:sp>
        <p:nvSpPr>
          <p:cNvPr id="1032" name="Rectangle 2069"/>
          <p:cNvSpPr>
            <a:spLocks noChangeArrowheads="1"/>
          </p:cNvSpPr>
          <p:nvPr/>
        </p:nvSpPr>
        <p:spPr bwMode="auto">
          <a:xfrm>
            <a:off x="0" y="6172200"/>
            <a:ext cx="4495800" cy="685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33" name="Rectangle 2069"/>
          <p:cNvSpPr>
            <a:spLocks noChangeArrowheads="1"/>
          </p:cNvSpPr>
          <p:nvPr/>
        </p:nvSpPr>
        <p:spPr bwMode="auto">
          <a:xfrm>
            <a:off x="4495800" y="6172200"/>
            <a:ext cx="4648200" cy="685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2" name="Rectangle 1"/>
          <p:cNvSpPr/>
          <p:nvPr userDrawn="1"/>
        </p:nvSpPr>
        <p:spPr>
          <a:xfrm>
            <a:off x="0" y="6172200"/>
            <a:ext cx="4495800" cy="685800"/>
          </a:xfrm>
          <a:prstGeom prst="rect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276600" y="1106424"/>
            <a:ext cx="5486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3276600" y="1143000"/>
            <a:ext cx="54864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3276600" y="1179576"/>
            <a:ext cx="5486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8" r:id="rId1"/>
    <p:sldLayoutId id="2147484383" r:id="rId2"/>
    <p:sldLayoutId id="2147484384" r:id="rId3"/>
    <p:sldLayoutId id="2147484385" r:id="rId4"/>
    <p:sldLayoutId id="2147484386" r:id="rId5"/>
    <p:sldLayoutId id="2147484387" r:id="rId6"/>
    <p:sldLayoutId id="2147484388" r:id="rId7"/>
    <p:sldLayoutId id="2147484389" r:id="rId8"/>
    <p:sldLayoutId id="2147484390" r:id="rId9"/>
    <p:sldLayoutId id="2147484391" r:id="rId10"/>
    <p:sldLayoutId id="2147484392" r:id="rId11"/>
    <p:sldLayoutId id="2147484393" r:id="rId12"/>
    <p:sldLayoutId id="2147484394" r:id="rId13"/>
  </p:sldLayoutIdLst>
  <p:transition/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Franklin Gothic Medium" pitchFamily="34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336799"/>
          </a:solidFill>
          <a:latin typeface="Franklin Gothic Medium" pitchFamily="34" charset="0"/>
          <a:cs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336799"/>
          </a:solidFill>
          <a:latin typeface="Franklin Gothic Medium" pitchFamily="34" charset="0"/>
          <a:cs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336799"/>
          </a:solidFill>
          <a:latin typeface="Franklin Gothic Medium" pitchFamily="34" charset="0"/>
          <a:cs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336799"/>
          </a:solidFill>
          <a:latin typeface="Franklin Gothic Medium" pitchFamily="34" charset="0"/>
          <a:cs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>
          <a:solidFill>
            <a:srgbClr val="336799"/>
          </a:solidFill>
          <a:latin typeface="Franklin Gothic Medium Cond" pitchFamily="34" charset="0"/>
          <a:cs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>
          <a:solidFill>
            <a:srgbClr val="336799"/>
          </a:solidFill>
          <a:latin typeface="Franklin Gothic Medium Cond" pitchFamily="34" charset="0"/>
          <a:cs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>
          <a:solidFill>
            <a:srgbClr val="336799"/>
          </a:solidFill>
          <a:latin typeface="Franklin Gothic Medium Cond" pitchFamily="34" charset="0"/>
          <a:cs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>
          <a:solidFill>
            <a:srgbClr val="336799"/>
          </a:solidFill>
          <a:latin typeface="Franklin Gothic Medium Cond" pitchFamily="34" charset="0"/>
          <a:cs typeface="Times New Roman" pitchFamily="18" charset="0"/>
        </a:defRPr>
      </a:lvl9pPr>
    </p:titleStyle>
    <p:bodyStyle>
      <a:lvl1pPr marL="287338" indent="-287338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100000"/>
        <a:buFont typeface="Wingdings" pitchFamily="2" charset="2"/>
        <a:buChar char="§"/>
        <a:defRPr sz="28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100000"/>
        <a:buFont typeface="Arial" charset="0"/>
        <a:buChar char="–"/>
        <a:defRPr sz="2400">
          <a:solidFill>
            <a:schemeClr val="tx1"/>
          </a:solidFill>
          <a:latin typeface="Franklin Gothic Medium" panose="020B0603020102020204" pitchFamily="34" charset="0"/>
          <a:cs typeface="+mn-cs"/>
        </a:defRPr>
      </a:lvl2pPr>
      <a:lvl3pPr marL="12001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65000"/>
        <a:buFont typeface="Wingdings 2" pitchFamily="18" charset="2"/>
        <a:buChar char="Ä"/>
        <a:defRPr sz="2000">
          <a:solidFill>
            <a:schemeClr val="tx1"/>
          </a:solidFill>
          <a:latin typeface="Franklin Gothic Medium" panose="020B060302010202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Franklin Gothic Medium" panose="020B060302010202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Franklin Gothic Medium" panose="020B0603020102020204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altLang="en-US" smtClean="0"/>
              <a:t> 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3075" name="Subtitle 4"/>
          <p:cNvSpPr>
            <a:spLocks noGrp="1"/>
          </p:cNvSpPr>
          <p:nvPr>
            <p:ph type="subTitle" idx="1"/>
          </p:nvPr>
        </p:nvSpPr>
        <p:spPr>
          <a:xfrm>
            <a:off x="1143000" y="3733800"/>
            <a:ext cx="7239000" cy="1295401"/>
          </a:xfrm>
        </p:spPr>
        <p:txBody>
          <a:bodyPr/>
          <a:lstStyle/>
          <a:p>
            <a:r>
              <a:rPr lang="en-US" sz="2400" dirty="0" smtClean="0"/>
              <a:t> </a:t>
            </a:r>
          </a:p>
          <a:p>
            <a:r>
              <a:rPr lang="en-US" sz="2000" dirty="0" err="1" smtClean="0"/>
              <a:t>Oguttu</a:t>
            </a:r>
            <a:r>
              <a:rPr lang="en-US" sz="2000" dirty="0" smtClean="0"/>
              <a:t> D.W (BBLT, </a:t>
            </a:r>
            <a:r>
              <a:rPr lang="en-US" sz="2000" dirty="0" smtClean="0"/>
              <a:t>MZOO/Par, FET), </a:t>
            </a:r>
            <a:r>
              <a:rPr lang="en-US" sz="2000" b="0" dirty="0" err="1" smtClean="0"/>
              <a:t>Okullo</a:t>
            </a:r>
            <a:r>
              <a:rPr lang="en-US" sz="2000" b="0" dirty="0" smtClean="0"/>
              <a:t> A, </a:t>
            </a:r>
            <a:r>
              <a:rPr lang="en-US" sz="2000" b="0" dirty="0" err="1" smtClean="0"/>
              <a:t>Bwire</a:t>
            </a:r>
            <a:r>
              <a:rPr lang="en-US" sz="2000" b="0" dirty="0" smtClean="0"/>
              <a:t> G and </a:t>
            </a:r>
            <a:r>
              <a:rPr lang="en-US" sz="2000" b="0" dirty="0" err="1" smtClean="0"/>
              <a:t>Ario</a:t>
            </a:r>
            <a:r>
              <a:rPr lang="en-US" sz="2000" b="0" dirty="0" smtClean="0"/>
              <a:t> A.R.</a:t>
            </a:r>
          </a:p>
          <a:p>
            <a:r>
              <a:rPr lang="en-US" sz="2000" dirty="0" smtClean="0"/>
              <a:t>The 6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EAHSC</a:t>
            </a:r>
          </a:p>
          <a:p>
            <a:r>
              <a:rPr lang="en-US" sz="2000" dirty="0" smtClean="0"/>
              <a:t>  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914400" y="2057400"/>
            <a:ext cx="7467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800" b="1" dirty="0" smtClean="0">
                <a:latin typeface="+mn-lt"/>
              </a:rPr>
              <a:t>Cholera </a:t>
            </a:r>
            <a:r>
              <a:rPr lang="en-US" sz="2800" b="1" dirty="0">
                <a:latin typeface="+mn-lt"/>
              </a:rPr>
              <a:t>Outbreak Caused by Drinking </a:t>
            </a:r>
            <a:r>
              <a:rPr lang="en-US" sz="2800" b="1" dirty="0" smtClean="0">
                <a:latin typeface="+mn-lt"/>
              </a:rPr>
              <a:t> Contaminated Lakeshore Water:</a:t>
            </a:r>
          </a:p>
          <a:p>
            <a:pPr algn="ctr" eaLnBrk="0" hangingPunct="0">
              <a:defRPr/>
            </a:pPr>
            <a:r>
              <a:rPr lang="en-US" sz="2800" b="1" dirty="0" err="1" smtClean="0">
                <a:latin typeface="+mn-lt"/>
              </a:rPr>
              <a:t>Kaiso</a:t>
            </a:r>
            <a:r>
              <a:rPr lang="en-US" sz="2800" b="1" dirty="0" smtClean="0">
                <a:latin typeface="+mn-lt"/>
              </a:rPr>
              <a:t> Village, Uganda, </a:t>
            </a:r>
            <a:r>
              <a:rPr lang="en-US" sz="2800" b="1" dirty="0">
                <a:latin typeface="+mn-lt"/>
              </a:rPr>
              <a:t>Oct </a:t>
            </a:r>
            <a:r>
              <a:rPr lang="en-US" sz="2800" b="1" dirty="0" smtClean="0">
                <a:latin typeface="+mn-lt"/>
              </a:rPr>
              <a:t>2015</a:t>
            </a:r>
            <a:endParaRPr lang="en-GB" sz="2800" b="1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distribution by settlement zone</a:t>
            </a:r>
            <a:endParaRPr lang="en-US" dirty="0"/>
          </a:p>
        </p:txBody>
      </p:sp>
      <p:pic>
        <p:nvPicPr>
          <p:cNvPr id="4" name="Content Placeholder 3" descr="C:\Users\SPH-CDC Fellowship\Documents\TORORO ATTACHMENT\MANUSCRIPTS\cholera manuscript submission\Kaiso Map 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1" y="1447800"/>
            <a:ext cx="773906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762000" y="2660073"/>
            <a:ext cx="1066800" cy="9144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SZ1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200400" y="4267200"/>
            <a:ext cx="11430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SZ2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181600" y="4343400"/>
            <a:ext cx="10668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SZ3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166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High Attack rates in SZ2 and SZ3 </a:t>
            </a:r>
          </a:p>
        </p:txBody>
      </p:sp>
      <p:sp>
        <p:nvSpPr>
          <p:cNvPr id="1229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smtClean="0"/>
          </a:p>
          <a:p>
            <a:pPr>
              <a:buFont typeface="Wingdings" pitchFamily="2" charset="2"/>
              <a:buNone/>
            </a:pPr>
            <a:endParaRPr lang="en-US" smtClean="0"/>
          </a:p>
          <a:p>
            <a:pPr>
              <a:buFont typeface="Wingdings" pitchFamily="2" charset="2"/>
              <a:buNone/>
            </a:pPr>
            <a:endParaRPr lang="en-US" smtClean="0"/>
          </a:p>
          <a:p>
            <a:pPr>
              <a:buFont typeface="Wingdings" pitchFamily="2" charset="2"/>
              <a:buNone/>
            </a:pPr>
            <a:endParaRPr lang="en-US" smtClean="0"/>
          </a:p>
          <a:p>
            <a:pPr>
              <a:buFont typeface="Wingdings" pitchFamily="2" charset="2"/>
              <a:buNone/>
            </a:pPr>
            <a:endParaRPr lang="en-US" smtClean="0"/>
          </a:p>
          <a:p>
            <a:pPr>
              <a:buFont typeface="Wingdings" pitchFamily="2" charset="2"/>
              <a:buNone/>
            </a:pPr>
            <a:endParaRPr lang="en-US" smtClean="0"/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147774"/>
              </p:ext>
            </p:extLst>
          </p:nvPr>
        </p:nvGraphicFramePr>
        <p:xfrm>
          <a:off x="1143001" y="1828800"/>
          <a:ext cx="5943600" cy="36996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9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5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54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33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893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/>
                        <a:t/>
                      </a:r>
                      <a:br>
                        <a:rPr lang="en-US" sz="2400" b="1" dirty="0"/>
                      </a:br>
                      <a:r>
                        <a:rPr lang="en-US" sz="2400" b="1" dirty="0" smtClean="0"/>
                        <a:t>Zone</a:t>
                      </a:r>
                      <a:endParaRPr lang="en-US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/>
                        <a:t>C</a:t>
                      </a:r>
                      <a:r>
                        <a:rPr lang="en-US" sz="2400" b="1" dirty="0" smtClean="0"/>
                        <a:t>ases</a:t>
                      </a:r>
                      <a:endParaRPr lang="en-US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 smtClean="0"/>
                        <a:t>Popn</a:t>
                      </a:r>
                      <a:endParaRPr lang="en-US" sz="2400" b="1" dirty="0" smtClean="0"/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2400" b="1" dirty="0" err="1" smtClean="0">
                          <a:latin typeface="Calibri"/>
                          <a:ea typeface="Calibri"/>
                          <a:cs typeface="Times New Roman"/>
                        </a:rPr>
                        <a:t>Estim</a:t>
                      </a:r>
                      <a:r>
                        <a:rPr lang="en-US" sz="2400" b="1" dirty="0" smtClean="0">
                          <a:latin typeface="Calibri"/>
                          <a:ea typeface="Calibri"/>
                          <a:cs typeface="Times New Roman"/>
                        </a:rPr>
                        <a:t>.)</a:t>
                      </a:r>
                      <a:endParaRPr lang="en-US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/>
                        <a:t>Attack rate </a:t>
                      </a:r>
                      <a:r>
                        <a:rPr lang="en-US" sz="2400" b="1" dirty="0" smtClean="0"/>
                        <a:t>(/1000)</a:t>
                      </a:r>
                      <a:endParaRPr lang="en-US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8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latin typeface="Arial Narrow" pitchFamily="34" charset="0"/>
                        </a:rPr>
                        <a:t>Kaiso</a:t>
                      </a:r>
                      <a:r>
                        <a:rPr lang="en-US" sz="2400" b="1" baseline="0" dirty="0" smtClean="0">
                          <a:latin typeface="Arial Narrow" pitchFamily="34" charset="0"/>
                        </a:rPr>
                        <a:t> Village</a:t>
                      </a:r>
                      <a:endParaRPr lang="en-US" sz="24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Arial Narrow" pitchFamily="34" charset="0"/>
                        </a:rPr>
                        <a:t>123</a:t>
                      </a:r>
                      <a:endParaRPr lang="en-US" sz="24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Arial Narrow" pitchFamily="34" charset="0"/>
                        </a:rPr>
                        <a:t>9000</a:t>
                      </a:r>
                      <a:endParaRPr lang="en-US" sz="24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Arial Narrow" pitchFamily="34" charset="0"/>
                        </a:rPr>
                        <a:t>14</a:t>
                      </a:r>
                      <a:endParaRPr lang="en-US" sz="24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015">
                <a:tc>
                  <a:txBody>
                    <a:bodyPr/>
                    <a:lstStyle/>
                    <a:p>
                      <a:pPr marL="0" marR="0" indent="3508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SZ2 </a:t>
                      </a:r>
                      <a:endParaRPr lang="en-US" sz="24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35</a:t>
                      </a:r>
                      <a:endParaRPr lang="en-US" sz="24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Arial Narrow" pitchFamily="34" charset="0"/>
                          <a:ea typeface="Calibri"/>
                          <a:cs typeface="Times New Roman"/>
                        </a:rPr>
                        <a:t>2000</a:t>
                      </a:r>
                      <a:endParaRPr lang="en-US" sz="24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17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3015">
                <a:tc>
                  <a:txBody>
                    <a:bodyPr/>
                    <a:lstStyle/>
                    <a:p>
                      <a:pPr marL="0" marR="0" indent="3508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Arial Narrow" pitchFamily="34" charset="0"/>
                        </a:rPr>
                        <a:t>SZ3</a:t>
                      </a:r>
                      <a:r>
                        <a:rPr lang="en-US" sz="2400" b="1" baseline="0" dirty="0" smtClean="0">
                          <a:latin typeface="Arial Narrow" pitchFamily="34" charset="0"/>
                        </a:rPr>
                        <a:t> </a:t>
                      </a:r>
                      <a:r>
                        <a:rPr lang="en-US" sz="2400" b="1" dirty="0" smtClean="0">
                          <a:latin typeface="Arial Narrow" pitchFamily="34" charset="0"/>
                        </a:rPr>
                        <a:t> </a:t>
                      </a:r>
                      <a:endParaRPr lang="en-US" sz="24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Arial Narrow" pitchFamily="34" charset="0"/>
                        </a:rPr>
                        <a:t>83</a:t>
                      </a:r>
                      <a:endParaRPr lang="en-US" sz="24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Arial Narrow" pitchFamily="34" charset="0"/>
                        </a:rPr>
                        <a:t>6500</a:t>
                      </a:r>
                      <a:endParaRPr lang="en-US" sz="24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13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3015">
                <a:tc>
                  <a:txBody>
                    <a:bodyPr/>
                    <a:lstStyle/>
                    <a:p>
                      <a:pPr marL="0" marR="0" indent="350838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baseline="0" dirty="0" smtClean="0">
                          <a:latin typeface="Arial Narrow" pitchFamily="34" charset="0"/>
                        </a:rPr>
                        <a:t>SZ 1 </a:t>
                      </a:r>
                      <a:endParaRPr lang="en-US" sz="24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Arial Narrow" pitchFamily="34" charset="0"/>
                        </a:rPr>
                        <a:t>2</a:t>
                      </a:r>
                      <a:endParaRPr lang="en-US" sz="24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Arial Narrow" pitchFamily="34" charset="0"/>
                        </a:rPr>
                        <a:t>500</a:t>
                      </a:r>
                      <a:endParaRPr lang="en-US" sz="24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Arial Narrow" pitchFamily="34" charset="0"/>
                        </a:rPr>
                        <a:t>4</a:t>
                      </a:r>
                      <a:endParaRPr lang="en-US" sz="24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Water likely source of transmission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Lake primary source of water for all cases</a:t>
            </a:r>
          </a:p>
          <a:p>
            <a:r>
              <a:rPr lang="en-US" b="1" dirty="0" smtClean="0"/>
              <a:t>100% cases no water treatment</a:t>
            </a:r>
          </a:p>
          <a:p>
            <a:r>
              <a:rPr lang="en-US" b="1" dirty="0" smtClean="0"/>
              <a:t>Heavy rainfall prior to outbreak</a:t>
            </a:r>
          </a:p>
          <a:p>
            <a:r>
              <a:rPr lang="en-US" b="1" dirty="0" smtClean="0"/>
              <a:t>No large community festival prior to outbreak</a:t>
            </a:r>
          </a:p>
          <a:p>
            <a:r>
              <a:rPr lang="en-US" b="1" dirty="0" smtClean="0"/>
              <a:t>&gt;90% cases ate hot food from their homes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Case - control study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idx="1"/>
          </p:nvPr>
        </p:nvSpPr>
        <p:spPr>
          <a:xfrm>
            <a:off x="609600" y="1447800"/>
            <a:ext cx="8153400" cy="39624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altLang="en-US" sz="3200" b="1" smtClean="0"/>
              <a:t>61 cases</a:t>
            </a:r>
            <a:endParaRPr lang="en-US" altLang="en-US" b="1" smtClean="0"/>
          </a:p>
          <a:p>
            <a:pPr>
              <a:spcBef>
                <a:spcPts val="1800"/>
              </a:spcBef>
            </a:pPr>
            <a:r>
              <a:rPr lang="en-US" altLang="en-US" sz="3200" b="1" smtClean="0"/>
              <a:t>126 randomly selected village controls from village register</a:t>
            </a:r>
          </a:p>
          <a:p>
            <a:pPr>
              <a:spcBef>
                <a:spcPts val="1800"/>
              </a:spcBef>
            </a:pPr>
            <a:r>
              <a:rPr lang="en-AU" altLang="en-US" sz="3200" b="1" smtClean="0"/>
              <a:t>Obtained Info on sources of drinking water and boiling water </a:t>
            </a:r>
          </a:p>
          <a:p>
            <a:pPr>
              <a:spcBef>
                <a:spcPts val="1800"/>
              </a:spcBef>
              <a:buFont typeface="Wingdings" pitchFamily="2" charset="2"/>
              <a:buNone/>
            </a:pPr>
            <a:r>
              <a:rPr lang="en-AU" altLang="en-US" sz="3200" b="1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914516"/>
              </p:ext>
            </p:extLst>
          </p:nvPr>
        </p:nvGraphicFramePr>
        <p:xfrm>
          <a:off x="304800" y="1295400"/>
          <a:ext cx="8458200" cy="3886200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SzPct val="10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Exposure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36" marB="4573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SzPct val="10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 cases exposed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(n=61)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36" marB="4573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SzPct val="10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 controls exposed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(n=126)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36" marB="4573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SzPct val="10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OR</a:t>
                      </a:r>
                      <a:r>
                        <a:rPr kumimoji="0" lang="en-US" altLang="en-US" sz="2400" b="1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M-H</a:t>
                      </a:r>
                      <a:r>
                        <a:rPr kumimoji="0" lang="en-US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(95% CI)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36" marB="45736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0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SzPct val="10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Site C water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T="45736" marB="4573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SzPct val="10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69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T="45736" marB="4573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SzPct val="10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33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T="45736" marB="4573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SzPct val="10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/>
                        <a:t>6.7 (2.5 – 17)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T="45736" marB="45736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SzPct val="10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Site B water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T="45736" marB="4573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SzPct val="10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21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T="45736" marB="4573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SzPct val="10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37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T="45736" marB="4573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SzPct val="10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/>
                        <a:t>1.8 (0.64 – 5.3)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T="45736" marB="45736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Site A water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T="45736" marB="4573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T="45736" marB="4573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T="45736" marB="4573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ref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T="45736" marB="45736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389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altLang="en-US" sz="2400" smtClean="0">
                <a:latin typeface="Arial Black" pitchFamily="34" charset="0"/>
              </a:rPr>
              <a:t>Water collection points associated with cholera</a:t>
            </a:r>
          </a:p>
        </p:txBody>
      </p:sp>
      <p:sp>
        <p:nvSpPr>
          <p:cNvPr id="2" name="Rectangle 1"/>
          <p:cNvSpPr/>
          <p:nvPr/>
        </p:nvSpPr>
        <p:spPr>
          <a:xfrm>
            <a:off x="6781800" y="2514600"/>
            <a:ext cx="1905000" cy="838200"/>
          </a:xfrm>
          <a:prstGeom prst="rect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0" hangingPunct="0">
              <a:defRPr/>
            </a:pPr>
            <a:endParaRPr lang="en-US" altLang="en-US" smtClean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916670"/>
              </p:ext>
            </p:extLst>
          </p:nvPr>
        </p:nvGraphicFramePr>
        <p:xfrm>
          <a:off x="304800" y="1295400"/>
          <a:ext cx="8458200" cy="2834736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SzPct val="10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Exposure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36" marB="4573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SzPct val="10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 cases exposed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(n=61)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36" marB="4573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SzPct val="10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 controls exposed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(n=126)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36" marB="4573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SzPct val="10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OR</a:t>
                      </a:r>
                      <a:r>
                        <a:rPr kumimoji="0" lang="en-US" altLang="en-US" sz="2400" b="1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M-H</a:t>
                      </a:r>
                      <a:r>
                        <a:rPr kumimoji="0" lang="en-US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(95% CI)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36" marB="45736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SzPct val="10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Drinking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Un-boiled  water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T="45736" marB="4573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SzPct val="10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T="45736" marB="4573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SzPct val="10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93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T="45736" marB="45736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C00000"/>
                        </a:buClr>
                        <a:buSzPct val="10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100000"/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CC0000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Arial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 smtClean="0"/>
                        <a:t>∞ (1.0-∞)*</a:t>
                      </a:r>
                      <a:endParaRPr lang="en-US" sz="2400" b="1" kern="1200" dirty="0" smtClean="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36" marB="45736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Drinking boiled H2O 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T="45736" marB="4573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T="45736" marB="4573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T="45736" marB="4573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kern="1200" dirty="0" smtClean="0"/>
                        <a:t>Ref.</a:t>
                      </a:r>
                      <a:endParaRPr lang="en-US" sz="2400" b="1" kern="1200" dirty="0" smtClean="0">
                        <a:solidFill>
                          <a:schemeClr val="tx1"/>
                        </a:solidFill>
                        <a:latin typeface="Arial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36" marB="45736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408" name="Title 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 altLang="en-US" sz="2400" smtClean="0">
                <a:latin typeface="Arial Black" pitchFamily="34" charset="0"/>
              </a:rPr>
              <a:t>Drinking unboiled water associated with disease </a:t>
            </a:r>
          </a:p>
        </p:txBody>
      </p:sp>
      <p:sp>
        <p:nvSpPr>
          <p:cNvPr id="2" name="Rectangle 1"/>
          <p:cNvSpPr/>
          <p:nvPr/>
        </p:nvSpPr>
        <p:spPr>
          <a:xfrm>
            <a:off x="6781800" y="2514600"/>
            <a:ext cx="1905000" cy="838200"/>
          </a:xfrm>
          <a:prstGeom prst="rect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0" hangingPunct="0">
              <a:defRPr/>
            </a:pPr>
            <a:endParaRPr lang="en-US" alt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6410" name="Rectangle 6"/>
          <p:cNvSpPr>
            <a:spLocks noChangeArrowheads="1"/>
          </p:cNvSpPr>
          <p:nvPr/>
        </p:nvSpPr>
        <p:spPr bwMode="auto">
          <a:xfrm>
            <a:off x="5105400" y="6396038"/>
            <a:ext cx="210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800" b="1">
                <a:latin typeface="Arial" charset="0"/>
              </a:rPr>
              <a:t>*Fisher’s exact CI</a:t>
            </a:r>
            <a:endParaRPr lang="en-US" altLang="en-US" sz="1800" b="1">
              <a:latin typeface="Arial Narrow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investigation:</a:t>
            </a:r>
            <a:br>
              <a:rPr lang="en-US" dirty="0"/>
            </a:br>
            <a:r>
              <a:rPr lang="en-US" dirty="0"/>
              <a:t>3 water collection sites: A, B &amp; C</a:t>
            </a:r>
          </a:p>
        </p:txBody>
      </p:sp>
      <p:pic>
        <p:nvPicPr>
          <p:cNvPr id="4" name="Content Placeholder 3" descr="C:\Users\SPH-CDC Fellowship\Documents\TORORO ATTACHMENT\MANUSCRIPTS\cholera manuscript submission\Kaiso Map 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1" y="1447800"/>
            <a:ext cx="773906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762000" y="2660073"/>
            <a:ext cx="1066800" cy="9144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SZ1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352800" y="4267200"/>
            <a:ext cx="10668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SZ2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181600" y="4343400"/>
            <a:ext cx="10668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SZ3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1638300" y="1447800"/>
            <a:ext cx="540995" cy="358942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0" name="Isosceles Triangle 9"/>
          <p:cNvSpPr/>
          <p:nvPr/>
        </p:nvSpPr>
        <p:spPr>
          <a:xfrm>
            <a:off x="2599760" y="1874190"/>
            <a:ext cx="562114" cy="366419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11" name="Isosceles Triangle 10"/>
          <p:cNvSpPr/>
          <p:nvPr/>
        </p:nvSpPr>
        <p:spPr>
          <a:xfrm>
            <a:off x="3405236" y="2240608"/>
            <a:ext cx="633364" cy="313553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</a:t>
            </a:r>
          </a:p>
        </p:txBody>
      </p:sp>
      <p:sp>
        <p:nvSpPr>
          <p:cNvPr id="8" name="Freeform 7"/>
          <p:cNvSpPr/>
          <p:nvPr/>
        </p:nvSpPr>
        <p:spPr>
          <a:xfrm>
            <a:off x="3125851" y="2454257"/>
            <a:ext cx="955060" cy="3272775"/>
          </a:xfrm>
          <a:custGeom>
            <a:avLst/>
            <a:gdLst>
              <a:gd name="connsiteX0" fmla="*/ 170802 w 955060"/>
              <a:gd name="connsiteY0" fmla="*/ 3272775 h 3272775"/>
              <a:gd name="connsiteX1" fmla="*/ 158770 w 955060"/>
              <a:gd name="connsiteY1" fmla="*/ 2863701 h 3272775"/>
              <a:gd name="connsiteX2" fmla="*/ 122675 w 955060"/>
              <a:gd name="connsiteY2" fmla="*/ 2815575 h 3272775"/>
              <a:gd name="connsiteX3" fmla="*/ 62517 w 955060"/>
              <a:gd name="connsiteY3" fmla="*/ 2743385 h 3272775"/>
              <a:gd name="connsiteX4" fmla="*/ 14391 w 955060"/>
              <a:gd name="connsiteY4" fmla="*/ 2611038 h 3272775"/>
              <a:gd name="connsiteX5" fmla="*/ 38454 w 955060"/>
              <a:gd name="connsiteY5" fmla="*/ 2466659 h 3272775"/>
              <a:gd name="connsiteX6" fmla="*/ 38454 w 955060"/>
              <a:gd name="connsiteY6" fmla="*/ 2466659 h 3272775"/>
              <a:gd name="connsiteX7" fmla="*/ 86581 w 955060"/>
              <a:gd name="connsiteY7" fmla="*/ 2394469 h 3272775"/>
              <a:gd name="connsiteX8" fmla="*/ 86581 w 955060"/>
              <a:gd name="connsiteY8" fmla="*/ 2274154 h 3272775"/>
              <a:gd name="connsiteX9" fmla="*/ 86581 w 955060"/>
              <a:gd name="connsiteY9" fmla="*/ 2045554 h 3272775"/>
              <a:gd name="connsiteX10" fmla="*/ 74549 w 955060"/>
              <a:gd name="connsiteY10" fmla="*/ 1732732 h 3272775"/>
              <a:gd name="connsiteX11" fmla="*/ 146738 w 955060"/>
              <a:gd name="connsiteY11" fmla="*/ 1528196 h 3272775"/>
              <a:gd name="connsiteX12" fmla="*/ 146738 w 955060"/>
              <a:gd name="connsiteY12" fmla="*/ 1504132 h 3272775"/>
              <a:gd name="connsiteX13" fmla="*/ 122675 w 955060"/>
              <a:gd name="connsiteY13" fmla="*/ 1468038 h 3272775"/>
              <a:gd name="connsiteX14" fmla="*/ 110644 w 955060"/>
              <a:gd name="connsiteY14" fmla="*/ 1287564 h 3272775"/>
              <a:gd name="connsiteX15" fmla="*/ 86581 w 955060"/>
              <a:gd name="connsiteY15" fmla="*/ 1239438 h 3272775"/>
              <a:gd name="connsiteX16" fmla="*/ 38454 w 955060"/>
              <a:gd name="connsiteY16" fmla="*/ 1191311 h 3272775"/>
              <a:gd name="connsiteX17" fmla="*/ 50486 w 955060"/>
              <a:gd name="connsiteY17" fmla="*/ 1107090 h 3272775"/>
              <a:gd name="connsiteX18" fmla="*/ 110644 w 955060"/>
              <a:gd name="connsiteY18" fmla="*/ 1046932 h 3272775"/>
              <a:gd name="connsiteX19" fmla="*/ 74549 w 955060"/>
              <a:gd name="connsiteY19" fmla="*/ 962711 h 3272775"/>
              <a:gd name="connsiteX20" fmla="*/ 14391 w 955060"/>
              <a:gd name="connsiteY20" fmla="*/ 854427 h 3272775"/>
              <a:gd name="connsiteX21" fmla="*/ 2360 w 955060"/>
              <a:gd name="connsiteY21" fmla="*/ 782238 h 3272775"/>
              <a:gd name="connsiteX22" fmla="*/ 50486 w 955060"/>
              <a:gd name="connsiteY22" fmla="*/ 698017 h 3272775"/>
              <a:gd name="connsiteX23" fmla="*/ 158770 w 955060"/>
              <a:gd name="connsiteY23" fmla="*/ 541606 h 3272775"/>
              <a:gd name="connsiteX24" fmla="*/ 242991 w 955060"/>
              <a:gd name="connsiteY24" fmla="*/ 445354 h 3272775"/>
              <a:gd name="connsiteX25" fmla="*/ 315181 w 955060"/>
              <a:gd name="connsiteY25" fmla="*/ 313006 h 3272775"/>
              <a:gd name="connsiteX26" fmla="*/ 363307 w 955060"/>
              <a:gd name="connsiteY26" fmla="*/ 216754 h 3272775"/>
              <a:gd name="connsiteX27" fmla="*/ 519717 w 955060"/>
              <a:gd name="connsiteY27" fmla="*/ 120501 h 3272775"/>
              <a:gd name="connsiteX28" fmla="*/ 519717 w 955060"/>
              <a:gd name="connsiteY28" fmla="*/ 120501 h 3272775"/>
              <a:gd name="connsiteX29" fmla="*/ 519717 w 955060"/>
              <a:gd name="connsiteY29" fmla="*/ 156596 h 3272775"/>
              <a:gd name="connsiteX30" fmla="*/ 423465 w 955060"/>
              <a:gd name="connsiteY30" fmla="*/ 156596 h 3272775"/>
              <a:gd name="connsiteX31" fmla="*/ 411433 w 955060"/>
              <a:gd name="connsiteY31" fmla="*/ 72375 h 3272775"/>
              <a:gd name="connsiteX32" fmla="*/ 507686 w 955060"/>
              <a:gd name="connsiteY32" fmla="*/ 72375 h 3272775"/>
              <a:gd name="connsiteX33" fmla="*/ 555812 w 955060"/>
              <a:gd name="connsiteY33" fmla="*/ 120501 h 3272775"/>
              <a:gd name="connsiteX34" fmla="*/ 519717 w 955060"/>
              <a:gd name="connsiteY34" fmla="*/ 144564 h 3272775"/>
              <a:gd name="connsiteX35" fmla="*/ 459560 w 955060"/>
              <a:gd name="connsiteY35" fmla="*/ 72375 h 3272775"/>
              <a:gd name="connsiteX36" fmla="*/ 543781 w 955060"/>
              <a:gd name="connsiteY36" fmla="*/ 60343 h 3272775"/>
              <a:gd name="connsiteX37" fmla="*/ 603938 w 955060"/>
              <a:gd name="connsiteY37" fmla="*/ 120501 h 3272775"/>
              <a:gd name="connsiteX38" fmla="*/ 483623 w 955060"/>
              <a:gd name="connsiteY38" fmla="*/ 144564 h 3272775"/>
              <a:gd name="connsiteX39" fmla="*/ 495654 w 955060"/>
              <a:gd name="connsiteY39" fmla="*/ 96438 h 3272775"/>
              <a:gd name="connsiteX40" fmla="*/ 603938 w 955060"/>
              <a:gd name="connsiteY40" fmla="*/ 60343 h 3272775"/>
              <a:gd name="connsiteX41" fmla="*/ 471591 w 955060"/>
              <a:gd name="connsiteY41" fmla="*/ 48311 h 3272775"/>
              <a:gd name="connsiteX42" fmla="*/ 603938 w 955060"/>
              <a:gd name="connsiteY42" fmla="*/ 60343 h 3272775"/>
              <a:gd name="connsiteX43" fmla="*/ 603938 w 955060"/>
              <a:gd name="connsiteY43" fmla="*/ 108469 h 3272775"/>
              <a:gd name="connsiteX44" fmla="*/ 688160 w 955060"/>
              <a:gd name="connsiteY44" fmla="*/ 84406 h 3272775"/>
              <a:gd name="connsiteX45" fmla="*/ 712223 w 955060"/>
              <a:gd name="connsiteY45" fmla="*/ 216754 h 3272775"/>
              <a:gd name="connsiteX46" fmla="*/ 772381 w 955060"/>
              <a:gd name="connsiteY46" fmla="*/ 144564 h 3272775"/>
              <a:gd name="connsiteX47" fmla="*/ 652065 w 955060"/>
              <a:gd name="connsiteY47" fmla="*/ 192690 h 3272775"/>
              <a:gd name="connsiteX48" fmla="*/ 543781 w 955060"/>
              <a:gd name="connsiteY48" fmla="*/ 144564 h 3272775"/>
              <a:gd name="connsiteX49" fmla="*/ 543781 w 955060"/>
              <a:gd name="connsiteY49" fmla="*/ 132532 h 3272775"/>
              <a:gd name="connsiteX50" fmla="*/ 676128 w 955060"/>
              <a:gd name="connsiteY50" fmla="*/ 132532 h 3272775"/>
              <a:gd name="connsiteX51" fmla="*/ 820507 w 955060"/>
              <a:gd name="connsiteY51" fmla="*/ 144564 h 3272775"/>
              <a:gd name="connsiteX52" fmla="*/ 880665 w 955060"/>
              <a:gd name="connsiteY52" fmla="*/ 168627 h 3272775"/>
              <a:gd name="connsiteX53" fmla="*/ 916760 w 955060"/>
              <a:gd name="connsiteY53" fmla="*/ 216754 h 3272775"/>
              <a:gd name="connsiteX54" fmla="*/ 880665 w 955060"/>
              <a:gd name="connsiteY54" fmla="*/ 228785 h 3272775"/>
              <a:gd name="connsiteX55" fmla="*/ 856602 w 955060"/>
              <a:gd name="connsiteY55" fmla="*/ 252848 h 3272775"/>
              <a:gd name="connsiteX56" fmla="*/ 808475 w 955060"/>
              <a:gd name="connsiteY56" fmla="*/ 228785 h 3272775"/>
              <a:gd name="connsiteX57" fmla="*/ 808475 w 955060"/>
              <a:gd name="connsiteY57" fmla="*/ 192690 h 3272775"/>
              <a:gd name="connsiteX58" fmla="*/ 784412 w 955060"/>
              <a:gd name="connsiteY58" fmla="*/ 240817 h 3272775"/>
              <a:gd name="connsiteX59" fmla="*/ 868633 w 955060"/>
              <a:gd name="connsiteY59" fmla="*/ 252848 h 3272775"/>
              <a:gd name="connsiteX60" fmla="*/ 808475 w 955060"/>
              <a:gd name="connsiteY60" fmla="*/ 204722 h 3272775"/>
              <a:gd name="connsiteX61" fmla="*/ 772381 w 955060"/>
              <a:gd name="connsiteY61" fmla="*/ 192690 h 3272775"/>
              <a:gd name="connsiteX62" fmla="*/ 724254 w 955060"/>
              <a:gd name="connsiteY62" fmla="*/ 168627 h 3272775"/>
              <a:gd name="connsiteX63" fmla="*/ 952854 w 955060"/>
              <a:gd name="connsiteY63" fmla="*/ 185 h 3272775"/>
              <a:gd name="connsiteX64" fmla="*/ 820507 w 955060"/>
              <a:gd name="connsiteY64" fmla="*/ 204722 h 3272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955060" h="3272775">
                <a:moveTo>
                  <a:pt x="170802" y="3272775"/>
                </a:moveTo>
                <a:cubicBezTo>
                  <a:pt x="168796" y="3106338"/>
                  <a:pt x="166791" y="2939901"/>
                  <a:pt x="158770" y="2863701"/>
                </a:cubicBezTo>
                <a:cubicBezTo>
                  <a:pt x="150749" y="2787501"/>
                  <a:pt x="138717" y="2835628"/>
                  <a:pt x="122675" y="2815575"/>
                </a:cubicBezTo>
                <a:cubicBezTo>
                  <a:pt x="106633" y="2795522"/>
                  <a:pt x="80564" y="2777474"/>
                  <a:pt x="62517" y="2743385"/>
                </a:cubicBezTo>
                <a:cubicBezTo>
                  <a:pt x="44470" y="2709296"/>
                  <a:pt x="18401" y="2657159"/>
                  <a:pt x="14391" y="2611038"/>
                </a:cubicBezTo>
                <a:cubicBezTo>
                  <a:pt x="10380" y="2564917"/>
                  <a:pt x="38454" y="2466659"/>
                  <a:pt x="38454" y="2466659"/>
                </a:cubicBezTo>
                <a:lnTo>
                  <a:pt x="38454" y="2466659"/>
                </a:lnTo>
                <a:cubicBezTo>
                  <a:pt x="46475" y="2454627"/>
                  <a:pt x="78560" y="2426553"/>
                  <a:pt x="86581" y="2394469"/>
                </a:cubicBezTo>
                <a:cubicBezTo>
                  <a:pt x="94602" y="2362385"/>
                  <a:pt x="86581" y="2274154"/>
                  <a:pt x="86581" y="2274154"/>
                </a:cubicBezTo>
                <a:cubicBezTo>
                  <a:pt x="86581" y="2216002"/>
                  <a:pt x="88586" y="2135791"/>
                  <a:pt x="86581" y="2045554"/>
                </a:cubicBezTo>
                <a:cubicBezTo>
                  <a:pt x="84576" y="1955317"/>
                  <a:pt x="64523" y="1818958"/>
                  <a:pt x="74549" y="1732732"/>
                </a:cubicBezTo>
                <a:cubicBezTo>
                  <a:pt x="84575" y="1646506"/>
                  <a:pt x="146738" y="1528196"/>
                  <a:pt x="146738" y="1528196"/>
                </a:cubicBezTo>
                <a:cubicBezTo>
                  <a:pt x="158769" y="1490096"/>
                  <a:pt x="146738" y="1504132"/>
                  <a:pt x="146738" y="1504132"/>
                </a:cubicBezTo>
                <a:cubicBezTo>
                  <a:pt x="142727" y="1494106"/>
                  <a:pt x="128691" y="1504133"/>
                  <a:pt x="122675" y="1468038"/>
                </a:cubicBezTo>
                <a:cubicBezTo>
                  <a:pt x="116659" y="1431943"/>
                  <a:pt x="116660" y="1325664"/>
                  <a:pt x="110644" y="1287564"/>
                </a:cubicBezTo>
                <a:cubicBezTo>
                  <a:pt x="104628" y="1249464"/>
                  <a:pt x="86581" y="1239438"/>
                  <a:pt x="86581" y="1239438"/>
                </a:cubicBezTo>
                <a:cubicBezTo>
                  <a:pt x="74549" y="1223396"/>
                  <a:pt x="44470" y="1213369"/>
                  <a:pt x="38454" y="1191311"/>
                </a:cubicBezTo>
                <a:cubicBezTo>
                  <a:pt x="32438" y="1169253"/>
                  <a:pt x="38454" y="1131153"/>
                  <a:pt x="50486" y="1107090"/>
                </a:cubicBezTo>
                <a:cubicBezTo>
                  <a:pt x="62518" y="1083027"/>
                  <a:pt x="106633" y="1070995"/>
                  <a:pt x="110644" y="1046932"/>
                </a:cubicBezTo>
                <a:cubicBezTo>
                  <a:pt x="114654" y="1022869"/>
                  <a:pt x="90591" y="994795"/>
                  <a:pt x="74549" y="962711"/>
                </a:cubicBezTo>
                <a:cubicBezTo>
                  <a:pt x="58507" y="930627"/>
                  <a:pt x="26422" y="884506"/>
                  <a:pt x="14391" y="854427"/>
                </a:cubicBezTo>
                <a:cubicBezTo>
                  <a:pt x="2360" y="824348"/>
                  <a:pt x="-3656" y="808306"/>
                  <a:pt x="2360" y="782238"/>
                </a:cubicBezTo>
                <a:cubicBezTo>
                  <a:pt x="8376" y="756170"/>
                  <a:pt x="24418" y="738122"/>
                  <a:pt x="50486" y="698017"/>
                </a:cubicBezTo>
                <a:cubicBezTo>
                  <a:pt x="76554" y="657912"/>
                  <a:pt x="126686" y="583716"/>
                  <a:pt x="158770" y="541606"/>
                </a:cubicBezTo>
                <a:cubicBezTo>
                  <a:pt x="190854" y="499496"/>
                  <a:pt x="216923" y="483454"/>
                  <a:pt x="242991" y="445354"/>
                </a:cubicBezTo>
                <a:cubicBezTo>
                  <a:pt x="269060" y="407254"/>
                  <a:pt x="295128" y="351106"/>
                  <a:pt x="315181" y="313006"/>
                </a:cubicBezTo>
                <a:cubicBezTo>
                  <a:pt x="335234" y="274906"/>
                  <a:pt x="329218" y="248838"/>
                  <a:pt x="363307" y="216754"/>
                </a:cubicBezTo>
                <a:cubicBezTo>
                  <a:pt x="397396" y="184670"/>
                  <a:pt x="519717" y="120501"/>
                  <a:pt x="519717" y="120501"/>
                </a:cubicBezTo>
                <a:lnTo>
                  <a:pt x="519717" y="120501"/>
                </a:lnTo>
                <a:cubicBezTo>
                  <a:pt x="519717" y="126517"/>
                  <a:pt x="535759" y="150580"/>
                  <a:pt x="519717" y="156596"/>
                </a:cubicBezTo>
                <a:cubicBezTo>
                  <a:pt x="503675" y="162612"/>
                  <a:pt x="441512" y="170633"/>
                  <a:pt x="423465" y="156596"/>
                </a:cubicBezTo>
                <a:cubicBezTo>
                  <a:pt x="405418" y="142559"/>
                  <a:pt x="397396" y="86412"/>
                  <a:pt x="411433" y="72375"/>
                </a:cubicBezTo>
                <a:cubicBezTo>
                  <a:pt x="425470" y="58338"/>
                  <a:pt x="507686" y="72375"/>
                  <a:pt x="507686" y="72375"/>
                </a:cubicBezTo>
                <a:cubicBezTo>
                  <a:pt x="531749" y="80396"/>
                  <a:pt x="553807" y="108469"/>
                  <a:pt x="555812" y="120501"/>
                </a:cubicBezTo>
                <a:cubicBezTo>
                  <a:pt x="557817" y="132533"/>
                  <a:pt x="535759" y="152585"/>
                  <a:pt x="519717" y="144564"/>
                </a:cubicBezTo>
                <a:cubicBezTo>
                  <a:pt x="503675" y="136543"/>
                  <a:pt x="455549" y="86412"/>
                  <a:pt x="459560" y="72375"/>
                </a:cubicBezTo>
                <a:cubicBezTo>
                  <a:pt x="463571" y="58338"/>
                  <a:pt x="519718" y="52322"/>
                  <a:pt x="543781" y="60343"/>
                </a:cubicBezTo>
                <a:cubicBezTo>
                  <a:pt x="567844" y="68364"/>
                  <a:pt x="613964" y="106464"/>
                  <a:pt x="603938" y="120501"/>
                </a:cubicBezTo>
                <a:cubicBezTo>
                  <a:pt x="593912" y="134538"/>
                  <a:pt x="483623" y="144564"/>
                  <a:pt x="483623" y="144564"/>
                </a:cubicBezTo>
                <a:cubicBezTo>
                  <a:pt x="465576" y="140554"/>
                  <a:pt x="475602" y="110475"/>
                  <a:pt x="495654" y="96438"/>
                </a:cubicBezTo>
                <a:cubicBezTo>
                  <a:pt x="515706" y="82401"/>
                  <a:pt x="607948" y="68364"/>
                  <a:pt x="603938" y="60343"/>
                </a:cubicBezTo>
                <a:cubicBezTo>
                  <a:pt x="599928" y="52322"/>
                  <a:pt x="471591" y="48311"/>
                  <a:pt x="471591" y="48311"/>
                </a:cubicBezTo>
                <a:cubicBezTo>
                  <a:pt x="471591" y="48311"/>
                  <a:pt x="581880" y="50317"/>
                  <a:pt x="603938" y="60343"/>
                </a:cubicBezTo>
                <a:cubicBezTo>
                  <a:pt x="625996" y="70369"/>
                  <a:pt x="589901" y="104459"/>
                  <a:pt x="603938" y="108469"/>
                </a:cubicBezTo>
                <a:cubicBezTo>
                  <a:pt x="617975" y="112479"/>
                  <a:pt x="670113" y="66359"/>
                  <a:pt x="688160" y="84406"/>
                </a:cubicBezTo>
                <a:cubicBezTo>
                  <a:pt x="706207" y="102453"/>
                  <a:pt x="698186" y="206728"/>
                  <a:pt x="712223" y="216754"/>
                </a:cubicBezTo>
                <a:cubicBezTo>
                  <a:pt x="726260" y="226780"/>
                  <a:pt x="782407" y="148575"/>
                  <a:pt x="772381" y="144564"/>
                </a:cubicBezTo>
                <a:cubicBezTo>
                  <a:pt x="762355" y="140553"/>
                  <a:pt x="690165" y="192690"/>
                  <a:pt x="652065" y="192690"/>
                </a:cubicBezTo>
                <a:cubicBezTo>
                  <a:pt x="613965" y="192690"/>
                  <a:pt x="561828" y="154590"/>
                  <a:pt x="543781" y="144564"/>
                </a:cubicBezTo>
                <a:cubicBezTo>
                  <a:pt x="525734" y="134538"/>
                  <a:pt x="521723" y="134537"/>
                  <a:pt x="543781" y="132532"/>
                </a:cubicBezTo>
                <a:cubicBezTo>
                  <a:pt x="565839" y="130527"/>
                  <a:pt x="630007" y="130527"/>
                  <a:pt x="676128" y="132532"/>
                </a:cubicBezTo>
                <a:cubicBezTo>
                  <a:pt x="722249" y="134537"/>
                  <a:pt x="786418" y="138548"/>
                  <a:pt x="820507" y="144564"/>
                </a:cubicBezTo>
                <a:cubicBezTo>
                  <a:pt x="854597" y="150580"/>
                  <a:pt x="864623" y="156595"/>
                  <a:pt x="880665" y="168627"/>
                </a:cubicBezTo>
                <a:cubicBezTo>
                  <a:pt x="896707" y="180659"/>
                  <a:pt x="916760" y="216754"/>
                  <a:pt x="916760" y="216754"/>
                </a:cubicBezTo>
                <a:cubicBezTo>
                  <a:pt x="916760" y="226780"/>
                  <a:pt x="890691" y="222769"/>
                  <a:pt x="880665" y="228785"/>
                </a:cubicBezTo>
                <a:cubicBezTo>
                  <a:pt x="870639" y="234801"/>
                  <a:pt x="868634" y="252848"/>
                  <a:pt x="856602" y="252848"/>
                </a:cubicBezTo>
                <a:cubicBezTo>
                  <a:pt x="844570" y="252848"/>
                  <a:pt x="808475" y="228785"/>
                  <a:pt x="808475" y="228785"/>
                </a:cubicBezTo>
                <a:cubicBezTo>
                  <a:pt x="800454" y="218759"/>
                  <a:pt x="808475" y="192690"/>
                  <a:pt x="808475" y="192690"/>
                </a:cubicBezTo>
                <a:cubicBezTo>
                  <a:pt x="804465" y="194695"/>
                  <a:pt x="784412" y="240817"/>
                  <a:pt x="784412" y="240817"/>
                </a:cubicBezTo>
                <a:cubicBezTo>
                  <a:pt x="794438" y="250843"/>
                  <a:pt x="868633" y="252848"/>
                  <a:pt x="868633" y="252848"/>
                </a:cubicBezTo>
                <a:cubicBezTo>
                  <a:pt x="872643" y="246832"/>
                  <a:pt x="808475" y="204722"/>
                  <a:pt x="808475" y="204722"/>
                </a:cubicBezTo>
                <a:cubicBezTo>
                  <a:pt x="792433" y="194696"/>
                  <a:pt x="772381" y="192690"/>
                  <a:pt x="772381" y="192690"/>
                </a:cubicBezTo>
                <a:cubicBezTo>
                  <a:pt x="758344" y="186674"/>
                  <a:pt x="694175" y="200711"/>
                  <a:pt x="724254" y="168627"/>
                </a:cubicBezTo>
                <a:cubicBezTo>
                  <a:pt x="754333" y="136543"/>
                  <a:pt x="936812" y="-5831"/>
                  <a:pt x="952854" y="185"/>
                </a:cubicBezTo>
                <a:cubicBezTo>
                  <a:pt x="968896" y="6201"/>
                  <a:pt x="894701" y="105461"/>
                  <a:pt x="820507" y="204722"/>
                </a:cubicBezTo>
              </a:path>
            </a:pathLst>
          </a:cu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317985" y="225373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Lake Albert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9287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C </a:t>
            </a:r>
            <a:r>
              <a:rPr lang="en-US" dirty="0"/>
              <a:t>was contaminated</a:t>
            </a:r>
          </a:p>
        </p:txBody>
      </p:sp>
      <p:pic>
        <p:nvPicPr>
          <p:cNvPr id="4" name="Picture 5" descr="C:\Users\Oguttu\Desktop\Lost and Found\FILE0661.CHK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524000"/>
            <a:ext cx="6934200" cy="4548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H="1">
            <a:off x="5638800" y="4267200"/>
            <a:ext cx="2438400" cy="2286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5912427" y="4419600"/>
            <a:ext cx="167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000099"/>
                </a:solidFill>
                <a:latin typeface="+mn-lt"/>
              </a:rPr>
              <a:t>Raw feces</a:t>
            </a:r>
            <a:endParaRPr lang="en-US" b="1" dirty="0">
              <a:solidFill>
                <a:srgbClr val="0000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57658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Gully channel washed sewage into lake shore at site C</a:t>
            </a:r>
            <a:endParaRPr lang="en-US" smtClean="0"/>
          </a:p>
        </p:txBody>
      </p:sp>
      <p:pic>
        <p:nvPicPr>
          <p:cNvPr id="19459" name="Content Placeholder 9" descr="C:\Users\Oguttu\Desktop\Lost and Found\FILE0663.CHK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752600"/>
            <a:ext cx="6477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2743200" y="2286000"/>
            <a:ext cx="4953000" cy="3200400"/>
          </a:xfrm>
          <a:custGeom>
            <a:avLst/>
            <a:gdLst>
              <a:gd name="connsiteX0" fmla="*/ 4333914 w 4333914"/>
              <a:gd name="connsiteY0" fmla="*/ 2801638 h 2801638"/>
              <a:gd name="connsiteX1" fmla="*/ 4218004 w 4333914"/>
              <a:gd name="connsiteY1" fmla="*/ 2788759 h 2801638"/>
              <a:gd name="connsiteX2" fmla="*/ 4179368 w 4333914"/>
              <a:gd name="connsiteY2" fmla="*/ 2775880 h 2801638"/>
              <a:gd name="connsiteX3" fmla="*/ 4102094 w 4333914"/>
              <a:gd name="connsiteY3" fmla="*/ 2763001 h 2801638"/>
              <a:gd name="connsiteX4" fmla="*/ 3844517 w 4333914"/>
              <a:gd name="connsiteY4" fmla="*/ 2737243 h 2801638"/>
              <a:gd name="connsiteX5" fmla="*/ 3741486 w 4333914"/>
              <a:gd name="connsiteY5" fmla="*/ 2711485 h 2801638"/>
              <a:gd name="connsiteX6" fmla="*/ 3689970 w 4333914"/>
              <a:gd name="connsiteY6" fmla="*/ 2698607 h 2801638"/>
              <a:gd name="connsiteX7" fmla="*/ 3651334 w 4333914"/>
              <a:gd name="connsiteY7" fmla="*/ 2685728 h 2801638"/>
              <a:gd name="connsiteX8" fmla="*/ 3586940 w 4333914"/>
              <a:gd name="connsiteY8" fmla="*/ 2672849 h 2801638"/>
              <a:gd name="connsiteX9" fmla="*/ 3535424 w 4333914"/>
              <a:gd name="connsiteY9" fmla="*/ 2659970 h 2801638"/>
              <a:gd name="connsiteX10" fmla="*/ 3380878 w 4333914"/>
              <a:gd name="connsiteY10" fmla="*/ 2634212 h 2801638"/>
              <a:gd name="connsiteX11" fmla="*/ 3200573 w 4333914"/>
              <a:gd name="connsiteY11" fmla="*/ 2608454 h 2801638"/>
              <a:gd name="connsiteX12" fmla="*/ 3084663 w 4333914"/>
              <a:gd name="connsiteY12" fmla="*/ 2569818 h 2801638"/>
              <a:gd name="connsiteX13" fmla="*/ 3046027 w 4333914"/>
              <a:gd name="connsiteY13" fmla="*/ 2556939 h 2801638"/>
              <a:gd name="connsiteX14" fmla="*/ 2994511 w 4333914"/>
              <a:gd name="connsiteY14" fmla="*/ 2544060 h 2801638"/>
              <a:gd name="connsiteX15" fmla="*/ 2917238 w 4333914"/>
              <a:gd name="connsiteY15" fmla="*/ 2518302 h 2801638"/>
              <a:gd name="connsiteX16" fmla="*/ 2801328 w 4333914"/>
              <a:gd name="connsiteY16" fmla="*/ 2492545 h 2801638"/>
              <a:gd name="connsiteX17" fmla="*/ 2724055 w 4333914"/>
              <a:gd name="connsiteY17" fmla="*/ 2466787 h 2801638"/>
              <a:gd name="connsiteX18" fmla="*/ 2685418 w 4333914"/>
              <a:gd name="connsiteY18" fmla="*/ 2453908 h 2801638"/>
              <a:gd name="connsiteX19" fmla="*/ 2595266 w 4333914"/>
              <a:gd name="connsiteY19" fmla="*/ 2441029 h 2801638"/>
              <a:gd name="connsiteX20" fmla="*/ 2556630 w 4333914"/>
              <a:gd name="connsiteY20" fmla="*/ 2415271 h 2801638"/>
              <a:gd name="connsiteX21" fmla="*/ 2492235 w 4333914"/>
              <a:gd name="connsiteY21" fmla="*/ 2402392 h 2801638"/>
              <a:gd name="connsiteX22" fmla="*/ 2234658 w 4333914"/>
              <a:gd name="connsiteY22" fmla="*/ 2389514 h 2801638"/>
              <a:gd name="connsiteX23" fmla="*/ 2183142 w 4333914"/>
              <a:gd name="connsiteY23" fmla="*/ 2376635 h 2801638"/>
              <a:gd name="connsiteX24" fmla="*/ 2067232 w 4333914"/>
              <a:gd name="connsiteY24" fmla="*/ 2363756 h 2801638"/>
              <a:gd name="connsiteX25" fmla="*/ 1925565 w 4333914"/>
              <a:gd name="connsiteY25" fmla="*/ 2337998 h 2801638"/>
              <a:gd name="connsiteX26" fmla="*/ 1835413 w 4333914"/>
              <a:gd name="connsiteY26" fmla="*/ 2299361 h 2801638"/>
              <a:gd name="connsiteX27" fmla="*/ 1693745 w 4333914"/>
              <a:gd name="connsiteY27" fmla="*/ 2260725 h 2801638"/>
              <a:gd name="connsiteX28" fmla="*/ 1603593 w 4333914"/>
              <a:gd name="connsiteY28" fmla="*/ 2234967 h 2801638"/>
              <a:gd name="connsiteX29" fmla="*/ 1564956 w 4333914"/>
              <a:gd name="connsiteY29" fmla="*/ 2222088 h 2801638"/>
              <a:gd name="connsiteX30" fmla="*/ 1255863 w 4333914"/>
              <a:gd name="connsiteY30" fmla="*/ 2209209 h 2801638"/>
              <a:gd name="connsiteX31" fmla="*/ 1114196 w 4333914"/>
              <a:gd name="connsiteY31" fmla="*/ 2170573 h 2801638"/>
              <a:gd name="connsiteX32" fmla="*/ 1036923 w 4333914"/>
              <a:gd name="connsiteY32" fmla="*/ 2119057 h 2801638"/>
              <a:gd name="connsiteX33" fmla="*/ 998286 w 4333914"/>
              <a:gd name="connsiteY33" fmla="*/ 2093300 h 2801638"/>
              <a:gd name="connsiteX34" fmla="*/ 946770 w 4333914"/>
              <a:gd name="connsiteY34" fmla="*/ 2054663 h 2801638"/>
              <a:gd name="connsiteX35" fmla="*/ 856618 w 4333914"/>
              <a:gd name="connsiteY35" fmla="*/ 1912995 h 2801638"/>
              <a:gd name="connsiteX36" fmla="*/ 766466 w 4333914"/>
              <a:gd name="connsiteY36" fmla="*/ 1900116 h 2801638"/>
              <a:gd name="connsiteX37" fmla="*/ 727830 w 4333914"/>
              <a:gd name="connsiteY37" fmla="*/ 1887238 h 2801638"/>
              <a:gd name="connsiteX38" fmla="*/ 676314 w 4333914"/>
              <a:gd name="connsiteY38" fmla="*/ 1874359 h 2801638"/>
              <a:gd name="connsiteX39" fmla="*/ 624799 w 4333914"/>
              <a:gd name="connsiteY39" fmla="*/ 1848601 h 2801638"/>
              <a:gd name="connsiteX40" fmla="*/ 547525 w 4333914"/>
              <a:gd name="connsiteY40" fmla="*/ 1784207 h 2801638"/>
              <a:gd name="connsiteX41" fmla="*/ 496010 w 4333914"/>
              <a:gd name="connsiteY41" fmla="*/ 1745570 h 2801638"/>
              <a:gd name="connsiteX42" fmla="*/ 470252 w 4333914"/>
              <a:gd name="connsiteY42" fmla="*/ 1706933 h 2801638"/>
              <a:gd name="connsiteX43" fmla="*/ 431616 w 4333914"/>
              <a:gd name="connsiteY43" fmla="*/ 1681176 h 2801638"/>
              <a:gd name="connsiteX44" fmla="*/ 392979 w 4333914"/>
              <a:gd name="connsiteY44" fmla="*/ 1642539 h 2801638"/>
              <a:gd name="connsiteX45" fmla="*/ 380100 w 4333914"/>
              <a:gd name="connsiteY45" fmla="*/ 1603902 h 2801638"/>
              <a:gd name="connsiteX46" fmla="*/ 328585 w 4333914"/>
              <a:gd name="connsiteY46" fmla="*/ 1526629 h 2801638"/>
              <a:gd name="connsiteX47" fmla="*/ 289948 w 4333914"/>
              <a:gd name="connsiteY47" fmla="*/ 1449356 h 2801638"/>
              <a:gd name="connsiteX48" fmla="*/ 264190 w 4333914"/>
              <a:gd name="connsiteY48" fmla="*/ 1320567 h 2801638"/>
              <a:gd name="connsiteX49" fmla="*/ 277069 w 4333914"/>
              <a:gd name="connsiteY49" fmla="*/ 908443 h 2801638"/>
              <a:gd name="connsiteX50" fmla="*/ 289948 w 4333914"/>
              <a:gd name="connsiteY50" fmla="*/ 869807 h 2801638"/>
              <a:gd name="connsiteX51" fmla="*/ 328585 w 4333914"/>
              <a:gd name="connsiteY51" fmla="*/ 831170 h 2801638"/>
              <a:gd name="connsiteX52" fmla="*/ 315706 w 4333914"/>
              <a:gd name="connsiteY52" fmla="*/ 573592 h 2801638"/>
              <a:gd name="connsiteX53" fmla="*/ 302827 w 4333914"/>
              <a:gd name="connsiteY53" fmla="*/ 534956 h 2801638"/>
              <a:gd name="connsiteX54" fmla="*/ 277069 w 4333914"/>
              <a:gd name="connsiteY54" fmla="*/ 444804 h 2801638"/>
              <a:gd name="connsiteX55" fmla="*/ 264190 w 4333914"/>
              <a:gd name="connsiteY55" fmla="*/ 316015 h 2801638"/>
              <a:gd name="connsiteX56" fmla="*/ 251311 w 4333914"/>
              <a:gd name="connsiteY56" fmla="*/ 277378 h 2801638"/>
              <a:gd name="connsiteX57" fmla="*/ 212675 w 4333914"/>
              <a:gd name="connsiteY57" fmla="*/ 251621 h 2801638"/>
              <a:gd name="connsiteX58" fmla="*/ 135401 w 4333914"/>
              <a:gd name="connsiteY58" fmla="*/ 97074 h 2801638"/>
              <a:gd name="connsiteX59" fmla="*/ 122523 w 4333914"/>
              <a:gd name="connsiteY59" fmla="*/ 58438 h 2801638"/>
              <a:gd name="connsiteX60" fmla="*/ 109644 w 4333914"/>
              <a:gd name="connsiteY60" fmla="*/ 19801 h 2801638"/>
              <a:gd name="connsiteX61" fmla="*/ 58128 w 4333914"/>
              <a:gd name="connsiteY61" fmla="*/ 32680 h 2801638"/>
              <a:gd name="connsiteX62" fmla="*/ 45249 w 4333914"/>
              <a:gd name="connsiteY62" fmla="*/ 84195 h 2801638"/>
              <a:gd name="connsiteX63" fmla="*/ 32370 w 4333914"/>
              <a:gd name="connsiteY63" fmla="*/ 122832 h 2801638"/>
              <a:gd name="connsiteX64" fmla="*/ 45249 w 4333914"/>
              <a:gd name="connsiteY64" fmla="*/ 45559 h 2801638"/>
              <a:gd name="connsiteX65" fmla="*/ 32370 w 4333914"/>
              <a:gd name="connsiteY65" fmla="*/ 6922 h 2801638"/>
              <a:gd name="connsiteX66" fmla="*/ 71007 w 4333914"/>
              <a:gd name="connsiteY66" fmla="*/ 32680 h 2801638"/>
              <a:gd name="connsiteX67" fmla="*/ 109644 w 4333914"/>
              <a:gd name="connsiteY67" fmla="*/ 45559 h 2801638"/>
              <a:gd name="connsiteX68" fmla="*/ 148280 w 4333914"/>
              <a:gd name="connsiteY68" fmla="*/ 84195 h 2801638"/>
              <a:gd name="connsiteX69" fmla="*/ 238432 w 4333914"/>
              <a:gd name="connsiteY69" fmla="*/ 109953 h 280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4333914" h="2801638">
                <a:moveTo>
                  <a:pt x="4333914" y="2801638"/>
                </a:moveTo>
                <a:cubicBezTo>
                  <a:pt x="4295277" y="2797345"/>
                  <a:pt x="4256349" y="2795150"/>
                  <a:pt x="4218004" y="2788759"/>
                </a:cubicBezTo>
                <a:cubicBezTo>
                  <a:pt x="4204613" y="2786527"/>
                  <a:pt x="4192620" y="2778825"/>
                  <a:pt x="4179368" y="2775880"/>
                </a:cubicBezTo>
                <a:cubicBezTo>
                  <a:pt x="4153877" y="2770215"/>
                  <a:pt x="4128028" y="2766052"/>
                  <a:pt x="4102094" y="2763001"/>
                </a:cubicBezTo>
                <a:cubicBezTo>
                  <a:pt x="3980825" y="2748734"/>
                  <a:pt x="3959091" y="2753611"/>
                  <a:pt x="3844517" y="2737243"/>
                </a:cubicBezTo>
                <a:cubicBezTo>
                  <a:pt x="3765959" y="2726020"/>
                  <a:pt x="3801418" y="2728608"/>
                  <a:pt x="3741486" y="2711485"/>
                </a:cubicBezTo>
                <a:cubicBezTo>
                  <a:pt x="3724467" y="2706622"/>
                  <a:pt x="3706989" y="2703470"/>
                  <a:pt x="3689970" y="2698607"/>
                </a:cubicBezTo>
                <a:cubicBezTo>
                  <a:pt x="3676917" y="2694878"/>
                  <a:pt x="3664504" y="2689021"/>
                  <a:pt x="3651334" y="2685728"/>
                </a:cubicBezTo>
                <a:cubicBezTo>
                  <a:pt x="3630098" y="2680419"/>
                  <a:pt x="3608308" y="2677598"/>
                  <a:pt x="3586940" y="2672849"/>
                </a:cubicBezTo>
                <a:cubicBezTo>
                  <a:pt x="3569661" y="2669009"/>
                  <a:pt x="3552821" y="2663232"/>
                  <a:pt x="3535424" y="2659970"/>
                </a:cubicBezTo>
                <a:cubicBezTo>
                  <a:pt x="3484093" y="2650345"/>
                  <a:pt x="3432785" y="2639979"/>
                  <a:pt x="3380878" y="2634212"/>
                </a:cubicBezTo>
                <a:cubicBezTo>
                  <a:pt x="3325134" y="2628018"/>
                  <a:pt x="3256958" y="2623831"/>
                  <a:pt x="3200573" y="2608454"/>
                </a:cubicBezTo>
                <a:cubicBezTo>
                  <a:pt x="3200563" y="2608451"/>
                  <a:pt x="3103986" y="2576259"/>
                  <a:pt x="3084663" y="2569818"/>
                </a:cubicBezTo>
                <a:cubicBezTo>
                  <a:pt x="3071784" y="2565525"/>
                  <a:pt x="3059197" y="2560232"/>
                  <a:pt x="3046027" y="2556939"/>
                </a:cubicBezTo>
                <a:cubicBezTo>
                  <a:pt x="3028855" y="2552646"/>
                  <a:pt x="3011465" y="2549146"/>
                  <a:pt x="2994511" y="2544060"/>
                </a:cubicBezTo>
                <a:cubicBezTo>
                  <a:pt x="2968505" y="2536258"/>
                  <a:pt x="2943862" y="2523627"/>
                  <a:pt x="2917238" y="2518302"/>
                </a:cubicBezTo>
                <a:cubicBezTo>
                  <a:pt x="2880489" y="2510952"/>
                  <a:pt x="2837691" y="2503454"/>
                  <a:pt x="2801328" y="2492545"/>
                </a:cubicBezTo>
                <a:cubicBezTo>
                  <a:pt x="2775322" y="2484743"/>
                  <a:pt x="2749813" y="2475373"/>
                  <a:pt x="2724055" y="2466787"/>
                </a:cubicBezTo>
                <a:cubicBezTo>
                  <a:pt x="2711176" y="2462494"/>
                  <a:pt x="2698857" y="2455828"/>
                  <a:pt x="2685418" y="2453908"/>
                </a:cubicBezTo>
                <a:lnTo>
                  <a:pt x="2595266" y="2441029"/>
                </a:lnTo>
                <a:cubicBezTo>
                  <a:pt x="2582387" y="2432443"/>
                  <a:pt x="2571123" y="2420706"/>
                  <a:pt x="2556630" y="2415271"/>
                </a:cubicBezTo>
                <a:cubicBezTo>
                  <a:pt x="2536134" y="2407585"/>
                  <a:pt x="2514055" y="2404138"/>
                  <a:pt x="2492235" y="2402392"/>
                </a:cubicBezTo>
                <a:cubicBezTo>
                  <a:pt x="2406543" y="2395537"/>
                  <a:pt x="2320517" y="2393807"/>
                  <a:pt x="2234658" y="2389514"/>
                </a:cubicBezTo>
                <a:cubicBezTo>
                  <a:pt x="2217486" y="2385221"/>
                  <a:pt x="2200637" y="2379327"/>
                  <a:pt x="2183142" y="2376635"/>
                </a:cubicBezTo>
                <a:cubicBezTo>
                  <a:pt x="2144720" y="2370724"/>
                  <a:pt x="2105765" y="2368894"/>
                  <a:pt x="2067232" y="2363756"/>
                </a:cubicBezTo>
                <a:cubicBezTo>
                  <a:pt x="2042627" y="2360475"/>
                  <a:pt x="1953315" y="2344936"/>
                  <a:pt x="1925565" y="2337998"/>
                </a:cubicBezTo>
                <a:cubicBezTo>
                  <a:pt x="1877235" y="2325915"/>
                  <a:pt x="1887021" y="2321478"/>
                  <a:pt x="1835413" y="2299361"/>
                </a:cubicBezTo>
                <a:cubicBezTo>
                  <a:pt x="1796439" y="2282658"/>
                  <a:pt x="1723248" y="2270560"/>
                  <a:pt x="1693745" y="2260725"/>
                </a:cubicBezTo>
                <a:cubicBezTo>
                  <a:pt x="1601116" y="2229848"/>
                  <a:pt x="1716785" y="2267307"/>
                  <a:pt x="1603593" y="2234967"/>
                </a:cubicBezTo>
                <a:cubicBezTo>
                  <a:pt x="1590540" y="2231237"/>
                  <a:pt x="1578495" y="2223091"/>
                  <a:pt x="1564956" y="2222088"/>
                </a:cubicBezTo>
                <a:cubicBezTo>
                  <a:pt x="1462117" y="2214470"/>
                  <a:pt x="1358894" y="2213502"/>
                  <a:pt x="1255863" y="2209209"/>
                </a:cubicBezTo>
                <a:cubicBezTo>
                  <a:pt x="1157823" y="2176530"/>
                  <a:pt x="1205214" y="2188777"/>
                  <a:pt x="1114196" y="2170573"/>
                </a:cubicBezTo>
                <a:lnTo>
                  <a:pt x="1036923" y="2119057"/>
                </a:lnTo>
                <a:cubicBezTo>
                  <a:pt x="1024044" y="2110471"/>
                  <a:pt x="1010669" y="2102587"/>
                  <a:pt x="998286" y="2093300"/>
                </a:cubicBezTo>
                <a:lnTo>
                  <a:pt x="946770" y="2054663"/>
                </a:lnTo>
                <a:cubicBezTo>
                  <a:pt x="939118" y="2039359"/>
                  <a:pt x="897736" y="1929442"/>
                  <a:pt x="856618" y="1912995"/>
                </a:cubicBezTo>
                <a:cubicBezTo>
                  <a:pt x="828433" y="1901721"/>
                  <a:pt x="796517" y="1904409"/>
                  <a:pt x="766466" y="1900116"/>
                </a:cubicBezTo>
                <a:cubicBezTo>
                  <a:pt x="753587" y="1895823"/>
                  <a:pt x="740883" y="1890967"/>
                  <a:pt x="727830" y="1887238"/>
                </a:cubicBezTo>
                <a:cubicBezTo>
                  <a:pt x="710811" y="1882375"/>
                  <a:pt x="692887" y="1880574"/>
                  <a:pt x="676314" y="1874359"/>
                </a:cubicBezTo>
                <a:cubicBezTo>
                  <a:pt x="658338" y="1867618"/>
                  <a:pt x="641468" y="1858126"/>
                  <a:pt x="624799" y="1848601"/>
                </a:cubicBezTo>
                <a:cubicBezTo>
                  <a:pt x="567872" y="1816071"/>
                  <a:pt x="600797" y="1829869"/>
                  <a:pt x="547525" y="1784207"/>
                </a:cubicBezTo>
                <a:cubicBezTo>
                  <a:pt x="531228" y="1770238"/>
                  <a:pt x="511188" y="1760748"/>
                  <a:pt x="496010" y="1745570"/>
                </a:cubicBezTo>
                <a:cubicBezTo>
                  <a:pt x="485065" y="1734625"/>
                  <a:pt x="481197" y="1717878"/>
                  <a:pt x="470252" y="1706933"/>
                </a:cubicBezTo>
                <a:cubicBezTo>
                  <a:pt x="459307" y="1695988"/>
                  <a:pt x="443507" y="1691085"/>
                  <a:pt x="431616" y="1681176"/>
                </a:cubicBezTo>
                <a:cubicBezTo>
                  <a:pt x="417624" y="1669516"/>
                  <a:pt x="405858" y="1655418"/>
                  <a:pt x="392979" y="1642539"/>
                </a:cubicBezTo>
                <a:cubicBezTo>
                  <a:pt x="388686" y="1629660"/>
                  <a:pt x="386693" y="1615769"/>
                  <a:pt x="380100" y="1603902"/>
                </a:cubicBezTo>
                <a:cubicBezTo>
                  <a:pt x="365066" y="1576841"/>
                  <a:pt x="338374" y="1555997"/>
                  <a:pt x="328585" y="1526629"/>
                </a:cubicBezTo>
                <a:cubicBezTo>
                  <a:pt x="310811" y="1473308"/>
                  <a:pt x="323237" y="1499288"/>
                  <a:pt x="289948" y="1449356"/>
                </a:cubicBezTo>
                <a:cubicBezTo>
                  <a:pt x="274088" y="1401776"/>
                  <a:pt x="264190" y="1379761"/>
                  <a:pt x="264190" y="1320567"/>
                </a:cubicBezTo>
                <a:cubicBezTo>
                  <a:pt x="264190" y="1183125"/>
                  <a:pt x="269228" y="1045661"/>
                  <a:pt x="277069" y="908443"/>
                </a:cubicBezTo>
                <a:cubicBezTo>
                  <a:pt x="277843" y="894890"/>
                  <a:pt x="282418" y="881102"/>
                  <a:pt x="289948" y="869807"/>
                </a:cubicBezTo>
                <a:cubicBezTo>
                  <a:pt x="300051" y="854652"/>
                  <a:pt x="315706" y="844049"/>
                  <a:pt x="328585" y="831170"/>
                </a:cubicBezTo>
                <a:cubicBezTo>
                  <a:pt x="324292" y="745311"/>
                  <a:pt x="323153" y="659235"/>
                  <a:pt x="315706" y="573592"/>
                </a:cubicBezTo>
                <a:cubicBezTo>
                  <a:pt x="314530" y="560068"/>
                  <a:pt x="306556" y="548009"/>
                  <a:pt x="302827" y="534956"/>
                </a:cubicBezTo>
                <a:cubicBezTo>
                  <a:pt x="270484" y="421757"/>
                  <a:pt x="307948" y="537439"/>
                  <a:pt x="277069" y="444804"/>
                </a:cubicBezTo>
                <a:cubicBezTo>
                  <a:pt x="272776" y="401874"/>
                  <a:pt x="270750" y="358657"/>
                  <a:pt x="264190" y="316015"/>
                </a:cubicBezTo>
                <a:cubicBezTo>
                  <a:pt x="262126" y="302597"/>
                  <a:pt x="259792" y="287979"/>
                  <a:pt x="251311" y="277378"/>
                </a:cubicBezTo>
                <a:cubicBezTo>
                  <a:pt x="241642" y="265292"/>
                  <a:pt x="225554" y="260207"/>
                  <a:pt x="212675" y="251621"/>
                </a:cubicBezTo>
                <a:cubicBezTo>
                  <a:pt x="146100" y="151759"/>
                  <a:pt x="170947" y="203713"/>
                  <a:pt x="135401" y="97074"/>
                </a:cubicBezTo>
                <a:lnTo>
                  <a:pt x="122523" y="58438"/>
                </a:lnTo>
                <a:lnTo>
                  <a:pt x="109644" y="19801"/>
                </a:lnTo>
                <a:cubicBezTo>
                  <a:pt x="92472" y="24094"/>
                  <a:pt x="70644" y="20164"/>
                  <a:pt x="58128" y="32680"/>
                </a:cubicBezTo>
                <a:cubicBezTo>
                  <a:pt x="45612" y="45196"/>
                  <a:pt x="50112" y="67176"/>
                  <a:pt x="45249" y="84195"/>
                </a:cubicBezTo>
                <a:cubicBezTo>
                  <a:pt x="41519" y="97248"/>
                  <a:pt x="36663" y="109953"/>
                  <a:pt x="32370" y="122832"/>
                </a:cubicBezTo>
                <a:cubicBezTo>
                  <a:pt x="0" y="25714"/>
                  <a:pt x="28606" y="145426"/>
                  <a:pt x="45249" y="45559"/>
                </a:cubicBezTo>
                <a:cubicBezTo>
                  <a:pt x="47481" y="32168"/>
                  <a:pt x="20228" y="12993"/>
                  <a:pt x="32370" y="6922"/>
                </a:cubicBezTo>
                <a:cubicBezTo>
                  <a:pt x="46215" y="0"/>
                  <a:pt x="57162" y="25758"/>
                  <a:pt x="71007" y="32680"/>
                </a:cubicBezTo>
                <a:cubicBezTo>
                  <a:pt x="83149" y="38751"/>
                  <a:pt x="96765" y="41266"/>
                  <a:pt x="109644" y="45559"/>
                </a:cubicBezTo>
                <a:cubicBezTo>
                  <a:pt x="122523" y="58438"/>
                  <a:pt x="132359" y="75350"/>
                  <a:pt x="148280" y="84195"/>
                </a:cubicBezTo>
                <a:cubicBezTo>
                  <a:pt x="197088" y="111310"/>
                  <a:pt x="203547" y="109953"/>
                  <a:pt x="238432" y="109953"/>
                </a:cubicBezTo>
              </a:path>
            </a:pathLst>
          </a:custGeom>
          <a:ln w="517525">
            <a:solidFill>
              <a:srgbClr val="99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2209800" y="1981200"/>
            <a:ext cx="83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Open defecation along the channel</a:t>
            </a:r>
          </a:p>
        </p:txBody>
      </p:sp>
      <p:pic>
        <p:nvPicPr>
          <p:cNvPr id="20483" name="Content Placeholder 3" descr="C:\Users\Oguttu\Desktop\Lost and Found\FILE0664.CHK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76400" y="1600200"/>
            <a:ext cx="6324600" cy="3962400"/>
          </a:xfrm>
        </p:spPr>
      </p:pic>
      <p:sp>
        <p:nvSpPr>
          <p:cNvPr id="9" name="Oval 8"/>
          <p:cNvSpPr/>
          <p:nvPr/>
        </p:nvSpPr>
        <p:spPr>
          <a:xfrm>
            <a:off x="6629400" y="3276600"/>
            <a:ext cx="914400" cy="914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934200" y="4724400"/>
            <a:ext cx="838200" cy="838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724400" y="4114800"/>
            <a:ext cx="990600" cy="838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971800" y="1905000"/>
            <a:ext cx="1219200" cy="6858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81000" y="201613"/>
            <a:ext cx="8382000" cy="838200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latin typeface="+mn-lt"/>
              </a:rPr>
              <a:t>Events leading to investigation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1402722"/>
              </p:ext>
            </p:extLst>
          </p:nvPr>
        </p:nvGraphicFramePr>
        <p:xfrm>
          <a:off x="1219200" y="4237038"/>
          <a:ext cx="6781802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 – 10 Oct</a:t>
                      </a:r>
                      <a:endParaRPr lang="en-GB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 Oct</a:t>
                      </a:r>
                      <a:endParaRPr lang="en-GB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aseline="0" dirty="0" smtClean="0"/>
                        <a:t> 1 Nov</a:t>
                      </a:r>
                      <a:endParaRPr lang="en-GB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701589" y="2447130"/>
            <a:ext cx="1905000" cy="1703388"/>
            <a:chOff x="7157541" y="2482471"/>
            <a:chExt cx="1752600" cy="1393341"/>
          </a:xfrm>
        </p:grpSpPr>
        <p:sp>
          <p:nvSpPr>
            <p:cNvPr id="24604" name="TextBox 15"/>
            <p:cNvSpPr txBox="1">
              <a:spLocks noChangeArrowheads="1"/>
            </p:cNvSpPr>
            <p:nvPr/>
          </p:nvSpPr>
          <p:spPr bwMode="auto">
            <a:xfrm>
              <a:off x="7157541" y="2482471"/>
              <a:ext cx="1752600" cy="399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 dirty="0">
                  <a:latin typeface="+mn-lt"/>
                </a:rPr>
                <a:t>Investigation</a:t>
              </a:r>
            </a:p>
          </p:txBody>
        </p:sp>
        <p:sp>
          <p:nvSpPr>
            <p:cNvPr id="22" name="Down Arrow 21"/>
            <p:cNvSpPr/>
            <p:nvPr/>
          </p:nvSpPr>
          <p:spPr>
            <a:xfrm flipH="1">
              <a:off x="7722063" y="2932418"/>
              <a:ext cx="107614" cy="943394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289882" y="2089944"/>
            <a:ext cx="1600200" cy="2085975"/>
            <a:chOff x="6915149" y="2026737"/>
            <a:chExt cx="1600200" cy="2085975"/>
          </a:xfrm>
        </p:grpSpPr>
        <p:sp>
          <p:nvSpPr>
            <p:cNvPr id="24600" name="TextBox 22"/>
            <p:cNvSpPr txBox="1">
              <a:spLocks noChangeArrowheads="1"/>
            </p:cNvSpPr>
            <p:nvPr/>
          </p:nvSpPr>
          <p:spPr bwMode="auto">
            <a:xfrm>
              <a:off x="6915149" y="2026737"/>
              <a:ext cx="1600200" cy="1323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 dirty="0">
                  <a:latin typeface="+mn-lt"/>
                </a:rPr>
                <a:t>Outbreak reported,</a:t>
              </a:r>
            </a:p>
            <a:p>
              <a:pPr>
                <a:defRPr/>
              </a:pPr>
              <a:r>
                <a:rPr lang="en-US" sz="2000" b="1" dirty="0">
                  <a:latin typeface="+mn-lt"/>
                </a:rPr>
                <a:t>District response</a:t>
              </a:r>
            </a:p>
          </p:txBody>
        </p:sp>
        <p:sp>
          <p:nvSpPr>
            <p:cNvPr id="20" name="Down Arrow 19"/>
            <p:cNvSpPr/>
            <p:nvPr/>
          </p:nvSpPr>
          <p:spPr>
            <a:xfrm flipH="1">
              <a:off x="7620000" y="3350712"/>
              <a:ext cx="190499" cy="76200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955132" y="1953419"/>
            <a:ext cx="1905000" cy="2209800"/>
            <a:chOff x="6553200" y="2078623"/>
            <a:chExt cx="1752600" cy="1807577"/>
          </a:xfrm>
        </p:grpSpPr>
        <p:sp>
          <p:nvSpPr>
            <p:cNvPr id="14" name="TextBox 15"/>
            <p:cNvSpPr txBox="1">
              <a:spLocks noChangeArrowheads="1"/>
            </p:cNvSpPr>
            <p:nvPr/>
          </p:nvSpPr>
          <p:spPr bwMode="auto">
            <a:xfrm>
              <a:off x="6553200" y="2078623"/>
              <a:ext cx="1752600" cy="1082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 dirty="0">
                  <a:latin typeface="+mn-lt"/>
                </a:rPr>
                <a:t>2 suspected cholera deaths in </a:t>
              </a:r>
              <a:r>
                <a:rPr lang="en-US" sz="2000" b="1" dirty="0" err="1">
                  <a:latin typeface="+mn-lt"/>
                </a:rPr>
                <a:t>Kaiso</a:t>
              </a:r>
              <a:endParaRPr lang="en-US" sz="2000" b="1" dirty="0">
                <a:latin typeface="+mn-lt"/>
              </a:endParaRPr>
            </a:p>
          </p:txBody>
        </p:sp>
        <p:sp>
          <p:nvSpPr>
            <p:cNvPr id="15" name="Down Arrow 14"/>
            <p:cNvSpPr/>
            <p:nvPr/>
          </p:nvSpPr>
          <p:spPr>
            <a:xfrm flipH="1">
              <a:off x="7467473" y="3277182"/>
              <a:ext cx="151892" cy="609018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Piped water system vandalized</a:t>
            </a:r>
          </a:p>
        </p:txBody>
      </p:sp>
      <p:pic>
        <p:nvPicPr>
          <p:cNvPr id="21507" name="Content Placeholder 3" descr="C:\Users\SPH-CDC Fellowship\Desktop\Pics\IMG-20151105-0046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371600"/>
            <a:ext cx="4229100" cy="3886200"/>
          </a:xfrm>
        </p:spPr>
      </p:pic>
      <p:pic>
        <p:nvPicPr>
          <p:cNvPr id="21508" name="Picture 4" descr="C:\Users\SPH-CDC Fellowship\Desktop\Pics\IMG-20151104-004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371600"/>
            <a:ext cx="46482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Drinking lakeshore water contaminated by feces washed down a gully channel from hillside open defecation area caused this outbreak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838200"/>
          </a:xfrm>
        </p:spPr>
        <p:txBody>
          <a:bodyPr/>
          <a:lstStyle/>
          <a:p>
            <a:r>
              <a:rPr lang="en-US" altLang="en-US" smtClean="0"/>
              <a:t>Recommendations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458200" cy="46482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b="1" u="sng" dirty="0" smtClean="0"/>
              <a:t>Immediate interventions</a:t>
            </a:r>
            <a:r>
              <a:rPr lang="en-US" altLang="en-US" b="1" dirty="0" smtClean="0"/>
              <a:t>:</a:t>
            </a:r>
          </a:p>
          <a:p>
            <a:pPr lvl="1">
              <a:spcBef>
                <a:spcPts val="600"/>
              </a:spcBef>
            </a:pPr>
            <a:r>
              <a:rPr lang="en-US" altLang="en-US" b="1" dirty="0" smtClean="0"/>
              <a:t>Boiling &amp; treatment of drinking water</a:t>
            </a:r>
          </a:p>
          <a:p>
            <a:pPr lvl="1">
              <a:spcBef>
                <a:spcPts val="600"/>
              </a:spcBef>
            </a:pPr>
            <a:r>
              <a:rPr lang="en-US" altLang="en-US" b="1" dirty="0" smtClean="0"/>
              <a:t> Construction of public latrines</a:t>
            </a:r>
          </a:p>
          <a:p>
            <a:pPr>
              <a:spcBef>
                <a:spcPts val="600"/>
              </a:spcBef>
            </a:pPr>
            <a:r>
              <a:rPr lang="en-US" altLang="en-US" b="1" u="sng" dirty="0" smtClean="0"/>
              <a:t>Ultimate solution</a:t>
            </a:r>
            <a:r>
              <a:rPr lang="en-US" altLang="en-US" b="1" dirty="0" smtClean="0"/>
              <a:t>: Fix the broken piped water system or provide alternative safe water to the community</a:t>
            </a:r>
          </a:p>
          <a:p>
            <a:pPr>
              <a:spcBef>
                <a:spcPts val="600"/>
              </a:spcBef>
              <a:buFont typeface="Wingdings" pitchFamily="2" charset="2"/>
              <a:buNone/>
            </a:pPr>
            <a:endParaRPr lang="en-US" altLang="en-US" b="1" dirty="0" smtClean="0"/>
          </a:p>
          <a:p>
            <a:pPr>
              <a:spcBef>
                <a:spcPts val="1200"/>
              </a:spcBef>
              <a:buFont typeface="Wingdings" pitchFamily="2" charset="2"/>
              <a:buNone/>
            </a:pPr>
            <a:endParaRPr lang="en-US" altLang="en-US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ctrTitle"/>
          </p:nvPr>
        </p:nvSpPr>
        <p:spPr>
          <a:xfrm>
            <a:off x="228600" y="1676400"/>
            <a:ext cx="8483600" cy="533400"/>
          </a:xfrm>
        </p:spPr>
        <p:txBody>
          <a:bodyPr/>
          <a:lstStyle/>
          <a:p>
            <a:r>
              <a:rPr lang="en-US" altLang="en-US" sz="3200" smtClean="0">
                <a:solidFill>
                  <a:schemeClr val="tx1"/>
                </a:solidFill>
              </a:rPr>
              <a:t>Acknowledgements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type="subTitle" idx="1"/>
          </p:nvPr>
        </p:nvSpPr>
        <p:spPr>
          <a:xfrm>
            <a:off x="381000" y="2514600"/>
            <a:ext cx="5029200" cy="3733800"/>
          </a:xfrm>
        </p:spPr>
        <p:txBody>
          <a:bodyPr/>
          <a:lstStyle/>
          <a:p>
            <a:pPr marL="342900" indent="-342900" algn="l">
              <a:buFont typeface="Arial" charset="0"/>
              <a:buChar char="•"/>
            </a:pPr>
            <a:r>
              <a:rPr lang="en-US" altLang="en-US" sz="2000" dirty="0" smtClean="0"/>
              <a:t>Hoima DHO and DHT Members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altLang="en-US" sz="2000" dirty="0" err="1" smtClean="0"/>
              <a:t>MoH</a:t>
            </a:r>
            <a:endParaRPr lang="en-US" altLang="en-US" sz="2000" dirty="0" smtClean="0"/>
          </a:p>
          <a:p>
            <a:pPr marL="342900" indent="-342900" algn="l">
              <a:buFont typeface="Arial" charset="0"/>
              <a:buChar char="•"/>
            </a:pPr>
            <a:r>
              <a:rPr lang="en-US" altLang="en-US" sz="2000" dirty="0" smtClean="0"/>
              <a:t>WHO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altLang="en-US" sz="2000" dirty="0" smtClean="0"/>
              <a:t>PHFP fellow  Allen </a:t>
            </a:r>
            <a:r>
              <a:rPr lang="en-US" altLang="en-US" sz="2000" dirty="0" err="1" smtClean="0"/>
              <a:t>Okullo</a:t>
            </a:r>
            <a:endParaRPr lang="en-US" altLang="en-US" sz="2000" dirty="0" smtClean="0"/>
          </a:p>
          <a:p>
            <a:pPr marL="342900" indent="-342900" algn="l">
              <a:buFont typeface="Arial" charset="0"/>
              <a:buChar char="•"/>
            </a:pPr>
            <a:r>
              <a:rPr lang="en-US" altLang="en-US" sz="2000" dirty="0" smtClean="0"/>
              <a:t>PHFP mentors Dr. </a:t>
            </a:r>
            <a:r>
              <a:rPr lang="en-US" altLang="en-US" sz="2000" dirty="0" err="1" smtClean="0"/>
              <a:t>Bao</a:t>
            </a:r>
            <a:r>
              <a:rPr lang="en-US" altLang="en-US" sz="2000" dirty="0" smtClean="0"/>
              <a:t> Ping Zhu and Dr. </a:t>
            </a:r>
            <a:r>
              <a:rPr lang="en-US" altLang="en-US" sz="2000" dirty="0" err="1" smtClean="0"/>
              <a:t>Ario</a:t>
            </a:r>
            <a:r>
              <a:rPr lang="en-US" altLang="en-US" sz="2000" dirty="0" smtClean="0"/>
              <a:t> Alex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altLang="en-US" sz="2000" dirty="0" err="1" smtClean="0"/>
              <a:t>Kabwoya</a:t>
            </a:r>
            <a:r>
              <a:rPr lang="en-US" altLang="en-US" sz="2000" dirty="0" smtClean="0"/>
              <a:t> Wild Life Reserve  admin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altLang="en-US" sz="2000" dirty="0" smtClean="0"/>
              <a:t>Chairman LC1 </a:t>
            </a:r>
            <a:r>
              <a:rPr lang="en-US" altLang="en-US" sz="2000" dirty="0" err="1" smtClean="0"/>
              <a:t>Kaiso</a:t>
            </a:r>
            <a:r>
              <a:rPr lang="en-US" altLang="en-US" sz="2000" dirty="0" smtClean="0"/>
              <a:t> and VHTs </a:t>
            </a:r>
          </a:p>
          <a:p>
            <a:pPr marL="342900" indent="-342900" algn="l">
              <a:buFont typeface="Arial" charset="0"/>
              <a:buChar char="•"/>
            </a:pPr>
            <a:endParaRPr lang="en-US" alt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Kaiso village</a:t>
            </a:r>
          </a:p>
        </p:txBody>
      </p:sp>
      <p:pic>
        <p:nvPicPr>
          <p:cNvPr id="28675" name="Picture 4" descr="C:\Users\SPH-CDC Fellowship\Desktop\Pics\IMG-20151104-0044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297" t="38747" r="38222" b="12903"/>
          <a:stretch>
            <a:fillRect/>
          </a:stretch>
        </p:blipFill>
        <p:spPr>
          <a:xfrm>
            <a:off x="304800" y="1447800"/>
            <a:ext cx="8442325" cy="475456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1"/>
          <p:cNvSpPr>
            <a:spLocks noGrp="1"/>
          </p:cNvSpPr>
          <p:nvPr>
            <p:ph idx="1"/>
          </p:nvPr>
        </p:nvSpPr>
        <p:spPr>
          <a:xfrm>
            <a:off x="0" y="1295400"/>
            <a:ext cx="8839200" cy="4724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Site was contaminated </a:t>
            </a:r>
          </a:p>
        </p:txBody>
      </p:sp>
      <p:pic>
        <p:nvPicPr>
          <p:cNvPr id="18436" name="Picture 4" descr="C:\Users\Oguttu\Desktop\Lost and Found\FILE0687.CH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057400"/>
            <a:ext cx="2667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C:\Users\Oguttu\Desktop\Lost and Found\FILE0661.CH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057400"/>
            <a:ext cx="2819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457200" y="1524000"/>
            <a:ext cx="243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+mn-lt"/>
              </a:rPr>
              <a:t>Site A: Rescue</a:t>
            </a:r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3048000" y="1524000"/>
            <a:ext cx="2514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+mn-lt"/>
              </a:rPr>
              <a:t>Site B: </a:t>
            </a:r>
            <a:r>
              <a:rPr lang="en-US" b="1" dirty="0" err="1">
                <a:latin typeface="+mn-lt"/>
              </a:rPr>
              <a:t>Bakobya</a:t>
            </a:r>
            <a:endParaRPr lang="en-US" b="1" dirty="0">
              <a:latin typeface="+mn-lt"/>
            </a:endParaRPr>
          </a:p>
        </p:txBody>
      </p:sp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6096000" y="1524000"/>
            <a:ext cx="228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+mn-lt"/>
              </a:rPr>
              <a:t>Site C: </a:t>
            </a:r>
            <a:r>
              <a:rPr lang="en-US" b="1" dirty="0" err="1">
                <a:latin typeface="+mn-lt"/>
              </a:rPr>
              <a:t>Lendu</a:t>
            </a:r>
            <a:endParaRPr lang="en-US" b="1" dirty="0">
              <a:latin typeface="+mn-lt"/>
            </a:endParaRPr>
          </a:p>
        </p:txBody>
      </p:sp>
      <p:sp>
        <p:nvSpPr>
          <p:cNvPr id="17417" name="TextBox 9"/>
          <p:cNvSpPr txBox="1">
            <a:spLocks noChangeArrowheads="1"/>
          </p:cNvSpPr>
          <p:nvPr/>
        </p:nvSpPr>
        <p:spPr bwMode="auto">
          <a:xfrm>
            <a:off x="7467600" y="3733800"/>
            <a:ext cx="1676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000099"/>
                </a:solidFill>
                <a:latin typeface="+mn-lt"/>
              </a:rPr>
              <a:t>Raw feces</a:t>
            </a:r>
            <a:endParaRPr lang="en-US" b="1" dirty="0">
              <a:solidFill>
                <a:srgbClr val="000099"/>
              </a:solidFill>
              <a:latin typeface="+mn-lt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10800000" flipV="1">
            <a:off x="6934200" y="3733800"/>
            <a:ext cx="1752600" cy="1524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43" name="Picture 2" descr="C:\Users\SPH-CDC Fellowship\Desktop\Pics\IMG-20151103-00412.jpg"/>
          <p:cNvPicPr>
            <a:picLocks noChangeAspect="1" noChangeArrowheads="1"/>
          </p:cNvPicPr>
          <p:nvPr/>
        </p:nvPicPr>
        <p:blipFill>
          <a:blip r:embed="rId4"/>
          <a:srcRect l="21667" t="42223" r="19167"/>
          <a:stretch>
            <a:fillRect/>
          </a:stretch>
        </p:blipFill>
        <p:spPr bwMode="auto">
          <a:xfrm>
            <a:off x="0" y="2057400"/>
            <a:ext cx="3048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48751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Kaiso on hill side</a:t>
            </a:r>
          </a:p>
        </p:txBody>
      </p:sp>
      <p:pic>
        <p:nvPicPr>
          <p:cNvPr id="29699" name="Content Placeholder 3" descr="C:\Users\SPH-CDC Fellowship\Desktop\Pics\IMG-20151103-00410.jpg"/>
          <p:cNvPicPr>
            <a:picLocks noGrp="1"/>
          </p:cNvPicPr>
          <p:nvPr>
            <p:ph idx="1"/>
          </p:nvPr>
        </p:nvPicPr>
        <p:blipFill>
          <a:blip r:embed="rId2"/>
          <a:srcRect l="11411" t="49359" r="12820"/>
          <a:stretch>
            <a:fillRect/>
          </a:stretch>
        </p:blipFill>
        <p:spPr>
          <a:xfrm>
            <a:off x="355600" y="1550988"/>
            <a:ext cx="8407400" cy="4213225"/>
          </a:xfrm>
        </p:spPr>
      </p:pic>
      <p:cxnSp>
        <p:nvCxnSpPr>
          <p:cNvPr id="4" name="Straight Arrow Connector 3"/>
          <p:cNvCxnSpPr/>
          <p:nvPr/>
        </p:nvCxnSpPr>
        <p:spPr>
          <a:xfrm>
            <a:off x="4114800" y="27432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cases in village zones</a:t>
            </a:r>
            <a:endParaRPr lang="en-US" dirty="0"/>
          </a:p>
        </p:txBody>
      </p:sp>
      <p:pic>
        <p:nvPicPr>
          <p:cNvPr id="4" name="Content Placeholder 3" descr="C:\Users\SPH-CDC Fellowship\Documents\TORORO ATTACHMENT\MANUSCRIPTS\cholera manuscript submission\Kaiso Map 5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1" y="1447800"/>
            <a:ext cx="773906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027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838200"/>
          </a:xfrm>
        </p:spPr>
        <p:txBody>
          <a:bodyPr/>
          <a:lstStyle/>
          <a:p>
            <a:r>
              <a:rPr lang="en-US" sz="2800" dirty="0" smtClean="0"/>
              <a:t>Environmental investigation:</a:t>
            </a:r>
            <a:br>
              <a:rPr lang="en-US" sz="2800" dirty="0" smtClean="0"/>
            </a:br>
            <a:r>
              <a:rPr lang="en-US" sz="2800" dirty="0" smtClean="0"/>
              <a:t>3 water collection sites: A, B &amp; C</a:t>
            </a:r>
          </a:p>
        </p:txBody>
      </p:sp>
      <p:pic>
        <p:nvPicPr>
          <p:cNvPr id="17411" name="Content Placeholder 5"/>
          <p:cNvPicPr>
            <a:picLocks noGrp="1"/>
          </p:cNvPicPr>
          <p:nvPr>
            <p:ph idx="1"/>
          </p:nvPr>
        </p:nvPicPr>
        <p:blipFill>
          <a:blip r:embed="rId2"/>
          <a:srcRect t="18668" b="16000"/>
          <a:stretch>
            <a:fillRect/>
          </a:stretch>
        </p:blipFill>
        <p:spPr>
          <a:xfrm>
            <a:off x="1066800" y="1295400"/>
            <a:ext cx="7162800" cy="4800600"/>
          </a:xfrm>
        </p:spPr>
      </p:pic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2971800" y="4800600"/>
            <a:ext cx="184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3200" b="1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228600" y="1371600"/>
            <a:ext cx="2209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Songa-Lendu</a:t>
            </a:r>
          </a:p>
        </p:txBody>
      </p:sp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6096000" y="1447800"/>
            <a:ext cx="228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Songa-Bakobya</a:t>
            </a:r>
          </a:p>
        </p:txBody>
      </p:sp>
      <p:sp>
        <p:nvSpPr>
          <p:cNvPr id="17415" name="TextBox 8"/>
          <p:cNvSpPr txBox="1">
            <a:spLocks noChangeArrowheads="1"/>
          </p:cNvSpPr>
          <p:nvPr/>
        </p:nvSpPr>
        <p:spPr bwMode="auto">
          <a:xfrm>
            <a:off x="8077200" y="3048000"/>
            <a:ext cx="106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Ficama</a:t>
            </a:r>
          </a:p>
        </p:txBody>
      </p:sp>
      <p:cxnSp>
        <p:nvCxnSpPr>
          <p:cNvPr id="12" name="Curved Connector 11"/>
          <p:cNvCxnSpPr/>
          <p:nvPr/>
        </p:nvCxnSpPr>
        <p:spPr>
          <a:xfrm rot="5400000">
            <a:off x="2324100" y="3162300"/>
            <a:ext cx="3352800" cy="838200"/>
          </a:xfrm>
          <a:prstGeom prst="curvedConnector3">
            <a:avLst>
              <a:gd name="adj1" fmla="val 50000"/>
            </a:avLst>
          </a:prstGeom>
          <a:ln w="76200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1409700" y="2247900"/>
            <a:ext cx="1828800" cy="11430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4419600" y="2057400"/>
            <a:ext cx="1600200" cy="16002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5105400" y="2362200"/>
            <a:ext cx="1524000" cy="4572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 flipV="1">
            <a:off x="7620000" y="3352800"/>
            <a:ext cx="609600" cy="3048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1" name="TextBox 21"/>
          <p:cNvSpPr txBox="1">
            <a:spLocks noChangeArrowheads="1"/>
          </p:cNvSpPr>
          <p:nvPr/>
        </p:nvSpPr>
        <p:spPr bwMode="auto">
          <a:xfrm>
            <a:off x="3048000" y="4749800"/>
            <a:ext cx="1143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rebuchet MS" pitchFamily="34" charset="0"/>
              </a:rPr>
              <a:t>   </a:t>
            </a:r>
          </a:p>
        </p:txBody>
      </p:sp>
      <p:sp>
        <p:nvSpPr>
          <p:cNvPr id="28" name="Oval 27"/>
          <p:cNvSpPr/>
          <p:nvPr/>
        </p:nvSpPr>
        <p:spPr>
          <a:xfrm>
            <a:off x="1524000" y="4191000"/>
            <a:ext cx="19812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 smtClean="0">
                <a:solidFill>
                  <a:srgbClr val="FF0000"/>
                </a:solidFill>
              </a:rPr>
              <a:t>SZ3</a:t>
            </a:r>
          </a:p>
          <a:p>
            <a:pPr algn="ctr">
              <a:defRPr/>
            </a:pPr>
            <a:r>
              <a:rPr lang="en-US" sz="1800" b="1" dirty="0" smtClean="0">
                <a:solidFill>
                  <a:srgbClr val="FF0000"/>
                </a:solidFill>
              </a:rPr>
              <a:t>Attack </a:t>
            </a:r>
            <a:r>
              <a:rPr lang="en-US" sz="1800" b="1" dirty="0">
                <a:solidFill>
                  <a:srgbClr val="FF0000"/>
                </a:solidFill>
              </a:rPr>
              <a:t>rate 13/1000</a:t>
            </a:r>
          </a:p>
        </p:txBody>
      </p:sp>
      <p:sp>
        <p:nvSpPr>
          <p:cNvPr id="30" name="Oval 29"/>
          <p:cNvSpPr/>
          <p:nvPr/>
        </p:nvSpPr>
        <p:spPr>
          <a:xfrm>
            <a:off x="4114800" y="3429000"/>
            <a:ext cx="20574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 smtClean="0">
                <a:solidFill>
                  <a:srgbClr val="FF0000"/>
                </a:solidFill>
              </a:rPr>
              <a:t>ZS2</a:t>
            </a:r>
          </a:p>
          <a:p>
            <a:pPr algn="ctr">
              <a:defRPr/>
            </a:pPr>
            <a:r>
              <a:rPr lang="en-US" sz="1800" b="1" dirty="0" smtClean="0">
                <a:solidFill>
                  <a:srgbClr val="FF0000"/>
                </a:solidFill>
              </a:rPr>
              <a:t>Attack </a:t>
            </a:r>
            <a:r>
              <a:rPr lang="en-US" sz="1800" b="1" dirty="0">
                <a:solidFill>
                  <a:srgbClr val="FF0000"/>
                </a:solidFill>
              </a:rPr>
              <a:t>rate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b="1" dirty="0">
                <a:solidFill>
                  <a:srgbClr val="FF0000"/>
                </a:solidFill>
              </a:rPr>
              <a:t>17/1000</a:t>
            </a:r>
          </a:p>
        </p:txBody>
      </p:sp>
      <p:sp>
        <p:nvSpPr>
          <p:cNvPr id="31" name="Oval 30"/>
          <p:cNvSpPr/>
          <p:nvPr/>
        </p:nvSpPr>
        <p:spPr>
          <a:xfrm>
            <a:off x="7239000" y="3505200"/>
            <a:ext cx="19812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 smtClean="0">
                <a:solidFill>
                  <a:srgbClr val="FF0000"/>
                </a:solidFill>
              </a:rPr>
              <a:t>SZ1</a:t>
            </a:r>
          </a:p>
          <a:p>
            <a:pPr algn="ctr">
              <a:defRPr/>
            </a:pPr>
            <a:r>
              <a:rPr lang="en-US" sz="1800" b="1" dirty="0" smtClean="0">
                <a:solidFill>
                  <a:srgbClr val="FF0000"/>
                </a:solidFill>
              </a:rPr>
              <a:t>Attack </a:t>
            </a:r>
            <a:r>
              <a:rPr lang="en-US" sz="1800" b="1" dirty="0">
                <a:solidFill>
                  <a:srgbClr val="FF0000"/>
                </a:solidFill>
              </a:rPr>
              <a:t>rate 4/1000</a:t>
            </a:r>
          </a:p>
        </p:txBody>
      </p:sp>
      <p:sp>
        <p:nvSpPr>
          <p:cNvPr id="19" name="Oval 18"/>
          <p:cNvSpPr/>
          <p:nvPr/>
        </p:nvSpPr>
        <p:spPr>
          <a:xfrm>
            <a:off x="6858000" y="4572000"/>
            <a:ext cx="533400" cy="457200"/>
          </a:xfrm>
          <a:prstGeom prst="ellipse">
            <a:avLst/>
          </a:prstGeom>
          <a:solidFill>
            <a:srgbClr val="00B05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/>
              <a:t>A</a:t>
            </a:r>
          </a:p>
        </p:txBody>
      </p:sp>
      <p:sp>
        <p:nvSpPr>
          <p:cNvPr id="21" name="Oval 20"/>
          <p:cNvSpPr/>
          <p:nvPr/>
        </p:nvSpPr>
        <p:spPr>
          <a:xfrm>
            <a:off x="5029200" y="4572000"/>
            <a:ext cx="533400" cy="5334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D60093"/>
                </a:solidFill>
              </a:rPr>
              <a:t>B</a:t>
            </a:r>
          </a:p>
        </p:txBody>
      </p:sp>
      <p:sp>
        <p:nvSpPr>
          <p:cNvPr id="22" name="Oval 21"/>
          <p:cNvSpPr/>
          <p:nvPr/>
        </p:nvSpPr>
        <p:spPr>
          <a:xfrm>
            <a:off x="3657600" y="4953000"/>
            <a:ext cx="381000" cy="4572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0251966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  <p:bldP spid="19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Located on shoreline of Lake Albert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 smtClean="0"/>
          </a:p>
          <a:p>
            <a:pPr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5124" name="Picture 3" descr="C:\Users\SPH-CDC Fellowship\AppData\Local\Microsoft\Windows\Temporary Internet Files\Content.IE5\32Y1UB0A\Hoima Cholera map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981200"/>
            <a:ext cx="584358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 descr="Location map Ugan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066800"/>
            <a:ext cx="1524000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>
            <a:off x="838200" y="1752600"/>
            <a:ext cx="228600" cy="762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Arrow Connector 7"/>
          <p:cNvCxnSpPr>
            <a:stCxn id="6" idx="4"/>
          </p:cNvCxnSpPr>
          <p:nvPr/>
        </p:nvCxnSpPr>
        <p:spPr>
          <a:xfrm rot="16200000" flipH="1">
            <a:off x="1409700" y="1485900"/>
            <a:ext cx="1981200" cy="26670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Objectives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55600" y="1447800"/>
            <a:ext cx="8559800" cy="4572000"/>
          </a:xfrm>
        </p:spPr>
        <p:txBody>
          <a:bodyPr/>
          <a:lstStyle/>
          <a:p>
            <a:r>
              <a:rPr lang="en-US" altLang="en-US" b="1" dirty="0" smtClean="0"/>
              <a:t>Identify source of infection  </a:t>
            </a:r>
          </a:p>
          <a:p>
            <a:r>
              <a:rPr lang="en-US" altLang="en-US" b="1" dirty="0" smtClean="0"/>
              <a:t>Identify mode of transmission </a:t>
            </a:r>
          </a:p>
          <a:p>
            <a:r>
              <a:rPr lang="en-US" altLang="en-US" b="1" dirty="0" smtClean="0"/>
              <a:t>Recommend evidence-based public health actions to prevent future outbreaks</a:t>
            </a:r>
            <a:endParaRPr lang="en-US" altLang="en-US" dirty="0" smtClean="0"/>
          </a:p>
          <a:p>
            <a:pPr>
              <a:buFont typeface="Wingdings" pitchFamily="2" charset="2"/>
              <a:buNone/>
            </a:pPr>
            <a:endParaRPr lang="en-US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Case definition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4648200"/>
          </a:xfrm>
        </p:spPr>
        <p:txBody>
          <a:bodyPr/>
          <a:lstStyle/>
          <a:p>
            <a:r>
              <a:rPr lang="en-US" altLang="en-US" b="1" u="sng" dirty="0" smtClean="0"/>
              <a:t>Suspected case</a:t>
            </a:r>
            <a:r>
              <a:rPr lang="en-US" altLang="en-US" b="1" dirty="0" smtClean="0"/>
              <a:t>: O</a:t>
            </a:r>
            <a:r>
              <a:rPr lang="en-GB" altLang="en-US" b="1" dirty="0" err="1" smtClean="0"/>
              <a:t>nset</a:t>
            </a:r>
            <a:r>
              <a:rPr lang="en-GB" altLang="en-US" b="1" dirty="0" smtClean="0"/>
              <a:t> of watery diarrhoea </a:t>
            </a:r>
            <a:r>
              <a:rPr lang="en-GB" altLang="en-US" b="1" dirty="0"/>
              <a:t>in </a:t>
            </a:r>
            <a:r>
              <a:rPr lang="en-GB" altLang="en-US" b="1" dirty="0" smtClean="0"/>
              <a:t>a resident </a:t>
            </a:r>
            <a:r>
              <a:rPr lang="en-GB" altLang="en-US" b="1" dirty="0"/>
              <a:t>of </a:t>
            </a:r>
            <a:r>
              <a:rPr lang="en-GB" altLang="en-US" b="1" dirty="0" err="1"/>
              <a:t>Kaiso</a:t>
            </a:r>
            <a:r>
              <a:rPr lang="en-GB" altLang="en-US" b="1" dirty="0"/>
              <a:t> village </a:t>
            </a:r>
            <a:r>
              <a:rPr lang="en-GB" altLang="en-US" b="1" dirty="0" smtClean="0"/>
              <a:t>from 1</a:t>
            </a:r>
            <a:r>
              <a:rPr lang="en-GB" altLang="en-US" b="1" baseline="30000" dirty="0" smtClean="0"/>
              <a:t>st</a:t>
            </a:r>
            <a:r>
              <a:rPr lang="en-GB" altLang="en-US" b="1" dirty="0" smtClean="0"/>
              <a:t> October onward</a:t>
            </a:r>
          </a:p>
          <a:p>
            <a:pPr>
              <a:buFont typeface="Wingdings" pitchFamily="2" charset="2"/>
              <a:buNone/>
            </a:pPr>
            <a:endParaRPr lang="en-US" altLang="en-US" b="1" i="1" dirty="0" smtClean="0"/>
          </a:p>
          <a:p>
            <a:r>
              <a:rPr lang="en-US" altLang="en-US" b="1" u="sng" dirty="0" smtClean="0"/>
              <a:t>Confirmed case</a:t>
            </a:r>
            <a:r>
              <a:rPr lang="en-US" altLang="en-US" b="1" dirty="0" smtClean="0"/>
              <a:t>: A suspected case with</a:t>
            </a:r>
            <a:r>
              <a:rPr lang="en-US" altLang="en-US" b="1" i="1" dirty="0" smtClean="0"/>
              <a:t> vibrio </a:t>
            </a:r>
            <a:r>
              <a:rPr lang="en-US" altLang="en-US" b="1" i="1" dirty="0" err="1" smtClean="0"/>
              <a:t>cholerae</a:t>
            </a:r>
            <a:r>
              <a:rPr lang="en-US" altLang="en-US" b="1" i="1" dirty="0" smtClean="0"/>
              <a:t> </a:t>
            </a:r>
            <a:r>
              <a:rPr lang="en-US" altLang="en-US" b="1" dirty="0" smtClean="0"/>
              <a:t>identified in fecal sample by Lab culture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382000" cy="1143000"/>
          </a:xfrm>
        </p:spPr>
        <p:txBody>
          <a:bodyPr/>
          <a:lstStyle/>
          <a:p>
            <a:r>
              <a:rPr lang="en-US" altLang="en-US" smtClean="0"/>
              <a:t>Systematic case finding and investigation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571500" y="1600200"/>
            <a:ext cx="8001000" cy="41910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GB" altLang="en-US" sz="3200" b="1" smtClean="0"/>
              <a:t>123 cases line listed from cholera treatment center and community</a:t>
            </a:r>
          </a:p>
          <a:p>
            <a:pPr>
              <a:spcBef>
                <a:spcPts val="1800"/>
              </a:spcBef>
            </a:pPr>
            <a:r>
              <a:rPr lang="en-US" altLang="en-US" sz="3200" b="1" smtClean="0"/>
              <a:t>Rainfall data from Kabwoya Wildlife Reserve weather station</a:t>
            </a:r>
          </a:p>
          <a:p>
            <a:pPr>
              <a:spcBef>
                <a:spcPts val="1800"/>
              </a:spcBef>
              <a:buFont typeface="Wingdings" pitchFamily="2" charset="2"/>
              <a:buNone/>
            </a:pPr>
            <a:endParaRPr lang="en-US" altLang="en-US" sz="3200" b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33600" y="1828800"/>
            <a:ext cx="1066800" cy="3200400"/>
          </a:xfrm>
          <a:prstGeom prst="rect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0" hangingPunct="0">
              <a:defRPr/>
            </a:pPr>
            <a:endParaRPr lang="en-US" altLang="en-US" smtClean="0">
              <a:solidFill>
                <a:srgbClr val="FFFFFF"/>
              </a:solidFill>
              <a:latin typeface="Arial" charset="0"/>
            </a:endParaRPr>
          </a:p>
        </p:txBody>
      </p:sp>
      <p:graphicFrame>
        <p:nvGraphicFramePr>
          <p:cNvPr id="25" name="Chart 24"/>
          <p:cNvGraphicFramePr>
            <a:graphicFrameLocks/>
          </p:cNvGraphicFramePr>
          <p:nvPr/>
        </p:nvGraphicFramePr>
        <p:xfrm>
          <a:off x="381000" y="1600200"/>
          <a:ext cx="8382000" cy="3995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038"/>
            <a:ext cx="8382000" cy="969962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chemeClr val="accent2">
                    <a:lumMod val="50000"/>
                  </a:schemeClr>
                </a:solidFill>
              </a:rPr>
              <a:t>A point source outbreak after heavy rainfall</a:t>
            </a:r>
          </a:p>
        </p:txBody>
      </p:sp>
      <p:sp>
        <p:nvSpPr>
          <p:cNvPr id="5" name="Rectangle 4"/>
          <p:cNvSpPr/>
          <p:nvPr/>
        </p:nvSpPr>
        <p:spPr>
          <a:xfrm>
            <a:off x="1447800" y="4724400"/>
            <a:ext cx="381000" cy="304800"/>
          </a:xfrm>
          <a:prstGeom prst="rect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0" hangingPunct="0">
              <a:defRPr/>
            </a:pPr>
            <a:endParaRPr lang="en-US" alt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2800" y="1828800"/>
            <a:ext cx="685800" cy="3200400"/>
          </a:xfrm>
          <a:prstGeom prst="rect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0" hangingPunct="0">
              <a:defRPr/>
            </a:pPr>
            <a:endParaRPr lang="en-US" altLang="en-US" smtClean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581276" y="1160463"/>
            <a:ext cx="1698625" cy="2997199"/>
            <a:chOff x="2459639" y="1209633"/>
            <a:chExt cx="1697902" cy="2996607"/>
          </a:xfrm>
        </p:grpSpPr>
        <p:sp>
          <p:nvSpPr>
            <p:cNvPr id="8" name="Down Arrow 7"/>
            <p:cNvSpPr/>
            <p:nvPr/>
          </p:nvSpPr>
          <p:spPr>
            <a:xfrm>
              <a:off x="3276276" y="1496913"/>
              <a:ext cx="106893" cy="270932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59639" y="1209633"/>
              <a:ext cx="1697902" cy="3698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800" b="1" dirty="0" err="1">
                  <a:latin typeface="+mn-lt"/>
                </a:rPr>
                <a:t>Tx</a:t>
              </a:r>
              <a:r>
                <a:rPr lang="en-US" sz="1800" b="1" dirty="0">
                  <a:latin typeface="+mn-lt"/>
                </a:rPr>
                <a:t> </a:t>
              </a:r>
              <a:r>
                <a:rPr lang="en-US" sz="1800" b="1" dirty="0" err="1">
                  <a:latin typeface="+mn-lt"/>
                </a:rPr>
                <a:t>ctr</a:t>
              </a:r>
              <a:r>
                <a:rPr lang="en-US" sz="1800" b="1" dirty="0">
                  <a:latin typeface="+mn-lt"/>
                </a:rPr>
                <a:t> opened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338513" y="1411288"/>
            <a:ext cx="2043112" cy="2855912"/>
            <a:chOff x="2895600" y="1411069"/>
            <a:chExt cx="2044149" cy="2856131"/>
          </a:xfrm>
        </p:grpSpPr>
        <p:sp>
          <p:nvSpPr>
            <p:cNvPr id="13" name="Down Arrow 12"/>
            <p:cNvSpPr/>
            <p:nvPr/>
          </p:nvSpPr>
          <p:spPr>
            <a:xfrm>
              <a:off x="3276793" y="1798449"/>
              <a:ext cx="228716" cy="246875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95600" y="1411069"/>
              <a:ext cx="2044149" cy="3699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latin typeface="+mn-lt"/>
                </a:rPr>
                <a:t>H2O chlorination</a:t>
              </a:r>
            </a:p>
          </p:txBody>
        </p:sp>
      </p:grp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6172200" y="1447800"/>
            <a:ext cx="1608138" cy="2855913"/>
            <a:chOff x="2577549" y="1411069"/>
            <a:chExt cx="1608133" cy="2856131"/>
          </a:xfrm>
        </p:grpSpPr>
        <p:sp>
          <p:nvSpPr>
            <p:cNvPr id="19" name="Down Arrow 18"/>
            <p:cNvSpPr/>
            <p:nvPr/>
          </p:nvSpPr>
          <p:spPr>
            <a:xfrm>
              <a:off x="3276047" y="1798449"/>
              <a:ext cx="228599" cy="246875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77549" y="1411069"/>
              <a:ext cx="1608133" cy="3699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latin typeface="+mn-lt"/>
                </a:rPr>
                <a:t>Investigation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2895600" y="4724400"/>
            <a:ext cx="381000" cy="304800"/>
          </a:xfrm>
          <a:prstGeom prst="rect">
            <a:avLst/>
          </a:prstGeom>
          <a:noFill/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eaLnBrk="0" hangingPunct="0">
              <a:defRPr/>
            </a:pPr>
            <a:endParaRPr lang="en-US" alt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85125" y="1258888"/>
            <a:ext cx="10826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latin typeface="+mn-lt"/>
              </a:rPr>
              <a:t>Rainfall </a:t>
            </a:r>
          </a:p>
          <a:p>
            <a:pPr>
              <a:defRPr/>
            </a:pPr>
            <a:r>
              <a:rPr lang="en-US" sz="1800" b="1" dirty="0">
                <a:latin typeface="+mn-lt"/>
              </a:rPr>
              <a:t>(mm)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4800" y="1295400"/>
            <a:ext cx="10175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latin typeface="+mn-lt"/>
              </a:rPr>
              <a:t># cases</a:t>
            </a:r>
          </a:p>
        </p:txBody>
      </p:sp>
      <p:cxnSp>
        <p:nvCxnSpPr>
          <p:cNvPr id="29" name="Straight Connector 28"/>
          <p:cNvCxnSpPr/>
          <p:nvPr/>
        </p:nvCxnSpPr>
        <p:spPr>
          <a:xfrm rot="5400000">
            <a:off x="1112044" y="5836444"/>
            <a:ext cx="365125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6827044" y="5836444"/>
            <a:ext cx="365125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0800000">
            <a:off x="1371600" y="5867400"/>
            <a:ext cx="2332038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495800" y="5867400"/>
            <a:ext cx="2438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849688" y="5638800"/>
            <a:ext cx="61118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+mn-lt"/>
              </a:rPr>
              <a:t>Oct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rot="10800000">
            <a:off x="7040563" y="5867400"/>
            <a:ext cx="274637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239000" y="5638800"/>
            <a:ext cx="6699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latin typeface="+mn-lt"/>
              </a:rPr>
              <a:t>Nov</a:t>
            </a:r>
          </a:p>
        </p:txBody>
      </p:sp>
      <p:sp>
        <p:nvSpPr>
          <p:cNvPr id="9236" name="TextBox 27"/>
          <p:cNvSpPr txBox="1">
            <a:spLocks noChangeArrowheads="1"/>
          </p:cNvSpPr>
          <p:nvPr/>
        </p:nvSpPr>
        <p:spPr bwMode="auto">
          <a:xfrm>
            <a:off x="1447800" y="3200400"/>
            <a:ext cx="990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Rainfall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Symptoms were consistent with Cholera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09600" y="1524000"/>
          <a:ext cx="7467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Cases by age and gender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4803339"/>
              </p:ext>
            </p:extLst>
          </p:nvPr>
        </p:nvGraphicFramePr>
        <p:xfrm>
          <a:off x="1219200" y="1471613"/>
          <a:ext cx="5486400" cy="35575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75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1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7740">
                <a:tc gridSpan="2">
                  <a:txBody>
                    <a:bodyPr/>
                    <a:lstStyle/>
                    <a:p>
                      <a:pPr algn="l"/>
                      <a:r>
                        <a:rPr lang="en-US" sz="2800" b="1" i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Sex</a:t>
                      </a:r>
                      <a:endParaRPr lang="en-US" sz="2800" b="1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2800" b="1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74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i="0" dirty="0" smtClean="0"/>
                        <a:t>Male</a:t>
                      </a:r>
                      <a:endParaRPr lang="en-US" sz="28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i="0" dirty="0" smtClean="0"/>
                        <a:t>70</a:t>
                      </a:r>
                      <a:endParaRPr lang="en-US" sz="2800" b="1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774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i="0" dirty="0" smtClean="0"/>
                        <a:t>Female</a:t>
                      </a:r>
                      <a:endParaRPr lang="en-US" sz="28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i="0" dirty="0" smtClean="0"/>
                        <a:t>53</a:t>
                      </a:r>
                      <a:endParaRPr lang="en-US" sz="2800" b="1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3289">
                <a:tc gridSpan="2">
                  <a:txBody>
                    <a:bodyPr/>
                    <a:lstStyle/>
                    <a:p>
                      <a:pPr algn="l"/>
                      <a:r>
                        <a:rPr lang="en-US" sz="2800" b="1" i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Age</a:t>
                      </a:r>
                      <a:endParaRPr lang="en-US" sz="2800" b="1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2800" b="1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3289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i="0" dirty="0" smtClean="0"/>
                        <a:t> Range</a:t>
                      </a:r>
                      <a:endParaRPr lang="en-US" sz="28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i="0" dirty="0" smtClean="0"/>
                        <a:t>8mon</a:t>
                      </a:r>
                      <a:r>
                        <a:rPr lang="en-US" sz="2800" b="1" i="0" baseline="0" dirty="0" smtClean="0"/>
                        <a:t> – 65y </a:t>
                      </a:r>
                      <a:endParaRPr lang="en-US" sz="2800" b="1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7740">
                <a:tc>
                  <a:txBody>
                    <a:bodyPr/>
                    <a:lstStyle/>
                    <a:p>
                      <a:pPr lvl="1" algn="l"/>
                      <a:r>
                        <a:rPr lang="en-US" sz="2800" b="1" i="0" dirty="0" smtClean="0"/>
                        <a:t>Median </a:t>
                      </a:r>
                      <a:endParaRPr lang="en-US" sz="28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i="0" dirty="0" smtClean="0"/>
                        <a:t>20y </a:t>
                      </a:r>
                      <a:endParaRPr lang="en-US" sz="2800" b="1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WPP Template May 05">
  <a:themeElements>
    <a:clrScheme name="1_BWPP Template May 05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WPP Template May 05">
      <a:majorFont>
        <a:latin typeface="Franklin Gothic Medium Cond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WPP Template May 05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WPP Template May 05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WPP Template May 05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WPP Template May 05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WPP Template May 0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WPP Template May 0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WPP Template May 0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BWPP Template May 05</Template>
  <TotalTime>10725</TotalTime>
  <Words>571</Words>
  <Application>Microsoft Office PowerPoint</Application>
  <PresentationFormat>On-screen Show (4:3)</PresentationFormat>
  <Paragraphs>186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Arial Black</vt:lpstr>
      <vt:lpstr>Arial Narrow</vt:lpstr>
      <vt:lpstr>Calibri</vt:lpstr>
      <vt:lpstr>Franklin Gothic Medium</vt:lpstr>
      <vt:lpstr>Franklin Gothic Medium Cond</vt:lpstr>
      <vt:lpstr>Times New Roman</vt:lpstr>
      <vt:lpstr>Trebuchet MS</vt:lpstr>
      <vt:lpstr>Wingdings</vt:lpstr>
      <vt:lpstr>Wingdings 2</vt:lpstr>
      <vt:lpstr>1_BWPP Template May 05</vt:lpstr>
      <vt:lpstr>   </vt:lpstr>
      <vt:lpstr>Events leading to investigation</vt:lpstr>
      <vt:lpstr>Located on shoreline of Lake Albert</vt:lpstr>
      <vt:lpstr>Objectives</vt:lpstr>
      <vt:lpstr>Case definition</vt:lpstr>
      <vt:lpstr>Systematic case finding and investigation</vt:lpstr>
      <vt:lpstr>A point source outbreak after heavy rainfall</vt:lpstr>
      <vt:lpstr>Symptoms were consistent with Cholera</vt:lpstr>
      <vt:lpstr>Cases by age and gender</vt:lpstr>
      <vt:lpstr>Case distribution by settlement zone</vt:lpstr>
      <vt:lpstr>High Attack rates in SZ2 and SZ3 </vt:lpstr>
      <vt:lpstr>  Water likely source of transmission</vt:lpstr>
      <vt:lpstr>Case - control study</vt:lpstr>
      <vt:lpstr>Water collection points associated with cholera</vt:lpstr>
      <vt:lpstr>Drinking unboiled water associated with disease </vt:lpstr>
      <vt:lpstr>Environmental investigation: 3 water collection sites: A, B &amp; C</vt:lpstr>
      <vt:lpstr>Site C was contaminated</vt:lpstr>
      <vt:lpstr>Gully channel washed sewage into lake shore at site C</vt:lpstr>
      <vt:lpstr>Open defecation along the channel</vt:lpstr>
      <vt:lpstr>Piped water system vandalized</vt:lpstr>
      <vt:lpstr>Conclusion</vt:lpstr>
      <vt:lpstr>Recommendations</vt:lpstr>
      <vt:lpstr>Acknowledgements</vt:lpstr>
      <vt:lpstr>Kaiso village</vt:lpstr>
      <vt:lpstr> Site was contaminated </vt:lpstr>
      <vt:lpstr>Kaiso on hill side</vt:lpstr>
      <vt:lpstr>Distribution of cases in village zones</vt:lpstr>
      <vt:lpstr>Environmental investigation: 3 water collection sites: A, B &amp; C</vt:lpstr>
    </vt:vector>
  </TitlesOfParts>
  <Company>EpiNorth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Epi, Descriptive Epi</dc:title>
  <dc:creator>Richard C. Dicker</dc:creator>
  <cp:lastModifiedBy>SPH-CDC Fellowship</cp:lastModifiedBy>
  <cp:revision>468</cp:revision>
  <dcterms:created xsi:type="dcterms:W3CDTF">2005-08-29T16:54:09Z</dcterms:created>
  <dcterms:modified xsi:type="dcterms:W3CDTF">2017-03-29T15:12:55Z</dcterms:modified>
</cp:coreProperties>
</file>